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6"/>
  </p:notesMasterIdLst>
  <p:sldIdLst>
    <p:sldId id="256" r:id="rId3"/>
    <p:sldId id="426" r:id="rId4"/>
    <p:sldId id="429" r:id="rId5"/>
    <p:sldId id="651" r:id="rId6"/>
    <p:sldId id="258" r:id="rId7"/>
    <p:sldId id="657" r:id="rId8"/>
    <p:sldId id="529" r:id="rId9"/>
    <p:sldId id="531" r:id="rId10"/>
    <p:sldId id="662" r:id="rId11"/>
    <p:sldId id="658" r:id="rId12"/>
    <p:sldId id="664" r:id="rId13"/>
    <p:sldId id="535" r:id="rId14"/>
    <p:sldId id="627" r:id="rId15"/>
    <p:sldId id="677" r:id="rId16"/>
    <p:sldId id="670" r:id="rId17"/>
    <p:sldId id="667" r:id="rId18"/>
    <p:sldId id="678" r:id="rId19"/>
    <p:sldId id="671" r:id="rId20"/>
    <p:sldId id="761" r:id="rId21"/>
    <p:sldId id="672" r:id="rId22"/>
    <p:sldId id="673" r:id="rId23"/>
    <p:sldId id="681" r:id="rId24"/>
    <p:sldId id="652" r:id="rId25"/>
    <p:sldId id="665" r:id="rId26"/>
    <p:sldId id="690" r:id="rId27"/>
    <p:sldId id="693" r:id="rId28"/>
    <p:sldId id="692" r:id="rId29"/>
    <p:sldId id="694" r:id="rId30"/>
    <p:sldId id="695" r:id="rId31"/>
    <p:sldId id="696" r:id="rId32"/>
    <p:sldId id="698" r:id="rId33"/>
    <p:sldId id="699" r:id="rId34"/>
    <p:sldId id="758" r:id="rId35"/>
    <p:sldId id="700" r:id="rId36"/>
    <p:sldId id="701" r:id="rId37"/>
    <p:sldId id="703" r:id="rId38"/>
    <p:sldId id="704" r:id="rId39"/>
    <p:sldId id="654" r:id="rId40"/>
    <p:sldId id="711" r:id="rId41"/>
    <p:sldId id="666" r:id="rId42"/>
    <p:sldId id="706" r:id="rId43"/>
    <p:sldId id="707" r:id="rId44"/>
    <p:sldId id="708" r:id="rId45"/>
    <p:sldId id="710" r:id="rId46"/>
    <p:sldId id="712" r:id="rId47"/>
    <p:sldId id="713" r:id="rId48"/>
    <p:sldId id="653" r:id="rId49"/>
    <p:sldId id="630" r:id="rId50"/>
    <p:sldId id="628" r:id="rId51"/>
    <p:sldId id="714" r:id="rId52"/>
    <p:sldId id="715" r:id="rId53"/>
    <p:sldId id="759" r:id="rId54"/>
    <p:sldId id="717" r:id="rId55"/>
    <p:sldId id="718" r:id="rId56"/>
    <p:sldId id="719" r:id="rId57"/>
    <p:sldId id="720" r:id="rId58"/>
    <p:sldId id="655" r:id="rId59"/>
    <p:sldId id="629" r:id="rId60"/>
    <p:sldId id="722" r:id="rId61"/>
    <p:sldId id="656" r:id="rId62"/>
    <p:sldId id="534" r:id="rId63"/>
    <p:sldId id="539" r:id="rId64"/>
    <p:sldId id="631" r:id="rId65"/>
  </p:sldIdLst>
  <p:sldSz cx="9144000" cy="6858000" type="screen4x3"/>
  <p:notesSz cx="6858000" cy="9144000"/>
  <p:custDataLst>
    <p:tags r:id="rId7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38827A0F-AD8F-4257-9A89-3493414B02E9}">
          <p14:sldIdLst>
            <p14:sldId id="256"/>
          </p14:sldIdLst>
        </p14:section>
        <p14:section name="第一讲" id="{50D99939-4608-424E-AF4D-677FC1D65BEF}">
          <p14:sldIdLst>
            <p14:sldId id="426"/>
            <p14:sldId id="429"/>
            <p14:sldId id="651"/>
            <p14:sldId id="258"/>
            <p14:sldId id="657"/>
            <p14:sldId id="529"/>
            <p14:sldId id="531"/>
            <p14:sldId id="662"/>
            <p14:sldId id="658"/>
            <p14:sldId id="664"/>
            <p14:sldId id="535"/>
            <p14:sldId id="627"/>
            <p14:sldId id="677"/>
            <p14:sldId id="670"/>
            <p14:sldId id="667"/>
            <p14:sldId id="678"/>
            <p14:sldId id="671"/>
            <p14:sldId id="761"/>
            <p14:sldId id="672"/>
            <p14:sldId id="673"/>
            <p14:sldId id="681"/>
            <p14:sldId id="652"/>
            <p14:sldId id="665"/>
            <p14:sldId id="690"/>
            <p14:sldId id="693"/>
            <p14:sldId id="692"/>
            <p14:sldId id="694"/>
            <p14:sldId id="695"/>
            <p14:sldId id="696"/>
            <p14:sldId id="698"/>
            <p14:sldId id="699"/>
            <p14:sldId id="758"/>
            <p14:sldId id="700"/>
            <p14:sldId id="701"/>
            <p14:sldId id="703"/>
            <p14:sldId id="704"/>
            <p14:sldId id="654"/>
            <p14:sldId id="711"/>
            <p14:sldId id="666"/>
            <p14:sldId id="706"/>
            <p14:sldId id="707"/>
            <p14:sldId id="708"/>
            <p14:sldId id="710"/>
            <p14:sldId id="712"/>
            <p14:sldId id="713"/>
            <p14:sldId id="653"/>
            <p14:sldId id="630"/>
            <p14:sldId id="628"/>
            <p14:sldId id="714"/>
            <p14:sldId id="715"/>
            <p14:sldId id="759"/>
            <p14:sldId id="717"/>
            <p14:sldId id="718"/>
            <p14:sldId id="719"/>
            <p14:sldId id="720"/>
            <p14:sldId id="655"/>
            <p14:sldId id="629"/>
            <p14:sldId id="722"/>
            <p14:sldId id="656"/>
            <p14:sldId id="534"/>
            <p14:sldId id="539"/>
            <p14:sldId id="631"/>
          </p14:sldIdLst>
        </p14:section>
        <p14:section name="无标题节" id="{87502967-50B8-48CE-A987-10DF1BE271E9}">
          <p14:sldIdLst/>
        </p14:section>
      </p14:sectionLst>
    </p:ext>
    <p:ext uri="{EFAFB233-063F-42B5-8137-9DF3F51BA10A}">
      <p15:sldGuideLst xmlns:p15="http://schemas.microsoft.com/office/powerpoint/2012/main">
        <p15:guide id="1" orient="horz" pos="217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0872" autoAdjust="0"/>
  </p:normalViewPr>
  <p:slideViewPr>
    <p:cSldViewPr showGuides="1">
      <p:cViewPr varScale="1">
        <p:scale>
          <a:sx n="67" d="100"/>
          <a:sy n="67" d="100"/>
        </p:scale>
        <p:origin x="1260" y="52"/>
      </p:cViewPr>
      <p:guideLst>
        <p:guide orient="horz" pos="217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0" Type="http://schemas.openxmlformats.org/officeDocument/2006/relationships/tags" Target="tags/tag2.xml"/><Relationship Id="rId7" Type="http://schemas.openxmlformats.org/officeDocument/2006/relationships/slide" Target="slides/slide5.xml"/><Relationship Id="rId69" Type="http://schemas.openxmlformats.org/officeDocument/2006/relationships/tableStyles" Target="tableStyles.xml"/><Relationship Id="rId68" Type="http://schemas.openxmlformats.org/officeDocument/2006/relationships/viewProps" Target="viewProps.xml"/><Relationship Id="rId67" Type="http://schemas.openxmlformats.org/officeDocument/2006/relationships/presProps" Target="presProps.xml"/><Relationship Id="rId66" Type="http://schemas.openxmlformats.org/officeDocument/2006/relationships/notesMaster" Target="notesMasters/notesMaster1.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F71807A-DED1-4212-8163-0FBD957A5E24}"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zh-CN" altLang="en-US"/>
        </a:p>
      </dgm:t>
    </dgm:pt>
    <dgm:pt modelId="{E4AB4F2B-2C7A-4972-B0C7-E15BCF940245}">
      <dgm:prSet phldrT="[文本]"/>
      <dgm:spPr>
        <a:solidFill>
          <a:schemeClr val="bg2">
            <a:lumMod val="50000"/>
            <a:lumOff val="50000"/>
          </a:schemeClr>
        </a:solidFill>
      </dgm:spPr>
      <dgm:t>
        <a:bodyPr/>
        <a:lstStyle/>
        <a:p>
          <a:r>
            <a:rPr lang="zh-CN" altLang="en-US" dirty="0"/>
            <a:t>政治</a:t>
          </a:r>
        </a:p>
      </dgm:t>
    </dgm:pt>
    <dgm:pt modelId="{F8C80BC9-D21D-423A-985A-EAFFBAB1E678}" cxnId="{234B881B-5A2B-481B-ABE7-22761625CEBC}" type="parTrans">
      <dgm:prSet/>
      <dgm:spPr/>
      <dgm:t>
        <a:bodyPr/>
        <a:lstStyle/>
        <a:p>
          <a:endParaRPr lang="zh-CN" altLang="en-US"/>
        </a:p>
      </dgm:t>
    </dgm:pt>
    <dgm:pt modelId="{F064E467-789C-41DF-A471-4EEFB1C57D4F}" cxnId="{234B881B-5A2B-481B-ABE7-22761625CEBC}" type="sibTrans">
      <dgm:prSet/>
      <dgm:spPr>
        <a:solidFill>
          <a:schemeClr val="accent3">
            <a:lumMod val="75000"/>
          </a:schemeClr>
        </a:solidFill>
      </dgm:spPr>
      <dgm:t>
        <a:bodyPr/>
        <a:lstStyle/>
        <a:p>
          <a:r>
            <a:rPr lang="zh-CN" altLang="en-US" dirty="0"/>
            <a:t>教育</a:t>
          </a:r>
        </a:p>
      </dgm:t>
    </dgm:pt>
    <dgm:pt modelId="{4360D7CC-04CA-4A0A-885B-34109CE2DB15}">
      <dgm:prSet phldrT="[文本]" custT="1"/>
      <dgm:spPr>
        <a:solidFill>
          <a:srgbClr val="0070C0"/>
        </a:solidFill>
      </dgm:spPr>
      <dgm:t>
        <a:bodyPr/>
        <a:lstStyle/>
        <a:p>
          <a:r>
            <a:rPr lang="zh-CN" altLang="en-US" sz="3200" b="1" dirty="0">
              <a:solidFill>
                <a:srgbClr val="FF0000"/>
              </a:solidFill>
              <a:effectLst>
                <a:outerShdw blurRad="38100" dist="38100" dir="2700000" algn="tl">
                  <a:srgbClr val="000000">
                    <a:alpha val="43137"/>
                  </a:srgbClr>
                </a:outerShdw>
              </a:effectLst>
            </a:rPr>
            <a:t>联系</a:t>
          </a:r>
        </a:p>
      </dgm:t>
    </dgm:pt>
    <dgm:pt modelId="{9950D1DA-815F-4BAD-B746-69AE20825707}" cxnId="{73B1FF33-6CF9-469B-800B-E4BC201E1EDF}" type="parTrans">
      <dgm:prSet/>
      <dgm:spPr/>
      <dgm:t>
        <a:bodyPr/>
        <a:lstStyle/>
        <a:p>
          <a:endParaRPr lang="zh-CN" altLang="en-US"/>
        </a:p>
      </dgm:t>
    </dgm:pt>
    <dgm:pt modelId="{A2BF96EE-A656-44EB-845C-D040ADA1E734}" cxnId="{73B1FF33-6CF9-469B-800B-E4BC201E1EDF}" type="sibTrans">
      <dgm:prSet/>
      <dgm:spPr>
        <a:solidFill>
          <a:schemeClr val="accent4"/>
        </a:solidFill>
      </dgm:spPr>
      <dgm:t>
        <a:bodyPr/>
        <a:lstStyle/>
        <a:p>
          <a:r>
            <a:rPr lang="zh-CN" altLang="en-US" dirty="0"/>
            <a:t>经济</a:t>
          </a:r>
        </a:p>
      </dgm:t>
    </dgm:pt>
    <dgm:pt modelId="{9095FE3B-4290-49F0-828E-891804BE0CF8}">
      <dgm:prSet phldrT="[文本]" phldr="1"/>
      <dgm:spPr/>
      <dgm:t>
        <a:bodyPr/>
        <a:lstStyle/>
        <a:p>
          <a:endParaRPr lang="zh-CN" altLang="en-US" dirty="0"/>
        </a:p>
      </dgm:t>
    </dgm:pt>
    <dgm:pt modelId="{2A7D3296-BED1-401A-BD98-7A848F361A77}" cxnId="{D93215B0-CD19-4EEE-BAE3-91B59D4D1F3A}" type="parTrans">
      <dgm:prSet/>
      <dgm:spPr/>
      <dgm:t>
        <a:bodyPr/>
        <a:lstStyle/>
        <a:p>
          <a:endParaRPr lang="zh-CN" altLang="en-US"/>
        </a:p>
      </dgm:t>
    </dgm:pt>
    <dgm:pt modelId="{85E099B3-EEFE-4F2A-9622-ADC9705F1FD1}" cxnId="{D93215B0-CD19-4EEE-BAE3-91B59D4D1F3A}" type="sibTrans">
      <dgm:prSet/>
      <dgm:spPr/>
      <dgm:t>
        <a:bodyPr/>
        <a:lstStyle/>
        <a:p>
          <a:endParaRPr lang="zh-CN" altLang="en-US"/>
        </a:p>
      </dgm:t>
    </dgm:pt>
    <dgm:pt modelId="{056D225B-73FD-4D06-9FA3-3355BA012B64}">
      <dgm:prSet phldrT="[文本]"/>
      <dgm:spPr/>
      <dgm:t>
        <a:bodyPr/>
        <a:lstStyle/>
        <a:p>
          <a:r>
            <a:rPr lang="zh-CN" altLang="en-US" dirty="0"/>
            <a:t>军事</a:t>
          </a:r>
        </a:p>
      </dgm:t>
    </dgm:pt>
    <dgm:pt modelId="{43152C39-8160-4A80-84B5-5D378D2AFAAA}" cxnId="{5E1331D5-D646-4D49-AE2D-6C8019E0C4C6}" type="parTrans">
      <dgm:prSet/>
      <dgm:spPr/>
      <dgm:t>
        <a:bodyPr/>
        <a:lstStyle/>
        <a:p>
          <a:endParaRPr lang="zh-CN" altLang="en-US"/>
        </a:p>
      </dgm:t>
    </dgm:pt>
    <dgm:pt modelId="{F8DA978A-6644-4DE9-BACD-931F949CB4F5}" cxnId="{5E1331D5-D646-4D49-AE2D-6C8019E0C4C6}" type="sibTrans">
      <dgm:prSet/>
      <dgm:spPr>
        <a:solidFill>
          <a:schemeClr val="accent6">
            <a:lumMod val="40000"/>
            <a:lumOff val="60000"/>
          </a:schemeClr>
        </a:solidFill>
      </dgm:spPr>
      <dgm:t>
        <a:bodyPr/>
        <a:lstStyle/>
        <a:p>
          <a:r>
            <a:rPr lang="zh-CN" altLang="en-US" dirty="0"/>
            <a:t>科技</a:t>
          </a:r>
        </a:p>
      </dgm:t>
    </dgm:pt>
    <dgm:pt modelId="{859E4B52-5981-47B8-9382-F4862946BF1E}">
      <dgm:prSet phldrT="[文本]" phldr="1"/>
      <dgm:spPr/>
      <dgm:t>
        <a:bodyPr/>
        <a:lstStyle/>
        <a:p>
          <a:endParaRPr lang="zh-CN" altLang="en-US" dirty="0"/>
        </a:p>
      </dgm:t>
    </dgm:pt>
    <dgm:pt modelId="{61FA59C0-97BD-4F83-8BF9-16CE729AC258}" cxnId="{02742038-C2A3-402D-AA6F-CB43A8994146}" type="parTrans">
      <dgm:prSet/>
      <dgm:spPr/>
      <dgm:t>
        <a:bodyPr/>
        <a:lstStyle/>
        <a:p>
          <a:endParaRPr lang="zh-CN" altLang="en-US"/>
        </a:p>
      </dgm:t>
    </dgm:pt>
    <dgm:pt modelId="{630D293A-0133-4039-841B-EA7FDFE966B1}" cxnId="{02742038-C2A3-402D-AA6F-CB43A8994146}" type="sibTrans">
      <dgm:prSet/>
      <dgm:spPr/>
      <dgm:t>
        <a:bodyPr/>
        <a:lstStyle/>
        <a:p>
          <a:endParaRPr lang="zh-CN" altLang="en-US"/>
        </a:p>
      </dgm:t>
    </dgm:pt>
    <dgm:pt modelId="{209CEA9F-4921-4EE2-990D-9399107A9499}">
      <dgm:prSet/>
      <dgm:spPr>
        <a:solidFill>
          <a:srgbClr val="FF0000"/>
        </a:solidFill>
      </dgm:spPr>
      <dgm:t>
        <a:bodyPr/>
        <a:lstStyle/>
        <a:p>
          <a:r>
            <a:rPr lang="zh-CN" altLang="en-US" dirty="0"/>
            <a:t>军事</a:t>
          </a:r>
        </a:p>
      </dgm:t>
    </dgm:pt>
    <dgm:pt modelId="{6F0DF975-3D90-4D86-98D4-B5A9223CF87A}" cxnId="{419370B4-E9A5-4369-85C3-F6417A5A9C5D}" type="parTrans">
      <dgm:prSet/>
      <dgm:spPr/>
      <dgm:t>
        <a:bodyPr/>
        <a:lstStyle/>
        <a:p>
          <a:endParaRPr lang="zh-CN" altLang="en-US"/>
        </a:p>
      </dgm:t>
    </dgm:pt>
    <dgm:pt modelId="{2FB7851A-B3CB-4138-9C44-8093DCBBD816}" cxnId="{419370B4-E9A5-4369-85C3-F6417A5A9C5D}" type="sibTrans">
      <dgm:prSet/>
      <dgm:spPr>
        <a:solidFill>
          <a:srgbClr val="FFFF00"/>
        </a:solidFill>
      </dgm:spPr>
      <dgm:t>
        <a:bodyPr/>
        <a:lstStyle/>
        <a:p>
          <a:r>
            <a:rPr lang="zh-CN" altLang="en-US" dirty="0">
              <a:solidFill>
                <a:schemeClr val="bg2"/>
              </a:solidFill>
            </a:rPr>
            <a:t>文化</a:t>
          </a:r>
        </a:p>
      </dgm:t>
    </dgm:pt>
    <dgm:pt modelId="{72E3DC9C-A075-418B-AAFE-825D8587BA8C}" type="pres">
      <dgm:prSet presAssocID="{AF71807A-DED1-4212-8163-0FBD957A5E24}" presName="Name0" presStyleCnt="0">
        <dgm:presLayoutVars>
          <dgm:chMax/>
          <dgm:chPref/>
          <dgm:dir/>
          <dgm:animLvl val="lvl"/>
        </dgm:presLayoutVars>
      </dgm:prSet>
      <dgm:spPr/>
    </dgm:pt>
    <dgm:pt modelId="{8F3493AC-69A0-4561-A68C-EA4C999C9AA2}" type="pres">
      <dgm:prSet presAssocID="{E4AB4F2B-2C7A-4972-B0C7-E15BCF940245}" presName="composite" presStyleCnt="0"/>
      <dgm:spPr/>
    </dgm:pt>
    <dgm:pt modelId="{20D1A842-C6FF-4670-8F8D-2014EA04F163}" type="pres">
      <dgm:prSet presAssocID="{E4AB4F2B-2C7A-4972-B0C7-E15BCF940245}" presName="Parent1" presStyleLbl="node1" presStyleIdx="0" presStyleCnt="8">
        <dgm:presLayoutVars>
          <dgm:chMax val="1"/>
          <dgm:chPref val="1"/>
          <dgm:bulletEnabled val="1"/>
        </dgm:presLayoutVars>
      </dgm:prSet>
      <dgm:spPr/>
    </dgm:pt>
    <dgm:pt modelId="{F557F33D-3560-414A-926C-45B844235C3A}" type="pres">
      <dgm:prSet presAssocID="{E4AB4F2B-2C7A-4972-B0C7-E15BCF940245}" presName="Childtext1" presStyleLbl="revTx" presStyleIdx="0" presStyleCnt="4">
        <dgm:presLayoutVars>
          <dgm:chMax val="0"/>
          <dgm:chPref val="0"/>
          <dgm:bulletEnabled val="1"/>
        </dgm:presLayoutVars>
      </dgm:prSet>
      <dgm:spPr/>
    </dgm:pt>
    <dgm:pt modelId="{8636C46D-9552-446C-A47D-697245387077}" type="pres">
      <dgm:prSet presAssocID="{E4AB4F2B-2C7A-4972-B0C7-E15BCF940245}" presName="BalanceSpacing" presStyleCnt="0"/>
      <dgm:spPr/>
    </dgm:pt>
    <dgm:pt modelId="{0D866C55-FDED-41C0-8C6F-5E190BB7209F}" type="pres">
      <dgm:prSet presAssocID="{E4AB4F2B-2C7A-4972-B0C7-E15BCF940245}" presName="BalanceSpacing1" presStyleCnt="0"/>
      <dgm:spPr/>
    </dgm:pt>
    <dgm:pt modelId="{5F96CF47-979F-4480-A0A4-34212E54B229}" type="pres">
      <dgm:prSet presAssocID="{F064E467-789C-41DF-A471-4EEFB1C57D4F}" presName="Accent1Text" presStyleLbl="node1" presStyleIdx="1" presStyleCnt="8"/>
      <dgm:spPr/>
    </dgm:pt>
    <dgm:pt modelId="{C1A00C54-751C-402B-AD71-6D7BB2E4ED49}" type="pres">
      <dgm:prSet presAssocID="{F064E467-789C-41DF-A471-4EEFB1C57D4F}" presName="spaceBetweenRectangles" presStyleCnt="0"/>
      <dgm:spPr/>
    </dgm:pt>
    <dgm:pt modelId="{B7A1EAA6-93DD-4023-826F-EC13C4FE9DCC}" type="pres">
      <dgm:prSet presAssocID="{4360D7CC-04CA-4A0A-885B-34109CE2DB15}" presName="composite" presStyleCnt="0"/>
      <dgm:spPr/>
    </dgm:pt>
    <dgm:pt modelId="{AA4731C7-70CC-46D5-81ED-B8CE02AC4770}" type="pres">
      <dgm:prSet presAssocID="{4360D7CC-04CA-4A0A-885B-34109CE2DB15}" presName="Parent1" presStyleLbl="node1" presStyleIdx="2" presStyleCnt="8">
        <dgm:presLayoutVars>
          <dgm:chMax val="1"/>
          <dgm:chPref val="1"/>
          <dgm:bulletEnabled val="1"/>
        </dgm:presLayoutVars>
      </dgm:prSet>
      <dgm:spPr/>
    </dgm:pt>
    <dgm:pt modelId="{95B5F7AF-65B7-4AA8-AA29-C0EEC7007D66}" type="pres">
      <dgm:prSet presAssocID="{4360D7CC-04CA-4A0A-885B-34109CE2DB15}" presName="Childtext1" presStyleLbl="revTx" presStyleIdx="1" presStyleCnt="4">
        <dgm:presLayoutVars>
          <dgm:chMax val="0"/>
          <dgm:chPref val="0"/>
          <dgm:bulletEnabled val="1"/>
        </dgm:presLayoutVars>
      </dgm:prSet>
      <dgm:spPr/>
    </dgm:pt>
    <dgm:pt modelId="{59857781-C179-4633-9F58-CDF678D86EAC}" type="pres">
      <dgm:prSet presAssocID="{4360D7CC-04CA-4A0A-885B-34109CE2DB15}" presName="BalanceSpacing" presStyleCnt="0"/>
      <dgm:spPr/>
    </dgm:pt>
    <dgm:pt modelId="{C4492BD3-118A-495F-95F9-D099422A151F}" type="pres">
      <dgm:prSet presAssocID="{4360D7CC-04CA-4A0A-885B-34109CE2DB15}" presName="BalanceSpacing1" presStyleCnt="0"/>
      <dgm:spPr/>
    </dgm:pt>
    <dgm:pt modelId="{01871062-07DF-4CA5-9FCC-A065A42E96B3}" type="pres">
      <dgm:prSet presAssocID="{A2BF96EE-A656-44EB-845C-D040ADA1E734}" presName="Accent1Text" presStyleLbl="node1" presStyleIdx="3" presStyleCnt="8"/>
      <dgm:spPr/>
    </dgm:pt>
    <dgm:pt modelId="{82EABB0A-F474-44B2-BB76-FBB32FBC13AD}" type="pres">
      <dgm:prSet presAssocID="{A2BF96EE-A656-44EB-845C-D040ADA1E734}" presName="spaceBetweenRectangles" presStyleCnt="0"/>
      <dgm:spPr/>
    </dgm:pt>
    <dgm:pt modelId="{F44A81D0-061A-4028-808A-7C46BAFBDCFA}" type="pres">
      <dgm:prSet presAssocID="{056D225B-73FD-4D06-9FA3-3355BA012B64}" presName="composite" presStyleCnt="0"/>
      <dgm:spPr/>
    </dgm:pt>
    <dgm:pt modelId="{993BD40E-0944-45CF-8812-3EB77C9A0CA2}" type="pres">
      <dgm:prSet presAssocID="{056D225B-73FD-4D06-9FA3-3355BA012B64}" presName="Parent1" presStyleLbl="node1" presStyleIdx="4" presStyleCnt="8">
        <dgm:presLayoutVars>
          <dgm:chMax val="1"/>
          <dgm:chPref val="1"/>
          <dgm:bulletEnabled val="1"/>
        </dgm:presLayoutVars>
      </dgm:prSet>
      <dgm:spPr/>
    </dgm:pt>
    <dgm:pt modelId="{AFD736C4-9494-4D60-8F8D-3FEF77BE4D3C}" type="pres">
      <dgm:prSet presAssocID="{056D225B-73FD-4D06-9FA3-3355BA012B64}" presName="Childtext1" presStyleLbl="revTx" presStyleIdx="2" presStyleCnt="4" custFlipHor="0" custScaleX="123092" custScaleY="71366" custLinFactX="-99839" custLinFactY="-34629" custLinFactNeighborX="-100000" custLinFactNeighborY="-100000">
        <dgm:presLayoutVars>
          <dgm:chMax val="0"/>
          <dgm:chPref val="0"/>
          <dgm:bulletEnabled val="1"/>
        </dgm:presLayoutVars>
      </dgm:prSet>
      <dgm:spPr/>
    </dgm:pt>
    <dgm:pt modelId="{86B655A7-7A8B-4F8E-BD01-1916B374B194}" type="pres">
      <dgm:prSet presAssocID="{056D225B-73FD-4D06-9FA3-3355BA012B64}" presName="BalanceSpacing" presStyleCnt="0"/>
      <dgm:spPr/>
    </dgm:pt>
    <dgm:pt modelId="{7CC049C9-D551-475E-BE51-F4B9DB7C7232}" type="pres">
      <dgm:prSet presAssocID="{056D225B-73FD-4D06-9FA3-3355BA012B64}" presName="BalanceSpacing1" presStyleCnt="0"/>
      <dgm:spPr/>
    </dgm:pt>
    <dgm:pt modelId="{4C6381E2-DAFB-4A9E-9CD7-ACC62F5DCF6B}" type="pres">
      <dgm:prSet presAssocID="{F8DA978A-6644-4DE9-BACD-931F949CB4F5}" presName="Accent1Text" presStyleLbl="node1" presStyleIdx="5" presStyleCnt="8" custLinFactNeighborX="-48479" custLinFactNeighborY="-88640"/>
      <dgm:spPr/>
    </dgm:pt>
    <dgm:pt modelId="{52777EB9-938B-4963-81D3-A6996E991F7C}" type="pres">
      <dgm:prSet presAssocID="{F8DA978A-6644-4DE9-BACD-931F949CB4F5}" presName="spaceBetweenRectangles" presStyleCnt="0"/>
      <dgm:spPr/>
    </dgm:pt>
    <dgm:pt modelId="{954DCDD6-943C-48D7-9AD5-D9E10CE2BF57}" type="pres">
      <dgm:prSet presAssocID="{209CEA9F-4921-4EE2-990D-9399107A9499}" presName="composite" presStyleCnt="0"/>
      <dgm:spPr/>
    </dgm:pt>
    <dgm:pt modelId="{714E7DF8-05D1-4056-BF07-F86C7667EB86}" type="pres">
      <dgm:prSet presAssocID="{209CEA9F-4921-4EE2-990D-9399107A9499}" presName="Parent1" presStyleLbl="node1" presStyleIdx="6" presStyleCnt="8" custLinFactNeighborX="-64226" custLinFactNeighborY="-88785">
        <dgm:presLayoutVars>
          <dgm:chMax val="1"/>
          <dgm:chPref val="1"/>
          <dgm:bulletEnabled val="1"/>
        </dgm:presLayoutVars>
      </dgm:prSet>
      <dgm:spPr/>
    </dgm:pt>
    <dgm:pt modelId="{5660F5B7-F97D-4CFC-8D64-6FAD00169298}" type="pres">
      <dgm:prSet presAssocID="{209CEA9F-4921-4EE2-990D-9399107A9499}" presName="Childtext1" presStyleLbl="revTx" presStyleIdx="3" presStyleCnt="4">
        <dgm:presLayoutVars>
          <dgm:chMax val="0"/>
          <dgm:chPref val="0"/>
          <dgm:bulletEnabled val="1"/>
        </dgm:presLayoutVars>
      </dgm:prSet>
      <dgm:spPr/>
    </dgm:pt>
    <dgm:pt modelId="{F3EAA652-97B6-4CCB-AC8A-FBDFD26CF401}" type="pres">
      <dgm:prSet presAssocID="{209CEA9F-4921-4EE2-990D-9399107A9499}" presName="BalanceSpacing" presStyleCnt="0"/>
      <dgm:spPr/>
    </dgm:pt>
    <dgm:pt modelId="{580F110F-9DC6-40CA-A9DF-3D5C72F629E3}" type="pres">
      <dgm:prSet presAssocID="{209CEA9F-4921-4EE2-990D-9399107A9499}" presName="BalanceSpacing1" presStyleCnt="0"/>
      <dgm:spPr/>
    </dgm:pt>
    <dgm:pt modelId="{C3DD4185-D6EE-4C68-A0FE-BE8B2EE47EDB}" type="pres">
      <dgm:prSet presAssocID="{2FB7851A-B3CB-4138-9C44-8093DCBBD816}" presName="Accent1Text" presStyleLbl="node1" presStyleIdx="7" presStyleCnt="8" custLinFactNeighborX="-60121" custLinFactNeighborY="-86547"/>
      <dgm:spPr/>
    </dgm:pt>
  </dgm:ptLst>
  <dgm:cxnLst>
    <dgm:cxn modelId="{234B881B-5A2B-481B-ABE7-22761625CEBC}" srcId="{AF71807A-DED1-4212-8163-0FBD957A5E24}" destId="{E4AB4F2B-2C7A-4972-B0C7-E15BCF940245}" srcOrd="0" destOrd="0" parTransId="{F8C80BC9-D21D-423A-985A-EAFFBAB1E678}" sibTransId="{F064E467-789C-41DF-A471-4EEFB1C57D4F}"/>
    <dgm:cxn modelId="{83D8C328-1049-4A32-8E2D-7D5DF94EB451}" type="presOf" srcId="{056D225B-73FD-4D06-9FA3-3355BA012B64}" destId="{993BD40E-0944-45CF-8812-3EB77C9A0CA2}" srcOrd="0" destOrd="0" presId="urn:microsoft.com/office/officeart/2008/layout/AlternatingHexagons"/>
    <dgm:cxn modelId="{73B1FF33-6CF9-469B-800B-E4BC201E1EDF}" srcId="{AF71807A-DED1-4212-8163-0FBD957A5E24}" destId="{4360D7CC-04CA-4A0A-885B-34109CE2DB15}" srcOrd="1" destOrd="0" parTransId="{9950D1DA-815F-4BAD-B746-69AE20825707}" sibTransId="{A2BF96EE-A656-44EB-845C-D040ADA1E734}"/>
    <dgm:cxn modelId="{02742038-C2A3-402D-AA6F-CB43A8994146}" srcId="{056D225B-73FD-4D06-9FA3-3355BA012B64}" destId="{859E4B52-5981-47B8-9382-F4862946BF1E}" srcOrd="0" destOrd="0" parTransId="{61FA59C0-97BD-4F83-8BF9-16CE729AC258}" sibTransId="{630D293A-0133-4039-841B-EA7FDFE966B1}"/>
    <dgm:cxn modelId="{AFC12E38-712F-4E3F-AC80-C32A9F03BA6D}" type="presOf" srcId="{AF71807A-DED1-4212-8163-0FBD957A5E24}" destId="{72E3DC9C-A075-418B-AAFE-825D8587BA8C}" srcOrd="0" destOrd="0" presId="urn:microsoft.com/office/officeart/2008/layout/AlternatingHexagons"/>
    <dgm:cxn modelId="{D802B560-39DF-44DF-AED5-D3BF782BD826}" type="presOf" srcId="{4360D7CC-04CA-4A0A-885B-34109CE2DB15}" destId="{AA4731C7-70CC-46D5-81ED-B8CE02AC4770}" srcOrd="0" destOrd="0" presId="urn:microsoft.com/office/officeart/2008/layout/AlternatingHexagons"/>
    <dgm:cxn modelId="{89B49A81-FEF7-4A5B-864B-6A165BC84003}" type="presOf" srcId="{A2BF96EE-A656-44EB-845C-D040ADA1E734}" destId="{01871062-07DF-4CA5-9FCC-A065A42E96B3}" srcOrd="0" destOrd="0" presId="urn:microsoft.com/office/officeart/2008/layout/AlternatingHexagons"/>
    <dgm:cxn modelId="{1397CF87-7D08-414B-8A82-630F84605BCE}" type="presOf" srcId="{F064E467-789C-41DF-A471-4EEFB1C57D4F}" destId="{5F96CF47-979F-4480-A0A4-34212E54B229}" srcOrd="0" destOrd="0" presId="urn:microsoft.com/office/officeart/2008/layout/AlternatingHexagons"/>
    <dgm:cxn modelId="{4B13738D-BED6-47F0-8695-1BAF501646E6}" type="presOf" srcId="{2FB7851A-B3CB-4138-9C44-8093DCBBD816}" destId="{C3DD4185-D6EE-4C68-A0FE-BE8B2EE47EDB}" srcOrd="0" destOrd="0" presId="urn:microsoft.com/office/officeart/2008/layout/AlternatingHexagons"/>
    <dgm:cxn modelId="{D93215B0-CD19-4EEE-BAE3-91B59D4D1F3A}" srcId="{4360D7CC-04CA-4A0A-885B-34109CE2DB15}" destId="{9095FE3B-4290-49F0-828E-891804BE0CF8}" srcOrd="0" destOrd="0" parTransId="{2A7D3296-BED1-401A-BD98-7A848F361A77}" sibTransId="{85E099B3-EEFE-4F2A-9622-ADC9705F1FD1}"/>
    <dgm:cxn modelId="{46CE8CB1-85BE-4132-BCA9-CF0C973F5AB5}" type="presOf" srcId="{9095FE3B-4290-49F0-828E-891804BE0CF8}" destId="{95B5F7AF-65B7-4AA8-AA29-C0EEC7007D66}" srcOrd="0" destOrd="0" presId="urn:microsoft.com/office/officeart/2008/layout/AlternatingHexagons"/>
    <dgm:cxn modelId="{419370B4-E9A5-4369-85C3-F6417A5A9C5D}" srcId="{AF71807A-DED1-4212-8163-0FBD957A5E24}" destId="{209CEA9F-4921-4EE2-990D-9399107A9499}" srcOrd="3" destOrd="0" parTransId="{6F0DF975-3D90-4D86-98D4-B5A9223CF87A}" sibTransId="{2FB7851A-B3CB-4138-9C44-8093DCBBD816}"/>
    <dgm:cxn modelId="{C10328BB-0411-4240-AE13-E5707DB65B71}" type="presOf" srcId="{209CEA9F-4921-4EE2-990D-9399107A9499}" destId="{714E7DF8-05D1-4056-BF07-F86C7667EB86}" srcOrd="0" destOrd="0" presId="urn:microsoft.com/office/officeart/2008/layout/AlternatingHexagons"/>
    <dgm:cxn modelId="{C361C6C1-4FB1-4CF1-8E21-07ACA9C00A35}" type="presOf" srcId="{859E4B52-5981-47B8-9382-F4862946BF1E}" destId="{AFD736C4-9494-4D60-8F8D-3FEF77BE4D3C}" srcOrd="0" destOrd="0" presId="urn:microsoft.com/office/officeart/2008/layout/AlternatingHexagons"/>
    <dgm:cxn modelId="{5E1331D5-D646-4D49-AE2D-6C8019E0C4C6}" srcId="{AF71807A-DED1-4212-8163-0FBD957A5E24}" destId="{056D225B-73FD-4D06-9FA3-3355BA012B64}" srcOrd="2" destOrd="0" parTransId="{43152C39-8160-4A80-84B5-5D378D2AFAAA}" sibTransId="{F8DA978A-6644-4DE9-BACD-931F949CB4F5}"/>
    <dgm:cxn modelId="{F460EDE9-1B30-4AF8-B881-200A42CA10DF}" type="presOf" srcId="{F8DA978A-6644-4DE9-BACD-931F949CB4F5}" destId="{4C6381E2-DAFB-4A9E-9CD7-ACC62F5DCF6B}" srcOrd="0" destOrd="0" presId="urn:microsoft.com/office/officeart/2008/layout/AlternatingHexagons"/>
    <dgm:cxn modelId="{5F2EECF3-CD76-4F4B-9DBC-7A27570F3BC6}" type="presOf" srcId="{E4AB4F2B-2C7A-4972-B0C7-E15BCF940245}" destId="{20D1A842-C6FF-4670-8F8D-2014EA04F163}" srcOrd="0" destOrd="0" presId="urn:microsoft.com/office/officeart/2008/layout/AlternatingHexagons"/>
    <dgm:cxn modelId="{8B470FB2-CF2D-4DFD-99B5-66E112E93C2B}" type="presParOf" srcId="{72E3DC9C-A075-418B-AAFE-825D8587BA8C}" destId="{8F3493AC-69A0-4561-A68C-EA4C999C9AA2}" srcOrd="0" destOrd="0" presId="urn:microsoft.com/office/officeart/2008/layout/AlternatingHexagons"/>
    <dgm:cxn modelId="{B2943768-2E33-491D-B3F2-772123AE953E}" type="presParOf" srcId="{8F3493AC-69A0-4561-A68C-EA4C999C9AA2}" destId="{20D1A842-C6FF-4670-8F8D-2014EA04F163}" srcOrd="0" destOrd="0" presId="urn:microsoft.com/office/officeart/2008/layout/AlternatingHexagons"/>
    <dgm:cxn modelId="{85036C38-B098-4A85-8529-00A48E53204A}" type="presParOf" srcId="{8F3493AC-69A0-4561-A68C-EA4C999C9AA2}" destId="{F557F33D-3560-414A-926C-45B844235C3A}" srcOrd="1" destOrd="0" presId="urn:microsoft.com/office/officeart/2008/layout/AlternatingHexagons"/>
    <dgm:cxn modelId="{485167AB-8EDF-46B7-BE12-9DF448F5FE78}" type="presParOf" srcId="{8F3493AC-69A0-4561-A68C-EA4C999C9AA2}" destId="{8636C46D-9552-446C-A47D-697245387077}" srcOrd="2" destOrd="0" presId="urn:microsoft.com/office/officeart/2008/layout/AlternatingHexagons"/>
    <dgm:cxn modelId="{B7D49666-068E-4D38-8C77-8D52DB53023B}" type="presParOf" srcId="{8F3493AC-69A0-4561-A68C-EA4C999C9AA2}" destId="{0D866C55-FDED-41C0-8C6F-5E190BB7209F}" srcOrd="3" destOrd="0" presId="urn:microsoft.com/office/officeart/2008/layout/AlternatingHexagons"/>
    <dgm:cxn modelId="{3EF64216-DE10-4E4B-80B3-CBBE7AF5738A}" type="presParOf" srcId="{8F3493AC-69A0-4561-A68C-EA4C999C9AA2}" destId="{5F96CF47-979F-4480-A0A4-34212E54B229}" srcOrd="4" destOrd="0" presId="urn:microsoft.com/office/officeart/2008/layout/AlternatingHexagons"/>
    <dgm:cxn modelId="{9B34DDE4-E2C7-409E-83F0-C3E7E64C5B49}" type="presParOf" srcId="{72E3DC9C-A075-418B-AAFE-825D8587BA8C}" destId="{C1A00C54-751C-402B-AD71-6D7BB2E4ED49}" srcOrd="1" destOrd="0" presId="urn:microsoft.com/office/officeart/2008/layout/AlternatingHexagons"/>
    <dgm:cxn modelId="{2B33E1DB-81A1-4C5E-ABF7-0168E3BE6C5F}" type="presParOf" srcId="{72E3DC9C-A075-418B-AAFE-825D8587BA8C}" destId="{B7A1EAA6-93DD-4023-826F-EC13C4FE9DCC}" srcOrd="2" destOrd="0" presId="urn:microsoft.com/office/officeart/2008/layout/AlternatingHexagons"/>
    <dgm:cxn modelId="{240182B2-D063-497F-AEF3-72299D10F116}" type="presParOf" srcId="{B7A1EAA6-93DD-4023-826F-EC13C4FE9DCC}" destId="{AA4731C7-70CC-46D5-81ED-B8CE02AC4770}" srcOrd="0" destOrd="0" presId="urn:microsoft.com/office/officeart/2008/layout/AlternatingHexagons"/>
    <dgm:cxn modelId="{9FABBB09-0242-4BEA-A405-163D4A4E2FC1}" type="presParOf" srcId="{B7A1EAA6-93DD-4023-826F-EC13C4FE9DCC}" destId="{95B5F7AF-65B7-4AA8-AA29-C0EEC7007D66}" srcOrd="1" destOrd="0" presId="urn:microsoft.com/office/officeart/2008/layout/AlternatingHexagons"/>
    <dgm:cxn modelId="{0AA1C7B4-B78F-4F15-8DB1-D93C87374A49}" type="presParOf" srcId="{B7A1EAA6-93DD-4023-826F-EC13C4FE9DCC}" destId="{59857781-C179-4633-9F58-CDF678D86EAC}" srcOrd="2" destOrd="0" presId="urn:microsoft.com/office/officeart/2008/layout/AlternatingHexagons"/>
    <dgm:cxn modelId="{59850CA9-FD9E-4AD6-9827-964AAE930F00}" type="presParOf" srcId="{B7A1EAA6-93DD-4023-826F-EC13C4FE9DCC}" destId="{C4492BD3-118A-495F-95F9-D099422A151F}" srcOrd="3" destOrd="0" presId="urn:microsoft.com/office/officeart/2008/layout/AlternatingHexagons"/>
    <dgm:cxn modelId="{731079F2-2395-44E5-B9B7-E7164EC5EAB5}" type="presParOf" srcId="{B7A1EAA6-93DD-4023-826F-EC13C4FE9DCC}" destId="{01871062-07DF-4CA5-9FCC-A065A42E96B3}" srcOrd="4" destOrd="0" presId="urn:microsoft.com/office/officeart/2008/layout/AlternatingHexagons"/>
    <dgm:cxn modelId="{BFF99D89-5DA7-4CFF-BCE4-4C78A56F3ECD}" type="presParOf" srcId="{72E3DC9C-A075-418B-AAFE-825D8587BA8C}" destId="{82EABB0A-F474-44B2-BB76-FBB32FBC13AD}" srcOrd="3" destOrd="0" presId="urn:microsoft.com/office/officeart/2008/layout/AlternatingHexagons"/>
    <dgm:cxn modelId="{403BF021-7C61-4A94-9308-7016C512671A}" type="presParOf" srcId="{72E3DC9C-A075-418B-AAFE-825D8587BA8C}" destId="{F44A81D0-061A-4028-808A-7C46BAFBDCFA}" srcOrd="4" destOrd="0" presId="urn:microsoft.com/office/officeart/2008/layout/AlternatingHexagons"/>
    <dgm:cxn modelId="{8F067544-0F6F-440C-9B10-70989A5C3C3C}" type="presParOf" srcId="{F44A81D0-061A-4028-808A-7C46BAFBDCFA}" destId="{993BD40E-0944-45CF-8812-3EB77C9A0CA2}" srcOrd="0" destOrd="0" presId="urn:microsoft.com/office/officeart/2008/layout/AlternatingHexagons"/>
    <dgm:cxn modelId="{5288F2AC-6A20-422E-A940-6446EA4626E7}" type="presParOf" srcId="{F44A81D0-061A-4028-808A-7C46BAFBDCFA}" destId="{AFD736C4-9494-4D60-8F8D-3FEF77BE4D3C}" srcOrd="1" destOrd="0" presId="urn:microsoft.com/office/officeart/2008/layout/AlternatingHexagons"/>
    <dgm:cxn modelId="{7269487B-434A-4105-A293-EAA62A9F7B17}" type="presParOf" srcId="{F44A81D0-061A-4028-808A-7C46BAFBDCFA}" destId="{86B655A7-7A8B-4F8E-BD01-1916B374B194}" srcOrd="2" destOrd="0" presId="urn:microsoft.com/office/officeart/2008/layout/AlternatingHexagons"/>
    <dgm:cxn modelId="{BF511FA7-9F92-4CC2-A607-C3073A034507}" type="presParOf" srcId="{F44A81D0-061A-4028-808A-7C46BAFBDCFA}" destId="{7CC049C9-D551-475E-BE51-F4B9DB7C7232}" srcOrd="3" destOrd="0" presId="urn:microsoft.com/office/officeart/2008/layout/AlternatingHexagons"/>
    <dgm:cxn modelId="{F1B31D35-975C-4651-AD3B-8CC77F6B7324}" type="presParOf" srcId="{F44A81D0-061A-4028-808A-7C46BAFBDCFA}" destId="{4C6381E2-DAFB-4A9E-9CD7-ACC62F5DCF6B}" srcOrd="4" destOrd="0" presId="urn:microsoft.com/office/officeart/2008/layout/AlternatingHexagons"/>
    <dgm:cxn modelId="{8F70C91D-1B72-4AF4-AF7C-6F1FFC5BC5C5}" type="presParOf" srcId="{72E3DC9C-A075-418B-AAFE-825D8587BA8C}" destId="{52777EB9-938B-4963-81D3-A6996E991F7C}" srcOrd="5" destOrd="0" presId="urn:microsoft.com/office/officeart/2008/layout/AlternatingHexagons"/>
    <dgm:cxn modelId="{89D06904-16E6-4AC7-A350-DE952DEB14E2}" type="presParOf" srcId="{72E3DC9C-A075-418B-AAFE-825D8587BA8C}" destId="{954DCDD6-943C-48D7-9AD5-D9E10CE2BF57}" srcOrd="6" destOrd="0" presId="urn:microsoft.com/office/officeart/2008/layout/AlternatingHexagons"/>
    <dgm:cxn modelId="{61B1D47C-E4ED-4839-96F2-B6568BE693B8}" type="presParOf" srcId="{954DCDD6-943C-48D7-9AD5-D9E10CE2BF57}" destId="{714E7DF8-05D1-4056-BF07-F86C7667EB86}" srcOrd="0" destOrd="0" presId="urn:microsoft.com/office/officeart/2008/layout/AlternatingHexagons"/>
    <dgm:cxn modelId="{F9D619E8-BE76-4644-A451-A5E39FE865B6}" type="presParOf" srcId="{954DCDD6-943C-48D7-9AD5-D9E10CE2BF57}" destId="{5660F5B7-F97D-4CFC-8D64-6FAD00169298}" srcOrd="1" destOrd="0" presId="urn:microsoft.com/office/officeart/2008/layout/AlternatingHexagons"/>
    <dgm:cxn modelId="{4771422F-3CB8-4327-BC82-5E5407981BAB}" type="presParOf" srcId="{954DCDD6-943C-48D7-9AD5-D9E10CE2BF57}" destId="{F3EAA652-97B6-4CCB-AC8A-FBDFD26CF401}" srcOrd="2" destOrd="0" presId="urn:microsoft.com/office/officeart/2008/layout/AlternatingHexagons"/>
    <dgm:cxn modelId="{EEA238A7-AB13-4223-9F00-6CA5A0E1C989}" type="presParOf" srcId="{954DCDD6-943C-48D7-9AD5-D9E10CE2BF57}" destId="{580F110F-9DC6-40CA-A9DF-3D5C72F629E3}" srcOrd="3" destOrd="0" presId="urn:microsoft.com/office/officeart/2008/layout/AlternatingHexagons"/>
    <dgm:cxn modelId="{E2EEFD7D-51A1-4DA0-A598-5F2F71E7D068}" type="presParOf" srcId="{954DCDD6-943C-48D7-9AD5-D9E10CE2BF57}" destId="{C3DD4185-D6EE-4C68-A0FE-BE8B2EE47EDB}" srcOrd="4" destOrd="0" presId="urn:microsoft.com/office/officeart/2008/layout/AlternatingHexagons"/>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10DA83-928D-4D78-9CA2-2D4F3B2FBA8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E7E78767-E506-4B31-BE06-048AC77EF4A8}">
      <dgm:prSet phldrT="[文本]"/>
      <dgm:spPr/>
      <dgm:t>
        <a:bodyPr/>
        <a:lstStyle/>
        <a:p>
          <a:r>
            <a:rPr lang="zh-CN" altLang="en-US" dirty="0"/>
            <a:t>杜鲁门：杜鲁门主义，以遏制战略为核心。</a:t>
          </a:r>
        </a:p>
      </dgm:t>
    </dgm:pt>
    <dgm:pt modelId="{298BFE02-4664-4B0C-B607-A027829D3EFA}" cxnId="{3D6175DD-5F3C-41ED-8408-F9CF9A5ECEF3}" type="parTrans">
      <dgm:prSet/>
      <dgm:spPr/>
      <dgm:t>
        <a:bodyPr/>
        <a:lstStyle/>
        <a:p>
          <a:endParaRPr lang="zh-CN" altLang="en-US"/>
        </a:p>
      </dgm:t>
    </dgm:pt>
    <dgm:pt modelId="{D16BA93D-E781-41E4-B771-8EFDEA0CFDB8}" cxnId="{3D6175DD-5F3C-41ED-8408-F9CF9A5ECEF3}" type="sibTrans">
      <dgm:prSet/>
      <dgm:spPr/>
      <dgm:t>
        <a:bodyPr/>
        <a:lstStyle/>
        <a:p>
          <a:endParaRPr lang="zh-CN" altLang="en-US"/>
        </a:p>
      </dgm:t>
    </dgm:pt>
    <dgm:pt modelId="{01BB42D8-9D53-4ACC-9E5E-35E23FDEF9C4}">
      <dgm:prSet phldrT="[文本]" phldr="1"/>
      <dgm:spPr/>
      <dgm:t>
        <a:bodyPr/>
        <a:lstStyle/>
        <a:p>
          <a:endParaRPr lang="zh-CN" altLang="en-US" dirty="0"/>
        </a:p>
      </dgm:t>
    </dgm:pt>
    <dgm:pt modelId="{B83476B4-699A-4359-ADDA-1ACB4437CEA5}" cxnId="{2235FEF5-50DF-4A66-8787-7B4E25E1AA4D}" type="parTrans">
      <dgm:prSet/>
      <dgm:spPr/>
      <dgm:t>
        <a:bodyPr/>
        <a:lstStyle/>
        <a:p>
          <a:endParaRPr lang="zh-CN" altLang="en-US"/>
        </a:p>
      </dgm:t>
    </dgm:pt>
    <dgm:pt modelId="{005F302E-8D18-424F-9D7E-7A84BEDE9B31}" cxnId="{2235FEF5-50DF-4A66-8787-7B4E25E1AA4D}" type="sibTrans">
      <dgm:prSet/>
      <dgm:spPr/>
      <dgm:t>
        <a:bodyPr/>
        <a:lstStyle/>
        <a:p>
          <a:endParaRPr lang="zh-CN" altLang="en-US"/>
        </a:p>
      </dgm:t>
    </dgm:pt>
    <dgm:pt modelId="{BE1CB0FA-9A35-4C2F-A94C-D38E6D65988D}">
      <dgm:prSet/>
      <dgm:spPr/>
      <dgm:t>
        <a:bodyPr/>
        <a:lstStyle/>
        <a:p>
          <a:r>
            <a:rPr lang="zh-CN" altLang="en-US" dirty="0"/>
            <a:t>斯大林：大规模实施国有化；集权主义国家通过政治宣传，建立围绕某一独裁者的个人崇拜；</a:t>
          </a:r>
        </a:p>
      </dgm:t>
    </dgm:pt>
    <dgm:pt modelId="{2B3BC2ED-9422-43FC-8281-45FBBB651D17}" cxnId="{46D87632-CD1B-47D3-A2B5-86F330BE9CD8}" type="parTrans">
      <dgm:prSet/>
      <dgm:spPr/>
      <dgm:t>
        <a:bodyPr/>
        <a:lstStyle/>
        <a:p>
          <a:endParaRPr lang="zh-CN" altLang="en-US"/>
        </a:p>
      </dgm:t>
    </dgm:pt>
    <dgm:pt modelId="{74332743-BC3D-4357-94DC-D273DDA5970E}" cxnId="{46D87632-CD1B-47D3-A2B5-86F330BE9CD8}" type="sibTrans">
      <dgm:prSet/>
      <dgm:spPr/>
      <dgm:t>
        <a:bodyPr/>
        <a:lstStyle/>
        <a:p>
          <a:endParaRPr lang="zh-CN" altLang="en-US"/>
        </a:p>
      </dgm:t>
    </dgm:pt>
    <dgm:pt modelId="{A506FFFA-8E13-43FE-9A7B-92FB9E82B808}" type="pres">
      <dgm:prSet presAssocID="{8710DA83-928D-4D78-9CA2-2D4F3B2FBA8C}" presName="linear" presStyleCnt="0">
        <dgm:presLayoutVars>
          <dgm:animLvl val="lvl"/>
          <dgm:resizeHandles val="exact"/>
        </dgm:presLayoutVars>
      </dgm:prSet>
      <dgm:spPr/>
    </dgm:pt>
    <dgm:pt modelId="{88B48D58-2660-4600-989D-20250B16F395}" type="pres">
      <dgm:prSet presAssocID="{E7E78767-E506-4B31-BE06-048AC77EF4A8}" presName="parentText" presStyleLbl="node1" presStyleIdx="0" presStyleCnt="2">
        <dgm:presLayoutVars>
          <dgm:chMax val="0"/>
          <dgm:bulletEnabled val="1"/>
        </dgm:presLayoutVars>
      </dgm:prSet>
      <dgm:spPr/>
    </dgm:pt>
    <dgm:pt modelId="{F45AAE52-0601-420B-A124-748F8BEF6BAA}" type="pres">
      <dgm:prSet presAssocID="{E7E78767-E506-4B31-BE06-048AC77EF4A8}" presName="childText" presStyleLbl="revTx" presStyleIdx="0" presStyleCnt="1">
        <dgm:presLayoutVars>
          <dgm:bulletEnabled val="1"/>
        </dgm:presLayoutVars>
      </dgm:prSet>
      <dgm:spPr/>
    </dgm:pt>
    <dgm:pt modelId="{78F843D8-1DA8-4A2C-AFED-9EE9143167E7}" type="pres">
      <dgm:prSet presAssocID="{BE1CB0FA-9A35-4C2F-A94C-D38E6D65988D}" presName="parentText" presStyleLbl="node1" presStyleIdx="1" presStyleCnt="2">
        <dgm:presLayoutVars>
          <dgm:chMax val="0"/>
          <dgm:bulletEnabled val="1"/>
        </dgm:presLayoutVars>
      </dgm:prSet>
      <dgm:spPr/>
    </dgm:pt>
  </dgm:ptLst>
  <dgm:cxnLst>
    <dgm:cxn modelId="{49039D27-4237-4EC5-9952-28F882F98765}" type="presOf" srcId="{BE1CB0FA-9A35-4C2F-A94C-D38E6D65988D}" destId="{78F843D8-1DA8-4A2C-AFED-9EE9143167E7}" srcOrd="0" destOrd="0" presId="urn:microsoft.com/office/officeart/2005/8/layout/vList2"/>
    <dgm:cxn modelId="{46D87632-CD1B-47D3-A2B5-86F330BE9CD8}" srcId="{8710DA83-928D-4D78-9CA2-2D4F3B2FBA8C}" destId="{BE1CB0FA-9A35-4C2F-A94C-D38E6D65988D}" srcOrd="1" destOrd="0" parTransId="{2B3BC2ED-9422-43FC-8281-45FBBB651D17}" sibTransId="{74332743-BC3D-4357-94DC-D273DDA5970E}"/>
    <dgm:cxn modelId="{8AF61C51-C052-461E-A979-81DA3680F5F9}" type="presOf" srcId="{8710DA83-928D-4D78-9CA2-2D4F3B2FBA8C}" destId="{A506FFFA-8E13-43FE-9A7B-92FB9E82B808}" srcOrd="0" destOrd="0" presId="urn:microsoft.com/office/officeart/2005/8/layout/vList2"/>
    <dgm:cxn modelId="{101EA1C2-55E1-4F5A-9E97-048A84211A5F}" type="presOf" srcId="{01BB42D8-9D53-4ACC-9E5E-35E23FDEF9C4}" destId="{F45AAE52-0601-420B-A124-748F8BEF6BAA}" srcOrd="0" destOrd="0" presId="urn:microsoft.com/office/officeart/2005/8/layout/vList2"/>
    <dgm:cxn modelId="{3D6175DD-5F3C-41ED-8408-F9CF9A5ECEF3}" srcId="{8710DA83-928D-4D78-9CA2-2D4F3B2FBA8C}" destId="{E7E78767-E506-4B31-BE06-048AC77EF4A8}" srcOrd="0" destOrd="0" parTransId="{298BFE02-4664-4B0C-B607-A027829D3EFA}" sibTransId="{D16BA93D-E781-41E4-B771-8EFDEA0CFDB8}"/>
    <dgm:cxn modelId="{531D41DE-316B-4D06-ADB3-61D1CB2FDDDD}" type="presOf" srcId="{E7E78767-E506-4B31-BE06-048AC77EF4A8}" destId="{88B48D58-2660-4600-989D-20250B16F395}" srcOrd="0" destOrd="0" presId="urn:microsoft.com/office/officeart/2005/8/layout/vList2"/>
    <dgm:cxn modelId="{2235FEF5-50DF-4A66-8787-7B4E25E1AA4D}" srcId="{E7E78767-E506-4B31-BE06-048AC77EF4A8}" destId="{01BB42D8-9D53-4ACC-9E5E-35E23FDEF9C4}" srcOrd="0" destOrd="0" parTransId="{B83476B4-699A-4359-ADDA-1ACB4437CEA5}" sibTransId="{005F302E-8D18-424F-9D7E-7A84BEDE9B31}"/>
    <dgm:cxn modelId="{60C78998-D8D0-4EC5-B66B-76282A8CBD95}" type="presParOf" srcId="{A506FFFA-8E13-43FE-9A7B-92FB9E82B808}" destId="{88B48D58-2660-4600-989D-20250B16F395}" srcOrd="0" destOrd="0" presId="urn:microsoft.com/office/officeart/2005/8/layout/vList2"/>
    <dgm:cxn modelId="{A2182615-5BF9-4F14-B8A3-548F79C1A7F6}" type="presParOf" srcId="{A506FFFA-8E13-43FE-9A7B-92FB9E82B808}" destId="{F45AAE52-0601-420B-A124-748F8BEF6BAA}" srcOrd="1" destOrd="0" presId="urn:microsoft.com/office/officeart/2005/8/layout/vList2"/>
    <dgm:cxn modelId="{DF84CB94-044D-4A89-AB77-403B369ADB2D}" type="presParOf" srcId="{A506FFFA-8E13-43FE-9A7B-92FB9E82B808}" destId="{78F843D8-1DA8-4A2C-AFED-9EE9143167E7}" srcOrd="2"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710DA83-928D-4D78-9CA2-2D4F3B2FBA8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E7E78767-E506-4B31-BE06-048AC77EF4A8}">
      <dgm:prSet phldrT="[文本]"/>
      <dgm:spPr/>
      <dgm:t>
        <a:bodyPr/>
        <a:lstStyle/>
        <a:p>
          <a:r>
            <a:rPr lang="zh-CN" altLang="en-US" dirty="0"/>
            <a:t>艾森豪威尔：在继承杜鲁门主义的同时，政治上解放和军事上大规模报复战略；</a:t>
          </a:r>
        </a:p>
        <a:p>
          <a:r>
            <a:rPr lang="zh-CN" altLang="en-US" dirty="0"/>
            <a:t>肯尼迪：右手橄榄枝、左右一支箭，军事力量遏制共产主义；和平演变、和平共处；两个半战争。</a:t>
          </a:r>
        </a:p>
      </dgm:t>
    </dgm:pt>
    <dgm:pt modelId="{298BFE02-4664-4B0C-B607-A027829D3EFA}" cxnId="{3D6175DD-5F3C-41ED-8408-F9CF9A5ECEF3}" type="parTrans">
      <dgm:prSet/>
      <dgm:spPr/>
      <dgm:t>
        <a:bodyPr/>
        <a:lstStyle/>
        <a:p>
          <a:endParaRPr lang="zh-CN" altLang="en-US"/>
        </a:p>
      </dgm:t>
    </dgm:pt>
    <dgm:pt modelId="{D16BA93D-E781-41E4-B771-8EFDEA0CFDB8}" cxnId="{3D6175DD-5F3C-41ED-8408-F9CF9A5ECEF3}" type="sibTrans">
      <dgm:prSet/>
      <dgm:spPr/>
      <dgm:t>
        <a:bodyPr/>
        <a:lstStyle/>
        <a:p>
          <a:endParaRPr lang="zh-CN" altLang="en-US"/>
        </a:p>
      </dgm:t>
    </dgm:pt>
    <dgm:pt modelId="{01BB42D8-9D53-4ACC-9E5E-35E23FDEF9C4}">
      <dgm:prSet phldrT="[文本]" phldr="1"/>
      <dgm:spPr/>
      <dgm:t>
        <a:bodyPr/>
        <a:lstStyle/>
        <a:p>
          <a:endParaRPr lang="zh-CN" altLang="en-US" dirty="0"/>
        </a:p>
      </dgm:t>
    </dgm:pt>
    <dgm:pt modelId="{B83476B4-699A-4359-ADDA-1ACB4437CEA5}" cxnId="{2235FEF5-50DF-4A66-8787-7B4E25E1AA4D}" type="parTrans">
      <dgm:prSet/>
      <dgm:spPr/>
      <dgm:t>
        <a:bodyPr/>
        <a:lstStyle/>
        <a:p>
          <a:endParaRPr lang="zh-CN" altLang="en-US"/>
        </a:p>
      </dgm:t>
    </dgm:pt>
    <dgm:pt modelId="{005F302E-8D18-424F-9D7E-7A84BEDE9B31}" cxnId="{2235FEF5-50DF-4A66-8787-7B4E25E1AA4D}" type="sibTrans">
      <dgm:prSet/>
      <dgm:spPr/>
      <dgm:t>
        <a:bodyPr/>
        <a:lstStyle/>
        <a:p>
          <a:endParaRPr lang="zh-CN" altLang="en-US"/>
        </a:p>
      </dgm:t>
    </dgm:pt>
    <dgm:pt modelId="{BE1CB0FA-9A35-4C2F-A94C-D38E6D65988D}">
      <dgm:prSet/>
      <dgm:spPr/>
      <dgm:t>
        <a:bodyPr/>
        <a:lstStyle/>
        <a:p>
          <a:r>
            <a:rPr lang="zh-CN" altLang="en-US" dirty="0"/>
            <a:t>赫鲁晓夫：三和政策（和平共处、和平竞赛、和平过渡）；不妥协，从实力抗衡；具有灵活性。</a:t>
          </a:r>
        </a:p>
      </dgm:t>
    </dgm:pt>
    <dgm:pt modelId="{2B3BC2ED-9422-43FC-8281-45FBBB651D17}" cxnId="{46D87632-CD1B-47D3-A2B5-86F330BE9CD8}" type="parTrans">
      <dgm:prSet/>
      <dgm:spPr/>
      <dgm:t>
        <a:bodyPr/>
        <a:lstStyle/>
        <a:p>
          <a:endParaRPr lang="zh-CN" altLang="en-US"/>
        </a:p>
      </dgm:t>
    </dgm:pt>
    <dgm:pt modelId="{74332743-BC3D-4357-94DC-D273DDA5970E}" cxnId="{46D87632-CD1B-47D3-A2B5-86F330BE9CD8}" type="sibTrans">
      <dgm:prSet/>
      <dgm:spPr/>
      <dgm:t>
        <a:bodyPr/>
        <a:lstStyle/>
        <a:p>
          <a:endParaRPr lang="zh-CN" altLang="en-US"/>
        </a:p>
      </dgm:t>
    </dgm:pt>
    <dgm:pt modelId="{A506FFFA-8E13-43FE-9A7B-92FB9E82B808}" type="pres">
      <dgm:prSet presAssocID="{8710DA83-928D-4D78-9CA2-2D4F3B2FBA8C}" presName="linear" presStyleCnt="0">
        <dgm:presLayoutVars>
          <dgm:animLvl val="lvl"/>
          <dgm:resizeHandles val="exact"/>
        </dgm:presLayoutVars>
      </dgm:prSet>
      <dgm:spPr/>
    </dgm:pt>
    <dgm:pt modelId="{88B48D58-2660-4600-989D-20250B16F395}" type="pres">
      <dgm:prSet presAssocID="{E7E78767-E506-4B31-BE06-048AC77EF4A8}" presName="parentText" presStyleLbl="node1" presStyleIdx="0" presStyleCnt="2">
        <dgm:presLayoutVars>
          <dgm:chMax val="0"/>
          <dgm:bulletEnabled val="1"/>
        </dgm:presLayoutVars>
      </dgm:prSet>
      <dgm:spPr/>
    </dgm:pt>
    <dgm:pt modelId="{F45AAE52-0601-420B-A124-748F8BEF6BAA}" type="pres">
      <dgm:prSet presAssocID="{E7E78767-E506-4B31-BE06-048AC77EF4A8}" presName="childText" presStyleLbl="revTx" presStyleIdx="0" presStyleCnt="1">
        <dgm:presLayoutVars>
          <dgm:bulletEnabled val="1"/>
        </dgm:presLayoutVars>
      </dgm:prSet>
      <dgm:spPr/>
    </dgm:pt>
    <dgm:pt modelId="{78F843D8-1DA8-4A2C-AFED-9EE9143167E7}" type="pres">
      <dgm:prSet presAssocID="{BE1CB0FA-9A35-4C2F-A94C-D38E6D65988D}" presName="parentText" presStyleLbl="node1" presStyleIdx="1" presStyleCnt="2">
        <dgm:presLayoutVars>
          <dgm:chMax val="0"/>
          <dgm:bulletEnabled val="1"/>
        </dgm:presLayoutVars>
      </dgm:prSet>
      <dgm:spPr/>
    </dgm:pt>
  </dgm:ptLst>
  <dgm:cxnLst>
    <dgm:cxn modelId="{49039D27-4237-4EC5-9952-28F882F98765}" type="presOf" srcId="{BE1CB0FA-9A35-4C2F-A94C-D38E6D65988D}" destId="{78F843D8-1DA8-4A2C-AFED-9EE9143167E7}" srcOrd="0" destOrd="0" presId="urn:microsoft.com/office/officeart/2005/8/layout/vList2"/>
    <dgm:cxn modelId="{46D87632-CD1B-47D3-A2B5-86F330BE9CD8}" srcId="{8710DA83-928D-4D78-9CA2-2D4F3B2FBA8C}" destId="{BE1CB0FA-9A35-4C2F-A94C-D38E6D65988D}" srcOrd="1" destOrd="0" parTransId="{2B3BC2ED-9422-43FC-8281-45FBBB651D17}" sibTransId="{74332743-BC3D-4357-94DC-D273DDA5970E}"/>
    <dgm:cxn modelId="{8AF61C51-C052-461E-A979-81DA3680F5F9}" type="presOf" srcId="{8710DA83-928D-4D78-9CA2-2D4F3B2FBA8C}" destId="{A506FFFA-8E13-43FE-9A7B-92FB9E82B808}" srcOrd="0" destOrd="0" presId="urn:microsoft.com/office/officeart/2005/8/layout/vList2"/>
    <dgm:cxn modelId="{101EA1C2-55E1-4F5A-9E97-048A84211A5F}" type="presOf" srcId="{01BB42D8-9D53-4ACC-9E5E-35E23FDEF9C4}" destId="{F45AAE52-0601-420B-A124-748F8BEF6BAA}" srcOrd="0" destOrd="0" presId="urn:microsoft.com/office/officeart/2005/8/layout/vList2"/>
    <dgm:cxn modelId="{3D6175DD-5F3C-41ED-8408-F9CF9A5ECEF3}" srcId="{8710DA83-928D-4D78-9CA2-2D4F3B2FBA8C}" destId="{E7E78767-E506-4B31-BE06-048AC77EF4A8}" srcOrd="0" destOrd="0" parTransId="{298BFE02-4664-4B0C-B607-A027829D3EFA}" sibTransId="{D16BA93D-E781-41E4-B771-8EFDEA0CFDB8}"/>
    <dgm:cxn modelId="{531D41DE-316B-4D06-ADB3-61D1CB2FDDDD}" type="presOf" srcId="{E7E78767-E506-4B31-BE06-048AC77EF4A8}" destId="{88B48D58-2660-4600-989D-20250B16F395}" srcOrd="0" destOrd="0" presId="urn:microsoft.com/office/officeart/2005/8/layout/vList2"/>
    <dgm:cxn modelId="{2235FEF5-50DF-4A66-8787-7B4E25E1AA4D}" srcId="{E7E78767-E506-4B31-BE06-048AC77EF4A8}" destId="{01BB42D8-9D53-4ACC-9E5E-35E23FDEF9C4}" srcOrd="0" destOrd="0" parTransId="{B83476B4-699A-4359-ADDA-1ACB4437CEA5}" sibTransId="{005F302E-8D18-424F-9D7E-7A84BEDE9B31}"/>
    <dgm:cxn modelId="{60C78998-D8D0-4EC5-B66B-76282A8CBD95}" type="presParOf" srcId="{A506FFFA-8E13-43FE-9A7B-92FB9E82B808}" destId="{88B48D58-2660-4600-989D-20250B16F395}" srcOrd="0" destOrd="0" presId="urn:microsoft.com/office/officeart/2005/8/layout/vList2"/>
    <dgm:cxn modelId="{A2182615-5BF9-4F14-B8A3-548F79C1A7F6}" type="presParOf" srcId="{A506FFFA-8E13-43FE-9A7B-92FB9E82B808}" destId="{F45AAE52-0601-420B-A124-748F8BEF6BAA}" srcOrd="1" destOrd="0" presId="urn:microsoft.com/office/officeart/2005/8/layout/vList2"/>
    <dgm:cxn modelId="{DF84CB94-044D-4A89-AB77-403B369ADB2D}" type="presParOf" srcId="{A506FFFA-8E13-43FE-9A7B-92FB9E82B808}" destId="{78F843D8-1DA8-4A2C-AFED-9EE9143167E7}" srcOrd="2"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710DA83-928D-4D78-9CA2-2D4F3B2FBA8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E7E78767-E506-4B31-BE06-048AC77EF4A8}">
      <dgm:prSet phldrT="[文本]"/>
      <dgm:spPr/>
      <dgm:t>
        <a:bodyPr/>
        <a:lstStyle/>
        <a:p>
          <a:r>
            <a:rPr lang="zh-CN" altLang="en-US" dirty="0"/>
            <a:t>约翰逊：扩大战略核力量；提升战略防御力量；</a:t>
          </a:r>
        </a:p>
        <a:p>
          <a:r>
            <a:rPr lang="zh-CN" altLang="en-US" dirty="0"/>
            <a:t>尼克松：战争越南化；修正敌视排斥中国；关岛主义；</a:t>
          </a:r>
        </a:p>
        <a:p>
          <a:r>
            <a:rPr lang="zh-CN" altLang="en-US" dirty="0"/>
            <a:t>美苏签订</a:t>
          </a:r>
          <a:r>
            <a:rPr lang="en-US" altLang="en-US" dirty="0"/>
            <a:t>《</a:t>
          </a:r>
          <a:r>
            <a:rPr lang="zh-CN" altLang="en-US" dirty="0"/>
            <a:t>关于限制反弹道导弹系统条约</a:t>
          </a:r>
          <a:r>
            <a:rPr lang="en-US" altLang="en-US" dirty="0"/>
            <a:t>》</a:t>
          </a:r>
          <a:r>
            <a:rPr lang="zh-CN" altLang="en-US" dirty="0"/>
            <a:t>。美国侵入越南；新东方政策实施。</a:t>
          </a:r>
        </a:p>
      </dgm:t>
    </dgm:pt>
    <dgm:pt modelId="{298BFE02-4664-4B0C-B607-A027829D3EFA}" cxnId="{3D6175DD-5F3C-41ED-8408-F9CF9A5ECEF3}" type="parTrans">
      <dgm:prSet/>
      <dgm:spPr/>
      <dgm:t>
        <a:bodyPr/>
        <a:lstStyle/>
        <a:p>
          <a:endParaRPr lang="zh-CN" altLang="en-US"/>
        </a:p>
      </dgm:t>
    </dgm:pt>
    <dgm:pt modelId="{D16BA93D-E781-41E4-B771-8EFDEA0CFDB8}" cxnId="{3D6175DD-5F3C-41ED-8408-F9CF9A5ECEF3}" type="sibTrans">
      <dgm:prSet/>
      <dgm:spPr/>
      <dgm:t>
        <a:bodyPr/>
        <a:lstStyle/>
        <a:p>
          <a:endParaRPr lang="zh-CN" altLang="en-US"/>
        </a:p>
      </dgm:t>
    </dgm:pt>
    <dgm:pt modelId="{01BB42D8-9D53-4ACC-9E5E-35E23FDEF9C4}">
      <dgm:prSet phldrT="[文本]" phldr="1"/>
      <dgm:spPr/>
      <dgm:t>
        <a:bodyPr/>
        <a:lstStyle/>
        <a:p>
          <a:endParaRPr lang="zh-CN" altLang="en-US" dirty="0"/>
        </a:p>
      </dgm:t>
    </dgm:pt>
    <dgm:pt modelId="{B83476B4-699A-4359-ADDA-1ACB4437CEA5}" cxnId="{2235FEF5-50DF-4A66-8787-7B4E25E1AA4D}" type="parTrans">
      <dgm:prSet/>
      <dgm:spPr/>
      <dgm:t>
        <a:bodyPr/>
        <a:lstStyle/>
        <a:p>
          <a:endParaRPr lang="zh-CN" altLang="en-US"/>
        </a:p>
      </dgm:t>
    </dgm:pt>
    <dgm:pt modelId="{005F302E-8D18-424F-9D7E-7A84BEDE9B31}" cxnId="{2235FEF5-50DF-4A66-8787-7B4E25E1AA4D}" type="sibTrans">
      <dgm:prSet/>
      <dgm:spPr/>
      <dgm:t>
        <a:bodyPr/>
        <a:lstStyle/>
        <a:p>
          <a:endParaRPr lang="zh-CN" altLang="en-US"/>
        </a:p>
      </dgm:t>
    </dgm:pt>
    <dgm:pt modelId="{BE1CB0FA-9A35-4C2F-A94C-D38E6D65988D}">
      <dgm:prSet/>
      <dgm:spPr/>
      <dgm:t>
        <a:bodyPr/>
        <a:lstStyle/>
        <a:p>
          <a:r>
            <a:rPr lang="zh-CN" altLang="en-US" dirty="0"/>
            <a:t>勃列日涅夫：以核武为基干，各军种联合发展；</a:t>
          </a:r>
          <a:r>
            <a:rPr lang="en-US" altLang="en-US" dirty="0"/>
            <a:t>1979</a:t>
          </a:r>
          <a:r>
            <a:rPr lang="zh-CN" altLang="en-US" dirty="0"/>
            <a:t>年苏联占领阿富汗；苏联处于攻势，美国防守；中苏破裂；苏联入侵捷克斯洛伐克；法国退约；欧共体空椅子危机；联邦德国东方政策</a:t>
          </a:r>
        </a:p>
      </dgm:t>
    </dgm:pt>
    <dgm:pt modelId="{2B3BC2ED-9422-43FC-8281-45FBBB651D17}" cxnId="{46D87632-CD1B-47D3-A2B5-86F330BE9CD8}" type="parTrans">
      <dgm:prSet/>
      <dgm:spPr/>
      <dgm:t>
        <a:bodyPr/>
        <a:lstStyle/>
        <a:p>
          <a:endParaRPr lang="zh-CN" altLang="en-US"/>
        </a:p>
      </dgm:t>
    </dgm:pt>
    <dgm:pt modelId="{74332743-BC3D-4357-94DC-D273DDA5970E}" cxnId="{46D87632-CD1B-47D3-A2B5-86F330BE9CD8}" type="sibTrans">
      <dgm:prSet/>
      <dgm:spPr/>
      <dgm:t>
        <a:bodyPr/>
        <a:lstStyle/>
        <a:p>
          <a:endParaRPr lang="zh-CN" altLang="en-US"/>
        </a:p>
      </dgm:t>
    </dgm:pt>
    <dgm:pt modelId="{A506FFFA-8E13-43FE-9A7B-92FB9E82B808}" type="pres">
      <dgm:prSet presAssocID="{8710DA83-928D-4D78-9CA2-2D4F3B2FBA8C}" presName="linear" presStyleCnt="0">
        <dgm:presLayoutVars>
          <dgm:animLvl val="lvl"/>
          <dgm:resizeHandles val="exact"/>
        </dgm:presLayoutVars>
      </dgm:prSet>
      <dgm:spPr/>
    </dgm:pt>
    <dgm:pt modelId="{88B48D58-2660-4600-989D-20250B16F395}" type="pres">
      <dgm:prSet presAssocID="{E7E78767-E506-4B31-BE06-048AC77EF4A8}" presName="parentText" presStyleLbl="node1" presStyleIdx="0" presStyleCnt="2">
        <dgm:presLayoutVars>
          <dgm:chMax val="0"/>
          <dgm:bulletEnabled val="1"/>
        </dgm:presLayoutVars>
      </dgm:prSet>
      <dgm:spPr/>
    </dgm:pt>
    <dgm:pt modelId="{F45AAE52-0601-420B-A124-748F8BEF6BAA}" type="pres">
      <dgm:prSet presAssocID="{E7E78767-E506-4B31-BE06-048AC77EF4A8}" presName="childText" presStyleLbl="revTx" presStyleIdx="0" presStyleCnt="1">
        <dgm:presLayoutVars>
          <dgm:bulletEnabled val="1"/>
        </dgm:presLayoutVars>
      </dgm:prSet>
      <dgm:spPr/>
    </dgm:pt>
    <dgm:pt modelId="{78F843D8-1DA8-4A2C-AFED-9EE9143167E7}" type="pres">
      <dgm:prSet presAssocID="{BE1CB0FA-9A35-4C2F-A94C-D38E6D65988D}" presName="parentText" presStyleLbl="node1" presStyleIdx="1" presStyleCnt="2">
        <dgm:presLayoutVars>
          <dgm:chMax val="0"/>
          <dgm:bulletEnabled val="1"/>
        </dgm:presLayoutVars>
      </dgm:prSet>
      <dgm:spPr/>
    </dgm:pt>
  </dgm:ptLst>
  <dgm:cxnLst>
    <dgm:cxn modelId="{49039D27-4237-4EC5-9952-28F882F98765}" type="presOf" srcId="{BE1CB0FA-9A35-4C2F-A94C-D38E6D65988D}" destId="{78F843D8-1DA8-4A2C-AFED-9EE9143167E7}" srcOrd="0" destOrd="0" presId="urn:microsoft.com/office/officeart/2005/8/layout/vList2"/>
    <dgm:cxn modelId="{46D87632-CD1B-47D3-A2B5-86F330BE9CD8}" srcId="{8710DA83-928D-4D78-9CA2-2D4F3B2FBA8C}" destId="{BE1CB0FA-9A35-4C2F-A94C-D38E6D65988D}" srcOrd="1" destOrd="0" parTransId="{2B3BC2ED-9422-43FC-8281-45FBBB651D17}" sibTransId="{74332743-BC3D-4357-94DC-D273DDA5970E}"/>
    <dgm:cxn modelId="{8AF61C51-C052-461E-A979-81DA3680F5F9}" type="presOf" srcId="{8710DA83-928D-4D78-9CA2-2D4F3B2FBA8C}" destId="{A506FFFA-8E13-43FE-9A7B-92FB9E82B808}" srcOrd="0" destOrd="0" presId="urn:microsoft.com/office/officeart/2005/8/layout/vList2"/>
    <dgm:cxn modelId="{101EA1C2-55E1-4F5A-9E97-048A84211A5F}" type="presOf" srcId="{01BB42D8-9D53-4ACC-9E5E-35E23FDEF9C4}" destId="{F45AAE52-0601-420B-A124-748F8BEF6BAA}" srcOrd="0" destOrd="0" presId="urn:microsoft.com/office/officeart/2005/8/layout/vList2"/>
    <dgm:cxn modelId="{3D6175DD-5F3C-41ED-8408-F9CF9A5ECEF3}" srcId="{8710DA83-928D-4D78-9CA2-2D4F3B2FBA8C}" destId="{E7E78767-E506-4B31-BE06-048AC77EF4A8}" srcOrd="0" destOrd="0" parTransId="{298BFE02-4664-4B0C-B607-A027829D3EFA}" sibTransId="{D16BA93D-E781-41E4-B771-8EFDEA0CFDB8}"/>
    <dgm:cxn modelId="{531D41DE-316B-4D06-ADB3-61D1CB2FDDDD}" type="presOf" srcId="{E7E78767-E506-4B31-BE06-048AC77EF4A8}" destId="{88B48D58-2660-4600-989D-20250B16F395}" srcOrd="0" destOrd="0" presId="urn:microsoft.com/office/officeart/2005/8/layout/vList2"/>
    <dgm:cxn modelId="{2235FEF5-50DF-4A66-8787-7B4E25E1AA4D}" srcId="{E7E78767-E506-4B31-BE06-048AC77EF4A8}" destId="{01BB42D8-9D53-4ACC-9E5E-35E23FDEF9C4}" srcOrd="0" destOrd="0" parTransId="{B83476B4-699A-4359-ADDA-1ACB4437CEA5}" sibTransId="{005F302E-8D18-424F-9D7E-7A84BEDE9B31}"/>
    <dgm:cxn modelId="{60C78998-D8D0-4EC5-B66B-76282A8CBD95}" type="presParOf" srcId="{A506FFFA-8E13-43FE-9A7B-92FB9E82B808}" destId="{88B48D58-2660-4600-989D-20250B16F395}" srcOrd="0" destOrd="0" presId="urn:microsoft.com/office/officeart/2005/8/layout/vList2"/>
    <dgm:cxn modelId="{A2182615-5BF9-4F14-B8A3-548F79C1A7F6}" type="presParOf" srcId="{A506FFFA-8E13-43FE-9A7B-92FB9E82B808}" destId="{F45AAE52-0601-420B-A124-748F8BEF6BAA}" srcOrd="1" destOrd="0" presId="urn:microsoft.com/office/officeart/2005/8/layout/vList2"/>
    <dgm:cxn modelId="{DF84CB94-044D-4A89-AB77-403B369ADB2D}" type="presParOf" srcId="{A506FFFA-8E13-43FE-9A7B-92FB9E82B808}" destId="{78F843D8-1DA8-4A2C-AFED-9EE9143167E7}" srcOrd="2"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710DA83-928D-4D78-9CA2-2D4F3B2FBA8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E7E78767-E506-4B31-BE06-048AC77EF4A8}">
      <dgm:prSet phldrT="[文本]"/>
      <dgm:spPr/>
      <dgm:t>
        <a:bodyPr/>
        <a:lstStyle/>
        <a:p>
          <a:r>
            <a:rPr lang="zh-CN" altLang="en-US" dirty="0"/>
            <a:t>里根：恢复美国在世界的声望；战略核武器全面现代化；星球大战计划；大规模军备；裁军；东西方改善欧洲关系；中美发展；中苏关系正常化；</a:t>
          </a:r>
        </a:p>
      </dgm:t>
    </dgm:pt>
    <dgm:pt modelId="{298BFE02-4664-4B0C-B607-A027829D3EFA}" cxnId="{3D6175DD-5F3C-41ED-8408-F9CF9A5ECEF3}" type="parTrans">
      <dgm:prSet/>
      <dgm:spPr/>
      <dgm:t>
        <a:bodyPr/>
        <a:lstStyle/>
        <a:p>
          <a:endParaRPr lang="zh-CN" altLang="en-US"/>
        </a:p>
      </dgm:t>
    </dgm:pt>
    <dgm:pt modelId="{D16BA93D-E781-41E4-B771-8EFDEA0CFDB8}" cxnId="{3D6175DD-5F3C-41ED-8408-F9CF9A5ECEF3}" type="sibTrans">
      <dgm:prSet/>
      <dgm:spPr/>
      <dgm:t>
        <a:bodyPr/>
        <a:lstStyle/>
        <a:p>
          <a:endParaRPr lang="zh-CN" altLang="en-US"/>
        </a:p>
      </dgm:t>
    </dgm:pt>
    <dgm:pt modelId="{01BB42D8-9D53-4ACC-9E5E-35E23FDEF9C4}">
      <dgm:prSet phldrT="[文本]" phldr="1"/>
      <dgm:spPr/>
      <dgm:t>
        <a:bodyPr/>
        <a:lstStyle/>
        <a:p>
          <a:endParaRPr lang="zh-CN" altLang="en-US" dirty="0"/>
        </a:p>
      </dgm:t>
    </dgm:pt>
    <dgm:pt modelId="{B83476B4-699A-4359-ADDA-1ACB4437CEA5}" cxnId="{2235FEF5-50DF-4A66-8787-7B4E25E1AA4D}" type="parTrans">
      <dgm:prSet/>
      <dgm:spPr/>
      <dgm:t>
        <a:bodyPr/>
        <a:lstStyle/>
        <a:p>
          <a:endParaRPr lang="zh-CN" altLang="en-US"/>
        </a:p>
      </dgm:t>
    </dgm:pt>
    <dgm:pt modelId="{005F302E-8D18-424F-9D7E-7A84BEDE9B31}" cxnId="{2235FEF5-50DF-4A66-8787-7B4E25E1AA4D}" type="sibTrans">
      <dgm:prSet/>
      <dgm:spPr/>
      <dgm:t>
        <a:bodyPr/>
        <a:lstStyle/>
        <a:p>
          <a:endParaRPr lang="zh-CN" altLang="en-US"/>
        </a:p>
      </dgm:t>
    </dgm:pt>
    <dgm:pt modelId="{BE1CB0FA-9A35-4C2F-A94C-D38E6D65988D}">
      <dgm:prSet/>
      <dgm:spPr/>
      <dgm:t>
        <a:bodyPr/>
        <a:lstStyle/>
        <a:p>
          <a:r>
            <a:rPr lang="zh-CN" altLang="en-US" dirty="0"/>
            <a:t>戈尔巴乔夫：新思维；提供以军事控制为中心的全球缓和战略。</a:t>
          </a:r>
          <a:r>
            <a:rPr lang="en-US" altLang="en-US" dirty="0"/>
            <a:t>1991</a:t>
          </a:r>
          <a:r>
            <a:rPr lang="zh-CN" altLang="en-US" dirty="0"/>
            <a:t>年苏联解体，冷战结束。</a:t>
          </a:r>
        </a:p>
      </dgm:t>
    </dgm:pt>
    <dgm:pt modelId="{2B3BC2ED-9422-43FC-8281-45FBBB651D17}" cxnId="{46D87632-CD1B-47D3-A2B5-86F330BE9CD8}" type="parTrans">
      <dgm:prSet/>
      <dgm:spPr/>
      <dgm:t>
        <a:bodyPr/>
        <a:lstStyle/>
        <a:p>
          <a:endParaRPr lang="zh-CN" altLang="en-US"/>
        </a:p>
      </dgm:t>
    </dgm:pt>
    <dgm:pt modelId="{74332743-BC3D-4357-94DC-D273DDA5970E}" cxnId="{46D87632-CD1B-47D3-A2B5-86F330BE9CD8}" type="sibTrans">
      <dgm:prSet/>
      <dgm:spPr/>
      <dgm:t>
        <a:bodyPr/>
        <a:lstStyle/>
        <a:p>
          <a:endParaRPr lang="zh-CN" altLang="en-US"/>
        </a:p>
      </dgm:t>
    </dgm:pt>
    <dgm:pt modelId="{A506FFFA-8E13-43FE-9A7B-92FB9E82B808}" type="pres">
      <dgm:prSet presAssocID="{8710DA83-928D-4D78-9CA2-2D4F3B2FBA8C}" presName="linear" presStyleCnt="0">
        <dgm:presLayoutVars>
          <dgm:animLvl val="lvl"/>
          <dgm:resizeHandles val="exact"/>
        </dgm:presLayoutVars>
      </dgm:prSet>
      <dgm:spPr/>
    </dgm:pt>
    <dgm:pt modelId="{88B48D58-2660-4600-989D-20250B16F395}" type="pres">
      <dgm:prSet presAssocID="{E7E78767-E506-4B31-BE06-048AC77EF4A8}" presName="parentText" presStyleLbl="node1" presStyleIdx="0" presStyleCnt="2">
        <dgm:presLayoutVars>
          <dgm:chMax val="0"/>
          <dgm:bulletEnabled val="1"/>
        </dgm:presLayoutVars>
      </dgm:prSet>
      <dgm:spPr/>
    </dgm:pt>
    <dgm:pt modelId="{F45AAE52-0601-420B-A124-748F8BEF6BAA}" type="pres">
      <dgm:prSet presAssocID="{E7E78767-E506-4B31-BE06-048AC77EF4A8}" presName="childText" presStyleLbl="revTx" presStyleIdx="0" presStyleCnt="1">
        <dgm:presLayoutVars>
          <dgm:bulletEnabled val="1"/>
        </dgm:presLayoutVars>
      </dgm:prSet>
      <dgm:spPr/>
    </dgm:pt>
    <dgm:pt modelId="{78F843D8-1DA8-4A2C-AFED-9EE9143167E7}" type="pres">
      <dgm:prSet presAssocID="{BE1CB0FA-9A35-4C2F-A94C-D38E6D65988D}" presName="parentText" presStyleLbl="node1" presStyleIdx="1" presStyleCnt="2">
        <dgm:presLayoutVars>
          <dgm:chMax val="0"/>
          <dgm:bulletEnabled val="1"/>
        </dgm:presLayoutVars>
      </dgm:prSet>
      <dgm:spPr/>
    </dgm:pt>
  </dgm:ptLst>
  <dgm:cxnLst>
    <dgm:cxn modelId="{49039D27-4237-4EC5-9952-28F882F98765}" type="presOf" srcId="{BE1CB0FA-9A35-4C2F-A94C-D38E6D65988D}" destId="{78F843D8-1DA8-4A2C-AFED-9EE9143167E7}" srcOrd="0" destOrd="0" presId="urn:microsoft.com/office/officeart/2005/8/layout/vList2"/>
    <dgm:cxn modelId="{46D87632-CD1B-47D3-A2B5-86F330BE9CD8}" srcId="{8710DA83-928D-4D78-9CA2-2D4F3B2FBA8C}" destId="{BE1CB0FA-9A35-4C2F-A94C-D38E6D65988D}" srcOrd="1" destOrd="0" parTransId="{2B3BC2ED-9422-43FC-8281-45FBBB651D17}" sibTransId="{74332743-BC3D-4357-94DC-D273DDA5970E}"/>
    <dgm:cxn modelId="{8AF61C51-C052-461E-A979-81DA3680F5F9}" type="presOf" srcId="{8710DA83-928D-4D78-9CA2-2D4F3B2FBA8C}" destId="{A506FFFA-8E13-43FE-9A7B-92FB9E82B808}" srcOrd="0" destOrd="0" presId="urn:microsoft.com/office/officeart/2005/8/layout/vList2"/>
    <dgm:cxn modelId="{101EA1C2-55E1-4F5A-9E97-048A84211A5F}" type="presOf" srcId="{01BB42D8-9D53-4ACC-9E5E-35E23FDEF9C4}" destId="{F45AAE52-0601-420B-A124-748F8BEF6BAA}" srcOrd="0" destOrd="0" presId="urn:microsoft.com/office/officeart/2005/8/layout/vList2"/>
    <dgm:cxn modelId="{3D6175DD-5F3C-41ED-8408-F9CF9A5ECEF3}" srcId="{8710DA83-928D-4D78-9CA2-2D4F3B2FBA8C}" destId="{E7E78767-E506-4B31-BE06-048AC77EF4A8}" srcOrd="0" destOrd="0" parTransId="{298BFE02-4664-4B0C-B607-A027829D3EFA}" sibTransId="{D16BA93D-E781-41E4-B771-8EFDEA0CFDB8}"/>
    <dgm:cxn modelId="{531D41DE-316B-4D06-ADB3-61D1CB2FDDDD}" type="presOf" srcId="{E7E78767-E506-4B31-BE06-048AC77EF4A8}" destId="{88B48D58-2660-4600-989D-20250B16F395}" srcOrd="0" destOrd="0" presId="urn:microsoft.com/office/officeart/2005/8/layout/vList2"/>
    <dgm:cxn modelId="{2235FEF5-50DF-4A66-8787-7B4E25E1AA4D}" srcId="{E7E78767-E506-4B31-BE06-048AC77EF4A8}" destId="{01BB42D8-9D53-4ACC-9E5E-35E23FDEF9C4}" srcOrd="0" destOrd="0" parTransId="{B83476B4-699A-4359-ADDA-1ACB4437CEA5}" sibTransId="{005F302E-8D18-424F-9D7E-7A84BEDE9B31}"/>
    <dgm:cxn modelId="{60C78998-D8D0-4EC5-B66B-76282A8CBD95}" type="presParOf" srcId="{A506FFFA-8E13-43FE-9A7B-92FB9E82B808}" destId="{88B48D58-2660-4600-989D-20250B16F395}" srcOrd="0" destOrd="0" presId="urn:microsoft.com/office/officeart/2005/8/layout/vList2"/>
    <dgm:cxn modelId="{A2182615-5BF9-4F14-B8A3-548F79C1A7F6}" type="presParOf" srcId="{A506FFFA-8E13-43FE-9A7B-92FB9E82B808}" destId="{F45AAE52-0601-420B-A124-748F8BEF6BAA}" srcOrd="1" destOrd="0" presId="urn:microsoft.com/office/officeart/2005/8/layout/vList2"/>
    <dgm:cxn modelId="{DF84CB94-044D-4A89-AB77-403B369ADB2D}" type="presParOf" srcId="{A506FFFA-8E13-43FE-9A7B-92FB9E82B808}" destId="{78F843D8-1DA8-4A2C-AFED-9EE9143167E7}" srcOrd="2"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229600" cy="4525963"/>
        <a:chOff x="0" y="0"/>
        <a:chExt cx="8229600" cy="4525963"/>
      </a:xfrm>
    </dsp:grpSpPr>
    <dsp:sp modelId="{20D1A842-C6FF-4670-8F8D-2014EA04F163}">
      <dsp:nvSpPr>
        <dsp:cNvPr id="3" name="六边形 2"/>
        <dsp:cNvSpPr/>
      </dsp:nvSpPr>
      <dsp:spPr bwMode="white">
        <a:xfrm rot="5400000">
          <a:off x="3760778" y="82954"/>
          <a:ext cx="1276213" cy="1110306"/>
        </a:xfrm>
        <a:prstGeom prst="hexagon">
          <a:avLst>
            <a:gd name="adj" fmla="val 25000"/>
            <a:gd name="vf" fmla="val 115470"/>
          </a:avLst>
        </a:prstGeom>
        <a:solidFill>
          <a:schemeClr val="bg2">
            <a:lumMod val="50000"/>
            <a:lumOff val="50000"/>
          </a:schemeClr>
        </a:solidFill>
      </dsp:spPr>
      <dsp:style>
        <a:lnRef idx="2">
          <a:schemeClr val="lt1"/>
        </a:lnRef>
        <a:fillRef idx="1">
          <a:schemeClr val="accent1"/>
        </a:fillRef>
        <a:effectRef idx="0">
          <a:scrgbClr r="0" g="0" b="0"/>
        </a:effectRef>
        <a:fontRef idx="minor">
          <a:schemeClr val="lt1"/>
        </a:fontRef>
      </dsp:style>
      <dsp:txBody>
        <a:bodyPr rot="-5400000" lIns="87630" tIns="87630" rIns="87630" bIns="8763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zh-CN" altLang="en-US" dirty="0"/>
            <a:t>政治</a:t>
          </a:r>
        </a:p>
      </dsp:txBody>
      <dsp:txXfrm rot="5400000">
        <a:off x="3760778" y="82954"/>
        <a:ext cx="1276213" cy="1110306"/>
      </dsp:txXfrm>
    </dsp:sp>
    <dsp:sp modelId="{F557F33D-3560-414A-926C-45B844235C3A}">
      <dsp:nvSpPr>
        <dsp:cNvPr id="4" name="矩形 3"/>
        <dsp:cNvSpPr/>
      </dsp:nvSpPr>
      <dsp:spPr bwMode="white">
        <a:xfrm>
          <a:off x="4987730" y="255243"/>
          <a:ext cx="1424254" cy="765728"/>
        </a:xfrm>
        <a:prstGeom prst="rect">
          <a:avLst/>
        </a:prstGeom>
      </dsp:spPr>
      <dsp:style>
        <a:lnRef idx="0">
          <a:schemeClr val="dk1">
            <a:alpha val="0"/>
          </a:schemeClr>
        </a:lnRef>
        <a:fillRef idx="0">
          <a:schemeClr val="lt1">
            <a:alpha val="0"/>
          </a:schemeClr>
        </a:fillRef>
        <a:effectRef idx="0">
          <a:scrgbClr r="0" g="0" b="0"/>
        </a:effectRef>
        <a:fontRef idx="minor"/>
      </dsp:style>
      <dsp:txBody>
        <a:bodyPr lIns="87630" tIns="87630" rIns="87630" bIns="87630" anchor="ctr"/>
        <a:lstStyle>
          <a:lvl1pPr algn="l">
            <a:defRPr sz="23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endParaRPr>
            <a:solidFill>
              <a:schemeClr val="tx1"/>
            </a:solidFill>
          </a:endParaRPr>
        </a:p>
      </dsp:txBody>
      <dsp:txXfrm>
        <a:off x="4987730" y="255243"/>
        <a:ext cx="1424254" cy="765728"/>
      </dsp:txXfrm>
    </dsp:sp>
    <dsp:sp modelId="{5F96CF47-979F-4480-A0A4-34212E54B229}">
      <dsp:nvSpPr>
        <dsp:cNvPr id="5" name="六边形 4"/>
        <dsp:cNvSpPr/>
      </dsp:nvSpPr>
      <dsp:spPr bwMode="white">
        <a:xfrm rot="5400000">
          <a:off x="2561648" y="82954"/>
          <a:ext cx="1276213" cy="1110306"/>
        </a:xfrm>
        <a:prstGeom prst="hexagon">
          <a:avLst>
            <a:gd name="adj" fmla="val 25000"/>
            <a:gd name="vf" fmla="val 115470"/>
          </a:avLst>
        </a:prstGeom>
        <a:solidFill>
          <a:schemeClr val="accent3">
            <a:lumMod val="75000"/>
          </a:schemeClr>
        </a:solidFill>
      </dsp:spPr>
      <dsp:style>
        <a:lnRef idx="2">
          <a:schemeClr val="lt1"/>
        </a:lnRef>
        <a:fillRef idx="1">
          <a:schemeClr val="accent1"/>
        </a:fillRef>
        <a:effectRef idx="0">
          <a:scrgbClr r="0" g="0" b="0"/>
        </a:effectRef>
        <a:fontRef idx="minor">
          <a:schemeClr val="lt1"/>
        </a:fontRef>
      </dsp:style>
      <dsp:txBody>
        <a:bodyPr rot="-5400000" lIns="0" tIns="0" rIns="0" bIns="0" anchor="ctr"/>
        <a:lstStyle>
          <a:lvl1pPr algn="ctr">
            <a:defRPr sz="3000"/>
          </a:lvl1pPr>
          <a:lvl2pPr marL="228600" indent="-228600" algn="ctr">
            <a:defRPr sz="2300"/>
          </a:lvl2pPr>
          <a:lvl3pPr marL="457200" indent="-228600" algn="ctr">
            <a:defRPr sz="2300"/>
          </a:lvl3pPr>
          <a:lvl4pPr marL="685800" indent="-228600" algn="ctr">
            <a:defRPr sz="2300"/>
          </a:lvl4pPr>
          <a:lvl5pPr marL="914400" indent="-228600" algn="ctr">
            <a:defRPr sz="2300"/>
          </a:lvl5pPr>
          <a:lvl6pPr marL="1143000" indent="-228600" algn="ctr">
            <a:defRPr sz="2300"/>
          </a:lvl6pPr>
          <a:lvl7pPr marL="1371600" indent="-228600" algn="ctr">
            <a:defRPr sz="2300"/>
          </a:lvl7pPr>
          <a:lvl8pPr marL="1600200" indent="-228600" algn="ctr">
            <a:defRPr sz="2300"/>
          </a:lvl8pPr>
          <a:lvl9pPr marL="1828800" indent="-228600" algn="ctr">
            <a:defRPr sz="2300"/>
          </a:lvl9pPr>
        </a:lstStyle>
        <a:p>
          <a:pPr lvl="0">
            <a:lnSpc>
              <a:spcPct val="100000"/>
            </a:lnSpc>
            <a:spcBef>
              <a:spcPct val="0"/>
            </a:spcBef>
            <a:spcAft>
              <a:spcPct val="35000"/>
            </a:spcAft>
          </a:pPr>
          <a:r>
            <a:rPr lang="zh-CN" altLang="en-US" dirty="0"/>
            <a:t>教育</a:t>
          </a:r>
        </a:p>
      </dsp:txBody>
      <dsp:txXfrm rot="5400000">
        <a:off x="2561648" y="82954"/>
        <a:ext cx="1276213" cy="1110306"/>
      </dsp:txXfrm>
    </dsp:sp>
    <dsp:sp modelId="{AA4731C7-70CC-46D5-81ED-B8CE02AC4770}">
      <dsp:nvSpPr>
        <dsp:cNvPr id="6" name="六边形 5"/>
        <dsp:cNvSpPr/>
      </dsp:nvSpPr>
      <dsp:spPr bwMode="white">
        <a:xfrm rot="5400000">
          <a:off x="3158916" y="1166204"/>
          <a:ext cx="1276213" cy="1110306"/>
        </a:xfrm>
        <a:prstGeom prst="hexagon">
          <a:avLst>
            <a:gd name="adj" fmla="val 25000"/>
            <a:gd name="vf" fmla="val 115470"/>
          </a:avLst>
        </a:prstGeom>
        <a:solidFill>
          <a:srgbClr val="0070C0"/>
        </a:solidFill>
      </dsp:spPr>
      <dsp:style>
        <a:lnRef idx="2">
          <a:schemeClr val="lt1"/>
        </a:lnRef>
        <a:fillRef idx="1">
          <a:schemeClr val="accent1"/>
        </a:fillRef>
        <a:effectRef idx="0">
          <a:scrgbClr r="0" g="0" b="0"/>
        </a:effectRef>
        <a:fontRef idx="minor">
          <a:schemeClr val="lt1"/>
        </a:fontRef>
      </dsp:style>
      <dsp:txBody>
        <a:bodyPr rot="-5400000" lIns="121920" tIns="121920" rIns="121920" bIns="12192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zh-CN" altLang="en-US" sz="3200" b="1" dirty="0">
              <a:solidFill>
                <a:srgbClr val="FF0000"/>
              </a:solidFill>
              <a:effectLst>
                <a:outerShdw blurRad="38100" dist="38100" dir="2700000" algn="tl">
                  <a:srgbClr val="000000">
                    <a:alpha val="43137"/>
                  </a:srgbClr>
                </a:outerShdw>
              </a:effectLst>
            </a:rPr>
            <a:t>联系</a:t>
          </a:r>
        </a:p>
      </dsp:txBody>
      <dsp:txXfrm rot="5400000">
        <a:off x="3158916" y="1166204"/>
        <a:ext cx="1276213" cy="1110306"/>
      </dsp:txXfrm>
    </dsp:sp>
    <dsp:sp modelId="{95B5F7AF-65B7-4AA8-AA29-C0EEC7007D66}">
      <dsp:nvSpPr>
        <dsp:cNvPr id="7" name="矩形 6"/>
        <dsp:cNvSpPr/>
      </dsp:nvSpPr>
      <dsp:spPr bwMode="white">
        <a:xfrm>
          <a:off x="1817616" y="1338493"/>
          <a:ext cx="1378310" cy="765728"/>
        </a:xfrm>
        <a:prstGeom prst="rect">
          <a:avLst/>
        </a:prstGeom>
      </dsp:spPr>
      <dsp:style>
        <a:lnRef idx="0">
          <a:schemeClr val="dk1">
            <a:alpha val="0"/>
          </a:schemeClr>
        </a:lnRef>
        <a:fillRef idx="0">
          <a:schemeClr val="lt1">
            <a:alpha val="0"/>
          </a:schemeClr>
        </a:fillRef>
        <a:effectRef idx="0">
          <a:scrgbClr r="0" g="0" b="0"/>
        </a:effectRef>
        <a:fontRef idx="minor"/>
      </dsp:style>
      <dsp:txBody>
        <a:bodyPr lIns="87630" tIns="87630" rIns="87630" bIns="87630" anchor="ctr"/>
        <a:lstStyle>
          <a:lvl1pPr algn="r">
            <a:defRPr sz="2300"/>
          </a:lvl1pPr>
          <a:lvl2pPr marL="171450" indent="-171450" algn="r">
            <a:defRPr sz="1800"/>
          </a:lvl2pPr>
          <a:lvl3pPr marL="342900" indent="-171450" algn="r">
            <a:defRPr sz="1800"/>
          </a:lvl3pPr>
          <a:lvl4pPr marL="514350" indent="-171450" algn="r">
            <a:defRPr sz="1800"/>
          </a:lvl4pPr>
          <a:lvl5pPr marL="685800" indent="-171450" algn="r">
            <a:defRPr sz="1800"/>
          </a:lvl5pPr>
          <a:lvl6pPr marL="857250" indent="-171450" algn="r">
            <a:defRPr sz="1800"/>
          </a:lvl6pPr>
          <a:lvl7pPr marL="1028700" indent="-171450" algn="r">
            <a:defRPr sz="1800"/>
          </a:lvl7pPr>
          <a:lvl8pPr marL="1200150" indent="-171450" algn="r">
            <a:defRPr sz="1800"/>
          </a:lvl8pPr>
          <a:lvl9pPr marL="1371600" indent="-171450" algn="r">
            <a:defRPr sz="1800"/>
          </a:lvl9pPr>
        </a:lstStyle>
        <a:p>
          <a:pPr lvl="0">
            <a:lnSpc>
              <a:spcPct val="100000"/>
            </a:lnSpc>
            <a:spcBef>
              <a:spcPct val="0"/>
            </a:spcBef>
            <a:spcAft>
              <a:spcPct val="35000"/>
            </a:spcAft>
          </a:pPr>
          <a:endParaRPr lang="zh-CN" altLang="en-US" dirty="0">
            <a:solidFill>
              <a:schemeClr val="tx1"/>
            </a:solidFill>
          </a:endParaRPr>
        </a:p>
      </dsp:txBody>
      <dsp:txXfrm>
        <a:off x="1817616" y="1338493"/>
        <a:ext cx="1378310" cy="765728"/>
      </dsp:txXfrm>
    </dsp:sp>
    <dsp:sp modelId="{01871062-07DF-4CA5-9FCC-A065A42E96B3}">
      <dsp:nvSpPr>
        <dsp:cNvPr id="8" name="六边形 7"/>
        <dsp:cNvSpPr/>
      </dsp:nvSpPr>
      <dsp:spPr bwMode="white">
        <a:xfrm rot="5400000">
          <a:off x="4358046" y="1166204"/>
          <a:ext cx="1276213" cy="1110306"/>
        </a:xfrm>
        <a:prstGeom prst="hexagon">
          <a:avLst>
            <a:gd name="adj" fmla="val 25000"/>
            <a:gd name="vf" fmla="val 115470"/>
          </a:avLst>
        </a:prstGeom>
        <a:solidFill>
          <a:schemeClr val="accent4"/>
        </a:solidFill>
      </dsp:spPr>
      <dsp:style>
        <a:lnRef idx="2">
          <a:schemeClr val="lt1"/>
        </a:lnRef>
        <a:fillRef idx="1">
          <a:schemeClr val="accent1"/>
        </a:fillRef>
        <a:effectRef idx="0">
          <a:scrgbClr r="0" g="0" b="0"/>
        </a:effectRef>
        <a:fontRef idx="minor">
          <a:schemeClr val="lt1"/>
        </a:fontRef>
      </dsp:style>
      <dsp:txBody>
        <a:bodyPr rot="-5400000" lIns="0" tIns="0" rIns="0" bIns="0" anchor="ctr"/>
        <a:lstStyle>
          <a:lvl1pPr algn="ctr">
            <a:defRPr sz="3000"/>
          </a:lvl1pPr>
          <a:lvl2pPr marL="228600" indent="-228600" algn="ctr">
            <a:defRPr sz="2300"/>
          </a:lvl2pPr>
          <a:lvl3pPr marL="457200" indent="-228600" algn="ctr">
            <a:defRPr sz="2300"/>
          </a:lvl3pPr>
          <a:lvl4pPr marL="685800" indent="-228600" algn="ctr">
            <a:defRPr sz="2300"/>
          </a:lvl4pPr>
          <a:lvl5pPr marL="914400" indent="-228600" algn="ctr">
            <a:defRPr sz="2300"/>
          </a:lvl5pPr>
          <a:lvl6pPr marL="1143000" indent="-228600" algn="ctr">
            <a:defRPr sz="2300"/>
          </a:lvl6pPr>
          <a:lvl7pPr marL="1371600" indent="-228600" algn="ctr">
            <a:defRPr sz="2300"/>
          </a:lvl7pPr>
          <a:lvl8pPr marL="1600200" indent="-228600" algn="ctr">
            <a:defRPr sz="2300"/>
          </a:lvl8pPr>
          <a:lvl9pPr marL="1828800" indent="-228600" algn="ctr">
            <a:defRPr sz="2300"/>
          </a:lvl9pPr>
        </a:lstStyle>
        <a:p>
          <a:pPr lvl="0">
            <a:lnSpc>
              <a:spcPct val="100000"/>
            </a:lnSpc>
            <a:spcBef>
              <a:spcPct val="0"/>
            </a:spcBef>
            <a:spcAft>
              <a:spcPct val="35000"/>
            </a:spcAft>
          </a:pPr>
          <a:r>
            <a:rPr lang="zh-CN" altLang="en-US" dirty="0"/>
            <a:t>经济</a:t>
          </a:r>
        </a:p>
      </dsp:txBody>
      <dsp:txXfrm rot="5400000">
        <a:off x="4358046" y="1166204"/>
        <a:ext cx="1276213" cy="1110306"/>
      </dsp:txXfrm>
    </dsp:sp>
    <dsp:sp modelId="{993BD40E-0944-45CF-8812-3EB77C9A0CA2}">
      <dsp:nvSpPr>
        <dsp:cNvPr id="9" name="六边形 8"/>
        <dsp:cNvSpPr/>
      </dsp:nvSpPr>
      <dsp:spPr bwMode="white">
        <a:xfrm rot="5400000">
          <a:off x="3760778" y="2249454"/>
          <a:ext cx="1276213" cy="1110306"/>
        </a:xfrm>
        <a:prstGeom prst="hexagon">
          <a:avLst>
            <a:gd name="adj" fmla="val 25000"/>
            <a:gd name="vf" fmla="val 115470"/>
          </a:avLst>
        </a:prstGeom>
      </dsp:spPr>
      <dsp:style>
        <a:lnRef idx="2">
          <a:schemeClr val="lt1"/>
        </a:lnRef>
        <a:fillRef idx="1">
          <a:schemeClr val="accent1"/>
        </a:fillRef>
        <a:effectRef idx="0">
          <a:scrgbClr r="0" g="0" b="0"/>
        </a:effectRef>
        <a:fontRef idx="minor">
          <a:schemeClr val="lt1"/>
        </a:fontRef>
      </dsp:style>
      <dsp:txBody>
        <a:bodyPr rot="-5400000" lIns="87630" tIns="87630" rIns="87630" bIns="8763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zh-CN" altLang="en-US" dirty="0"/>
            <a:t>军事</a:t>
          </a:r>
        </a:p>
      </dsp:txBody>
      <dsp:txXfrm rot="5400000">
        <a:off x="3760778" y="2249454"/>
        <a:ext cx="1276213" cy="1110306"/>
      </dsp:txXfrm>
    </dsp:sp>
    <dsp:sp modelId="{AFD736C4-9494-4D60-8F8D-3FEF77BE4D3C}">
      <dsp:nvSpPr>
        <dsp:cNvPr id="10" name="矩形 9"/>
        <dsp:cNvSpPr/>
      </dsp:nvSpPr>
      <dsp:spPr bwMode="white">
        <a:xfrm>
          <a:off x="2675463" y="977228"/>
          <a:ext cx="1424254" cy="765728"/>
        </a:xfrm>
        <a:prstGeom prst="rect">
          <a:avLst/>
        </a:prstGeom>
      </dsp:spPr>
      <dsp:style>
        <a:lnRef idx="0">
          <a:schemeClr val="dk1">
            <a:alpha val="0"/>
          </a:schemeClr>
        </a:lnRef>
        <a:fillRef idx="0">
          <a:schemeClr val="lt1">
            <a:alpha val="0"/>
          </a:schemeClr>
        </a:fillRef>
        <a:effectRef idx="0">
          <a:scrgbClr r="0" g="0" b="0"/>
        </a:effectRef>
        <a:fontRef idx="minor"/>
      </dsp:style>
      <dsp:txBody>
        <a:bodyPr lIns="87630" tIns="87630" rIns="87630" bIns="87630" anchor="ctr"/>
        <a:lstStyle>
          <a:lvl1pPr algn="l">
            <a:defRPr sz="23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0">
            <a:lnSpc>
              <a:spcPct val="100000"/>
            </a:lnSpc>
            <a:spcBef>
              <a:spcPct val="0"/>
            </a:spcBef>
            <a:spcAft>
              <a:spcPct val="35000"/>
            </a:spcAft>
          </a:pPr>
          <a:endParaRPr lang="zh-CN" altLang="en-US" dirty="0">
            <a:solidFill>
              <a:schemeClr val="tx1"/>
            </a:solidFill>
          </a:endParaRPr>
        </a:p>
      </dsp:txBody>
      <dsp:txXfrm>
        <a:off x="2675463" y="977228"/>
        <a:ext cx="1424254" cy="765728"/>
      </dsp:txXfrm>
    </dsp:sp>
    <dsp:sp modelId="{4C6381E2-DAFB-4A9E-9CD7-ACC62F5DCF6B}">
      <dsp:nvSpPr>
        <dsp:cNvPr id="11" name="六边形 10"/>
        <dsp:cNvSpPr/>
      </dsp:nvSpPr>
      <dsp:spPr bwMode="white">
        <a:xfrm rot="5400000">
          <a:off x="2023383" y="1118218"/>
          <a:ext cx="1276213" cy="1110306"/>
        </a:xfrm>
        <a:prstGeom prst="hexagon">
          <a:avLst>
            <a:gd name="adj" fmla="val 25000"/>
            <a:gd name="vf" fmla="val 115470"/>
          </a:avLst>
        </a:prstGeom>
        <a:solidFill>
          <a:schemeClr val="accent6">
            <a:lumMod val="40000"/>
            <a:lumOff val="60000"/>
          </a:schemeClr>
        </a:solidFill>
      </dsp:spPr>
      <dsp:style>
        <a:lnRef idx="2">
          <a:schemeClr val="lt1"/>
        </a:lnRef>
        <a:fillRef idx="1">
          <a:schemeClr val="accent1"/>
        </a:fillRef>
        <a:effectRef idx="0">
          <a:scrgbClr r="0" g="0" b="0"/>
        </a:effectRef>
        <a:fontRef idx="minor">
          <a:schemeClr val="lt1"/>
        </a:fontRef>
      </dsp:style>
      <dsp:txBody>
        <a:bodyPr rot="-5400000" lIns="0" tIns="0" rIns="0" bIns="0" anchor="ctr"/>
        <a:lstStyle>
          <a:lvl1pPr algn="ctr">
            <a:defRPr sz="3000"/>
          </a:lvl1pPr>
          <a:lvl2pPr marL="228600" indent="-228600" algn="ctr">
            <a:defRPr sz="2300"/>
          </a:lvl2pPr>
          <a:lvl3pPr marL="457200" indent="-228600" algn="ctr">
            <a:defRPr sz="2300"/>
          </a:lvl3pPr>
          <a:lvl4pPr marL="685800" indent="-228600" algn="ctr">
            <a:defRPr sz="2300"/>
          </a:lvl4pPr>
          <a:lvl5pPr marL="914400" indent="-228600" algn="ctr">
            <a:defRPr sz="2300"/>
          </a:lvl5pPr>
          <a:lvl6pPr marL="1143000" indent="-228600" algn="ctr">
            <a:defRPr sz="2300"/>
          </a:lvl6pPr>
          <a:lvl7pPr marL="1371600" indent="-228600" algn="ctr">
            <a:defRPr sz="2300"/>
          </a:lvl7pPr>
          <a:lvl8pPr marL="1600200" indent="-228600" algn="ctr">
            <a:defRPr sz="2300"/>
          </a:lvl8pPr>
          <a:lvl9pPr marL="1828800" indent="-228600" algn="ctr">
            <a:defRPr sz="2300"/>
          </a:lvl9pPr>
        </a:lstStyle>
        <a:p>
          <a:pPr lvl="0">
            <a:lnSpc>
              <a:spcPct val="100000"/>
            </a:lnSpc>
            <a:spcBef>
              <a:spcPct val="0"/>
            </a:spcBef>
            <a:spcAft>
              <a:spcPct val="35000"/>
            </a:spcAft>
          </a:pPr>
          <a:r>
            <a:rPr lang="zh-CN" altLang="en-US" dirty="0"/>
            <a:t>科技</a:t>
          </a:r>
        </a:p>
      </dsp:txBody>
      <dsp:txXfrm rot="5400000">
        <a:off x="2023383" y="1118218"/>
        <a:ext cx="1276213" cy="1110306"/>
      </dsp:txXfrm>
    </dsp:sp>
    <dsp:sp modelId="{714E7DF8-05D1-4056-BF07-F86C7667EB86}">
      <dsp:nvSpPr>
        <dsp:cNvPr id="12" name="六边形 11"/>
        <dsp:cNvSpPr/>
      </dsp:nvSpPr>
      <dsp:spPr bwMode="white">
        <a:xfrm rot="5400000">
          <a:off x="2445811" y="2199618"/>
          <a:ext cx="1276213" cy="1110306"/>
        </a:xfrm>
        <a:prstGeom prst="hexagon">
          <a:avLst>
            <a:gd name="adj" fmla="val 25000"/>
            <a:gd name="vf" fmla="val 115470"/>
          </a:avLst>
        </a:prstGeom>
        <a:solidFill>
          <a:srgbClr val="FF0000"/>
        </a:solidFill>
      </dsp:spPr>
      <dsp:style>
        <a:lnRef idx="2">
          <a:schemeClr val="lt1"/>
        </a:lnRef>
        <a:fillRef idx="1">
          <a:schemeClr val="accent1"/>
        </a:fillRef>
        <a:effectRef idx="0">
          <a:scrgbClr r="0" g="0" b="0"/>
        </a:effectRef>
        <a:fontRef idx="minor">
          <a:schemeClr val="lt1"/>
        </a:fontRef>
      </dsp:style>
      <dsp:txBody>
        <a:bodyPr rot="-5400000" lIns="87630" tIns="87630" rIns="87630" bIns="8763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zh-CN" altLang="en-US" dirty="0"/>
            <a:t>军事</a:t>
          </a:r>
        </a:p>
      </dsp:txBody>
      <dsp:txXfrm rot="5400000">
        <a:off x="2445811" y="2199618"/>
        <a:ext cx="1276213" cy="1110306"/>
      </dsp:txXfrm>
    </dsp:sp>
    <dsp:sp modelId="{5660F5B7-F97D-4CFC-8D64-6FAD00169298}">
      <dsp:nvSpPr>
        <dsp:cNvPr id="13" name="矩形 12"/>
        <dsp:cNvSpPr/>
      </dsp:nvSpPr>
      <dsp:spPr bwMode="white">
        <a:xfrm>
          <a:off x="1817616" y="3504992"/>
          <a:ext cx="1378310" cy="765728"/>
        </a:xfrm>
        <a:prstGeom prst="rect">
          <a:avLst/>
        </a:prstGeom>
      </dsp:spPr>
      <dsp:style>
        <a:lnRef idx="0">
          <a:schemeClr val="dk1">
            <a:alpha val="0"/>
          </a:schemeClr>
        </a:lnRef>
        <a:fillRef idx="0">
          <a:schemeClr val="lt1">
            <a:alpha val="0"/>
          </a:schemeClr>
        </a:fillRef>
        <a:effectRef idx="0">
          <a:scrgbClr r="0" g="0" b="0"/>
        </a:effectRef>
        <a:fontRef idx="minor"/>
      </dsp:style>
      <dsp:txBody>
        <a:bodyPr lIns="87630" tIns="87630" rIns="87630" bIns="87630" anchor="ctr"/>
        <a:lstStyle>
          <a:lvl1pPr algn="r">
            <a:defRPr sz="2300"/>
          </a:lvl1pPr>
          <a:lvl2pPr marL="171450" indent="-171450" algn="r">
            <a:defRPr sz="1800"/>
          </a:lvl2pPr>
          <a:lvl3pPr marL="342900" indent="-171450" algn="r">
            <a:defRPr sz="1800"/>
          </a:lvl3pPr>
          <a:lvl4pPr marL="514350" indent="-171450" algn="r">
            <a:defRPr sz="1800"/>
          </a:lvl4pPr>
          <a:lvl5pPr marL="685800" indent="-171450" algn="r">
            <a:defRPr sz="1800"/>
          </a:lvl5pPr>
          <a:lvl6pPr marL="857250" indent="-171450" algn="r">
            <a:defRPr sz="1800"/>
          </a:lvl6pPr>
          <a:lvl7pPr marL="1028700" indent="-171450" algn="r">
            <a:defRPr sz="1800"/>
          </a:lvl7pPr>
          <a:lvl8pPr marL="1200150" indent="-171450" algn="r">
            <a:defRPr sz="1800"/>
          </a:lvl8pPr>
          <a:lvl9pPr marL="1371600" indent="-171450" algn="r">
            <a:defRPr sz="1800"/>
          </a:lvl9pPr>
        </a:lstStyle>
        <a:p>
          <a:endParaRPr>
            <a:solidFill>
              <a:schemeClr val="tx1"/>
            </a:solidFill>
          </a:endParaRPr>
        </a:p>
      </dsp:txBody>
      <dsp:txXfrm>
        <a:off x="1817616" y="3504992"/>
        <a:ext cx="1378310" cy="765728"/>
      </dsp:txXfrm>
    </dsp:sp>
    <dsp:sp modelId="{C3DD4185-D6EE-4C68-A0FE-BE8B2EE47EDB}">
      <dsp:nvSpPr>
        <dsp:cNvPr id="14" name="六边形 13"/>
        <dsp:cNvSpPr/>
      </dsp:nvSpPr>
      <dsp:spPr bwMode="white">
        <a:xfrm rot="5400000">
          <a:off x="3690519" y="2228179"/>
          <a:ext cx="1276213" cy="1110306"/>
        </a:xfrm>
        <a:prstGeom prst="hexagon">
          <a:avLst>
            <a:gd name="adj" fmla="val 25000"/>
            <a:gd name="vf" fmla="val 115470"/>
          </a:avLst>
        </a:prstGeom>
        <a:solidFill>
          <a:srgbClr val="FFFF00"/>
        </a:solidFill>
      </dsp:spPr>
      <dsp:style>
        <a:lnRef idx="2">
          <a:schemeClr val="lt1"/>
        </a:lnRef>
        <a:fillRef idx="1">
          <a:schemeClr val="accent1"/>
        </a:fillRef>
        <a:effectRef idx="0">
          <a:scrgbClr r="0" g="0" b="0"/>
        </a:effectRef>
        <a:fontRef idx="minor">
          <a:schemeClr val="lt1"/>
        </a:fontRef>
      </dsp:style>
      <dsp:txBody>
        <a:bodyPr rot="-5400000" lIns="0" tIns="0" rIns="0" bIns="0" anchor="ctr"/>
        <a:lstStyle>
          <a:lvl1pPr algn="ctr">
            <a:defRPr sz="3000"/>
          </a:lvl1pPr>
          <a:lvl2pPr marL="228600" indent="-228600" algn="ctr">
            <a:defRPr sz="2300"/>
          </a:lvl2pPr>
          <a:lvl3pPr marL="457200" indent="-228600" algn="ctr">
            <a:defRPr sz="2300"/>
          </a:lvl3pPr>
          <a:lvl4pPr marL="685800" indent="-228600" algn="ctr">
            <a:defRPr sz="2300"/>
          </a:lvl4pPr>
          <a:lvl5pPr marL="914400" indent="-228600" algn="ctr">
            <a:defRPr sz="2300"/>
          </a:lvl5pPr>
          <a:lvl6pPr marL="1143000" indent="-228600" algn="ctr">
            <a:defRPr sz="2300"/>
          </a:lvl6pPr>
          <a:lvl7pPr marL="1371600" indent="-228600" algn="ctr">
            <a:defRPr sz="2300"/>
          </a:lvl7pPr>
          <a:lvl8pPr marL="1600200" indent="-228600" algn="ctr">
            <a:defRPr sz="2300"/>
          </a:lvl8pPr>
          <a:lvl9pPr marL="1828800" indent="-228600" algn="ctr">
            <a:defRPr sz="2300"/>
          </a:lvl9pPr>
        </a:lstStyle>
        <a:p>
          <a:pPr lvl="0">
            <a:lnSpc>
              <a:spcPct val="100000"/>
            </a:lnSpc>
            <a:spcBef>
              <a:spcPct val="0"/>
            </a:spcBef>
            <a:spcAft>
              <a:spcPct val="35000"/>
            </a:spcAft>
          </a:pPr>
          <a:r>
            <a:rPr lang="zh-CN" altLang="en-US" dirty="0">
              <a:solidFill>
                <a:schemeClr val="bg2"/>
              </a:solidFill>
            </a:rPr>
            <a:t>文化</a:t>
          </a:r>
        </a:p>
      </dsp:txBody>
      <dsp:txXfrm rot="5400000">
        <a:off x="3690519" y="2228179"/>
        <a:ext cx="1276213" cy="1110306"/>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096000" cy="3775968"/>
        <a:chOff x="0" y="0"/>
        <a:chExt cx="6096000" cy="3775968"/>
      </a:xfrm>
    </dsp:grpSpPr>
    <dsp:sp modelId="{88B48D58-2660-4600-989D-20250B16F395}">
      <dsp:nvSpPr>
        <dsp:cNvPr id="3" name="圆角矩形 2"/>
        <dsp:cNvSpPr/>
      </dsp:nvSpPr>
      <dsp:spPr bwMode="white">
        <a:xfrm>
          <a:off x="0" y="64"/>
          <a:ext cx="6096000" cy="1656080"/>
        </a:xfrm>
        <a:prstGeom prst="roundRect">
          <a:avLst/>
        </a:prstGeom>
      </dsp:spPr>
      <dsp:style>
        <a:lnRef idx="2">
          <a:schemeClr val="lt1"/>
        </a:lnRef>
        <a:fillRef idx="1">
          <a:schemeClr val="accent1"/>
        </a:fillRef>
        <a:effectRef idx="0">
          <a:scrgbClr r="0" g="0" b="0"/>
        </a:effectRef>
        <a:fontRef idx="minor">
          <a:schemeClr val="lt1"/>
        </a:fontRef>
      </dsp:style>
      <dsp:txBody>
        <a:bodyPr lIns="106680" tIns="106680" rIns="106680" bIns="106680" anchor="ctr"/>
        <a:lstStyle>
          <a:lvl1pPr algn="l">
            <a:defRPr sz="2800"/>
          </a:lvl1pPr>
          <a:lvl2pPr marL="228600" indent="-228600" algn="l">
            <a:defRPr sz="2100"/>
          </a:lvl2pPr>
          <a:lvl3pPr marL="457200" indent="-228600" algn="l">
            <a:defRPr sz="2100"/>
          </a:lvl3pPr>
          <a:lvl4pPr marL="685800" indent="-228600" algn="l">
            <a:defRPr sz="2100"/>
          </a:lvl4pPr>
          <a:lvl5pPr marL="914400" indent="-228600" algn="l">
            <a:defRPr sz="2100"/>
          </a:lvl5pPr>
          <a:lvl6pPr marL="1143000" indent="-228600" algn="l">
            <a:defRPr sz="2100"/>
          </a:lvl6pPr>
          <a:lvl7pPr marL="1371600" indent="-228600" algn="l">
            <a:defRPr sz="2100"/>
          </a:lvl7pPr>
          <a:lvl8pPr marL="1600200" indent="-228600" algn="l">
            <a:defRPr sz="2100"/>
          </a:lvl8pPr>
          <a:lvl9pPr marL="1828800" indent="-228600" algn="l">
            <a:defRPr sz="2100"/>
          </a:lvl9pPr>
        </a:lstStyle>
        <a:p>
          <a:pPr lvl="0">
            <a:lnSpc>
              <a:spcPct val="100000"/>
            </a:lnSpc>
            <a:spcBef>
              <a:spcPct val="0"/>
            </a:spcBef>
            <a:spcAft>
              <a:spcPct val="35000"/>
            </a:spcAft>
          </a:pPr>
          <a:r>
            <a:rPr lang="zh-CN" altLang="en-US" dirty="0"/>
            <a:t>杜鲁门：杜鲁门主义，以遏制战略为核心。</a:t>
          </a:r>
        </a:p>
      </dsp:txBody>
      <dsp:txXfrm>
        <a:off x="0" y="64"/>
        <a:ext cx="6096000" cy="1656080"/>
      </dsp:txXfrm>
    </dsp:sp>
    <dsp:sp modelId="{F45AAE52-0601-420B-A124-748F8BEF6BAA}">
      <dsp:nvSpPr>
        <dsp:cNvPr id="4" name="矩形 3"/>
        <dsp:cNvSpPr/>
      </dsp:nvSpPr>
      <dsp:spPr bwMode="white">
        <a:xfrm>
          <a:off x="0" y="1656144"/>
          <a:ext cx="6096000" cy="463680"/>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93547" tIns="35560" rIns="199136" bIns="35560" anchor="t"/>
        <a:lstStyle>
          <a:lvl1pPr algn="l">
            <a:defRPr sz="2800"/>
          </a:lvl1pPr>
          <a:lvl2pPr marL="228600" indent="-228600" algn="l">
            <a:defRPr sz="2100"/>
          </a:lvl2pPr>
          <a:lvl3pPr marL="457200" indent="-228600" algn="l">
            <a:defRPr sz="2100"/>
          </a:lvl3pPr>
          <a:lvl4pPr marL="685800" indent="-228600" algn="l">
            <a:defRPr sz="2100"/>
          </a:lvl4pPr>
          <a:lvl5pPr marL="914400" indent="-228600" algn="l">
            <a:defRPr sz="2100"/>
          </a:lvl5pPr>
          <a:lvl6pPr marL="1143000" indent="-228600" algn="l">
            <a:defRPr sz="2100"/>
          </a:lvl6pPr>
          <a:lvl7pPr marL="1371600" indent="-228600" algn="l">
            <a:defRPr sz="2100"/>
          </a:lvl7pPr>
          <a:lvl8pPr marL="1600200" indent="-228600" algn="l">
            <a:defRPr sz="2100"/>
          </a:lvl8pPr>
          <a:lvl9pPr marL="1828800" indent="-228600" algn="l">
            <a:defRPr sz="2100"/>
          </a:lvl9pPr>
        </a:lstStyle>
        <a:p>
          <a:pPr lvl="1">
            <a:lnSpc>
              <a:spcPct val="100000"/>
            </a:lnSpc>
            <a:spcBef>
              <a:spcPct val="0"/>
            </a:spcBef>
            <a:spcAft>
              <a:spcPct val="20000"/>
            </a:spcAft>
            <a:buChar char="•"/>
          </a:pPr>
          <a:endParaRPr lang="zh-CN" altLang="en-US" dirty="0">
            <a:solidFill>
              <a:schemeClr val="tx1"/>
            </a:solidFill>
          </a:endParaRPr>
        </a:p>
      </dsp:txBody>
      <dsp:txXfrm>
        <a:off x="0" y="1656144"/>
        <a:ext cx="6096000" cy="463680"/>
      </dsp:txXfrm>
    </dsp:sp>
    <dsp:sp modelId="{78F843D8-1DA8-4A2C-AFED-9EE9143167E7}">
      <dsp:nvSpPr>
        <dsp:cNvPr id="5" name="圆角矩形 4"/>
        <dsp:cNvSpPr/>
      </dsp:nvSpPr>
      <dsp:spPr bwMode="white">
        <a:xfrm>
          <a:off x="0" y="2119824"/>
          <a:ext cx="6096000" cy="1656080"/>
        </a:xfrm>
        <a:prstGeom prst="roundRect">
          <a:avLst/>
        </a:prstGeom>
      </dsp:spPr>
      <dsp:style>
        <a:lnRef idx="2">
          <a:schemeClr val="lt1"/>
        </a:lnRef>
        <a:fillRef idx="1">
          <a:schemeClr val="accent1"/>
        </a:fillRef>
        <a:effectRef idx="0">
          <a:scrgbClr r="0" g="0" b="0"/>
        </a:effectRef>
        <a:fontRef idx="minor">
          <a:schemeClr val="lt1"/>
        </a:fontRef>
      </dsp:style>
      <dsp:txBody>
        <a:bodyPr lIns="106680" tIns="106680" rIns="106680" bIns="106680" anchor="ctr"/>
        <a:lstStyle>
          <a:lvl1pPr algn="l">
            <a:defRPr sz="2800"/>
          </a:lvl1pPr>
          <a:lvl2pPr marL="228600" indent="-228600" algn="l">
            <a:defRPr sz="2100"/>
          </a:lvl2pPr>
          <a:lvl3pPr marL="457200" indent="-228600" algn="l">
            <a:defRPr sz="2100"/>
          </a:lvl3pPr>
          <a:lvl4pPr marL="685800" indent="-228600" algn="l">
            <a:defRPr sz="2100"/>
          </a:lvl4pPr>
          <a:lvl5pPr marL="914400" indent="-228600" algn="l">
            <a:defRPr sz="2100"/>
          </a:lvl5pPr>
          <a:lvl6pPr marL="1143000" indent="-228600" algn="l">
            <a:defRPr sz="2100"/>
          </a:lvl6pPr>
          <a:lvl7pPr marL="1371600" indent="-228600" algn="l">
            <a:defRPr sz="2100"/>
          </a:lvl7pPr>
          <a:lvl8pPr marL="1600200" indent="-228600" algn="l">
            <a:defRPr sz="2100"/>
          </a:lvl8pPr>
          <a:lvl9pPr marL="1828800" indent="-228600" algn="l">
            <a:defRPr sz="2100"/>
          </a:lvl9pPr>
        </a:lstStyle>
        <a:p>
          <a:pPr lvl="0">
            <a:lnSpc>
              <a:spcPct val="100000"/>
            </a:lnSpc>
            <a:spcBef>
              <a:spcPct val="0"/>
            </a:spcBef>
            <a:spcAft>
              <a:spcPct val="35000"/>
            </a:spcAft>
          </a:pPr>
          <a:r>
            <a:rPr lang="zh-CN" altLang="en-US" dirty="0"/>
            <a:t>斯大林：大规模实施国有化；集权主义国家通过政治宣传，建立围绕某一独裁者的个人崇拜；</a:t>
          </a:r>
        </a:p>
      </dsp:txBody>
      <dsp:txXfrm>
        <a:off x="0" y="2119824"/>
        <a:ext cx="6096000" cy="1656080"/>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096000" cy="3775968"/>
        <a:chOff x="0" y="0"/>
        <a:chExt cx="6096000" cy="3775968"/>
      </a:xfrm>
    </dsp:grpSpPr>
    <dsp:sp modelId="{88B48D58-2660-4600-989D-20250B16F395}">
      <dsp:nvSpPr>
        <dsp:cNvPr id="3" name="圆角矩形 2"/>
        <dsp:cNvSpPr/>
      </dsp:nvSpPr>
      <dsp:spPr bwMode="white">
        <a:xfrm>
          <a:off x="0" y="79821"/>
          <a:ext cx="6096000" cy="1642110"/>
        </a:xfrm>
        <a:prstGeom prst="round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l">
            <a:defRPr sz="2000"/>
          </a:lvl1pPr>
          <a:lvl2pPr marL="114300" indent="-114300" algn="l">
            <a:defRPr sz="1500"/>
          </a:lvl2pPr>
          <a:lvl3pPr marL="228600" indent="-114300" algn="l">
            <a:defRPr sz="1500"/>
          </a:lvl3pPr>
          <a:lvl4pPr marL="342900" indent="-114300" algn="l">
            <a:defRPr sz="1500"/>
          </a:lvl4pPr>
          <a:lvl5pPr marL="457200" indent="-114300" algn="l">
            <a:defRPr sz="1500"/>
          </a:lvl5pPr>
          <a:lvl6pPr marL="571500" indent="-114300" algn="l">
            <a:defRPr sz="1500"/>
          </a:lvl6pPr>
          <a:lvl7pPr marL="685800" indent="-114300" algn="l">
            <a:defRPr sz="1500"/>
          </a:lvl7pPr>
          <a:lvl8pPr marL="800100" indent="-114300" algn="l">
            <a:defRPr sz="1500"/>
          </a:lvl8pPr>
          <a:lvl9pPr marL="914400" indent="-114300" algn="l">
            <a:defRPr sz="1500"/>
          </a:lvl9pPr>
        </a:lstStyle>
        <a:p>
          <a:pPr lvl="0">
            <a:lnSpc>
              <a:spcPct val="100000"/>
            </a:lnSpc>
            <a:spcBef>
              <a:spcPct val="0"/>
            </a:spcBef>
            <a:spcAft>
              <a:spcPct val="35000"/>
            </a:spcAft>
          </a:pPr>
          <a:r>
            <a:rPr lang="zh-CN" altLang="en-US" dirty="0"/>
            <a:t>艾森豪威尔：在继承杜鲁门主义的同时，政治上解放和军事上大规模报复战略；</a:t>
          </a:r>
          <a:endParaRPr lang="zh-CN" altLang="en-US" dirty="0"/>
        </a:p>
        <a:p>
          <a:pPr lvl="0">
            <a:lnSpc>
              <a:spcPct val="100000"/>
            </a:lnSpc>
            <a:spcBef>
              <a:spcPct val="0"/>
            </a:spcBef>
            <a:spcAft>
              <a:spcPct val="35000"/>
            </a:spcAft>
          </a:pPr>
          <a:r>
            <a:rPr lang="zh-CN" altLang="en-US" dirty="0"/>
            <a:t>肯尼迪：右手橄榄枝、左右一支箭，军事力量遏制共产主义；和平演变、和平共处；两个半战争。</a:t>
          </a:r>
        </a:p>
      </dsp:txBody>
      <dsp:txXfrm>
        <a:off x="0" y="79821"/>
        <a:ext cx="6096000" cy="1642110"/>
      </dsp:txXfrm>
    </dsp:sp>
    <dsp:sp modelId="{F45AAE52-0601-420B-A124-748F8BEF6BAA}">
      <dsp:nvSpPr>
        <dsp:cNvPr id="4" name="矩形 3"/>
        <dsp:cNvSpPr/>
      </dsp:nvSpPr>
      <dsp:spPr bwMode="white">
        <a:xfrm>
          <a:off x="0" y="1721932"/>
          <a:ext cx="6096000" cy="332105"/>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93547" tIns="25400" rIns="142240" bIns="25400" anchor="t"/>
        <a:lstStyle>
          <a:lvl1pPr algn="l">
            <a:defRPr sz="2000"/>
          </a:lvl1pPr>
          <a:lvl2pPr marL="114300" indent="-114300" algn="l">
            <a:defRPr sz="1500"/>
          </a:lvl2pPr>
          <a:lvl3pPr marL="228600" indent="-114300" algn="l">
            <a:defRPr sz="1500"/>
          </a:lvl3pPr>
          <a:lvl4pPr marL="342900" indent="-114300" algn="l">
            <a:defRPr sz="1500"/>
          </a:lvl4pPr>
          <a:lvl5pPr marL="457200" indent="-114300" algn="l">
            <a:defRPr sz="1500"/>
          </a:lvl5pPr>
          <a:lvl6pPr marL="571500" indent="-114300" algn="l">
            <a:defRPr sz="1500"/>
          </a:lvl6pPr>
          <a:lvl7pPr marL="685800" indent="-114300" algn="l">
            <a:defRPr sz="1500"/>
          </a:lvl7pPr>
          <a:lvl8pPr marL="800100" indent="-114300" algn="l">
            <a:defRPr sz="1500"/>
          </a:lvl8pPr>
          <a:lvl9pPr marL="914400" indent="-114300" algn="l">
            <a:defRPr sz="1500"/>
          </a:lvl9pPr>
        </a:lstStyle>
        <a:p>
          <a:pPr lvl="1">
            <a:lnSpc>
              <a:spcPct val="100000"/>
            </a:lnSpc>
            <a:spcBef>
              <a:spcPct val="0"/>
            </a:spcBef>
            <a:spcAft>
              <a:spcPct val="20000"/>
            </a:spcAft>
            <a:buChar char="•"/>
          </a:pPr>
          <a:endParaRPr lang="zh-CN" altLang="en-US" dirty="0">
            <a:solidFill>
              <a:schemeClr val="tx1"/>
            </a:solidFill>
          </a:endParaRPr>
        </a:p>
      </dsp:txBody>
      <dsp:txXfrm>
        <a:off x="0" y="1721932"/>
        <a:ext cx="6096000" cy="332105"/>
      </dsp:txXfrm>
    </dsp:sp>
    <dsp:sp modelId="{78F843D8-1DA8-4A2C-AFED-9EE9143167E7}">
      <dsp:nvSpPr>
        <dsp:cNvPr id="5" name="圆角矩形 4"/>
        <dsp:cNvSpPr/>
      </dsp:nvSpPr>
      <dsp:spPr bwMode="white">
        <a:xfrm>
          <a:off x="0" y="2054037"/>
          <a:ext cx="6096000" cy="1642110"/>
        </a:xfrm>
        <a:prstGeom prst="round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l">
            <a:defRPr sz="2000"/>
          </a:lvl1pPr>
          <a:lvl2pPr marL="114300" indent="-114300" algn="l">
            <a:defRPr sz="1500"/>
          </a:lvl2pPr>
          <a:lvl3pPr marL="228600" indent="-114300" algn="l">
            <a:defRPr sz="1500"/>
          </a:lvl3pPr>
          <a:lvl4pPr marL="342900" indent="-114300" algn="l">
            <a:defRPr sz="1500"/>
          </a:lvl4pPr>
          <a:lvl5pPr marL="457200" indent="-114300" algn="l">
            <a:defRPr sz="1500"/>
          </a:lvl5pPr>
          <a:lvl6pPr marL="571500" indent="-114300" algn="l">
            <a:defRPr sz="1500"/>
          </a:lvl6pPr>
          <a:lvl7pPr marL="685800" indent="-114300" algn="l">
            <a:defRPr sz="1500"/>
          </a:lvl7pPr>
          <a:lvl8pPr marL="800100" indent="-114300" algn="l">
            <a:defRPr sz="1500"/>
          </a:lvl8pPr>
          <a:lvl9pPr marL="914400" indent="-114300" algn="l">
            <a:defRPr sz="1500"/>
          </a:lvl9pPr>
        </a:lstStyle>
        <a:p>
          <a:pPr lvl="0">
            <a:lnSpc>
              <a:spcPct val="100000"/>
            </a:lnSpc>
            <a:spcBef>
              <a:spcPct val="0"/>
            </a:spcBef>
            <a:spcAft>
              <a:spcPct val="35000"/>
            </a:spcAft>
          </a:pPr>
          <a:r>
            <a:rPr lang="zh-CN" altLang="en-US" dirty="0"/>
            <a:t>赫鲁晓夫：三和政策（和平共处、和平竞赛、和平过渡）；不妥协，从实力抗衡；具有灵活性。</a:t>
          </a:r>
        </a:p>
      </dsp:txBody>
      <dsp:txXfrm>
        <a:off x="0" y="2054037"/>
        <a:ext cx="6096000" cy="1642110"/>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096000" cy="3775968"/>
        <a:chOff x="0" y="0"/>
        <a:chExt cx="6096000" cy="3775968"/>
      </a:xfrm>
    </dsp:grpSpPr>
    <dsp:sp modelId="{88B48D58-2660-4600-989D-20250B16F395}">
      <dsp:nvSpPr>
        <dsp:cNvPr id="3" name="圆角矩形 2"/>
        <dsp:cNvSpPr/>
      </dsp:nvSpPr>
      <dsp:spPr bwMode="white">
        <a:xfrm>
          <a:off x="0" y="54264"/>
          <a:ext cx="6096000" cy="1676400"/>
        </a:xfrm>
        <a:prstGeom prst="roundRect">
          <a:avLst/>
        </a:prstGeom>
      </dsp:spPr>
      <dsp:style>
        <a:lnRef idx="2">
          <a:schemeClr val="lt1"/>
        </a:lnRef>
        <a:fillRef idx="1">
          <a:schemeClr val="accent1"/>
        </a:fillRef>
        <a:effectRef idx="0">
          <a:scrgbClr r="0" g="0" b="0"/>
        </a:effectRef>
        <a:fontRef idx="minor">
          <a:schemeClr val="lt1"/>
        </a:fontRef>
      </dsp:style>
      <dsp:txBody>
        <a:bodyPr lIns="72390" tIns="72390" rIns="72390" bIns="72390" anchor="ctr"/>
        <a:lstStyle>
          <a:lvl1pPr algn="l">
            <a:defRPr sz="19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lvl="0">
            <a:lnSpc>
              <a:spcPct val="100000"/>
            </a:lnSpc>
            <a:spcBef>
              <a:spcPct val="0"/>
            </a:spcBef>
            <a:spcAft>
              <a:spcPct val="35000"/>
            </a:spcAft>
          </a:pPr>
          <a:r>
            <a:rPr lang="zh-CN" altLang="en-US" dirty="0"/>
            <a:t>约翰逊：扩大战略核力量；提升战略防御力量；</a:t>
          </a:r>
          <a:endParaRPr lang="zh-CN" altLang="en-US" dirty="0"/>
        </a:p>
        <a:p>
          <a:pPr lvl="0">
            <a:lnSpc>
              <a:spcPct val="100000"/>
            </a:lnSpc>
            <a:spcBef>
              <a:spcPct val="0"/>
            </a:spcBef>
            <a:spcAft>
              <a:spcPct val="35000"/>
            </a:spcAft>
          </a:pPr>
          <a:r>
            <a:rPr lang="zh-CN" altLang="en-US" dirty="0"/>
            <a:t>尼克松：战争越南化；修正敌视排斥中国；关岛主义；</a:t>
          </a:r>
          <a:endParaRPr lang="zh-CN" altLang="en-US" dirty="0"/>
        </a:p>
        <a:p>
          <a:pPr lvl="0">
            <a:lnSpc>
              <a:spcPct val="100000"/>
            </a:lnSpc>
            <a:spcBef>
              <a:spcPct val="0"/>
            </a:spcBef>
            <a:spcAft>
              <a:spcPct val="35000"/>
            </a:spcAft>
          </a:pPr>
          <a:r>
            <a:rPr lang="zh-CN" altLang="en-US" dirty="0"/>
            <a:t>美苏签订</a:t>
          </a:r>
          <a:r>
            <a:rPr lang="en-US" altLang="en-US" dirty="0"/>
            <a:t>《</a:t>
          </a:r>
          <a:r>
            <a:rPr lang="zh-CN" altLang="en-US" dirty="0"/>
            <a:t>关于限制反弹道导弹系统条约</a:t>
          </a:r>
          <a:r>
            <a:rPr lang="en-US" altLang="en-US" dirty="0"/>
            <a:t>》</a:t>
          </a:r>
          <a:r>
            <a:rPr lang="zh-CN" altLang="en-US" dirty="0"/>
            <a:t>。美国侵入越南；新东方政策实施。</a:t>
          </a:r>
        </a:p>
      </dsp:txBody>
      <dsp:txXfrm>
        <a:off x="0" y="54264"/>
        <a:ext cx="6096000" cy="1676400"/>
      </dsp:txXfrm>
    </dsp:sp>
    <dsp:sp modelId="{F45AAE52-0601-420B-A124-748F8BEF6BAA}">
      <dsp:nvSpPr>
        <dsp:cNvPr id="4" name="矩形 3"/>
        <dsp:cNvSpPr/>
      </dsp:nvSpPr>
      <dsp:spPr bwMode="white">
        <a:xfrm>
          <a:off x="0" y="1730664"/>
          <a:ext cx="6096000" cy="314640"/>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93547" tIns="24130" rIns="135128" bIns="24130" anchor="t"/>
        <a:lstStyle>
          <a:lvl1pPr algn="l">
            <a:defRPr sz="19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lvl="1">
            <a:lnSpc>
              <a:spcPct val="100000"/>
            </a:lnSpc>
            <a:spcBef>
              <a:spcPct val="0"/>
            </a:spcBef>
            <a:spcAft>
              <a:spcPct val="20000"/>
            </a:spcAft>
            <a:buChar char="•"/>
          </a:pPr>
          <a:endParaRPr lang="zh-CN" altLang="en-US" dirty="0">
            <a:solidFill>
              <a:schemeClr val="tx1"/>
            </a:solidFill>
          </a:endParaRPr>
        </a:p>
      </dsp:txBody>
      <dsp:txXfrm>
        <a:off x="0" y="1730664"/>
        <a:ext cx="6096000" cy="314640"/>
      </dsp:txXfrm>
    </dsp:sp>
    <dsp:sp modelId="{78F843D8-1DA8-4A2C-AFED-9EE9143167E7}">
      <dsp:nvSpPr>
        <dsp:cNvPr id="5" name="圆角矩形 4"/>
        <dsp:cNvSpPr/>
      </dsp:nvSpPr>
      <dsp:spPr bwMode="white">
        <a:xfrm>
          <a:off x="0" y="2045304"/>
          <a:ext cx="6096000" cy="1676400"/>
        </a:xfrm>
        <a:prstGeom prst="roundRect">
          <a:avLst/>
        </a:prstGeom>
      </dsp:spPr>
      <dsp:style>
        <a:lnRef idx="2">
          <a:schemeClr val="lt1"/>
        </a:lnRef>
        <a:fillRef idx="1">
          <a:schemeClr val="accent1"/>
        </a:fillRef>
        <a:effectRef idx="0">
          <a:scrgbClr r="0" g="0" b="0"/>
        </a:effectRef>
        <a:fontRef idx="minor">
          <a:schemeClr val="lt1"/>
        </a:fontRef>
      </dsp:style>
      <dsp:txBody>
        <a:bodyPr lIns="72390" tIns="72390" rIns="72390" bIns="72390" anchor="ctr"/>
        <a:lstStyle>
          <a:lvl1pPr algn="l">
            <a:defRPr sz="19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lvl="0">
            <a:lnSpc>
              <a:spcPct val="100000"/>
            </a:lnSpc>
            <a:spcBef>
              <a:spcPct val="0"/>
            </a:spcBef>
            <a:spcAft>
              <a:spcPct val="35000"/>
            </a:spcAft>
          </a:pPr>
          <a:r>
            <a:rPr lang="zh-CN" altLang="en-US" dirty="0"/>
            <a:t>勃列日涅夫：以核武为基干，各军种联合发展；</a:t>
          </a:r>
          <a:r>
            <a:rPr lang="en-US" altLang="en-US" dirty="0"/>
            <a:t>1979</a:t>
          </a:r>
          <a:r>
            <a:rPr lang="zh-CN" altLang="en-US" dirty="0"/>
            <a:t>年苏联占领阿富汗；苏联处于攻势，美国防守；中苏破裂；苏联入侵捷克斯洛伐克；法国退约；欧共体空椅子危机；联邦德国东方政策</a:t>
          </a:r>
        </a:p>
      </dsp:txBody>
      <dsp:txXfrm>
        <a:off x="0" y="2045304"/>
        <a:ext cx="6096000" cy="1676400"/>
      </dsp:txXfrm>
    </dsp:sp>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096000" cy="3775968"/>
        <a:chOff x="0" y="0"/>
        <a:chExt cx="6096000" cy="3775968"/>
      </a:xfrm>
    </dsp:grpSpPr>
    <dsp:sp modelId="{88B48D58-2660-4600-989D-20250B16F395}">
      <dsp:nvSpPr>
        <dsp:cNvPr id="3" name="圆角矩形 2"/>
        <dsp:cNvSpPr/>
      </dsp:nvSpPr>
      <dsp:spPr bwMode="white">
        <a:xfrm>
          <a:off x="0" y="28387"/>
          <a:ext cx="6096000" cy="1672590"/>
        </a:xfrm>
        <a:prstGeom prst="roundRect">
          <a:avLst/>
        </a:prstGeom>
      </dsp:spPr>
      <dsp:style>
        <a:lnRef idx="2">
          <a:schemeClr val="lt1"/>
        </a:lnRef>
        <a:fillRef idx="1">
          <a:schemeClr val="accent1"/>
        </a:fillRef>
        <a:effectRef idx="0">
          <a:scrgbClr r="0" g="0" b="0"/>
        </a:effectRef>
        <a:fontRef idx="minor">
          <a:schemeClr val="lt1"/>
        </a:fontRef>
      </dsp:style>
      <dsp:txBody>
        <a:bodyPr lIns="83820" tIns="83820" rIns="83820" bIns="83820" anchor="ctr"/>
        <a:lstStyle>
          <a:lvl1pPr algn="l">
            <a:defRPr sz="2200"/>
          </a:lvl1pPr>
          <a:lvl2pPr marL="171450" indent="-171450" algn="l">
            <a:defRPr sz="1700"/>
          </a:lvl2pPr>
          <a:lvl3pPr marL="342900" indent="-171450" algn="l">
            <a:defRPr sz="1700"/>
          </a:lvl3pPr>
          <a:lvl4pPr marL="514350" indent="-171450" algn="l">
            <a:defRPr sz="1700"/>
          </a:lvl4pPr>
          <a:lvl5pPr marL="685800" indent="-171450" algn="l">
            <a:defRPr sz="1700"/>
          </a:lvl5pPr>
          <a:lvl6pPr marL="857250" indent="-171450" algn="l">
            <a:defRPr sz="1700"/>
          </a:lvl6pPr>
          <a:lvl7pPr marL="1028700" indent="-171450" algn="l">
            <a:defRPr sz="1700"/>
          </a:lvl7pPr>
          <a:lvl8pPr marL="1200150" indent="-171450" algn="l">
            <a:defRPr sz="1700"/>
          </a:lvl8pPr>
          <a:lvl9pPr marL="1371600" indent="-171450" algn="l">
            <a:defRPr sz="1700"/>
          </a:lvl9pPr>
        </a:lstStyle>
        <a:p>
          <a:pPr lvl="0">
            <a:lnSpc>
              <a:spcPct val="100000"/>
            </a:lnSpc>
            <a:spcBef>
              <a:spcPct val="0"/>
            </a:spcBef>
            <a:spcAft>
              <a:spcPct val="35000"/>
            </a:spcAft>
          </a:pPr>
          <a:r>
            <a:rPr lang="zh-CN" altLang="en-US" dirty="0"/>
            <a:t>里根：恢复美国在世界的声望；战略核武器全面现代化；星球大战计划；大规模军备；裁军；东西方改善欧洲关系；中美发展；中苏关系正常化；</a:t>
          </a:r>
        </a:p>
      </dsp:txBody>
      <dsp:txXfrm>
        <a:off x="0" y="28387"/>
        <a:ext cx="6096000" cy="1672590"/>
      </dsp:txXfrm>
    </dsp:sp>
    <dsp:sp modelId="{F45AAE52-0601-420B-A124-748F8BEF6BAA}">
      <dsp:nvSpPr>
        <dsp:cNvPr id="4" name="矩形 3"/>
        <dsp:cNvSpPr/>
      </dsp:nvSpPr>
      <dsp:spPr bwMode="white">
        <a:xfrm>
          <a:off x="0" y="1700977"/>
          <a:ext cx="6096000" cy="374015"/>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93547" tIns="27940" rIns="156464" bIns="27940" anchor="t"/>
        <a:lstStyle>
          <a:lvl1pPr algn="l">
            <a:defRPr sz="2200"/>
          </a:lvl1pPr>
          <a:lvl2pPr marL="171450" indent="-171450" algn="l">
            <a:defRPr sz="1700"/>
          </a:lvl2pPr>
          <a:lvl3pPr marL="342900" indent="-171450" algn="l">
            <a:defRPr sz="1700"/>
          </a:lvl3pPr>
          <a:lvl4pPr marL="514350" indent="-171450" algn="l">
            <a:defRPr sz="1700"/>
          </a:lvl4pPr>
          <a:lvl5pPr marL="685800" indent="-171450" algn="l">
            <a:defRPr sz="1700"/>
          </a:lvl5pPr>
          <a:lvl6pPr marL="857250" indent="-171450" algn="l">
            <a:defRPr sz="1700"/>
          </a:lvl6pPr>
          <a:lvl7pPr marL="1028700" indent="-171450" algn="l">
            <a:defRPr sz="1700"/>
          </a:lvl7pPr>
          <a:lvl8pPr marL="1200150" indent="-171450" algn="l">
            <a:defRPr sz="1700"/>
          </a:lvl8pPr>
          <a:lvl9pPr marL="1371600" indent="-171450" algn="l">
            <a:defRPr sz="1700"/>
          </a:lvl9pPr>
        </a:lstStyle>
        <a:p>
          <a:pPr lvl="1">
            <a:lnSpc>
              <a:spcPct val="100000"/>
            </a:lnSpc>
            <a:spcBef>
              <a:spcPct val="0"/>
            </a:spcBef>
            <a:spcAft>
              <a:spcPct val="20000"/>
            </a:spcAft>
            <a:buChar char="•"/>
          </a:pPr>
          <a:endParaRPr lang="zh-CN" altLang="en-US" dirty="0">
            <a:solidFill>
              <a:schemeClr val="tx1"/>
            </a:solidFill>
          </a:endParaRPr>
        </a:p>
      </dsp:txBody>
      <dsp:txXfrm>
        <a:off x="0" y="1700977"/>
        <a:ext cx="6096000" cy="374015"/>
      </dsp:txXfrm>
    </dsp:sp>
    <dsp:sp modelId="{78F843D8-1DA8-4A2C-AFED-9EE9143167E7}">
      <dsp:nvSpPr>
        <dsp:cNvPr id="5" name="圆角矩形 4"/>
        <dsp:cNvSpPr/>
      </dsp:nvSpPr>
      <dsp:spPr bwMode="white">
        <a:xfrm>
          <a:off x="0" y="2074992"/>
          <a:ext cx="6096000" cy="1672590"/>
        </a:xfrm>
        <a:prstGeom prst="roundRect">
          <a:avLst/>
        </a:prstGeom>
      </dsp:spPr>
      <dsp:style>
        <a:lnRef idx="2">
          <a:schemeClr val="lt1"/>
        </a:lnRef>
        <a:fillRef idx="1">
          <a:schemeClr val="accent1"/>
        </a:fillRef>
        <a:effectRef idx="0">
          <a:scrgbClr r="0" g="0" b="0"/>
        </a:effectRef>
        <a:fontRef idx="minor">
          <a:schemeClr val="lt1"/>
        </a:fontRef>
      </dsp:style>
      <dsp:txBody>
        <a:bodyPr lIns="83820" tIns="83820" rIns="83820" bIns="83820" anchor="ctr"/>
        <a:lstStyle>
          <a:lvl1pPr algn="l">
            <a:defRPr sz="2200"/>
          </a:lvl1pPr>
          <a:lvl2pPr marL="171450" indent="-171450" algn="l">
            <a:defRPr sz="1700"/>
          </a:lvl2pPr>
          <a:lvl3pPr marL="342900" indent="-171450" algn="l">
            <a:defRPr sz="1700"/>
          </a:lvl3pPr>
          <a:lvl4pPr marL="514350" indent="-171450" algn="l">
            <a:defRPr sz="1700"/>
          </a:lvl4pPr>
          <a:lvl5pPr marL="685800" indent="-171450" algn="l">
            <a:defRPr sz="1700"/>
          </a:lvl5pPr>
          <a:lvl6pPr marL="857250" indent="-171450" algn="l">
            <a:defRPr sz="1700"/>
          </a:lvl6pPr>
          <a:lvl7pPr marL="1028700" indent="-171450" algn="l">
            <a:defRPr sz="1700"/>
          </a:lvl7pPr>
          <a:lvl8pPr marL="1200150" indent="-171450" algn="l">
            <a:defRPr sz="1700"/>
          </a:lvl8pPr>
          <a:lvl9pPr marL="1371600" indent="-171450" algn="l">
            <a:defRPr sz="1700"/>
          </a:lvl9pPr>
        </a:lstStyle>
        <a:p>
          <a:pPr lvl="0">
            <a:lnSpc>
              <a:spcPct val="100000"/>
            </a:lnSpc>
            <a:spcBef>
              <a:spcPct val="0"/>
            </a:spcBef>
            <a:spcAft>
              <a:spcPct val="35000"/>
            </a:spcAft>
          </a:pPr>
          <a:r>
            <a:rPr lang="zh-CN" altLang="en-US" dirty="0"/>
            <a:t>戈尔巴乔夫：新思维；提供以军事控制为中心的全球缓和战略。</a:t>
          </a:r>
          <a:r>
            <a:rPr lang="en-US" altLang="en-US" dirty="0"/>
            <a:t>1991</a:t>
          </a:r>
          <a:r>
            <a:rPr lang="zh-CN" altLang="en-US" dirty="0"/>
            <a:t>年苏联解体，冷战结束。</a:t>
          </a:r>
        </a:p>
      </dsp:txBody>
      <dsp:txXfrm>
        <a:off x="0" y="2074992"/>
        <a:ext cx="6096000" cy="1672590"/>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type="hexagon" r:blip="" rot="90">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type="hexagon" r:blip="" rot="90">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6FAB9A-7B9C-4552-9E7C-0A61AE91660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988812-C9C9-42DE-9602-3683BE4FE90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Ref idx="1003">
        <a:schemeClr val="bg2"/>
      </p:bgRef>
    </p:bg>
    <p:spTree>
      <p:nvGrpSpPr>
        <p:cNvPr id="1" name=""/>
        <p:cNvGrpSpPr/>
        <p:nvPr/>
      </p:nvGrpSpPr>
      <p:grpSpPr>
        <a:xfrm>
          <a:off x="0" y="0"/>
          <a:ext cx="0" cy="0"/>
          <a:chOff x="0" y="0"/>
          <a:chExt cx="0" cy="0"/>
        </a:xfrm>
      </p:grpSpPr>
      <p:pic>
        <p:nvPicPr>
          <p:cNvPr id="9" name="图片 8"/>
          <p:cNvPicPr>
            <a:picLocks noChangeAspect="1"/>
          </p:cNvPicPr>
          <p:nvPr/>
        </p:nvPicPr>
        <p:blipFill>
          <a:blip r:embed="rId2" cstate="print">
            <a:duotone>
              <a:schemeClr val="bg2"/>
              <a:srgbClr val="FFF1C1"/>
            </a:duotone>
            <a:lum bright="-10000" contrast="-40000"/>
          </a:blip>
          <a:stretch>
            <a:fillRect/>
          </a:stretch>
        </p:blipFill>
        <p:spPr>
          <a:xfrm>
            <a:off x="1" y="5214950"/>
            <a:ext cx="1472173" cy="1643050"/>
          </a:xfrm>
          <a:prstGeom prst="rect">
            <a:avLst/>
          </a:prstGeom>
          <a:noFill/>
          <a:ln>
            <a:noFill/>
          </a:ln>
        </p:spPr>
      </p:pic>
      <p:sp>
        <p:nvSpPr>
          <p:cNvPr id="2" name="标题 1"/>
          <p:cNvSpPr>
            <a:spLocks noGrp="1"/>
          </p:cNvSpPr>
          <p:nvPr>
            <p:ph type="ctrTitle"/>
          </p:nvPr>
        </p:nvSpPr>
        <p:spPr>
          <a:xfrm>
            <a:off x="685800" y="1214422"/>
            <a:ext cx="7772400" cy="1470025"/>
          </a:xfrm>
        </p:spPr>
        <p:txBody>
          <a:bodyPr/>
          <a:lstStyle>
            <a:lvl1pPr algn="ctr">
              <a:defRPr sz="4800"/>
            </a:lvl1pPr>
          </a:lstStyle>
          <a:p>
            <a:r>
              <a:rPr kumimoji="0" lang="zh-CN" altLang="en-US"/>
              <a:t>单击此处编辑母版标题样式</a:t>
            </a:r>
            <a:endParaRPr kumimoji="0" lang="en-US"/>
          </a:p>
        </p:txBody>
      </p:sp>
      <p:sp>
        <p:nvSpPr>
          <p:cNvPr id="3" name="副标题 2"/>
          <p:cNvSpPr>
            <a:spLocks noGrp="1"/>
          </p:cNvSpPr>
          <p:nvPr>
            <p:ph type="subTitle" idx="1"/>
          </p:nvPr>
        </p:nvSpPr>
        <p:spPr>
          <a:xfrm>
            <a:off x="1521733" y="2759581"/>
            <a:ext cx="6100534" cy="1740989"/>
          </a:xfrm>
        </p:spPr>
        <p:txBody>
          <a:bodyPr anchor="t"/>
          <a:lstStyle>
            <a:lvl1pPr marL="0" indent="0" algn="ctr">
              <a:buNone/>
              <a:defRPr lang="zh-CN" altLang="en-US" dirty="0">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CN" altLang="en-US"/>
              <a:t>单击此处编辑母版副标题样式</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矩形 6"/>
          <p:cNvSpPr/>
          <p:nvPr/>
        </p:nvSpPr>
        <p:spPr>
          <a:xfrm>
            <a:off x="0" y="0"/>
            <a:ext cx="669600" cy="6858000"/>
          </a:xfrm>
          <a:prstGeom prst="rect">
            <a:avLst/>
          </a:prstGeom>
          <a:blipFill>
            <a:blip r:embed="rId2" cstate="print">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lvl1pPr algn="l">
              <a:defRPr/>
            </a:lvl1pPr>
          </a:lstStyle>
          <a:p>
            <a:r>
              <a:rPr kumimoji="0" lang="zh-CN" altLang="en-US"/>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pic>
        <p:nvPicPr>
          <p:cNvPr id="8" name="图片 7"/>
          <p:cNvPicPr>
            <a:picLocks noChangeAspect="1"/>
          </p:cNvPicPr>
          <p:nvPr/>
        </p:nvPicPr>
        <p:blipFill>
          <a:blip r:embed="rId3" cstate="print">
            <a:duotone>
              <a:schemeClr val="bg2"/>
              <a:srgbClr val="FFF1C1"/>
            </a:duotone>
          </a:blip>
          <a:stretch>
            <a:fillRect/>
          </a:stretch>
        </p:blipFill>
        <p:spPr>
          <a:xfrm>
            <a:off x="8135907" y="0"/>
            <a:ext cx="1008093" cy="1428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3">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13" y="4143369"/>
            <a:ext cx="7772400" cy="1362075"/>
          </a:xfrm>
        </p:spPr>
        <p:txBody>
          <a:bodyPr anchor="t"/>
          <a:lstStyle>
            <a:lvl1pPr algn="l">
              <a:defRPr sz="4000" b="1" cap="all"/>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722313" y="2643182"/>
            <a:ext cx="7772400" cy="1500187"/>
          </a:xfrm>
        </p:spPr>
        <p:txBody>
          <a:bodyPr anchor="b"/>
          <a:lstStyle>
            <a:lvl1pPr marL="0" indent="0">
              <a:buNone/>
              <a:defRPr lang="zh-CN" altLang="en-US" sz="2800" smtClean="0">
                <a:effectLst/>
              </a:defRPr>
            </a:lvl1pPr>
            <a:lvl2pPr marL="457200" indent="0">
              <a:buNone/>
              <a:defRPr lang="zh-CN" altLang="en-US" sz="2400" smtClean="0">
                <a:effectLst/>
              </a:defRPr>
            </a:lvl2pPr>
            <a:lvl3pPr marL="914400" indent="0">
              <a:buNone/>
              <a:defRPr lang="zh-CN" altLang="en-US" sz="2000" smtClean="0">
                <a:effectLst/>
              </a:defRPr>
            </a:lvl3pPr>
            <a:lvl4pPr marL="1371600" indent="0">
              <a:buNone/>
              <a:defRPr lang="zh-CN" altLang="en-US" sz="1600" smtClean="0">
                <a:effectLst/>
              </a:defRPr>
            </a:lvl4pPr>
            <a:lvl5pPr marL="1828800" indent="0">
              <a:buNone/>
              <a:defRPr lang="zh-CN" altLang="en-US" sz="1400" dirty="0" smtClean="0">
                <a:effectLst/>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pic>
        <p:nvPicPr>
          <p:cNvPr id="7" name="图片 6"/>
          <p:cNvPicPr>
            <a:picLocks noChangeAspect="1"/>
          </p:cNvPicPr>
          <p:nvPr/>
        </p:nvPicPr>
        <p:blipFill>
          <a:blip r:embed="rId2" cstate="print">
            <a:duotone>
              <a:schemeClr val="bg2"/>
              <a:srgbClr val="FFF1C1"/>
            </a:duotone>
            <a:lum bright="-10000" contrast="-30000"/>
          </a:blip>
          <a:stretch>
            <a:fillRect/>
          </a:stretch>
        </p:blipFill>
        <p:spPr>
          <a:xfrm>
            <a:off x="7480636" y="0"/>
            <a:ext cx="1663364" cy="2357430"/>
          </a:xfrm>
          <a:prstGeom prst="rect">
            <a:avLst/>
          </a:prstGeom>
          <a:noFill/>
          <a:ln>
            <a:noFill/>
          </a:ln>
        </p:spPr>
      </p:pic>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矩形 7"/>
          <p:cNvSpPr/>
          <p:nvPr/>
        </p:nvSpPr>
        <p:spPr>
          <a:xfrm>
            <a:off x="0" y="0"/>
            <a:ext cx="655200" cy="6858000"/>
          </a:xfrm>
          <a:prstGeom prst="rect">
            <a:avLst/>
          </a:prstGeom>
          <a:blipFill>
            <a:blip r:embed="rId2" cstate="print">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pic>
        <p:nvPicPr>
          <p:cNvPr id="9" name="图片 8"/>
          <p:cNvPicPr>
            <a:picLocks noChangeAspect="1"/>
          </p:cNvPicPr>
          <p:nvPr/>
        </p:nvPicPr>
        <p:blipFill>
          <a:blip r:embed="rId3" cstate="print">
            <a:duotone>
              <a:schemeClr val="bg2"/>
              <a:srgbClr val="FFF1C1"/>
            </a:duotone>
          </a:blip>
          <a:stretch>
            <a:fillRect/>
          </a:stretch>
        </p:blipFill>
        <p:spPr>
          <a:xfrm>
            <a:off x="8135907" y="0"/>
            <a:ext cx="1008093" cy="1428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矩形 9"/>
          <p:cNvSpPr/>
          <p:nvPr/>
        </p:nvSpPr>
        <p:spPr>
          <a:xfrm>
            <a:off x="0" y="0"/>
            <a:ext cx="640800" cy="6858000"/>
          </a:xfrm>
          <a:prstGeom prst="rect">
            <a:avLst/>
          </a:prstGeom>
          <a:blipFill>
            <a:blip r:embed="rId2" cstate="print">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a:t>单击此处编辑母版文本样式</a:t>
            </a:r>
            <a:endParaRPr kumimoji="0" lang="zh-CN" altLang="en-US"/>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pic>
        <p:nvPicPr>
          <p:cNvPr id="11" name="图片 10"/>
          <p:cNvPicPr>
            <a:picLocks noChangeAspect="1"/>
          </p:cNvPicPr>
          <p:nvPr/>
        </p:nvPicPr>
        <p:blipFill>
          <a:blip r:embed="rId3" cstate="print">
            <a:duotone>
              <a:schemeClr val="bg2"/>
              <a:srgbClr val="FFF1C1"/>
            </a:duotone>
          </a:blip>
          <a:stretch>
            <a:fillRect/>
          </a:stretch>
        </p:blipFill>
        <p:spPr>
          <a:xfrm>
            <a:off x="8135907" y="0"/>
            <a:ext cx="1008093" cy="1428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p:nvSpPr>
        <p:spPr>
          <a:xfrm>
            <a:off x="0" y="0"/>
            <a:ext cx="669600" cy="6858000"/>
          </a:xfrm>
          <a:prstGeom prst="rect">
            <a:avLst/>
          </a:prstGeom>
          <a:blipFill>
            <a:blip r:embed="rId2" cstate="print">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pic>
        <p:nvPicPr>
          <p:cNvPr id="7" name="图片 6"/>
          <p:cNvPicPr>
            <a:picLocks noChangeAspect="1"/>
          </p:cNvPicPr>
          <p:nvPr/>
        </p:nvPicPr>
        <p:blipFill>
          <a:blip r:embed="rId3" cstate="print">
            <a:duotone>
              <a:schemeClr val="bg2"/>
              <a:srgbClr val="FFF1C1"/>
            </a:duotone>
          </a:blip>
          <a:stretch>
            <a:fillRect/>
          </a:stretch>
        </p:blipFill>
        <p:spPr>
          <a:xfrm>
            <a:off x="8135907" y="0"/>
            <a:ext cx="1008093" cy="1428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p:nvSpPr>
        <p:spPr>
          <a:xfrm>
            <a:off x="0" y="0"/>
            <a:ext cx="669600" cy="6858000"/>
          </a:xfrm>
          <a:prstGeom prst="rect">
            <a:avLst/>
          </a:prstGeom>
          <a:blipFill>
            <a:blip r:embed="rId2" cstate="print">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pic>
        <p:nvPicPr>
          <p:cNvPr id="6" name="图片 5"/>
          <p:cNvPicPr>
            <a:picLocks noChangeAspect="1"/>
          </p:cNvPicPr>
          <p:nvPr/>
        </p:nvPicPr>
        <p:blipFill>
          <a:blip r:embed="rId3" cstate="print">
            <a:duotone>
              <a:schemeClr val="bg2"/>
              <a:srgbClr val="FFF1C1"/>
            </a:duotone>
          </a:blip>
          <a:stretch>
            <a:fillRect/>
          </a:stretch>
        </p:blipFill>
        <p:spPr>
          <a:xfrm>
            <a:off x="8135907" y="0"/>
            <a:ext cx="1008093" cy="1428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矩形 7"/>
          <p:cNvSpPr/>
          <p:nvPr/>
        </p:nvSpPr>
        <p:spPr>
          <a:xfrm>
            <a:off x="0" y="0"/>
            <a:ext cx="673200" cy="6858000"/>
          </a:xfrm>
          <a:prstGeom prst="rect">
            <a:avLst/>
          </a:prstGeom>
          <a:blipFill>
            <a:blip r:embed="rId2" cstate="print">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461175" y="5357826"/>
            <a:ext cx="8226225" cy="768028"/>
          </a:xfrm>
        </p:spPr>
        <p:txBody>
          <a:bodyPr anchor="ctr"/>
          <a:lstStyle>
            <a:lvl1pPr algn="ctr">
              <a:defRPr lang="zh-CN" altLang="en-US" sz="3600" b="0" kern="1200" spc="50" dirty="0">
                <a:ln w="12700">
                  <a:noFill/>
                  <a:prstDash val="solid"/>
                </a:ln>
                <a:solidFill>
                  <a:schemeClr val="accent4"/>
                </a:solidFill>
                <a:effectLst>
                  <a:outerShdw blurRad="38100" dist="20320" dir="2700000" algn="tl" rotWithShape="0">
                    <a:srgbClr val="000000">
                      <a:alpha val="70000"/>
                    </a:srgbClr>
                  </a:outerShdw>
                </a:effectLst>
                <a:latin typeface="+mj-lt"/>
                <a:ea typeface="+mj-ea"/>
                <a:cs typeface="+mj-cs"/>
              </a:defRPr>
            </a:lvl1pPr>
          </a:lstStyle>
          <a:p>
            <a:r>
              <a:rPr kumimoji="0" lang="zh-CN" altLang="en-US"/>
              <a:t>单击此处编辑母版标题样式</a:t>
            </a:r>
            <a:endParaRPr kumimoji="0" lang="en-US"/>
          </a:p>
        </p:txBody>
      </p:sp>
      <p:sp>
        <p:nvSpPr>
          <p:cNvPr id="3" name="内容占位符 2"/>
          <p:cNvSpPr>
            <a:spLocks noGrp="1"/>
          </p:cNvSpPr>
          <p:nvPr>
            <p:ph idx="1"/>
          </p:nvPr>
        </p:nvSpPr>
        <p:spPr>
          <a:xfrm>
            <a:off x="460382" y="428604"/>
            <a:ext cx="5111750" cy="48577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文本占位符 3"/>
          <p:cNvSpPr>
            <a:spLocks noGrp="1"/>
          </p:cNvSpPr>
          <p:nvPr>
            <p:ph type="body" sz="half" idx="2"/>
          </p:nvPr>
        </p:nvSpPr>
        <p:spPr>
          <a:xfrm>
            <a:off x="5679086" y="1357298"/>
            <a:ext cx="3008313" cy="392909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pic>
        <p:nvPicPr>
          <p:cNvPr id="9" name="图片 8"/>
          <p:cNvPicPr>
            <a:picLocks noChangeAspect="1"/>
          </p:cNvPicPr>
          <p:nvPr/>
        </p:nvPicPr>
        <p:blipFill>
          <a:blip r:embed="rId3" cstate="print">
            <a:duotone>
              <a:schemeClr val="bg2"/>
              <a:srgbClr val="FFF1C1"/>
            </a:duotone>
          </a:blip>
          <a:stretch>
            <a:fillRect/>
          </a:stretch>
        </p:blipFill>
        <p:spPr>
          <a:xfrm>
            <a:off x="8135907" y="0"/>
            <a:ext cx="1008093" cy="1428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8" name="矩形 7"/>
          <p:cNvSpPr/>
          <p:nvPr/>
        </p:nvSpPr>
        <p:spPr>
          <a:xfrm>
            <a:off x="0" y="0"/>
            <a:ext cx="669600" cy="6858000"/>
          </a:xfrm>
          <a:prstGeom prst="rect">
            <a:avLst/>
          </a:prstGeom>
          <a:blipFill>
            <a:blip r:embed="rId2" cstate="print">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695298" y="214290"/>
            <a:ext cx="7448602" cy="781052"/>
          </a:xfrm>
        </p:spPr>
        <p:txBody>
          <a:bodyPr anchor="ctr"/>
          <a:lstStyle>
            <a:lvl1pPr algn="ctr" rtl="0">
              <a:spcBef>
                <a:spcPct val="0"/>
              </a:spcBef>
              <a:buNone/>
              <a:defRPr sz="3600" b="0" kern="1200" spc="50">
                <a:ln w="12700">
                  <a:noFill/>
                  <a:prstDash val="solid"/>
                </a:ln>
                <a:solidFill>
                  <a:schemeClr val="accent4"/>
                </a:solidFill>
                <a:effectLst>
                  <a:outerShdw blurRad="38100" dist="20320" dir="2700000" algn="tl" rotWithShape="0">
                    <a:srgbClr val="000000">
                      <a:alpha val="70000"/>
                    </a:srgbClr>
                  </a:outerShdw>
                </a:effectLst>
                <a:latin typeface="+mj-lt"/>
                <a:ea typeface="+mj-ea"/>
                <a:cs typeface="+mj-cs"/>
              </a:defRPr>
            </a:lvl1pPr>
          </a:lstStyle>
          <a:p>
            <a:r>
              <a:rPr kumimoji="0" lang="zh-CN" altLang="en-US"/>
              <a:t>单击此处编辑母版标题样式</a:t>
            </a:r>
            <a:endParaRPr kumimoji="0" lang="en-US"/>
          </a:p>
        </p:txBody>
      </p:sp>
      <p:sp>
        <p:nvSpPr>
          <p:cNvPr id="3" name="图片占位符 2"/>
          <p:cNvSpPr>
            <a:spLocks noGrp="1"/>
          </p:cNvSpPr>
          <p:nvPr>
            <p:ph type="pic" idx="1"/>
          </p:nvPr>
        </p:nvSpPr>
        <p:spPr>
          <a:xfrm>
            <a:off x="681015" y="1000108"/>
            <a:ext cx="7452360" cy="5214974"/>
          </a:xfrm>
          <a:prstGeom prst="snip2DiagRect">
            <a:avLst>
              <a:gd name="adj1" fmla="val 0"/>
              <a:gd name="adj2" fmla="val 17946"/>
            </a:avLst>
          </a:prstGeom>
        </p:spPr>
        <p:style>
          <a:lnRef idx="2">
            <a:schemeClr val="accent1"/>
          </a:lnRef>
          <a:fillRef idx="1">
            <a:schemeClr val="lt1"/>
          </a:fillRef>
          <a:effectRef idx="0">
            <a:schemeClr val="accent1"/>
          </a:effectRef>
          <a:fontRef idx="minor">
            <a:schemeClr val="dk1"/>
          </a:fontRef>
        </p:style>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CN" altLang="en-US"/>
              <a:t>单击图标添加图片</a:t>
            </a:r>
            <a:endParaRPr kumimoji="0" lang="en-US" dirty="0"/>
          </a:p>
        </p:txBody>
      </p:sp>
      <p:sp>
        <p:nvSpPr>
          <p:cNvPr id="4" name="文本占位符 3"/>
          <p:cNvSpPr>
            <a:spLocks noGrp="1"/>
          </p:cNvSpPr>
          <p:nvPr>
            <p:ph type="body" sz="half" idx="2"/>
          </p:nvPr>
        </p:nvSpPr>
        <p:spPr>
          <a:xfrm>
            <a:off x="4953000" y="6243633"/>
            <a:ext cx="3180375" cy="614367"/>
          </a:xfrm>
        </p:spPr>
        <p:txBody>
          <a:bodyPr anchor="t"/>
          <a:lstStyle>
            <a:lvl1pPr marL="0" indent="0" algn="r">
              <a:buNone/>
              <a:defRPr sz="1400"/>
            </a:lvl1pPr>
            <a:lvl2pPr marL="457200" indent="0" algn="r">
              <a:buNone/>
              <a:defRPr sz="1200"/>
            </a:lvl2pPr>
            <a:lvl3pPr marL="914400" indent="0" algn="r">
              <a:buNone/>
              <a:defRPr sz="1000"/>
            </a:lvl3pPr>
            <a:lvl4pPr marL="1371600" indent="0" algn="r">
              <a:buNone/>
              <a:defRPr sz="900"/>
            </a:lvl4pPr>
            <a:lvl5pPr marL="1828800" indent="0" algn="r">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kumimoji="0" lang="zh-CN" altLang="en-US"/>
              <a:t>单击此处编辑母版文本样式</a:t>
            </a:r>
            <a:endParaRPr kumimoji="0" lang="zh-CN" altLang="en-US"/>
          </a:p>
        </p:txBody>
      </p:sp>
      <p:sp>
        <p:nvSpPr>
          <p:cNvPr id="5" name="日期占位符 4"/>
          <p:cNvSpPr>
            <a:spLocks noGrp="1"/>
          </p:cNvSpPr>
          <p:nvPr>
            <p:ph type="dt" sz="half" idx="10"/>
          </p:nvPr>
        </p:nvSpPr>
        <p:spPr>
          <a:xfrm>
            <a:off x="609600" y="6492878"/>
            <a:ext cx="1676384" cy="365125"/>
          </a:xfrm>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a:xfrm>
            <a:off x="2285984" y="6492876"/>
            <a:ext cx="2643206" cy="365125"/>
          </a:xfrm>
        </p:spPr>
        <p:txBody>
          <a:bodyPr/>
          <a:lstStyle/>
          <a:p>
            <a:endParaRPr lang="zh-CN" altLang="en-US"/>
          </a:p>
        </p:txBody>
      </p:sp>
      <p:sp>
        <p:nvSpPr>
          <p:cNvPr id="7" name="灯片编号占位符 6"/>
          <p:cNvSpPr>
            <a:spLocks noGrp="1"/>
          </p:cNvSpPr>
          <p:nvPr>
            <p:ph type="sldNum" sz="quarter" idx="12"/>
          </p:nvPr>
        </p:nvSpPr>
        <p:spPr>
          <a:xfrm>
            <a:off x="683073" y="5347005"/>
            <a:ext cx="871200" cy="871200"/>
          </a:xfrm>
          <a:prstGeom prst="rtTriangle">
            <a:avLst/>
          </a:prstGeom>
          <a:noFill/>
        </p:spPr>
        <p:style>
          <a:lnRef idx="2">
            <a:schemeClr val="accent1"/>
          </a:lnRef>
          <a:fillRef idx="1">
            <a:schemeClr val="lt1"/>
          </a:fillRef>
          <a:effectRef idx="0">
            <a:schemeClr val="accent1"/>
          </a:effectRef>
          <a:fontRef idx="minor">
            <a:schemeClr val="dk1"/>
          </a:fontRef>
        </p:style>
        <p:txBody>
          <a:bodyPr/>
          <a:lstStyle/>
          <a:p>
            <a:fld id="{0C913308-F349-4B6D-A68A-DD1791B4A57B}" type="slidenum">
              <a:rPr lang="zh-CN" altLang="en-US" smtClean="0"/>
            </a:fld>
            <a:endParaRPr lang="zh-CN" altLang="en-US"/>
          </a:p>
        </p:txBody>
      </p:sp>
      <p:pic>
        <p:nvPicPr>
          <p:cNvPr id="9" name="图片 8"/>
          <p:cNvPicPr>
            <a:picLocks noChangeAspect="1"/>
          </p:cNvPicPr>
          <p:nvPr/>
        </p:nvPicPr>
        <p:blipFill>
          <a:blip r:embed="rId3" cstate="print">
            <a:duotone>
              <a:schemeClr val="bg2"/>
              <a:srgbClr val="FFF1C1"/>
            </a:duotone>
          </a:blip>
          <a:stretch>
            <a:fillRect/>
          </a:stretch>
        </p:blipFill>
        <p:spPr>
          <a:xfrm>
            <a:off x="8135907" y="0"/>
            <a:ext cx="1008093" cy="1428736"/>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7" name="矩形 6"/>
          <p:cNvSpPr/>
          <p:nvPr/>
        </p:nvSpPr>
        <p:spPr>
          <a:xfrm>
            <a:off x="0" y="0"/>
            <a:ext cx="669600" cy="6858000"/>
          </a:xfrm>
          <a:prstGeom prst="rect">
            <a:avLst/>
          </a:prstGeom>
          <a:blipFill>
            <a:blip r:embed="rId2" cstate="print">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lvl1pPr algn="r">
              <a:defRPr/>
            </a:lvl1p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500176"/>
            <a:ext cx="8229600" cy="4714907"/>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pic>
        <p:nvPicPr>
          <p:cNvPr id="8" name="图片 7"/>
          <p:cNvPicPr>
            <a:picLocks noChangeAspect="1"/>
          </p:cNvPicPr>
          <p:nvPr/>
        </p:nvPicPr>
        <p:blipFill>
          <a:blip r:embed="rId3" cstate="print">
            <a:duotone>
              <a:schemeClr val="bg2"/>
              <a:srgbClr val="FFF1C1"/>
            </a:duotone>
          </a:blip>
          <a:stretch>
            <a:fillRect/>
          </a:stretch>
        </p:blipFill>
        <p:spPr>
          <a:xfrm>
            <a:off x="8135907" y="0"/>
            <a:ext cx="1008093" cy="142873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7" name="矩形 6"/>
          <p:cNvSpPr/>
          <p:nvPr/>
        </p:nvSpPr>
        <p:spPr>
          <a:xfrm>
            <a:off x="0" y="0"/>
            <a:ext cx="669600" cy="6858000"/>
          </a:xfrm>
          <a:prstGeom prst="rect">
            <a:avLst/>
          </a:prstGeom>
          <a:blipFill>
            <a:blip r:embed="rId2" cstate="print">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竖排标题 1"/>
          <p:cNvSpPr>
            <a:spLocks noGrp="1"/>
          </p:cNvSpPr>
          <p:nvPr>
            <p:ph type="title" orient="vert"/>
          </p:nvPr>
        </p:nvSpPr>
        <p:spPr>
          <a:xfrm>
            <a:off x="7286644" y="274638"/>
            <a:ext cx="1400156" cy="5940444"/>
          </a:xfrm>
        </p:spPr>
        <p:txBody>
          <a:bodyPr vert="eaVert"/>
          <a:lstStyle>
            <a:lvl1pPr algn="ctr">
              <a:defRPr>
                <a:effectLst>
                  <a:outerShdw dist="50800" dir="18900000" algn="tl" rotWithShape="0">
                    <a:srgbClr val="000000">
                      <a:alpha val="75000"/>
                    </a:srgbClr>
                  </a:outerShdw>
                </a:effectLst>
              </a:defRPr>
            </a:lvl1p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38"/>
            <a:ext cx="6758006" cy="5940444"/>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pic>
        <p:nvPicPr>
          <p:cNvPr id="8" name="图片 7"/>
          <p:cNvPicPr>
            <a:picLocks noChangeAspect="1"/>
          </p:cNvPicPr>
          <p:nvPr/>
        </p:nvPicPr>
        <p:blipFill>
          <a:blip r:embed="rId3" cstate="print">
            <a:duotone>
              <a:schemeClr val="bg2"/>
              <a:srgbClr val="FFF1C1"/>
            </a:duotone>
          </a:blip>
          <a:stretch>
            <a:fillRect/>
          </a:stretch>
        </p:blipFill>
        <p:spPr>
          <a:xfrm>
            <a:off x="8135907" y="0"/>
            <a:ext cx="1008093" cy="142873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7776000" cy="1143000"/>
          </a:xfrm>
          <a:prstGeom prst="rect">
            <a:avLst/>
          </a:prstGeom>
        </p:spPr>
        <p:txBody>
          <a:bodyPr vert="horz" rtlCol="0" anchor="ctr">
            <a:normAutofit/>
            <a:scene3d>
              <a:camera prst="orthographicFront"/>
              <a:lightRig rig="soft" dir="t"/>
            </a:scene3d>
            <a:sp3d prstMaterial="matte">
              <a:bevelT w="12700" h="12700"/>
            </a:sp3d>
          </a:body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1600200"/>
            <a:ext cx="8229600" cy="4525963"/>
          </a:xfrm>
          <a:prstGeom prst="rect">
            <a:avLst/>
          </a:prstGeom>
        </p:spPr>
        <p:txBody>
          <a:bodyPr vert="horz" rtlCol="0">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274320" rtlCol="0" anchor="ctr"/>
          <a:lstStyle>
            <a:lvl1pPr algn="l" eaLnBrk="1" latinLnBrk="0" hangingPunct="1">
              <a:defRPr kumimoji="0" sz="1200">
                <a:solidFill>
                  <a:schemeClr val="tx1"/>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rtlCol="0" anchor="ctr"/>
          <a:lstStyle>
            <a:lvl1pPr algn="ctr" eaLnBrk="1" latinLnBrk="0" hangingPunct="1">
              <a:defRPr kumimoji="0" sz="1200">
                <a:solidFill>
                  <a:schemeClr val="tx1"/>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45720" tIns="45720" rIns="45720" rtlCol="0" anchor="ctr"/>
          <a:lstStyle>
            <a:lvl1pPr algn="r" eaLnBrk="1" latinLnBrk="0" hangingPunct="1">
              <a:defRPr kumimoji="0" sz="1200">
                <a:solidFill>
                  <a:schemeClr val="tx1"/>
                </a:solidFill>
              </a:defRPr>
            </a:lvl1pPr>
          </a:lstStyle>
          <a:p>
            <a:fld id="{0C913308-F349-4B6D-A68A-DD1791B4A57B}" type="slidenum">
              <a:rPr lang="zh-CN" altLang="en-US" smtClean="0"/>
            </a:fld>
            <a:endParaRPr lang="zh-CN" alt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0" hangingPunct="1">
        <a:spcBef>
          <a:spcPct val="0"/>
        </a:spcBef>
        <a:buNone/>
        <a:defRPr kumimoji="0" lang="zh-CN" altLang="en-US" sz="4400" b="0" kern="1200" spc="50" dirty="0">
          <a:ln w="12700">
            <a:noFill/>
            <a:prstDash val="solid"/>
          </a:ln>
          <a:solidFill>
            <a:schemeClr val="accent4"/>
          </a:solidFill>
          <a:effectLst>
            <a:outerShdw blurRad="38100" dist="20320" dir="2700000" algn="tl" rotWithShape="0">
              <a:srgbClr val="000000">
                <a:alpha val="70000"/>
              </a:srgbClr>
            </a:outerShdw>
          </a:effectLst>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60000"/>
        <a:buFont typeface="Wingdings 2" panose="05020102010507070707"/>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60000"/>
        <a:buFont typeface="Wingdings 2" panose="05020102010507070707"/>
        <a:buChar char=""/>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60000"/>
        <a:buFont typeface="Wingdings 2" panose="05020102010507070707"/>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60000"/>
        <a:buFont typeface="Wingdings 2" panose="05020102010507070707"/>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60000"/>
        <a:buFont typeface="Wingdings 2" panose="05020102010507070707"/>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5.xml"/><Relationship Id="rId4" Type="http://schemas.openxmlformats.org/officeDocument/2006/relationships/diagramColors" Target="../diagrams/colors5.xml"/><Relationship Id="rId3" Type="http://schemas.openxmlformats.org/officeDocument/2006/relationships/diagramQuickStyle" Target="../diagrams/quickStyle5.xml"/><Relationship Id="rId2" Type="http://schemas.openxmlformats.org/officeDocument/2006/relationships/diagramLayout" Target="../diagrams/layout5.xml"/><Relationship Id="rId1"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3568" y="1556792"/>
            <a:ext cx="7772400" cy="1728192"/>
          </a:xfrm>
        </p:spPr>
        <p:txBody>
          <a:bodyPr>
            <a:normAutofit/>
          </a:bodyPr>
          <a:lstStyle/>
          <a:p>
            <a:r>
              <a:rPr lang="zh-CN" altLang="en-US" sz="7200" b="1" dirty="0">
                <a:latin typeface="楷体" panose="02010609060101010101" pitchFamily="49" charset="-122"/>
                <a:ea typeface="楷体" panose="02010609060101010101" pitchFamily="49" charset="-122"/>
              </a:rPr>
              <a:t>历史与文化</a:t>
            </a:r>
            <a:endParaRPr lang="zh-CN" altLang="en-US" sz="7200" b="1" dirty="0">
              <a:solidFill>
                <a:schemeClr val="accent6">
                  <a:lumMod val="20000"/>
                  <a:lumOff val="80000"/>
                </a:schemeClr>
              </a:solidFill>
              <a:latin typeface="楷体" panose="02010609060101010101" pitchFamily="49" charset="-122"/>
              <a:ea typeface="楷体" panose="02010609060101010101" pitchFamily="49" charset="-122"/>
            </a:endParaRPr>
          </a:p>
        </p:txBody>
      </p:sp>
      <p:pic>
        <p:nvPicPr>
          <p:cNvPr id="1026" name="Picture 2" descr="C:\Users\Administrator.USER-20150919TP\Desktop\u=2980415463,280097237&amp;fm=26&amp;gp=0.jpg"/>
          <p:cNvPicPr>
            <a:picLocks noChangeAspect="1" noChangeArrowheads="1"/>
          </p:cNvPicPr>
          <p:nvPr/>
        </p:nvPicPr>
        <p:blipFill>
          <a:blip r:embed="rId1" cstate="print"/>
          <a:srcRect/>
          <a:stretch>
            <a:fillRect/>
          </a:stretch>
        </p:blipFill>
        <p:spPr bwMode="auto">
          <a:xfrm>
            <a:off x="6804248" y="0"/>
            <a:ext cx="1763688" cy="1816794"/>
          </a:xfrm>
          <a:prstGeom prst="rect">
            <a:avLst/>
          </a:prstGeom>
          <a:noFill/>
        </p:spPr>
      </p:pic>
      <p:sp>
        <p:nvSpPr>
          <p:cNvPr id="3" name="文本框 2"/>
          <p:cNvSpPr txBox="1"/>
          <p:nvPr/>
        </p:nvSpPr>
        <p:spPr>
          <a:xfrm>
            <a:off x="2843808" y="3861048"/>
            <a:ext cx="3905531" cy="461665"/>
          </a:xfrm>
          <a:prstGeom prst="rect">
            <a:avLst/>
          </a:prstGeom>
          <a:noFill/>
        </p:spPr>
        <p:txBody>
          <a:bodyPr wrap="square" rtlCol="0">
            <a:spAutoFit/>
          </a:bodyPr>
          <a:lstStyle/>
          <a:p>
            <a:pPr algn="ctr"/>
            <a:r>
              <a:rPr lang="zh-CN" altLang="en-US" sz="2400" dirty="0"/>
              <a:t>西北大学   陈跃</a:t>
            </a:r>
            <a:endParaRPr lang="zh-CN" alt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27584" y="1556792"/>
            <a:ext cx="7776000" cy="1143000"/>
          </a:xfrm>
          <a:solidFill>
            <a:srgbClr val="FFFF00"/>
          </a:solidFill>
        </p:spPr>
        <p:txBody>
          <a:bodyPr/>
          <a:lstStyle/>
          <a:p>
            <a:r>
              <a:rPr lang="zh-CN" altLang="en-US" dirty="0"/>
              <a:t>第七讲  </a:t>
            </a:r>
            <a:r>
              <a:rPr lang="en-US" altLang="zh-CN" dirty="0"/>
              <a:t>20</a:t>
            </a:r>
            <a:r>
              <a:rPr lang="zh-CN" altLang="en-US" dirty="0"/>
              <a:t>世纪的中国与世界</a:t>
            </a:r>
            <a:endParaRPr lang="zh-CN" altLang="en-US" dirty="0"/>
          </a:p>
        </p:txBody>
      </p:sp>
      <p:pic>
        <p:nvPicPr>
          <p:cNvPr id="5" name="内容占位符 4"/>
          <p:cNvPicPr>
            <a:picLocks noGrp="1" noChangeAspect="1"/>
          </p:cNvPicPr>
          <p:nvPr>
            <p:ph idx="1"/>
          </p:nvPr>
        </p:nvPicPr>
        <p:blipFill>
          <a:blip r:embed="rId1"/>
          <a:stretch>
            <a:fillRect/>
          </a:stretch>
        </p:blipFill>
        <p:spPr>
          <a:xfrm>
            <a:off x="1029752" y="2756204"/>
            <a:ext cx="7084495" cy="350024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548680"/>
            <a:ext cx="8430108" cy="5904656"/>
          </a:xfrm>
          <a:solidFill>
            <a:schemeClr val="tx2">
              <a:lumMod val="50000"/>
            </a:schemeClr>
          </a:solidFill>
        </p:spPr>
        <p:txBody>
          <a:bodyPr>
            <a:normAutofit lnSpcReduction="10000"/>
          </a:bodyPr>
          <a:lstStyle/>
          <a:p>
            <a:pPr>
              <a:lnSpc>
                <a:spcPct val="150000"/>
              </a:lnSpc>
            </a:pPr>
            <a:r>
              <a:rPr lang="en-US" altLang="zh-CN" sz="2800" dirty="0">
                <a:latin typeface="+mn-ea"/>
              </a:rPr>
              <a:t>20</a:t>
            </a:r>
            <a:r>
              <a:rPr lang="zh-CN" altLang="en-US" sz="2800" dirty="0">
                <a:latin typeface="+mn-ea"/>
              </a:rPr>
              <a:t>世纪是一个精彩纷呈的世纪，</a:t>
            </a:r>
            <a:r>
              <a:rPr lang="en-US" altLang="zh-CN" sz="2800" dirty="0">
                <a:latin typeface="+mn-ea"/>
              </a:rPr>
              <a:t>20</a:t>
            </a:r>
            <a:r>
              <a:rPr lang="zh-CN" altLang="en-US" sz="2800" dirty="0">
                <a:latin typeface="+mn-ea"/>
              </a:rPr>
              <a:t>世纪也是一个悲喜交加的世纪。</a:t>
            </a:r>
            <a:endParaRPr lang="en-US" altLang="zh-CN" sz="2800" dirty="0">
              <a:latin typeface="+mn-ea"/>
            </a:endParaRPr>
          </a:p>
          <a:p>
            <a:pPr>
              <a:lnSpc>
                <a:spcPct val="150000"/>
              </a:lnSpc>
            </a:pPr>
            <a:r>
              <a:rPr lang="en-US" altLang="zh-CN" sz="2800" dirty="0">
                <a:latin typeface="+mn-ea"/>
              </a:rPr>
              <a:t>20</a:t>
            </a:r>
            <a:r>
              <a:rPr lang="zh-CN" altLang="en-US" sz="2800" dirty="0">
                <a:latin typeface="+mn-ea"/>
              </a:rPr>
              <a:t>世纪，是人类历史最重要的时段之一，因为爆发了全球性规模的第一次世界大战和第二次世界大战。</a:t>
            </a:r>
            <a:endParaRPr lang="en-US" altLang="zh-CN" sz="2800" dirty="0">
              <a:latin typeface="+mn-ea"/>
            </a:endParaRPr>
          </a:p>
          <a:p>
            <a:pPr>
              <a:lnSpc>
                <a:spcPct val="150000"/>
              </a:lnSpc>
            </a:pPr>
            <a:r>
              <a:rPr lang="en-US" altLang="zh-CN" sz="2800" dirty="0">
                <a:latin typeface="+mn-ea"/>
              </a:rPr>
              <a:t>20</a:t>
            </a:r>
            <a:r>
              <a:rPr lang="zh-CN" altLang="en-US" sz="2800" dirty="0">
                <a:latin typeface="+mn-ea"/>
              </a:rPr>
              <a:t>世纪，人类的科技发展突飞猛进，大大改变了人类环境和未来。</a:t>
            </a:r>
            <a:endParaRPr lang="zh-CN" altLang="en-US" sz="1800" dirty="0"/>
          </a:p>
          <a:p>
            <a:pPr>
              <a:lnSpc>
                <a:spcPct val="150000"/>
              </a:lnSpc>
            </a:pPr>
            <a:r>
              <a:rPr lang="en-US" altLang="zh-CN" sz="2800" dirty="0">
                <a:latin typeface="+mn-ea"/>
              </a:rPr>
              <a:t>20</a:t>
            </a:r>
            <a:r>
              <a:rPr lang="zh-CN" altLang="en-US" sz="2800" dirty="0">
                <a:latin typeface="+mn-ea"/>
              </a:rPr>
              <a:t>世纪，也是中国历史发展的最重要时段之一，因为辛亥革命取消了中国</a:t>
            </a:r>
            <a:r>
              <a:rPr lang="en-US" altLang="zh-CN" sz="2800" dirty="0">
                <a:latin typeface="+mn-ea"/>
              </a:rPr>
              <a:t>2000</a:t>
            </a:r>
            <a:r>
              <a:rPr lang="zh-CN" altLang="en-US" sz="2800" dirty="0">
                <a:latin typeface="+mn-ea"/>
              </a:rPr>
              <a:t>多年的封建帝制，并重新建立了中国与世界的紧密联系。</a:t>
            </a:r>
            <a:endParaRPr lang="en-US" altLang="zh-CN" sz="2800" dirty="0">
              <a:latin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solidFill>
            <a:srgbClr val="FFFF00"/>
          </a:solidFill>
        </p:spPr>
        <p:txBody>
          <a:bodyPr/>
          <a:lstStyle/>
          <a:p>
            <a:r>
              <a:rPr lang="zh-CN" altLang="en-US" dirty="0"/>
              <a:t>世界发展与中国发展紧密关联</a:t>
            </a:r>
            <a:endParaRPr lang="zh-CN" altLang="en-US" dirty="0"/>
          </a:p>
        </p:txBody>
      </p:sp>
      <p:graphicFrame>
        <p:nvGraphicFramePr>
          <p:cNvPr id="7" name="内容占位符 6"/>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988840"/>
            <a:ext cx="7776000" cy="1143000"/>
          </a:xfrm>
          <a:solidFill>
            <a:srgbClr val="FFFF00"/>
          </a:solidFill>
        </p:spPr>
        <p:txBody>
          <a:bodyPr>
            <a:normAutofit/>
          </a:bodyPr>
          <a:lstStyle/>
          <a:p>
            <a:pPr algn="ctr"/>
            <a:r>
              <a:rPr lang="zh-CN" altLang="en-US" b="1" dirty="0"/>
              <a:t>政治：</a:t>
            </a:r>
            <a:r>
              <a:rPr lang="en-US" altLang="zh-CN" b="1" dirty="0"/>
              <a:t>20</a:t>
            </a:r>
            <a:r>
              <a:rPr lang="zh-CN" altLang="en-US" b="1" dirty="0"/>
              <a:t>世纪的世界与中国</a:t>
            </a:r>
            <a:endParaRPr lang="zh-CN" altLang="en-US"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988840"/>
            <a:ext cx="7776000" cy="1143000"/>
          </a:xfrm>
          <a:solidFill>
            <a:srgbClr val="FFFF00"/>
          </a:solidFill>
        </p:spPr>
        <p:txBody>
          <a:bodyPr>
            <a:normAutofit fontScale="90000"/>
          </a:bodyPr>
          <a:lstStyle/>
          <a:p>
            <a:pPr algn="ctr"/>
            <a:r>
              <a:rPr lang="en-US" altLang="zh-CN" b="1" dirty="0"/>
              <a:t>20</a:t>
            </a:r>
            <a:r>
              <a:rPr lang="zh-CN" altLang="en-US" b="1" dirty="0"/>
              <a:t>世纪世界政治格局三次大变革</a:t>
            </a:r>
            <a:endParaRPr lang="zh-CN" altLang="en-US"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4380" y="1628800"/>
            <a:ext cx="8075240" cy="5229200"/>
          </a:xfrm>
          <a:solidFill>
            <a:srgbClr val="FF0000"/>
          </a:solidFill>
        </p:spPr>
        <p:txBody>
          <a:bodyPr>
            <a:normAutofit fontScale="62500" lnSpcReduction="20000"/>
          </a:bodyPr>
          <a:lstStyle/>
          <a:p>
            <a:pPr>
              <a:lnSpc>
                <a:spcPct val="150000"/>
              </a:lnSpc>
            </a:pPr>
            <a:r>
              <a:rPr lang="en-US" altLang="zh-CN" sz="2800" dirty="0">
                <a:latin typeface="+mn-ea"/>
              </a:rPr>
              <a:t>1918</a:t>
            </a:r>
            <a:r>
              <a:rPr lang="zh-CN" altLang="en-US" sz="2800" dirty="0">
                <a:latin typeface="+mn-ea"/>
              </a:rPr>
              <a:t>年</a:t>
            </a:r>
            <a:r>
              <a:rPr lang="en-US" altLang="zh-CN" sz="2800" dirty="0">
                <a:latin typeface="+mn-ea"/>
              </a:rPr>
              <a:t>11</a:t>
            </a:r>
            <a:r>
              <a:rPr lang="zh-CN" altLang="en-US" sz="2800" dirty="0">
                <a:latin typeface="+mn-ea"/>
              </a:rPr>
              <a:t>月，第一次世界大战宣告结束。一战后，各国实力发生变化，战胜国（英法俄）要求重新瓜分世界，调整其在欧洲、及亚非的秩序。巴黎和会和华盛顿会议的召开，标志着该体系的正式形成。</a:t>
            </a:r>
            <a:endParaRPr lang="en-US" altLang="zh-CN" sz="2800" dirty="0">
              <a:latin typeface="+mn-ea"/>
            </a:endParaRPr>
          </a:p>
          <a:p>
            <a:pPr>
              <a:lnSpc>
                <a:spcPct val="150000"/>
              </a:lnSpc>
            </a:pPr>
            <a:r>
              <a:rPr lang="en-US" altLang="zh-CN" sz="2800" dirty="0">
                <a:latin typeface="+mn-ea"/>
              </a:rPr>
              <a:t>1919</a:t>
            </a:r>
            <a:r>
              <a:rPr lang="zh-CN" altLang="en-US" sz="2800" dirty="0">
                <a:latin typeface="+mn-ea"/>
              </a:rPr>
              <a:t>年</a:t>
            </a:r>
            <a:r>
              <a:rPr lang="en-US" altLang="zh-CN" sz="2800" dirty="0">
                <a:latin typeface="+mn-ea"/>
              </a:rPr>
              <a:t>1</a:t>
            </a:r>
            <a:r>
              <a:rPr lang="zh-CN" altLang="en-US" sz="2800" dirty="0">
                <a:latin typeface="+mn-ea"/>
              </a:rPr>
              <a:t>月，胜利的协约国集团为了解决战争所造成的问题，以及奠定战后的和平，于是召开巴黎和会。</a:t>
            </a:r>
            <a:endParaRPr lang="en-US" altLang="zh-CN" sz="2800" dirty="0">
              <a:latin typeface="+mn-ea"/>
            </a:endParaRPr>
          </a:p>
          <a:p>
            <a:pPr>
              <a:lnSpc>
                <a:spcPct val="150000"/>
              </a:lnSpc>
            </a:pPr>
            <a:r>
              <a:rPr lang="zh-CN" altLang="en-US" sz="2800" dirty="0">
                <a:latin typeface="+mn-ea"/>
              </a:rPr>
              <a:t>会上形成了凡尔赛合约等一系列合约，其中凡尔赛合约明确了国际联盟的组织机构和职能，规定了委任治制度；对德合约是占其比重很大。要求割让德国领土和瓜分殖民地、限制军备、裁军等问题。战胜国与奥地利签订圣日耳曼条约，肯定了哈布斯堡帝国灭亡，中国也因此成为国际联盟创始会员国。与保加利亚签订纳依条约，与匈牙利签订特里亚农条约，与土耳其签订色佛尔条约。</a:t>
            </a:r>
            <a:endParaRPr lang="en-US" altLang="zh-CN" sz="2800" dirty="0">
              <a:latin typeface="+mn-ea"/>
            </a:endParaRPr>
          </a:p>
          <a:p>
            <a:pPr>
              <a:lnSpc>
                <a:spcPct val="150000"/>
              </a:lnSpc>
            </a:pPr>
            <a:r>
              <a:rPr lang="zh-CN" altLang="en-US" dirty="0"/>
              <a:t>这些和约和凡尔赛和约一起构成了凡尔赛体系，确立了一次大战后由美国、英国、法国等主要战胜国主导的国际政治格局。</a:t>
            </a:r>
            <a:endParaRPr lang="zh-CN" altLang="en-US" dirty="0"/>
          </a:p>
        </p:txBody>
      </p:sp>
      <p:sp>
        <p:nvSpPr>
          <p:cNvPr id="2" name="标题 1"/>
          <p:cNvSpPr>
            <a:spLocks noGrp="1"/>
          </p:cNvSpPr>
          <p:nvPr>
            <p:ph type="title"/>
          </p:nvPr>
        </p:nvSpPr>
        <p:spPr>
          <a:xfrm>
            <a:off x="534380" y="404664"/>
            <a:ext cx="7776000" cy="1152128"/>
          </a:xfrm>
          <a:solidFill>
            <a:schemeClr val="accent5"/>
          </a:solidFill>
        </p:spPr>
        <p:txBody>
          <a:bodyPr>
            <a:normAutofit fontScale="90000"/>
          </a:bodyPr>
          <a:lstStyle/>
          <a:p>
            <a:r>
              <a:rPr lang="zh-CN" altLang="en-US" sz="2700" dirty="0">
                <a:solidFill>
                  <a:srgbClr val="FFFF00"/>
                </a:solidFill>
                <a:latin typeface="+mn-ea"/>
              </a:rPr>
              <a:t>一、</a:t>
            </a:r>
            <a:r>
              <a:rPr lang="en-US" altLang="zh-CN" sz="2700" dirty="0">
                <a:solidFill>
                  <a:srgbClr val="FFFF00"/>
                </a:solidFill>
                <a:latin typeface="+mn-ea"/>
              </a:rPr>
              <a:t>20</a:t>
            </a:r>
            <a:r>
              <a:rPr lang="zh-CN" altLang="en-US" sz="2700" dirty="0">
                <a:solidFill>
                  <a:srgbClr val="FFFF00"/>
                </a:solidFill>
                <a:latin typeface="+mn-ea"/>
              </a:rPr>
              <a:t>世纪</a:t>
            </a:r>
            <a:r>
              <a:rPr lang="en-US" altLang="zh-CN" sz="2700" dirty="0">
                <a:solidFill>
                  <a:srgbClr val="FFFF00"/>
                </a:solidFill>
                <a:latin typeface="+mn-ea"/>
              </a:rPr>
              <a:t>20</a:t>
            </a:r>
            <a:r>
              <a:rPr lang="zh-CN" altLang="en-US" sz="2700" dirty="0">
                <a:solidFill>
                  <a:srgbClr val="FFFF00"/>
                </a:solidFill>
                <a:latin typeface="+mn-ea"/>
              </a:rPr>
              <a:t>年代到二战前的凡尔赛</a:t>
            </a:r>
            <a:r>
              <a:rPr lang="en-US" altLang="zh-CN" sz="2700" dirty="0">
                <a:solidFill>
                  <a:srgbClr val="FFFF00"/>
                </a:solidFill>
                <a:latin typeface="+mn-ea"/>
              </a:rPr>
              <a:t>—</a:t>
            </a:r>
            <a:r>
              <a:rPr lang="zh-CN" altLang="en-US" sz="2700" dirty="0">
                <a:solidFill>
                  <a:srgbClr val="FFFF00"/>
                </a:solidFill>
                <a:latin typeface="+mn-ea"/>
              </a:rPr>
              <a:t>华盛顿体系</a:t>
            </a:r>
            <a:br>
              <a:rPr lang="zh-CN" altLang="en-US" dirty="0">
                <a:latin typeface="+mn-ea"/>
              </a:rPr>
            </a:br>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5536" y="692696"/>
            <a:ext cx="8291264" cy="5433467"/>
          </a:xfrm>
          <a:solidFill>
            <a:srgbClr val="FF0000"/>
          </a:solidFill>
        </p:spPr>
        <p:txBody>
          <a:bodyPr>
            <a:normAutofit fontScale="92500" lnSpcReduction="20000"/>
          </a:bodyPr>
          <a:lstStyle/>
          <a:p>
            <a:pPr>
              <a:lnSpc>
                <a:spcPct val="150000"/>
              </a:lnSpc>
            </a:pPr>
            <a:r>
              <a:rPr lang="zh-CN" altLang="en-US" sz="2800" dirty="0">
                <a:latin typeface="+mn-ea"/>
              </a:rPr>
              <a:t>美国国力的膨胀，不能容忍将德国在中国山东的权益转让日本，同时要拆散英日同盟，削弱英日海上力量，挽回巴黎和会损失。</a:t>
            </a:r>
            <a:endParaRPr lang="en-US" altLang="zh-CN" sz="2800" dirty="0">
              <a:latin typeface="+mn-ea"/>
            </a:endParaRPr>
          </a:p>
          <a:p>
            <a:pPr>
              <a:lnSpc>
                <a:spcPct val="150000"/>
              </a:lnSpc>
            </a:pPr>
            <a:r>
              <a:rPr lang="en-US" altLang="zh-CN" sz="2800" dirty="0">
                <a:latin typeface="+mn-ea"/>
              </a:rPr>
              <a:t>1921</a:t>
            </a:r>
            <a:r>
              <a:rPr lang="zh-CN" altLang="en-US" sz="2800" dirty="0">
                <a:latin typeface="+mn-ea"/>
              </a:rPr>
              <a:t>年</a:t>
            </a:r>
            <a:r>
              <a:rPr lang="en-US" altLang="zh-CN" sz="2800" dirty="0">
                <a:latin typeface="+mn-ea"/>
              </a:rPr>
              <a:t>11</a:t>
            </a:r>
            <a:r>
              <a:rPr lang="zh-CN" altLang="en-US" sz="2800" dirty="0">
                <a:latin typeface="+mn-ea"/>
              </a:rPr>
              <a:t>月</a:t>
            </a:r>
            <a:r>
              <a:rPr lang="en-US" altLang="zh-CN" sz="2800" dirty="0">
                <a:latin typeface="+mn-ea"/>
              </a:rPr>
              <a:t>12</a:t>
            </a:r>
            <a:r>
              <a:rPr lang="zh-CN" altLang="en-US" sz="2800" dirty="0">
                <a:latin typeface="+mn-ea"/>
              </a:rPr>
              <a:t>日至</a:t>
            </a:r>
            <a:r>
              <a:rPr lang="en-US" altLang="zh-CN" sz="2800" dirty="0">
                <a:latin typeface="+mn-ea"/>
              </a:rPr>
              <a:t>1922</a:t>
            </a:r>
            <a:r>
              <a:rPr lang="zh-CN" altLang="en-US" sz="2800" dirty="0">
                <a:latin typeface="+mn-ea"/>
              </a:rPr>
              <a:t>年</a:t>
            </a:r>
            <a:r>
              <a:rPr lang="en-US" altLang="zh-CN" sz="2800" dirty="0">
                <a:latin typeface="+mn-ea"/>
              </a:rPr>
              <a:t>2</a:t>
            </a:r>
            <a:r>
              <a:rPr lang="zh-CN" altLang="en-US" sz="2800" dirty="0">
                <a:latin typeface="+mn-ea"/>
              </a:rPr>
              <a:t>月</a:t>
            </a:r>
            <a:r>
              <a:rPr lang="en-US" altLang="zh-CN" sz="2800" dirty="0">
                <a:latin typeface="+mn-ea"/>
              </a:rPr>
              <a:t>6</a:t>
            </a:r>
            <a:r>
              <a:rPr lang="zh-CN" altLang="en-US" sz="2800" dirty="0">
                <a:latin typeface="+mn-ea"/>
              </a:rPr>
              <a:t>日，美邀请英法意日中召开华盛顿会议。签订</a:t>
            </a:r>
            <a:r>
              <a:rPr lang="en-US" altLang="zh-CN" sz="2800" dirty="0">
                <a:latin typeface="+mn-ea"/>
              </a:rPr>
              <a:t>《</a:t>
            </a:r>
            <a:r>
              <a:rPr lang="zh-CN" altLang="en-US" sz="2800" dirty="0">
                <a:latin typeface="+mn-ea"/>
              </a:rPr>
              <a:t>四国条约</a:t>
            </a:r>
            <a:r>
              <a:rPr lang="en-US" altLang="zh-CN" sz="2800" dirty="0">
                <a:latin typeface="+mn-ea"/>
              </a:rPr>
              <a:t>》</a:t>
            </a:r>
            <a:r>
              <a:rPr lang="zh-CN" altLang="en-US" sz="2800" dirty="0">
                <a:latin typeface="+mn-ea"/>
              </a:rPr>
              <a:t>、（</a:t>
            </a:r>
            <a:r>
              <a:rPr lang="en-US" altLang="zh-CN" sz="2800" dirty="0">
                <a:latin typeface="+mn-ea"/>
              </a:rPr>
              <a:t>1921</a:t>
            </a:r>
            <a:r>
              <a:rPr lang="zh-CN" altLang="en-US" sz="2800" dirty="0">
                <a:latin typeface="+mn-ea"/>
              </a:rPr>
              <a:t>年</a:t>
            </a:r>
            <a:r>
              <a:rPr lang="en-US" altLang="zh-CN" sz="2800" dirty="0">
                <a:latin typeface="+mn-ea"/>
              </a:rPr>
              <a:t>12</a:t>
            </a:r>
            <a:r>
              <a:rPr lang="zh-CN" altLang="en-US" sz="2800" dirty="0">
                <a:latin typeface="+mn-ea"/>
              </a:rPr>
              <a:t>月</a:t>
            </a:r>
            <a:r>
              <a:rPr lang="en-US" altLang="zh-CN" sz="2800" dirty="0">
                <a:latin typeface="+mn-ea"/>
              </a:rPr>
              <a:t>13</a:t>
            </a:r>
            <a:r>
              <a:rPr lang="zh-CN" altLang="en-US" sz="2800" dirty="0">
                <a:latin typeface="+mn-ea"/>
              </a:rPr>
              <a:t>日，美英日法签订</a:t>
            </a:r>
            <a:r>
              <a:rPr lang="en-US" altLang="zh-CN" sz="2800" dirty="0">
                <a:latin typeface="+mn-ea"/>
              </a:rPr>
              <a:t>《</a:t>
            </a:r>
            <a:r>
              <a:rPr lang="zh-CN" altLang="en-US" sz="2800" dirty="0">
                <a:latin typeface="+mn-ea"/>
              </a:rPr>
              <a:t>关于太平洋区域岛屿属地和领地的条约</a:t>
            </a:r>
            <a:r>
              <a:rPr lang="en-US" altLang="zh-CN" sz="2800" dirty="0">
                <a:latin typeface="+mn-ea"/>
              </a:rPr>
              <a:t>》</a:t>
            </a:r>
            <a:r>
              <a:rPr lang="zh-CN" altLang="en-US" sz="2800" dirty="0">
                <a:latin typeface="+mn-ea"/>
              </a:rPr>
              <a:t>）、五国海军条约（</a:t>
            </a:r>
            <a:r>
              <a:rPr lang="en-US" altLang="zh-CN" sz="2800" dirty="0">
                <a:latin typeface="+mn-ea"/>
              </a:rPr>
              <a:t>《</a:t>
            </a:r>
            <a:r>
              <a:rPr lang="zh-CN" altLang="en-US" sz="2800" dirty="0">
                <a:latin typeface="+mn-ea"/>
              </a:rPr>
              <a:t>美英法意日五国关于限制海军军备条约</a:t>
            </a:r>
            <a:r>
              <a:rPr lang="en-US" altLang="zh-CN" sz="2800" dirty="0">
                <a:latin typeface="+mn-ea"/>
              </a:rPr>
              <a:t>》</a:t>
            </a:r>
            <a:r>
              <a:rPr lang="zh-CN" altLang="en-US" sz="2800" dirty="0">
                <a:latin typeface="+mn-ea"/>
              </a:rPr>
              <a:t>，于</a:t>
            </a:r>
            <a:r>
              <a:rPr lang="en-US" altLang="zh-CN" sz="2800" dirty="0">
                <a:latin typeface="+mn-ea"/>
              </a:rPr>
              <a:t>1922</a:t>
            </a:r>
            <a:r>
              <a:rPr lang="zh-CN" altLang="en-US" sz="2800" dirty="0">
                <a:latin typeface="+mn-ea"/>
              </a:rPr>
              <a:t>年</a:t>
            </a:r>
            <a:r>
              <a:rPr lang="en-US" altLang="zh-CN" sz="2800" dirty="0">
                <a:latin typeface="+mn-ea"/>
              </a:rPr>
              <a:t>2</a:t>
            </a:r>
            <a:r>
              <a:rPr lang="zh-CN" altLang="en-US" sz="2800" dirty="0">
                <a:latin typeface="+mn-ea"/>
              </a:rPr>
              <a:t>月</a:t>
            </a:r>
            <a:r>
              <a:rPr lang="en-US" altLang="zh-CN" sz="2800" dirty="0">
                <a:latin typeface="+mn-ea"/>
              </a:rPr>
              <a:t>6</a:t>
            </a:r>
            <a:r>
              <a:rPr lang="zh-CN" altLang="en-US" sz="2800" dirty="0">
                <a:latin typeface="+mn-ea"/>
              </a:rPr>
              <a:t>日签字）、九国公约（</a:t>
            </a:r>
            <a:r>
              <a:rPr lang="en-US" altLang="zh-CN" sz="2800" dirty="0">
                <a:latin typeface="+mn-ea"/>
              </a:rPr>
              <a:t>《</a:t>
            </a:r>
            <a:r>
              <a:rPr lang="zh-CN" altLang="en-US" sz="2800" dirty="0">
                <a:latin typeface="+mn-ea"/>
              </a:rPr>
              <a:t>九国关于中国事件应适用各原则及政策之条约</a:t>
            </a:r>
            <a:r>
              <a:rPr lang="en-US" altLang="zh-CN" sz="2800" dirty="0">
                <a:latin typeface="+mn-ea"/>
              </a:rPr>
              <a:t>》</a:t>
            </a:r>
            <a:r>
              <a:rPr lang="zh-CN" altLang="en-US" sz="2800" dirty="0">
                <a:latin typeface="+mn-ea"/>
              </a:rPr>
              <a:t>）等。由英法主导的国际联盟也开始发挥作用。</a:t>
            </a:r>
            <a:endParaRPr lang="zh-CN"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5536" y="692696"/>
            <a:ext cx="8291264" cy="5433467"/>
          </a:xfrm>
          <a:solidFill>
            <a:srgbClr val="FF0000"/>
          </a:solidFill>
        </p:spPr>
        <p:txBody>
          <a:bodyPr>
            <a:normAutofit fontScale="77500" lnSpcReduction="20000"/>
          </a:bodyPr>
          <a:lstStyle/>
          <a:p>
            <a:pPr>
              <a:lnSpc>
                <a:spcPct val="150000"/>
              </a:lnSpc>
            </a:pPr>
            <a:r>
              <a:rPr lang="en-US" altLang="zh-CN" sz="2800" dirty="0">
                <a:latin typeface="+mn-ea"/>
              </a:rPr>
              <a:t>1922</a:t>
            </a:r>
            <a:r>
              <a:rPr lang="zh-CN" altLang="en-US" sz="2800" dirty="0">
                <a:latin typeface="+mn-ea"/>
              </a:rPr>
              <a:t>年</a:t>
            </a:r>
            <a:r>
              <a:rPr lang="en-US" altLang="zh-CN" sz="2800" dirty="0">
                <a:latin typeface="+mn-ea"/>
              </a:rPr>
              <a:t>2</a:t>
            </a:r>
            <a:r>
              <a:rPr lang="zh-CN" altLang="en-US" sz="2800" dirty="0">
                <a:latin typeface="+mn-ea"/>
              </a:rPr>
              <a:t>月</a:t>
            </a:r>
            <a:r>
              <a:rPr lang="en-US" altLang="zh-CN" sz="2800" dirty="0">
                <a:latin typeface="+mn-ea"/>
              </a:rPr>
              <a:t>4</a:t>
            </a:r>
            <a:r>
              <a:rPr lang="zh-CN" altLang="en-US" sz="2800" dirty="0">
                <a:latin typeface="+mn-ea"/>
              </a:rPr>
              <a:t>日，美国为限制日本在中国的扩张，支持中国代表提出收回山东权益的要求。这种情况下，中日两国代表签订</a:t>
            </a:r>
            <a:r>
              <a:rPr lang="en-US" altLang="zh-CN" sz="2800" dirty="0">
                <a:latin typeface="+mn-ea"/>
              </a:rPr>
              <a:t>《</a:t>
            </a:r>
            <a:r>
              <a:rPr lang="zh-CN" altLang="en-US" sz="2800" dirty="0">
                <a:latin typeface="+mn-ea"/>
              </a:rPr>
              <a:t>中日解决山东悬案条约及附约</a:t>
            </a:r>
            <a:r>
              <a:rPr lang="en-US" altLang="zh-CN" sz="2800" dirty="0">
                <a:latin typeface="+mn-ea"/>
              </a:rPr>
              <a:t>》</a:t>
            </a:r>
            <a:r>
              <a:rPr lang="zh-CN" altLang="en-US" sz="2800" dirty="0">
                <a:latin typeface="+mn-ea"/>
              </a:rPr>
              <a:t>。条约规定：</a:t>
            </a:r>
            <a:endParaRPr lang="zh-CN" altLang="en-US" sz="2800" dirty="0">
              <a:latin typeface="+mn-ea"/>
            </a:endParaRPr>
          </a:p>
          <a:p>
            <a:pPr>
              <a:lnSpc>
                <a:spcPct val="150000"/>
              </a:lnSpc>
            </a:pPr>
            <a:r>
              <a:rPr lang="zh-CN" altLang="en-US" sz="2800" dirty="0">
                <a:latin typeface="+mn-ea"/>
              </a:rPr>
              <a:t>日本将德国旧租借地交还中国，中国将该地全部开为商埠；</a:t>
            </a:r>
            <a:endParaRPr lang="zh-CN" altLang="en-US" sz="2800" dirty="0">
              <a:latin typeface="+mn-ea"/>
            </a:endParaRPr>
          </a:p>
          <a:p>
            <a:pPr>
              <a:lnSpc>
                <a:spcPct val="150000"/>
              </a:lnSpc>
            </a:pPr>
            <a:r>
              <a:rPr lang="zh-CN" altLang="en-US" sz="2800" dirty="0">
                <a:latin typeface="+mn-ea"/>
              </a:rPr>
              <a:t>原驻青岛、胶济铁路及其支线的日军应在六个月内撤退；</a:t>
            </a:r>
            <a:endParaRPr lang="zh-CN" altLang="en-US" sz="2800" dirty="0">
              <a:latin typeface="+mn-ea"/>
            </a:endParaRPr>
          </a:p>
          <a:p>
            <a:pPr>
              <a:lnSpc>
                <a:spcPct val="150000"/>
              </a:lnSpc>
            </a:pPr>
            <a:r>
              <a:rPr lang="zh-CN" altLang="en-US" sz="2800" dirty="0">
                <a:latin typeface="+mn-ea"/>
              </a:rPr>
              <a:t>青岛海关归还中国；</a:t>
            </a:r>
            <a:endParaRPr lang="zh-CN" altLang="en-US" sz="2800" dirty="0">
              <a:latin typeface="+mn-ea"/>
            </a:endParaRPr>
          </a:p>
          <a:p>
            <a:pPr>
              <a:lnSpc>
                <a:spcPct val="150000"/>
              </a:lnSpc>
            </a:pPr>
            <a:r>
              <a:rPr lang="zh-CN" altLang="en-US" sz="2800" dirty="0">
                <a:latin typeface="+mn-ea"/>
              </a:rPr>
              <a:t>胶济铁路及其支线归还中国，但中国要用日本的贷款偿付</a:t>
            </a:r>
            <a:r>
              <a:rPr lang="en-US" altLang="zh-CN" sz="2800" dirty="0">
                <a:latin typeface="+mn-ea"/>
              </a:rPr>
              <a:t>5340</a:t>
            </a:r>
            <a:r>
              <a:rPr lang="zh-CN" altLang="en-US" sz="2800" dirty="0">
                <a:latin typeface="+mn-ea"/>
              </a:rPr>
              <a:t>万金马克的铁路产值。</a:t>
            </a:r>
            <a:endParaRPr lang="zh-CN" altLang="en-US" sz="2800" dirty="0">
              <a:latin typeface="+mn-ea"/>
            </a:endParaRPr>
          </a:p>
          <a:p>
            <a:pPr>
              <a:lnSpc>
                <a:spcPct val="150000"/>
              </a:lnSpc>
            </a:pPr>
            <a:r>
              <a:rPr lang="zh-CN" altLang="en-US" sz="2800" dirty="0">
                <a:latin typeface="+mn-ea"/>
              </a:rPr>
              <a:t>附约中规定了对日本人和外国侨民的许多特殊权利。</a:t>
            </a:r>
            <a:endParaRPr lang="en-US" altLang="zh-CN" sz="2800" dirty="0">
              <a:latin typeface="+mn-ea"/>
            </a:endParaRPr>
          </a:p>
          <a:p>
            <a:pPr>
              <a:lnSpc>
                <a:spcPct val="150000"/>
              </a:lnSpc>
            </a:pPr>
            <a:r>
              <a:rPr lang="zh-CN" altLang="en-US" sz="2800" dirty="0">
                <a:latin typeface="+mn-ea"/>
              </a:rPr>
              <a:t>条约修改了</a:t>
            </a:r>
            <a:r>
              <a:rPr lang="en-US" altLang="zh-CN" sz="2800" dirty="0">
                <a:latin typeface="+mn-ea"/>
              </a:rPr>
              <a:t>《</a:t>
            </a:r>
            <a:r>
              <a:rPr lang="zh-CN" altLang="en-US" sz="2800" dirty="0">
                <a:latin typeface="+mn-ea"/>
              </a:rPr>
              <a:t>凡尔赛和约</a:t>
            </a:r>
            <a:r>
              <a:rPr lang="en-US" altLang="zh-CN" sz="2800" dirty="0">
                <a:latin typeface="+mn-ea"/>
              </a:rPr>
              <a:t>》</a:t>
            </a:r>
            <a:r>
              <a:rPr lang="zh-CN" altLang="en-US" sz="2800" dirty="0">
                <a:latin typeface="+mn-ea"/>
              </a:rPr>
              <a:t>关于山东问题的规定，中国在山东的主权得到一定程度的恢复。</a:t>
            </a:r>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5536" y="692696"/>
            <a:ext cx="8291264" cy="5433467"/>
          </a:xfrm>
          <a:solidFill>
            <a:srgbClr val="FF0000"/>
          </a:solidFill>
        </p:spPr>
        <p:txBody>
          <a:bodyPr>
            <a:normAutofit/>
          </a:bodyPr>
          <a:lstStyle/>
          <a:p>
            <a:pPr>
              <a:lnSpc>
                <a:spcPct val="150000"/>
              </a:lnSpc>
            </a:pPr>
            <a:r>
              <a:rPr lang="zh-CN" altLang="en-US" sz="2800" dirty="0">
                <a:latin typeface="+mn-ea"/>
              </a:rPr>
              <a:t>凡尔赛</a:t>
            </a:r>
            <a:r>
              <a:rPr lang="en-US" altLang="zh-CN" sz="2800" dirty="0">
                <a:latin typeface="+mn-ea"/>
              </a:rPr>
              <a:t>—</a:t>
            </a:r>
            <a:r>
              <a:rPr lang="zh-CN" altLang="en-US" sz="2800" dirty="0">
                <a:latin typeface="+mn-ea"/>
              </a:rPr>
              <a:t>华盛顿体系的历史意义</a:t>
            </a:r>
            <a:endParaRPr lang="en-US" altLang="zh-CN" sz="2800" dirty="0">
              <a:latin typeface="+mn-ea"/>
            </a:endParaRPr>
          </a:p>
          <a:p>
            <a:pPr>
              <a:lnSpc>
                <a:spcPct val="150000"/>
              </a:lnSpc>
            </a:pPr>
            <a:r>
              <a:rPr lang="en-US" altLang="zh-CN" sz="2800" dirty="0">
                <a:latin typeface="+mn-ea"/>
              </a:rPr>
              <a:t>1.</a:t>
            </a:r>
            <a:r>
              <a:rPr lang="zh-CN" altLang="en-US" sz="2800" dirty="0">
                <a:latin typeface="+mn-ea"/>
              </a:rPr>
              <a:t>暂时调整了帝国主义国家之间的矛盾，客观上维护了世界形势的相对稳定，有利于社会经济的发展；</a:t>
            </a:r>
            <a:endParaRPr lang="en-US" altLang="zh-CN" sz="2800" dirty="0">
              <a:latin typeface="+mn-ea"/>
            </a:endParaRPr>
          </a:p>
          <a:p>
            <a:pPr>
              <a:lnSpc>
                <a:spcPct val="150000"/>
              </a:lnSpc>
            </a:pPr>
            <a:r>
              <a:rPr lang="en-US" altLang="zh-CN" sz="2800" dirty="0">
                <a:latin typeface="+mn-ea"/>
              </a:rPr>
              <a:t>2.</a:t>
            </a:r>
            <a:r>
              <a:rPr lang="zh-CN" altLang="en-US" sz="2800" dirty="0">
                <a:latin typeface="+mn-ea"/>
              </a:rPr>
              <a:t>体系本身是战胜国各方利益平衡的结果，客观导致了新矛盾的出现，使得该体系潜伏者深刻的危机，为其解体也埋下了伏笔。</a:t>
            </a:r>
            <a:endParaRPr lang="zh-CN"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4380" y="1424533"/>
            <a:ext cx="8075240" cy="5433467"/>
          </a:xfrm>
          <a:solidFill>
            <a:srgbClr val="FF0000"/>
          </a:solidFill>
        </p:spPr>
        <p:txBody>
          <a:bodyPr>
            <a:normAutofit fontScale="77500" lnSpcReduction="20000"/>
          </a:bodyPr>
          <a:lstStyle/>
          <a:p>
            <a:pPr>
              <a:lnSpc>
                <a:spcPct val="150000"/>
              </a:lnSpc>
            </a:pPr>
            <a:r>
              <a:rPr lang="zh-CN" altLang="en-US" sz="2800" dirty="0">
                <a:latin typeface="+mn-ea"/>
              </a:rPr>
              <a:t>美国“冷战”政策以及两种格局的形成</a:t>
            </a:r>
            <a:endParaRPr lang="zh-CN" altLang="en-US" sz="2800" dirty="0">
              <a:latin typeface="+mn-ea"/>
            </a:endParaRPr>
          </a:p>
          <a:p>
            <a:pPr>
              <a:lnSpc>
                <a:spcPct val="150000"/>
              </a:lnSpc>
            </a:pPr>
            <a:r>
              <a:rPr lang="zh-CN" altLang="en-US" sz="2800" dirty="0">
                <a:latin typeface="+mn-ea"/>
              </a:rPr>
              <a:t>二战后，美国经济、军事实力居于世界第一位，称霸世界的野心日益膨胀，同时，它也看到社会主义阵营苏联的“可怕”，为了“遏制”社会主义，美国提出了“冷战”政策。</a:t>
            </a:r>
            <a:endParaRPr lang="zh-CN" altLang="en-US" sz="2800" dirty="0">
              <a:latin typeface="+mn-ea"/>
            </a:endParaRPr>
          </a:p>
          <a:p>
            <a:pPr>
              <a:lnSpc>
                <a:spcPct val="150000"/>
              </a:lnSpc>
            </a:pPr>
            <a:r>
              <a:rPr lang="en-US" altLang="zh-CN" sz="2800" dirty="0">
                <a:latin typeface="+mn-ea"/>
              </a:rPr>
              <a:t>1947</a:t>
            </a:r>
            <a:r>
              <a:rPr lang="zh-CN" altLang="en-US" sz="2800" dirty="0">
                <a:latin typeface="+mn-ea"/>
              </a:rPr>
              <a:t>年</a:t>
            </a:r>
            <a:r>
              <a:rPr lang="en-US" altLang="zh-CN" sz="2800" dirty="0">
                <a:latin typeface="+mn-ea"/>
              </a:rPr>
              <a:t>3</a:t>
            </a:r>
            <a:r>
              <a:rPr lang="zh-CN" altLang="en-US" sz="2800" dirty="0">
                <a:latin typeface="+mn-ea"/>
              </a:rPr>
              <a:t>月，“杜鲁门主义”的出台，标志着美苏战时同盟关系正式破裂，冷战正式拉开帷幕。</a:t>
            </a:r>
            <a:endParaRPr lang="zh-CN" altLang="en-US" sz="2800" dirty="0">
              <a:latin typeface="+mn-ea"/>
            </a:endParaRPr>
          </a:p>
          <a:p>
            <a:pPr>
              <a:lnSpc>
                <a:spcPct val="150000"/>
              </a:lnSpc>
            </a:pPr>
            <a:r>
              <a:rPr lang="zh-CN" altLang="en-US" sz="2800" dirty="0">
                <a:latin typeface="+mn-ea"/>
              </a:rPr>
              <a:t>政治上：出台了杜鲁门主义（遏制共产主义，干涉别国内战）；</a:t>
            </a:r>
            <a:endParaRPr lang="zh-CN" altLang="en-US" sz="2800" dirty="0">
              <a:latin typeface="+mn-ea"/>
            </a:endParaRPr>
          </a:p>
          <a:p>
            <a:pPr>
              <a:lnSpc>
                <a:spcPct val="150000"/>
              </a:lnSpc>
            </a:pPr>
            <a:r>
              <a:rPr lang="zh-CN" altLang="en-US" sz="2800" dirty="0">
                <a:latin typeface="+mn-ea"/>
              </a:rPr>
              <a:t>经济上：制定了欧洲复兴计划（马歇尔计划）；</a:t>
            </a:r>
            <a:endParaRPr lang="zh-CN" altLang="en-US" sz="2800" dirty="0">
              <a:latin typeface="+mn-ea"/>
            </a:endParaRPr>
          </a:p>
          <a:p>
            <a:pPr>
              <a:lnSpc>
                <a:spcPct val="150000"/>
              </a:lnSpc>
            </a:pPr>
            <a:r>
              <a:rPr lang="zh-CN" altLang="en-US" sz="2800" dirty="0">
                <a:latin typeface="+mn-ea"/>
              </a:rPr>
              <a:t>军事上：建立了</a:t>
            </a:r>
            <a:r>
              <a:rPr lang="zh-CN" altLang="en-US" sz="2800" dirty="0">
                <a:solidFill>
                  <a:srgbClr val="FFFF00"/>
                </a:solidFill>
                <a:latin typeface="+mn-ea"/>
              </a:rPr>
              <a:t>北大西洋公约</a:t>
            </a:r>
            <a:r>
              <a:rPr lang="zh-CN" altLang="en-US" sz="2800" dirty="0">
                <a:latin typeface="+mn-ea"/>
              </a:rPr>
              <a:t>。</a:t>
            </a:r>
            <a:endParaRPr lang="zh-CN" altLang="en-US" sz="2800" dirty="0">
              <a:latin typeface="+mn-ea"/>
            </a:endParaRPr>
          </a:p>
        </p:txBody>
      </p:sp>
      <p:sp>
        <p:nvSpPr>
          <p:cNvPr id="2" name="标题 1"/>
          <p:cNvSpPr>
            <a:spLocks noGrp="1"/>
          </p:cNvSpPr>
          <p:nvPr>
            <p:ph type="title"/>
          </p:nvPr>
        </p:nvSpPr>
        <p:spPr>
          <a:xfrm>
            <a:off x="534380" y="404664"/>
            <a:ext cx="7776000" cy="1152128"/>
          </a:xfrm>
          <a:solidFill>
            <a:srgbClr val="0070C0"/>
          </a:solidFill>
        </p:spPr>
        <p:txBody>
          <a:bodyPr>
            <a:normAutofit fontScale="90000"/>
          </a:bodyPr>
          <a:lstStyle/>
          <a:p>
            <a:r>
              <a:rPr lang="zh-CN" altLang="en-US" sz="2700" dirty="0">
                <a:solidFill>
                  <a:srgbClr val="FFFF00"/>
                </a:solidFill>
                <a:latin typeface="+mn-ea"/>
              </a:rPr>
              <a:t>二、</a:t>
            </a:r>
            <a:r>
              <a:rPr lang="en-US" altLang="zh-CN" sz="2700" dirty="0">
                <a:solidFill>
                  <a:srgbClr val="FFFF00"/>
                </a:solidFill>
                <a:latin typeface="+mn-ea"/>
              </a:rPr>
              <a:t>1945-1991</a:t>
            </a:r>
            <a:r>
              <a:rPr lang="zh-CN" altLang="en-US" sz="2700" dirty="0">
                <a:solidFill>
                  <a:srgbClr val="FFFF00"/>
                </a:solidFill>
                <a:latin typeface="+mn-ea"/>
              </a:rPr>
              <a:t>年，美苏对峙的两级格局</a:t>
            </a:r>
            <a:br>
              <a:rPr lang="zh-CN" altLang="en-US" dirty="0">
                <a:latin typeface="+mn-ea"/>
              </a:rPr>
            </a:br>
            <a:endParaRPr lang="zh-CN"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05475"/>
          </a:xfrm>
          <a:solidFill>
            <a:srgbClr val="FF0000"/>
          </a:solidFill>
        </p:spPr>
        <p:txBody>
          <a:bodyPr>
            <a:normAutofit fontScale="77500" lnSpcReduction="20000"/>
          </a:bodyPr>
          <a:lstStyle/>
          <a:p>
            <a:pPr algn="just">
              <a:lnSpc>
                <a:spcPct val="170000"/>
              </a:lnSpc>
            </a:pPr>
            <a:r>
              <a:rPr lang="zh-CN" altLang="en-US" dirty="0"/>
              <a:t>苏联政治上成立东欧大家庭，团结壮大社会主义阵营，发展社会主义；经济上成立欧洲经互会，发展各成员国之间贸易，提升经济发展水平；军事上建立“华约”组 织，用以对抗“北约”军事组织。世界美苏两级格局基本实现。</a:t>
            </a:r>
            <a:endParaRPr lang="zh-CN" altLang="en-US" dirty="0"/>
          </a:p>
          <a:p>
            <a:pPr algn="just">
              <a:lnSpc>
                <a:spcPct val="170000"/>
              </a:lnSpc>
            </a:pPr>
            <a:r>
              <a:rPr lang="en-US" altLang="zh-CN" dirty="0"/>
              <a:t>20</a:t>
            </a:r>
            <a:r>
              <a:rPr lang="zh-CN" altLang="en-US" dirty="0"/>
              <a:t>世纪</a:t>
            </a:r>
            <a:r>
              <a:rPr lang="en-US" altLang="zh-CN" dirty="0"/>
              <a:t>50</a:t>
            </a:r>
            <a:r>
              <a:rPr lang="zh-CN" altLang="en-US" dirty="0"/>
              <a:t>年代，苏联赫鲁晓夫执政后，开始争取与美国争夺世界领导权，开始了长达</a:t>
            </a:r>
            <a:r>
              <a:rPr lang="en-US" altLang="zh-CN" dirty="0"/>
              <a:t>40</a:t>
            </a:r>
            <a:r>
              <a:rPr lang="zh-CN" altLang="en-US" dirty="0"/>
              <a:t>多年的争端。两国的争霸为各自带来了称重的军事负担，阻碍了经济的发展，也给世界和平与安全带来了极大的危害。</a:t>
            </a:r>
            <a:endParaRPr lang="zh-CN"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05475"/>
          </a:xfrm>
          <a:solidFill>
            <a:srgbClr val="FF0000"/>
          </a:solidFill>
        </p:spPr>
        <p:txBody>
          <a:bodyPr>
            <a:normAutofit/>
          </a:bodyPr>
          <a:lstStyle/>
          <a:p>
            <a:pPr algn="just">
              <a:lnSpc>
                <a:spcPct val="170000"/>
              </a:lnSpc>
            </a:pPr>
            <a:r>
              <a:rPr lang="zh-CN" altLang="en-US" dirty="0"/>
              <a:t>（</a:t>
            </a:r>
            <a:r>
              <a:rPr lang="en-US" altLang="zh-CN" dirty="0"/>
              <a:t>1</a:t>
            </a:r>
            <a:r>
              <a:rPr lang="zh-CN" altLang="en-US" dirty="0"/>
              <a:t>）</a:t>
            </a:r>
            <a:r>
              <a:rPr lang="en-US" altLang="zh-CN" dirty="0"/>
              <a:t>40</a:t>
            </a:r>
            <a:r>
              <a:rPr lang="zh-CN" altLang="en-US" dirty="0"/>
              <a:t>年代中期</a:t>
            </a:r>
            <a:r>
              <a:rPr lang="en-US" altLang="zh-CN" dirty="0"/>
              <a:t>—50</a:t>
            </a:r>
            <a:r>
              <a:rPr lang="zh-CN" altLang="en-US" dirty="0"/>
              <a:t>年代中期</a:t>
            </a:r>
            <a:endParaRPr lang="en-US" altLang="zh-CN" dirty="0"/>
          </a:p>
          <a:p>
            <a:pPr algn="just">
              <a:lnSpc>
                <a:spcPct val="170000"/>
              </a:lnSpc>
            </a:pPr>
            <a:endParaRPr lang="en-US" altLang="zh-CN" dirty="0"/>
          </a:p>
          <a:p>
            <a:pPr algn="just">
              <a:lnSpc>
                <a:spcPct val="170000"/>
              </a:lnSpc>
            </a:pPr>
            <a:endParaRPr lang="zh-CN" altLang="en-US" dirty="0"/>
          </a:p>
        </p:txBody>
      </p:sp>
      <p:graphicFrame>
        <p:nvGraphicFramePr>
          <p:cNvPr id="4" name="图示 3"/>
          <p:cNvGraphicFramePr/>
          <p:nvPr/>
        </p:nvGraphicFramePr>
        <p:xfrm>
          <a:off x="1259632" y="1556792"/>
          <a:ext cx="6096000" cy="377596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05475"/>
          </a:xfrm>
          <a:noFill/>
        </p:spPr>
        <p:txBody>
          <a:bodyPr>
            <a:normAutofit fontScale="55000" lnSpcReduction="20000"/>
          </a:bodyPr>
          <a:lstStyle/>
          <a:p>
            <a:pPr algn="just">
              <a:lnSpc>
                <a:spcPct val="170000"/>
              </a:lnSpc>
            </a:pPr>
            <a:r>
              <a:rPr lang="zh-CN" altLang="en-US" dirty="0"/>
              <a:t>抗美援朝战争的胜利，维护了亚洲和世界和平，巩固了中国新生的人民政权，打破了美帝国主义不可战胜的神话，顶住了美国侵略扩张的势头，使中国的国际威望空前提高，极大地增强了中国人民的民族自信心和自豪感，为国内经济建设和社会改革赢得了相对稳定的和平环境。</a:t>
            </a:r>
            <a:endParaRPr lang="en-US" altLang="zh-CN" dirty="0"/>
          </a:p>
          <a:p>
            <a:pPr algn="just">
              <a:lnSpc>
                <a:spcPct val="170000"/>
              </a:lnSpc>
            </a:pPr>
            <a:r>
              <a:rPr lang="zh-CN" altLang="en-US" dirty="0"/>
              <a:t>如果说美中战争是美国和中国“军事、政治、经济、外交上的全面较量”的话，那么可以说结果是不分胜负。对于刚刚诞生的中华人民共和国来说，虽然在这场战争中牺牲了很多，</a:t>
            </a:r>
            <a:r>
              <a:rPr lang="zh-CN" altLang="en-US" u="sng" dirty="0">
                <a:solidFill>
                  <a:srgbClr val="FFFF00"/>
                </a:solidFill>
              </a:rPr>
              <a:t>但通过与美国对等作战，完全确立了革命中国在国际社会中的地位。</a:t>
            </a:r>
            <a:r>
              <a:rPr lang="zh-CN" altLang="en-US" dirty="0"/>
              <a:t>另外中国人民解放军作为中国人民志愿军与美军作战，经受了“现代战争的考验”，成长为一支能够适应现代战争的正规军。</a:t>
            </a:r>
            <a:r>
              <a:rPr lang="zh-CN" altLang="en-US" u="sng" dirty="0">
                <a:solidFill>
                  <a:srgbClr val="FFFF00"/>
                </a:solidFill>
              </a:rPr>
              <a:t>从这个意义上说，中华人民共和国在这场战争中得到很多，可以说它是一个预料之外的胜利者。</a:t>
            </a:r>
            <a:r>
              <a:rPr lang="zh-CN" altLang="en-US" dirty="0"/>
              <a:t>在国内，中国积累朝鲜战争时总体战的经验，从</a:t>
            </a:r>
            <a:r>
              <a:rPr lang="en-US" altLang="zh-CN" dirty="0"/>
              <a:t>1953</a:t>
            </a:r>
            <a:r>
              <a:rPr lang="zh-CN" altLang="en-US" dirty="0"/>
              <a:t>年到</a:t>
            </a:r>
            <a:r>
              <a:rPr lang="en-US" altLang="zh-CN" dirty="0"/>
              <a:t>1957</a:t>
            </a:r>
            <a:r>
              <a:rPr lang="zh-CN" altLang="en-US" dirty="0"/>
              <a:t>年开始了第一个五年计划，开展了农业合作化等苏联模式的社会主义变革，为国家社会主义打下了坚实的基础。</a:t>
            </a:r>
            <a:endParaRPr lang="zh-CN"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05475"/>
          </a:xfrm>
          <a:solidFill>
            <a:srgbClr val="FF0000"/>
          </a:solidFill>
        </p:spPr>
        <p:txBody>
          <a:bodyPr>
            <a:normAutofit/>
          </a:bodyPr>
          <a:lstStyle/>
          <a:p>
            <a:pPr algn="just">
              <a:lnSpc>
                <a:spcPct val="170000"/>
              </a:lnSpc>
            </a:pPr>
            <a:r>
              <a:rPr lang="zh-CN" altLang="en-US" dirty="0">
                <a:solidFill>
                  <a:srgbClr val="FF0000"/>
                </a:solidFill>
                <a:highlight>
                  <a:srgbClr val="FFFF00"/>
                </a:highlight>
              </a:rPr>
              <a:t>（</a:t>
            </a:r>
            <a:r>
              <a:rPr lang="en-US" altLang="zh-CN" dirty="0">
                <a:solidFill>
                  <a:srgbClr val="FF0000"/>
                </a:solidFill>
                <a:highlight>
                  <a:srgbClr val="FFFF00"/>
                </a:highlight>
              </a:rPr>
              <a:t>2</a:t>
            </a:r>
            <a:r>
              <a:rPr lang="zh-CN" altLang="en-US" dirty="0">
                <a:solidFill>
                  <a:srgbClr val="FF0000"/>
                </a:solidFill>
                <a:highlight>
                  <a:srgbClr val="FFFF00"/>
                </a:highlight>
              </a:rPr>
              <a:t>）</a:t>
            </a:r>
            <a:r>
              <a:rPr lang="en-US" altLang="zh-CN" dirty="0">
                <a:solidFill>
                  <a:srgbClr val="FF0000"/>
                </a:solidFill>
                <a:highlight>
                  <a:srgbClr val="FFFF00"/>
                </a:highlight>
              </a:rPr>
              <a:t>50</a:t>
            </a:r>
            <a:r>
              <a:rPr lang="zh-CN" altLang="en-US" dirty="0">
                <a:solidFill>
                  <a:srgbClr val="FF0000"/>
                </a:solidFill>
                <a:highlight>
                  <a:srgbClr val="FFFF00"/>
                </a:highlight>
              </a:rPr>
              <a:t>年代中期</a:t>
            </a:r>
            <a:r>
              <a:rPr lang="en-US" altLang="zh-CN" dirty="0">
                <a:solidFill>
                  <a:srgbClr val="FF0000"/>
                </a:solidFill>
                <a:highlight>
                  <a:srgbClr val="FFFF00"/>
                </a:highlight>
              </a:rPr>
              <a:t>—60</a:t>
            </a:r>
            <a:r>
              <a:rPr lang="zh-CN" altLang="en-US" dirty="0">
                <a:solidFill>
                  <a:srgbClr val="FF0000"/>
                </a:solidFill>
                <a:highlight>
                  <a:srgbClr val="FFFF00"/>
                </a:highlight>
              </a:rPr>
              <a:t>年代初</a:t>
            </a:r>
            <a:endParaRPr lang="en-US" altLang="zh-CN" dirty="0">
              <a:solidFill>
                <a:srgbClr val="FF0000"/>
              </a:solidFill>
              <a:highlight>
                <a:srgbClr val="FFFF00"/>
              </a:highlight>
            </a:endParaRPr>
          </a:p>
          <a:p>
            <a:pPr algn="just">
              <a:lnSpc>
                <a:spcPct val="170000"/>
              </a:lnSpc>
            </a:pPr>
            <a:endParaRPr lang="en-US" altLang="zh-CN" dirty="0">
              <a:solidFill>
                <a:srgbClr val="FF0000"/>
              </a:solidFill>
            </a:endParaRPr>
          </a:p>
          <a:p>
            <a:pPr algn="just">
              <a:lnSpc>
                <a:spcPct val="170000"/>
              </a:lnSpc>
            </a:pPr>
            <a:endParaRPr lang="en-US" altLang="zh-CN" dirty="0">
              <a:solidFill>
                <a:srgbClr val="FF0000"/>
              </a:solidFill>
            </a:endParaRPr>
          </a:p>
        </p:txBody>
      </p:sp>
      <p:graphicFrame>
        <p:nvGraphicFramePr>
          <p:cNvPr id="4" name="图示 3"/>
          <p:cNvGraphicFramePr/>
          <p:nvPr/>
        </p:nvGraphicFramePr>
        <p:xfrm>
          <a:off x="1259632" y="1556792"/>
          <a:ext cx="6096000" cy="377596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05475"/>
          </a:xfrm>
          <a:solidFill>
            <a:srgbClr val="FF0000"/>
          </a:solidFill>
        </p:spPr>
        <p:txBody>
          <a:bodyPr>
            <a:normAutofit/>
          </a:bodyPr>
          <a:lstStyle/>
          <a:p>
            <a:pPr algn="just">
              <a:lnSpc>
                <a:spcPct val="170000"/>
              </a:lnSpc>
            </a:pPr>
            <a:r>
              <a:rPr lang="zh-CN" altLang="en-US" dirty="0"/>
              <a:t>（</a:t>
            </a:r>
            <a:r>
              <a:rPr lang="en-US" altLang="zh-CN" dirty="0"/>
              <a:t>3</a:t>
            </a:r>
            <a:r>
              <a:rPr lang="zh-CN" altLang="en-US" dirty="0"/>
              <a:t>）</a:t>
            </a:r>
            <a:r>
              <a:rPr lang="en-US" altLang="zh-CN" dirty="0"/>
              <a:t>60</a:t>
            </a:r>
            <a:r>
              <a:rPr lang="zh-CN" altLang="en-US" dirty="0"/>
              <a:t>年代中期</a:t>
            </a:r>
            <a:r>
              <a:rPr lang="en-US" altLang="zh-CN" dirty="0"/>
              <a:t>—70</a:t>
            </a:r>
            <a:r>
              <a:rPr lang="zh-CN" altLang="en-US" dirty="0"/>
              <a:t>年代末</a:t>
            </a:r>
            <a:endParaRPr lang="en-US" altLang="zh-CN" dirty="0"/>
          </a:p>
          <a:p>
            <a:pPr algn="just">
              <a:lnSpc>
                <a:spcPct val="170000"/>
              </a:lnSpc>
            </a:pPr>
            <a:endParaRPr lang="en-US" altLang="zh-CN" dirty="0"/>
          </a:p>
          <a:p>
            <a:pPr algn="just">
              <a:lnSpc>
                <a:spcPct val="170000"/>
              </a:lnSpc>
            </a:pPr>
            <a:endParaRPr lang="zh-CN" altLang="en-US" dirty="0"/>
          </a:p>
        </p:txBody>
      </p:sp>
      <p:graphicFrame>
        <p:nvGraphicFramePr>
          <p:cNvPr id="2" name="图示 1"/>
          <p:cNvGraphicFramePr/>
          <p:nvPr/>
        </p:nvGraphicFramePr>
        <p:xfrm>
          <a:off x="1259632" y="1556792"/>
          <a:ext cx="6096000" cy="377596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260648"/>
            <a:ext cx="8229600" cy="5865515"/>
          </a:xfrm>
          <a:solidFill>
            <a:srgbClr val="FF0000"/>
          </a:solidFill>
        </p:spPr>
        <p:txBody>
          <a:bodyPr>
            <a:normAutofit lnSpcReduction="10000"/>
          </a:bodyPr>
          <a:lstStyle/>
          <a:p>
            <a:pPr>
              <a:lnSpc>
                <a:spcPct val="170000"/>
              </a:lnSpc>
            </a:pPr>
            <a:r>
              <a:rPr lang="en-US" altLang="zh-CN" sz="1800" dirty="0"/>
              <a:t>1972</a:t>
            </a:r>
            <a:r>
              <a:rPr lang="zh-CN" altLang="en-US" sz="1800" dirty="0"/>
              <a:t>年，理查德</a:t>
            </a:r>
            <a:r>
              <a:rPr lang="en-US" altLang="zh-CN" sz="1800" dirty="0"/>
              <a:t>·</a:t>
            </a:r>
            <a:r>
              <a:rPr lang="zh-CN" altLang="en-US" sz="1800" dirty="0"/>
              <a:t>米尔豪斯</a:t>
            </a:r>
            <a:r>
              <a:rPr lang="en-US" altLang="zh-CN" sz="1800" dirty="0"/>
              <a:t>·</a:t>
            </a:r>
            <a:r>
              <a:rPr lang="zh-CN" altLang="en-US" sz="1800" dirty="0"/>
              <a:t>尼克松总统访华，这标志着自新中国成立后中美相互隔绝的局面终于打破。中美两国于</a:t>
            </a:r>
            <a:r>
              <a:rPr lang="en-US" altLang="zh-CN" sz="1800" dirty="0"/>
              <a:t>1979</a:t>
            </a:r>
            <a:r>
              <a:rPr lang="zh-CN" altLang="en-US" sz="1800" dirty="0"/>
              <a:t>年</a:t>
            </a:r>
            <a:r>
              <a:rPr lang="en-US" altLang="zh-CN" sz="1800" dirty="0"/>
              <a:t>1</a:t>
            </a:r>
            <a:r>
              <a:rPr lang="zh-CN" altLang="en-US" sz="1800" dirty="0"/>
              <a:t>月</a:t>
            </a:r>
            <a:r>
              <a:rPr lang="en-US" altLang="zh-CN" sz="1800" dirty="0"/>
              <a:t>1</a:t>
            </a:r>
            <a:r>
              <a:rPr lang="zh-CN" altLang="en-US" sz="1800" dirty="0"/>
              <a:t>日正式建交， 从而结束了长达</a:t>
            </a:r>
            <a:r>
              <a:rPr lang="en-US" altLang="zh-CN" sz="1800" dirty="0"/>
              <a:t>30</a:t>
            </a:r>
            <a:r>
              <a:rPr lang="zh-CN" altLang="en-US" sz="1800" dirty="0"/>
              <a:t>年之久的不正常状态。中美建交的影响主要有以下几个方面</a:t>
            </a:r>
            <a:endParaRPr lang="en-US" altLang="zh-CN" sz="1800" dirty="0"/>
          </a:p>
          <a:p>
            <a:pPr>
              <a:lnSpc>
                <a:spcPct val="170000"/>
              </a:lnSpc>
            </a:pPr>
            <a:r>
              <a:rPr lang="zh-CN" altLang="en-US" sz="1800" dirty="0"/>
              <a:t>①结束了长期的对峙，开始了两国关系的新阶段。</a:t>
            </a:r>
            <a:endParaRPr lang="zh-CN" altLang="en-US" sz="1800" dirty="0"/>
          </a:p>
          <a:p>
            <a:pPr>
              <a:lnSpc>
                <a:spcPct val="170000"/>
              </a:lnSpc>
            </a:pPr>
            <a:r>
              <a:rPr lang="zh-CN" altLang="en-US" sz="1800" dirty="0"/>
              <a:t>②提高了两国的战略地位，改变了国际战略格局，对亚太地区的和平与稳定有重大的意义。</a:t>
            </a:r>
            <a:endParaRPr lang="zh-CN" altLang="en-US" sz="1800" dirty="0"/>
          </a:p>
          <a:p>
            <a:pPr>
              <a:lnSpc>
                <a:spcPct val="170000"/>
              </a:lnSpc>
            </a:pPr>
            <a:r>
              <a:rPr lang="zh-CN" altLang="en-US" sz="1800" dirty="0"/>
              <a:t>③有利于两国的经济、贸易、科技、文化、金融等各方面的交流与发展。</a:t>
            </a:r>
            <a:endParaRPr lang="zh-CN" altLang="en-US" sz="1800" dirty="0"/>
          </a:p>
          <a:p>
            <a:pPr>
              <a:lnSpc>
                <a:spcPct val="170000"/>
              </a:lnSpc>
            </a:pPr>
            <a:r>
              <a:rPr lang="zh-CN" altLang="en-US" sz="1800" dirty="0"/>
              <a:t>④中国处于美苏之间的关键性制衡地位，使中国战略地位空前提高。 </a:t>
            </a:r>
            <a:endParaRPr lang="en-US" altLang="zh-CN" sz="1800" dirty="0"/>
          </a:p>
          <a:p>
            <a:pPr>
              <a:lnSpc>
                <a:spcPct val="170000"/>
              </a:lnSpc>
            </a:pPr>
            <a:r>
              <a:rPr lang="zh-CN" altLang="en-US" sz="1800" dirty="0">
                <a:solidFill>
                  <a:srgbClr val="FFFF00"/>
                </a:solidFill>
              </a:rPr>
              <a:t>中美建交是中华人民共和国与西方关系突破的标志性大事。</a:t>
            </a:r>
            <a:r>
              <a:rPr lang="zh-CN" altLang="en-US" sz="1800" dirty="0"/>
              <a:t>在两国几代领导人和各界有识之士的共同努力下，中美关系取得了历史性发展，双方在广泛领域的交流合作卓有成效，两国人民的了解和友谊与日俱增，中美关系的战略意义和全球影响更加突出。</a:t>
            </a:r>
            <a:endParaRPr lang="zh-CN" alt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05475"/>
          </a:xfrm>
          <a:solidFill>
            <a:srgbClr val="FF0000"/>
          </a:solidFill>
        </p:spPr>
        <p:txBody>
          <a:bodyPr>
            <a:normAutofit/>
          </a:bodyPr>
          <a:lstStyle/>
          <a:p>
            <a:pPr algn="just">
              <a:lnSpc>
                <a:spcPct val="170000"/>
              </a:lnSpc>
            </a:pPr>
            <a:r>
              <a:rPr lang="zh-CN" altLang="en-US" dirty="0"/>
              <a:t>（</a:t>
            </a:r>
            <a:r>
              <a:rPr lang="en-US" altLang="zh-CN" dirty="0"/>
              <a:t>4</a:t>
            </a:r>
            <a:r>
              <a:rPr lang="zh-CN" altLang="en-US" dirty="0"/>
              <a:t>）</a:t>
            </a:r>
            <a:r>
              <a:rPr lang="en-US" altLang="zh-CN" dirty="0"/>
              <a:t>80</a:t>
            </a:r>
            <a:r>
              <a:rPr lang="zh-CN" altLang="en-US" dirty="0"/>
              <a:t>年代</a:t>
            </a:r>
            <a:endParaRPr lang="en-US" altLang="zh-CN" dirty="0"/>
          </a:p>
          <a:p>
            <a:pPr algn="just">
              <a:lnSpc>
                <a:spcPct val="170000"/>
              </a:lnSpc>
            </a:pPr>
            <a:endParaRPr lang="zh-CN" altLang="en-US" dirty="0"/>
          </a:p>
        </p:txBody>
      </p:sp>
      <p:graphicFrame>
        <p:nvGraphicFramePr>
          <p:cNvPr id="2" name="图示 1"/>
          <p:cNvGraphicFramePr/>
          <p:nvPr/>
        </p:nvGraphicFramePr>
        <p:xfrm>
          <a:off x="1259632" y="1556792"/>
          <a:ext cx="6096000" cy="377596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文本框 3"/>
          <p:cNvSpPr txBox="1"/>
          <p:nvPr/>
        </p:nvSpPr>
        <p:spPr>
          <a:xfrm>
            <a:off x="235585" y="3009900"/>
            <a:ext cx="3048000" cy="368300"/>
          </a:xfrm>
          <a:prstGeom prst="rect">
            <a:avLst/>
          </a:prstGeom>
          <a:noFill/>
        </p:spPr>
        <p:txBody>
          <a:bodyPr wrap="square" rtlCol="0">
            <a:spAutoFit/>
          </a:bodyPr>
          <a:p>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564515" y="605790"/>
            <a:ext cx="8122285" cy="5520690"/>
          </a:xfrm>
          <a:solidFill>
            <a:srgbClr val="FF0000"/>
          </a:solidFill>
        </p:spPr>
        <p:txBody>
          <a:bodyPr>
            <a:normAutofit fontScale="70000"/>
          </a:bodyPr>
          <a:p>
            <a:r>
              <a:rPr lang="zh-CN" altLang="en-US"/>
              <a:t>美苏争霸是20世纪下半叶最重要的国际关系和国际格局变动，造成了重大社会影响。</a:t>
            </a:r>
            <a:endParaRPr lang="zh-CN" altLang="en-US"/>
          </a:p>
          <a:p>
            <a:r>
              <a:rPr lang="zh-CN" altLang="en-US"/>
              <a:t>1、冷战给美苏双方以及东西方之间带来了长期的对峙和对抗阻碍了全球一体化发展，也造成了德国、朝鲜等的分裂，并引发局部战争。</a:t>
            </a:r>
            <a:endParaRPr lang="zh-CN" altLang="en-US"/>
          </a:p>
          <a:p>
            <a:r>
              <a:rPr lang="zh-CN" altLang="en-US"/>
              <a:t>2、在冷战大环境下，因美苏双方势均力敌，所以两方都在极力的避免战争，所以在近半个世纪里避免了新的大规模战争（第三次世界大战）的爆发。</a:t>
            </a:r>
            <a:endParaRPr lang="zh-CN" altLang="en-US"/>
          </a:p>
          <a:p>
            <a:r>
              <a:rPr lang="zh-CN" altLang="en-US"/>
              <a:t>3、不同社会制度的国家在长期共存中都程度不同地从对方身上借鉴了经验，吸取了教训，并用于内部调整和改革，推动了世界的整体发展。</a:t>
            </a:r>
            <a:endParaRPr lang="zh-CN" altLang="en-US"/>
          </a:p>
          <a:p>
            <a:r>
              <a:rPr lang="zh-CN" altLang="en-US"/>
              <a:t>4、面对两极格局对峙局面，亚、非、拉发展中国家组成不结盟运动（七十七国集团），逐步发展壮大，第三世界由此崛起。</a:t>
            </a:r>
            <a:endParaRPr lang="zh-CN" altLang="en-US"/>
          </a:p>
          <a:p>
            <a:r>
              <a:rPr lang="zh-CN" altLang="en-US"/>
              <a:t>5.促进了世界格局多极化的形成，同时也推动了第三次科技革命的发展。</a:t>
            </a:r>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05475"/>
          </a:xfrm>
          <a:solidFill>
            <a:schemeClr val="accent5"/>
          </a:solidFill>
        </p:spPr>
        <p:txBody>
          <a:bodyPr>
            <a:normAutofit fontScale="77500" lnSpcReduction="20000"/>
          </a:bodyPr>
          <a:lstStyle/>
          <a:p>
            <a:pPr algn="just">
              <a:lnSpc>
                <a:spcPct val="170000"/>
              </a:lnSpc>
            </a:pPr>
            <a:r>
              <a:rPr lang="zh-CN" altLang="en-US" dirty="0">
                <a:solidFill>
                  <a:schemeClr val="tx1"/>
                </a:solidFill>
              </a:rPr>
              <a:t>长期争霸，给美苏带来沉重经济负担；违背了历史潮流，严重威胁世界和平发展。同时，处置了战败国之间利益，防止法西斯主义东山再起；重新确立欧亚的政治版图。</a:t>
            </a:r>
            <a:endParaRPr lang="zh-CN" altLang="en-US" dirty="0">
              <a:solidFill>
                <a:schemeClr val="tx1"/>
              </a:solidFill>
            </a:endParaRPr>
          </a:p>
          <a:p>
            <a:pPr algn="just">
              <a:lnSpc>
                <a:spcPct val="170000"/>
              </a:lnSpc>
            </a:pPr>
            <a:r>
              <a:rPr lang="zh-CN" altLang="en-US" dirty="0">
                <a:solidFill>
                  <a:schemeClr val="tx1"/>
                </a:solidFill>
              </a:rPr>
              <a:t>长期斗争，使世界不得安宁（德国分裂、美侵朝鲜、美干涉中国内政等）两大集团势均力敌，都不能轻举妄动，在半个世纪里避免了新的世界大战的爆发；助力发展中国家不结盟运动的逐步壮大和第三世界的崛起；客观上促进了世界科技的进步，尤其是军事方面的发展。</a:t>
            </a:r>
            <a:endParaRPr lang="zh-CN" altLang="en-US" dirty="0">
              <a:solidFill>
                <a:schemeClr val="tx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4380" y="1916832"/>
            <a:ext cx="8075240" cy="4941168"/>
          </a:xfrm>
        </p:spPr>
        <p:txBody>
          <a:bodyPr>
            <a:normAutofit fontScale="70000" lnSpcReduction="20000"/>
          </a:bodyPr>
          <a:lstStyle/>
          <a:p>
            <a:pPr>
              <a:lnSpc>
                <a:spcPct val="150000"/>
              </a:lnSpc>
            </a:pPr>
            <a:r>
              <a:rPr lang="zh-CN" altLang="en-US" sz="2800" dirty="0">
                <a:latin typeface="+mn-ea"/>
              </a:rPr>
              <a:t>由于高新技术的发展，伴随着东欧巨变，苏联解体，美苏对峙不复存在，世界政治格局发生了重大变化，暂时形成“一超多强”的世界局面，世界政治经济格局朝着多极化方向发展，但新的相对稳定的世界格局还没有形成。</a:t>
            </a:r>
            <a:endParaRPr lang="zh-CN" altLang="en-US" sz="2800" dirty="0">
              <a:latin typeface="+mn-ea"/>
            </a:endParaRPr>
          </a:p>
          <a:p>
            <a:pPr>
              <a:lnSpc>
                <a:spcPct val="150000"/>
              </a:lnSpc>
            </a:pPr>
            <a:r>
              <a:rPr lang="zh-CN" altLang="en-US" sz="2800" dirty="0">
                <a:latin typeface="+mn-ea"/>
              </a:rPr>
              <a:t>从世界格局的形成过程来看，经济实力越来越占据决定性作用，各国致力于实现长期、稳定和持续的经济发展。</a:t>
            </a:r>
            <a:endParaRPr lang="zh-CN" altLang="en-US" sz="2800" dirty="0">
              <a:latin typeface="+mn-ea"/>
            </a:endParaRPr>
          </a:p>
          <a:p>
            <a:pPr>
              <a:lnSpc>
                <a:spcPct val="150000"/>
              </a:lnSpc>
            </a:pPr>
            <a:r>
              <a:rPr lang="zh-CN" altLang="en-US" sz="2800" dirty="0">
                <a:latin typeface="+mn-ea"/>
              </a:rPr>
              <a:t>西欧共同体新发展。伴随着英国的加入，覆盖范围扩大了；经济一体化程度加强。与第三世界对话，建立相互依赖的平等伙伴关系。</a:t>
            </a:r>
            <a:endParaRPr lang="zh-CN" altLang="en-US" sz="2800" dirty="0">
              <a:latin typeface="+mn-ea"/>
            </a:endParaRPr>
          </a:p>
          <a:p>
            <a:pPr>
              <a:lnSpc>
                <a:spcPct val="150000"/>
              </a:lnSpc>
            </a:pPr>
            <a:r>
              <a:rPr lang="zh-CN" altLang="en-US" sz="2800" dirty="0">
                <a:latin typeface="+mn-ea"/>
              </a:rPr>
              <a:t>东欧剧变。波兰、匈牙利政治动荡，罗马尼亚流血事件引人注目，这场政治地震，为雅尔塔体系敲响了丧钟。东西方对峙的力量平衡被打破。</a:t>
            </a:r>
            <a:endParaRPr lang="zh-CN" altLang="en-US" sz="2800" dirty="0">
              <a:latin typeface="+mn-ea"/>
            </a:endParaRPr>
          </a:p>
        </p:txBody>
      </p:sp>
      <p:sp>
        <p:nvSpPr>
          <p:cNvPr id="2" name="标题 1"/>
          <p:cNvSpPr>
            <a:spLocks noGrp="1"/>
          </p:cNvSpPr>
          <p:nvPr>
            <p:ph type="title"/>
          </p:nvPr>
        </p:nvSpPr>
        <p:spPr>
          <a:xfrm>
            <a:off x="534380" y="404664"/>
            <a:ext cx="7776000" cy="1152128"/>
          </a:xfrm>
          <a:solidFill>
            <a:srgbClr val="0070C0"/>
          </a:solidFill>
        </p:spPr>
        <p:txBody>
          <a:bodyPr>
            <a:normAutofit fontScale="90000"/>
          </a:bodyPr>
          <a:lstStyle/>
          <a:p>
            <a:r>
              <a:rPr lang="zh-CN" altLang="en-US" sz="2700" dirty="0">
                <a:solidFill>
                  <a:srgbClr val="FFFF00"/>
                </a:solidFill>
                <a:latin typeface="+mn-ea"/>
              </a:rPr>
              <a:t>三、</a:t>
            </a:r>
            <a:r>
              <a:rPr lang="en-US" altLang="zh-CN" sz="2700" dirty="0">
                <a:solidFill>
                  <a:srgbClr val="FFFF00"/>
                </a:solidFill>
                <a:latin typeface="+mn-ea"/>
              </a:rPr>
              <a:t>20</a:t>
            </a:r>
            <a:r>
              <a:rPr lang="zh-CN" altLang="en-US" sz="2700" dirty="0">
                <a:solidFill>
                  <a:srgbClr val="FFFF00"/>
                </a:solidFill>
                <a:latin typeface="+mn-ea"/>
              </a:rPr>
              <a:t>世纪</a:t>
            </a:r>
            <a:r>
              <a:rPr lang="en-US" altLang="zh-CN" sz="2700" dirty="0">
                <a:solidFill>
                  <a:srgbClr val="FFFF00"/>
                </a:solidFill>
                <a:latin typeface="+mn-ea"/>
              </a:rPr>
              <a:t>90</a:t>
            </a:r>
            <a:r>
              <a:rPr lang="zh-CN" altLang="en-US" sz="2700" dirty="0">
                <a:solidFill>
                  <a:srgbClr val="FFFF00"/>
                </a:solidFill>
                <a:latin typeface="+mn-ea"/>
              </a:rPr>
              <a:t>年代至今多极化趋势</a:t>
            </a:r>
            <a:br>
              <a:rPr lang="zh-CN" altLang="en-US" dirty="0">
                <a:latin typeface="+mn-ea"/>
              </a:rPr>
            </a:br>
            <a:endParaRPr lang="zh-CN"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712968" cy="5832648"/>
          </a:xfrm>
          <a:noFill/>
        </p:spPr>
        <p:txBody>
          <a:bodyPr>
            <a:normAutofit lnSpcReduction="10000"/>
          </a:bodyPr>
          <a:lstStyle/>
          <a:p>
            <a:pPr algn="just">
              <a:lnSpc>
                <a:spcPct val="170000"/>
              </a:lnSpc>
            </a:pPr>
            <a:r>
              <a:rPr lang="zh-CN" altLang="en-US" sz="1600" dirty="0"/>
              <a:t>两德统一。</a:t>
            </a:r>
            <a:r>
              <a:rPr lang="en-US" altLang="zh-CN" sz="1600" dirty="0"/>
              <a:t>1989</a:t>
            </a:r>
            <a:r>
              <a:rPr lang="zh-CN" altLang="en-US" sz="1600" dirty="0"/>
              <a:t>年</a:t>
            </a:r>
            <a:r>
              <a:rPr lang="en-US" altLang="zh-CN" sz="1600" dirty="0"/>
              <a:t>11</a:t>
            </a:r>
            <a:r>
              <a:rPr lang="zh-CN" altLang="en-US" sz="1600" dirty="0"/>
              <a:t>月，柏林墙被推倒，西德抓住机遇，主动采取措施，统一了东德。</a:t>
            </a:r>
            <a:endParaRPr lang="zh-CN" altLang="en-US" sz="1600" dirty="0"/>
          </a:p>
          <a:p>
            <a:pPr algn="just">
              <a:lnSpc>
                <a:spcPct val="170000"/>
              </a:lnSpc>
            </a:pPr>
            <a:r>
              <a:rPr lang="zh-CN" altLang="en-US" sz="1600" dirty="0"/>
              <a:t>苏联解体。</a:t>
            </a:r>
            <a:r>
              <a:rPr lang="en-US" altLang="zh-CN" sz="1600" dirty="0"/>
              <a:t>1991</a:t>
            </a:r>
            <a:r>
              <a:rPr lang="zh-CN" altLang="en-US" sz="1600" dirty="0"/>
              <a:t>年</a:t>
            </a:r>
            <a:r>
              <a:rPr lang="en-US" altLang="zh-CN" sz="1600" dirty="0"/>
              <a:t>12</a:t>
            </a:r>
            <a:r>
              <a:rPr lang="zh-CN" altLang="en-US" sz="1600" dirty="0"/>
              <a:t>月</a:t>
            </a:r>
            <a:r>
              <a:rPr lang="en-US" altLang="zh-CN" sz="1600" dirty="0"/>
              <a:t>25</a:t>
            </a:r>
            <a:r>
              <a:rPr lang="zh-CN" altLang="en-US" sz="1600" dirty="0"/>
              <a:t>日，国旗从克里姆林宫降下，标志着苏联这个超级大国进入历史，冷战结束，雅尔塔体系彻底崩盘。</a:t>
            </a:r>
            <a:endParaRPr lang="zh-CN" altLang="en-US" sz="1600" dirty="0"/>
          </a:p>
          <a:p>
            <a:pPr algn="just">
              <a:lnSpc>
                <a:spcPct val="170000"/>
              </a:lnSpc>
            </a:pPr>
            <a:r>
              <a:rPr lang="zh-CN" altLang="en-US" sz="1600" dirty="0"/>
              <a:t>美国借“海湾战争”大秀肌肉，巩固和发展其对国际事务的影响力，倡导建立“世界新秩序”，强调美国的核心领导作用。</a:t>
            </a:r>
            <a:r>
              <a:rPr lang="zh-CN" altLang="en-US" sz="1600" u="sng" dirty="0">
                <a:solidFill>
                  <a:srgbClr val="FFFF00"/>
                </a:solidFill>
              </a:rPr>
              <a:t>北约由军事组织向政治军事组织转变，同时确定波兰、捷克、匈牙利加入北约，实现“北约东拓”</a:t>
            </a:r>
            <a:r>
              <a:rPr lang="zh-CN" altLang="en-US" sz="1600" dirty="0"/>
              <a:t>。</a:t>
            </a:r>
            <a:endParaRPr lang="zh-CN" altLang="en-US" sz="1600" dirty="0"/>
          </a:p>
          <a:p>
            <a:pPr algn="just">
              <a:lnSpc>
                <a:spcPct val="170000"/>
              </a:lnSpc>
            </a:pPr>
            <a:r>
              <a:rPr lang="zh-CN" altLang="en-US" sz="1600" dirty="0"/>
              <a:t>日本自主倾向的加强。</a:t>
            </a:r>
            <a:r>
              <a:rPr lang="en-US" altLang="zh-CN" sz="1600" dirty="0"/>
              <a:t>60</a:t>
            </a:r>
            <a:r>
              <a:rPr lang="zh-CN" altLang="en-US" sz="1600" dirty="0"/>
              <a:t>年代末，日本的经济已仅次于美苏，成为经济大国；加之先进的科学技术，为日本提供了重要的军事实力，达到了当时世界最先进国家非核战斗力水平。自主倾向明显，提出“等距离外交”、“全方位外交”，改变服从美国做法，实行自主外交。</a:t>
            </a:r>
            <a:endParaRPr lang="en-US" altLang="zh-CN" sz="1600" dirty="0"/>
          </a:p>
          <a:p>
            <a:pPr algn="just">
              <a:lnSpc>
                <a:spcPct val="170000"/>
              </a:lnSpc>
            </a:pPr>
            <a:r>
              <a:rPr lang="zh-CN" altLang="en-US" sz="1600" dirty="0"/>
              <a:t>欧洲一体化步伐加快。</a:t>
            </a:r>
            <a:r>
              <a:rPr lang="en-US" altLang="zh-CN" sz="1600" dirty="0"/>
              <a:t>1991</a:t>
            </a:r>
            <a:r>
              <a:rPr lang="zh-CN" altLang="en-US" sz="1600" dirty="0"/>
              <a:t>年</a:t>
            </a:r>
            <a:r>
              <a:rPr lang="en-US" altLang="zh-CN" sz="1600" dirty="0"/>
              <a:t>12</a:t>
            </a:r>
            <a:r>
              <a:rPr lang="zh-CN" altLang="en-US" sz="1600" dirty="0"/>
              <a:t>月</a:t>
            </a:r>
            <a:r>
              <a:rPr lang="en-US" altLang="zh-CN" sz="1600" dirty="0"/>
              <a:t>9</a:t>
            </a:r>
            <a:r>
              <a:rPr lang="zh-CN" altLang="en-US" sz="1600" dirty="0"/>
              <a:t>日，欧共体签订</a:t>
            </a:r>
            <a:r>
              <a:rPr lang="en-US" altLang="zh-CN" sz="1600" dirty="0"/>
              <a:t>《</a:t>
            </a:r>
            <a:r>
              <a:rPr lang="zh-CN" altLang="en-US" sz="1600" dirty="0"/>
              <a:t>马斯特里赫特条约</a:t>
            </a:r>
            <a:r>
              <a:rPr lang="en-US" altLang="zh-CN" sz="1600" dirty="0"/>
              <a:t>》</a:t>
            </a:r>
            <a:r>
              <a:rPr lang="zh-CN" altLang="en-US" sz="1600" dirty="0"/>
              <a:t>（欧洲联盟条约）。成为即</a:t>
            </a:r>
            <a:r>
              <a:rPr lang="en-US" altLang="zh-CN" sz="1600" dirty="0"/>
              <a:t>1957</a:t>
            </a:r>
            <a:r>
              <a:rPr lang="zh-CN" altLang="en-US" sz="1600" dirty="0"/>
              <a:t>年</a:t>
            </a:r>
            <a:r>
              <a:rPr lang="en-US" altLang="zh-CN" sz="1600" dirty="0"/>
              <a:t>《</a:t>
            </a:r>
            <a:r>
              <a:rPr lang="zh-CN" altLang="en-US" sz="1600" dirty="0"/>
              <a:t>罗马条约</a:t>
            </a:r>
            <a:r>
              <a:rPr lang="en-US" altLang="zh-CN" sz="1600" dirty="0"/>
              <a:t>》</a:t>
            </a:r>
            <a:r>
              <a:rPr lang="zh-CN" altLang="en-US" sz="1600" dirty="0"/>
              <a:t>后的又一个里程碑。完善了内部市场、实现了“四大流通”（货物、人员、资本、服务），清除了“三大障碍”（边界、技术、财务）。建立了经济与货币联盟，解决货币统一问题和建立统一的欧洲中央银行。建立政治联盟，包括共同的外交和防务政策。</a:t>
            </a:r>
            <a:endParaRPr lang="zh-CN" alt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988840"/>
            <a:ext cx="7776000" cy="1143000"/>
          </a:xfrm>
          <a:solidFill>
            <a:srgbClr val="FFFF00"/>
          </a:solidFill>
        </p:spPr>
        <p:txBody>
          <a:bodyPr>
            <a:normAutofit/>
          </a:bodyPr>
          <a:lstStyle/>
          <a:p>
            <a:pPr algn="ctr"/>
            <a:r>
              <a:rPr lang="zh-CN" altLang="en-US" b="1" dirty="0"/>
              <a:t>经济：</a:t>
            </a:r>
            <a:r>
              <a:rPr lang="en-US" altLang="zh-CN" b="1" dirty="0"/>
              <a:t>20</a:t>
            </a:r>
            <a:r>
              <a:rPr lang="zh-CN" altLang="en-US" b="1" dirty="0"/>
              <a:t>世纪的世界与中国</a:t>
            </a:r>
            <a:endParaRPr lang="zh-CN" altLang="en-US"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05475"/>
          </a:xfrm>
          <a:solidFill>
            <a:srgbClr val="FF0000"/>
          </a:solidFill>
        </p:spPr>
        <p:txBody>
          <a:bodyPr>
            <a:normAutofit fontScale="55000" lnSpcReduction="20000"/>
          </a:bodyPr>
          <a:lstStyle/>
          <a:p>
            <a:pPr algn="just">
              <a:lnSpc>
                <a:spcPct val="170000"/>
              </a:lnSpc>
            </a:pPr>
            <a:r>
              <a:rPr lang="en-US" altLang="zh-CN" dirty="0"/>
              <a:t>1</a:t>
            </a:r>
            <a:r>
              <a:rPr lang="zh-CN" altLang="en-US" dirty="0"/>
              <a:t>、</a:t>
            </a:r>
            <a:r>
              <a:rPr lang="en-US" altLang="zh-CN" dirty="0"/>
              <a:t>1929</a:t>
            </a:r>
            <a:r>
              <a:rPr lang="zh-CN" altLang="en-US" dirty="0"/>
              <a:t>年并延续数年的世界经济大萧条</a:t>
            </a:r>
            <a:endParaRPr lang="en-US" altLang="zh-CN" dirty="0"/>
          </a:p>
          <a:p>
            <a:pPr algn="just">
              <a:lnSpc>
                <a:spcPct val="170000"/>
              </a:lnSpc>
            </a:pPr>
            <a:r>
              <a:rPr lang="zh-CN" altLang="en-US" dirty="0"/>
              <a:t>在第一次世界大战和</a:t>
            </a:r>
            <a:r>
              <a:rPr lang="en-US" altLang="zh-CN" dirty="0"/>
              <a:t>1920-1921</a:t>
            </a:r>
            <a:r>
              <a:rPr lang="zh-CN" altLang="en-US" dirty="0"/>
              <a:t>年的经济衰退之后，美国经济经历了一段由科技驱动的快速增长时期。美国乡村和小城镇的持续电气化以及中产阶层队伍的壮大，为科技开辟了巨大的市场。</a:t>
            </a:r>
            <a:endParaRPr lang="zh-CN" altLang="en-US" dirty="0"/>
          </a:p>
          <a:p>
            <a:pPr algn="just">
              <a:lnSpc>
                <a:spcPct val="170000"/>
              </a:lnSpc>
            </a:pPr>
            <a:r>
              <a:rPr lang="zh-CN" altLang="en-US" dirty="0"/>
              <a:t>在科技繁荣的背景下，此轮周期的早期阶段（</a:t>
            </a:r>
            <a:r>
              <a:rPr lang="en-US" altLang="zh-CN" dirty="0"/>
              <a:t>1922-1928</a:t>
            </a:r>
            <a:r>
              <a:rPr lang="zh-CN" altLang="en-US" dirty="0"/>
              <a:t>年）出现了强劲的经济增长与低通胀。在</a:t>
            </a:r>
            <a:r>
              <a:rPr lang="en-US" altLang="zh-CN" dirty="0"/>
              <a:t>1923-1926</a:t>
            </a:r>
            <a:r>
              <a:rPr lang="zh-CN" altLang="en-US" dirty="0"/>
              <a:t>年，债务增速与收入增速保持适度一致，同时股票上升且波动较小。接着，泡沫开始出现，和典型的情况一致。泡沫源于这个年代的生产率和科技令人目眩的进步，人们开始加大杠杆押注这个进步会得以持续。当时的大背景，全球盛行金本位，各国政府承诺其货币能以固定的兑换率兑换黄金，从而让贷款人确信政府不会通过大量印钞稀释贷款人的债券，因此黄金大幅流入美国，因为投资者主要以黄金购买美金（这对</a:t>
            </a:r>
            <a:r>
              <a:rPr lang="en-US" altLang="zh-CN" dirty="0"/>
              <a:t>1929</a:t>
            </a:r>
            <a:r>
              <a:rPr lang="zh-CN" altLang="en-US" dirty="0"/>
              <a:t>年大崩盘起到了决定性的作用）。</a:t>
            </a:r>
            <a:endParaRPr lang="zh-CN"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05475"/>
          </a:xfrm>
          <a:solidFill>
            <a:srgbClr val="FF0000"/>
          </a:solidFill>
        </p:spPr>
        <p:txBody>
          <a:bodyPr>
            <a:normAutofit fontScale="62500" lnSpcReduction="20000"/>
          </a:bodyPr>
          <a:lstStyle/>
          <a:p>
            <a:pPr algn="just">
              <a:lnSpc>
                <a:spcPct val="170000"/>
              </a:lnSpc>
            </a:pPr>
            <a:r>
              <a:rPr lang="zh-CN" altLang="en-US" dirty="0"/>
              <a:t>实际上，由于短期利率的上升，收益率曲线趋于平坦并且倒挂，流动性下降。短期利率（借贷成本）上升，市场发现持有现金变得比持有期限更长及（或）风险更高的金融资产根据吸引力。因此资金从金融资产中抽出，价格的下降造成了高位踩踏，</a:t>
            </a:r>
            <a:r>
              <a:rPr lang="en-US" altLang="zh-CN" dirty="0"/>
              <a:t>1929</a:t>
            </a:r>
            <a:r>
              <a:rPr lang="zh-CN" altLang="en-US" dirty="0"/>
              <a:t>年</a:t>
            </a:r>
            <a:r>
              <a:rPr lang="en-US" altLang="zh-CN" dirty="0"/>
              <a:t>9</a:t>
            </a:r>
            <a:r>
              <a:rPr lang="zh-CN" altLang="en-US" dirty="0"/>
              <a:t>月</a:t>
            </a:r>
            <a:r>
              <a:rPr lang="en-US" altLang="zh-CN" dirty="0"/>
              <a:t>3</a:t>
            </a:r>
            <a:r>
              <a:rPr lang="zh-CN" altLang="en-US" dirty="0"/>
              <a:t>日道指触顶，而随即</a:t>
            </a:r>
            <a:r>
              <a:rPr lang="en-US" altLang="zh-CN" dirty="0"/>
              <a:t>10</a:t>
            </a:r>
            <a:r>
              <a:rPr lang="zh-CN" altLang="en-US" dirty="0"/>
              <a:t>月</a:t>
            </a:r>
            <a:r>
              <a:rPr lang="en-US" altLang="zh-CN" dirty="0"/>
              <a:t>28</a:t>
            </a:r>
            <a:r>
              <a:rPr lang="zh-CN" altLang="en-US" dirty="0"/>
              <a:t>日（黑色星期一）崩盘，股市从</a:t>
            </a:r>
            <a:r>
              <a:rPr lang="en-US" altLang="zh-CN" dirty="0"/>
              <a:t>5000</a:t>
            </a:r>
            <a:r>
              <a:rPr lang="zh-CN" altLang="en-US" dirty="0"/>
              <a:t>多亿美元跌入谷底。</a:t>
            </a:r>
            <a:endParaRPr lang="en-US" altLang="zh-CN" dirty="0"/>
          </a:p>
          <a:p>
            <a:pPr algn="just">
              <a:lnSpc>
                <a:spcPct val="170000"/>
              </a:lnSpc>
            </a:pPr>
            <a:r>
              <a:rPr lang="zh-CN" altLang="en-US" dirty="0"/>
              <a:t>金融市场的恶性循环促使支出和收入下降，反过来影响了实体经济，最终演变成了后来</a:t>
            </a:r>
            <a:r>
              <a:rPr lang="en-US" altLang="zh-CN" dirty="0"/>
              <a:t>4</a:t>
            </a:r>
            <a:r>
              <a:rPr lang="zh-CN" altLang="en-US" dirty="0"/>
              <a:t>年的大萧条。从此美国陷入了经济危机，存货堆积、工人失业、商店关门；</a:t>
            </a:r>
            <a:r>
              <a:rPr lang="en-US" altLang="zh-CN" dirty="0"/>
              <a:t>86000</a:t>
            </a:r>
            <a:r>
              <a:rPr lang="zh-CN" altLang="en-US" dirty="0"/>
              <a:t>家企业破产，</a:t>
            </a:r>
            <a:r>
              <a:rPr lang="en-US" altLang="zh-CN" dirty="0"/>
              <a:t>5500</a:t>
            </a:r>
            <a:r>
              <a:rPr lang="zh-CN" altLang="en-US" dirty="0"/>
              <a:t>家银行倒闭，</a:t>
            </a:r>
            <a:r>
              <a:rPr lang="en-US" altLang="zh-CN" dirty="0"/>
              <a:t>GNP</a:t>
            </a:r>
            <a:r>
              <a:rPr lang="zh-CN" altLang="en-US" dirty="0"/>
              <a:t>从危机爆发前的</a:t>
            </a:r>
            <a:r>
              <a:rPr lang="en-US" altLang="zh-CN" dirty="0"/>
              <a:t>1044</a:t>
            </a:r>
            <a:r>
              <a:rPr lang="zh-CN" altLang="en-US" dirty="0"/>
              <a:t>亿美元急降至</a:t>
            </a:r>
            <a:r>
              <a:rPr lang="en-US" altLang="zh-CN" dirty="0"/>
              <a:t>742</a:t>
            </a:r>
            <a:r>
              <a:rPr lang="zh-CN" altLang="en-US" dirty="0"/>
              <a:t>亿，失业人数从不足</a:t>
            </a:r>
            <a:r>
              <a:rPr lang="en-US" altLang="zh-CN" dirty="0"/>
              <a:t>150</a:t>
            </a:r>
            <a:r>
              <a:rPr lang="zh-CN" altLang="en-US" dirty="0"/>
              <a:t>万上升到了</a:t>
            </a:r>
            <a:r>
              <a:rPr lang="en-US" altLang="zh-CN" dirty="0"/>
              <a:t>1700</a:t>
            </a:r>
            <a:r>
              <a:rPr lang="zh-CN" altLang="en-US" dirty="0"/>
              <a:t>万（</a:t>
            </a:r>
            <a:r>
              <a:rPr lang="en-US" altLang="zh-CN" dirty="0"/>
              <a:t>25%</a:t>
            </a:r>
            <a:r>
              <a:rPr lang="zh-CN" altLang="en-US" dirty="0"/>
              <a:t>的失业率），整体经营水平倒退</a:t>
            </a:r>
            <a:r>
              <a:rPr lang="en-US" altLang="zh-CN" dirty="0"/>
              <a:t>20</a:t>
            </a:r>
            <a:r>
              <a:rPr lang="zh-CN" altLang="en-US" dirty="0"/>
              <a:t>年。</a:t>
            </a:r>
            <a:endParaRPr lang="zh-CN"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908720"/>
            <a:ext cx="8229600" cy="5217443"/>
          </a:xfrm>
          <a:solidFill>
            <a:srgbClr val="00B0F0"/>
          </a:solidFill>
        </p:spPr>
        <p:txBody>
          <a:bodyPr>
            <a:normAutofit fontScale="70000" lnSpcReduction="20000"/>
          </a:bodyPr>
          <a:lstStyle/>
          <a:p>
            <a:pPr>
              <a:lnSpc>
                <a:spcPct val="170000"/>
              </a:lnSpc>
            </a:pPr>
            <a:r>
              <a:rPr lang="zh-CN" altLang="en-US" dirty="0"/>
              <a:t>与此同时，全球范围内，社会动荡和冲突在不断加剧。希特勒在德国国会赢得最多席位，而日本滑向军国主义，</a:t>
            </a:r>
            <a:r>
              <a:rPr lang="en-US" altLang="zh-CN" dirty="0"/>
              <a:t>1931</a:t>
            </a:r>
            <a:r>
              <a:rPr lang="zh-CN" altLang="en-US" dirty="0"/>
              <a:t>年入侵中国东北，</a:t>
            </a:r>
            <a:r>
              <a:rPr lang="en-US" altLang="zh-CN" dirty="0"/>
              <a:t>1932</a:t>
            </a:r>
            <a:r>
              <a:rPr lang="zh-CN" altLang="en-US" dirty="0"/>
              <a:t>年入侵上海。美国的罢工和抗议活动也在增加。失业率接近</a:t>
            </a:r>
            <a:r>
              <a:rPr lang="en-US" altLang="zh-CN" dirty="0"/>
              <a:t>25%</a:t>
            </a:r>
            <a:r>
              <a:rPr lang="zh-CN" altLang="en-US" dirty="0"/>
              <a:t>。工人面临降薪，农民由于物价下跌以及旱灾摧毁农作物，农民亦濒临破产。大批的示威游行活动在华盛顿展开，国家内部与国家之间的冲突加剧。</a:t>
            </a:r>
            <a:endParaRPr lang="en-US" altLang="zh-CN" dirty="0"/>
          </a:p>
          <a:p>
            <a:pPr>
              <a:lnSpc>
                <a:spcPct val="170000"/>
              </a:lnSpc>
            </a:pPr>
            <a:r>
              <a:rPr lang="zh-CN" altLang="en-US" dirty="0"/>
              <a:t>由于经济形势不佳，经济复苏不均衡（贫富差距扩大，最富有的</a:t>
            </a:r>
            <a:r>
              <a:rPr lang="en-US" altLang="zh-CN" dirty="0"/>
              <a:t>10%</a:t>
            </a:r>
            <a:r>
              <a:rPr lang="zh-CN" altLang="en-US" dirty="0"/>
              <a:t>的人拥有</a:t>
            </a:r>
            <a:r>
              <a:rPr lang="en-US" altLang="zh-CN" dirty="0"/>
              <a:t>85%</a:t>
            </a:r>
            <a:r>
              <a:rPr lang="zh-CN" altLang="en-US" dirty="0"/>
              <a:t>的财富，失业率超过</a:t>
            </a:r>
            <a:r>
              <a:rPr lang="en-US" altLang="zh-CN" dirty="0"/>
              <a:t>20%</a:t>
            </a:r>
            <a:r>
              <a:rPr lang="zh-CN" altLang="en-US" dirty="0"/>
              <a:t>）决策者施政无效，民粹主义成为了一个全球现象，导致美国、德国、意大利和西班牙都发生了政府更迭。</a:t>
            </a:r>
            <a:endParaRPr lang="zh-CN"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05475"/>
          </a:xfrm>
          <a:solidFill>
            <a:srgbClr val="FF0000"/>
          </a:solidFill>
        </p:spPr>
        <p:txBody>
          <a:bodyPr>
            <a:normAutofit/>
          </a:bodyPr>
          <a:lstStyle/>
          <a:p>
            <a:pPr algn="just">
              <a:lnSpc>
                <a:spcPct val="170000"/>
              </a:lnSpc>
            </a:pPr>
            <a:r>
              <a:rPr lang="en-US" altLang="zh-CN" dirty="0"/>
              <a:t>2</a:t>
            </a:r>
            <a:r>
              <a:rPr lang="zh-CN" altLang="en-US" dirty="0"/>
              <a:t>、罗斯福新政刺激经济恢复</a:t>
            </a:r>
            <a:endParaRPr lang="en-US" altLang="zh-CN" dirty="0"/>
          </a:p>
          <a:p>
            <a:pPr algn="just">
              <a:lnSpc>
                <a:spcPct val="170000"/>
              </a:lnSpc>
            </a:pPr>
            <a:r>
              <a:rPr lang="en-US" altLang="zh-CN" sz="2400" dirty="0"/>
              <a:t>1932</a:t>
            </a:r>
            <a:r>
              <a:rPr lang="zh-CN" altLang="en-US" sz="2400" dirty="0"/>
              <a:t>年</a:t>
            </a:r>
            <a:r>
              <a:rPr lang="en-US" altLang="zh-CN" sz="2400" dirty="0"/>
              <a:t>11</a:t>
            </a:r>
            <a:r>
              <a:rPr lang="zh-CN" altLang="en-US" sz="2400" dirty="0"/>
              <a:t>月，罗斯福正式当选美国总统。大刀阔斧地实施了一系列旨在克服危机的政策措施，历史上被称为“新政”，新政的主要内容可以用“三</a:t>
            </a:r>
            <a:r>
              <a:rPr lang="en-US" altLang="zh-CN" sz="2400" dirty="0"/>
              <a:t>R”</a:t>
            </a:r>
            <a:r>
              <a:rPr lang="zh-CN" altLang="en-US" sz="2400" dirty="0"/>
              <a:t>来概括，即</a:t>
            </a:r>
            <a:r>
              <a:rPr lang="zh-CN" altLang="en-US" sz="2400" u="sng" dirty="0">
                <a:solidFill>
                  <a:srgbClr val="FFFF00"/>
                </a:solidFill>
              </a:rPr>
              <a:t>复兴 （</a:t>
            </a:r>
            <a:r>
              <a:rPr lang="en-US" altLang="zh-CN" sz="2400" u="sng" dirty="0">
                <a:solidFill>
                  <a:srgbClr val="FFFF00"/>
                </a:solidFill>
              </a:rPr>
              <a:t>Recovery</a:t>
            </a:r>
            <a:r>
              <a:rPr lang="zh-CN" altLang="en-US" sz="2400" u="sng" dirty="0">
                <a:solidFill>
                  <a:srgbClr val="FFFF00"/>
                </a:solidFill>
              </a:rPr>
              <a:t>） 、救济 （</a:t>
            </a:r>
            <a:r>
              <a:rPr lang="en-US" altLang="zh-CN" sz="2400" u="sng" dirty="0">
                <a:solidFill>
                  <a:srgbClr val="FFFF00"/>
                </a:solidFill>
              </a:rPr>
              <a:t>Relief</a:t>
            </a:r>
            <a:r>
              <a:rPr lang="zh-CN" altLang="en-US" sz="2400" u="sng" dirty="0">
                <a:solidFill>
                  <a:srgbClr val="FFFF00"/>
                </a:solidFill>
              </a:rPr>
              <a:t>） 、改革（</a:t>
            </a:r>
            <a:r>
              <a:rPr lang="en-US" altLang="zh-CN" sz="2400" u="sng" dirty="0">
                <a:solidFill>
                  <a:srgbClr val="FFFF00"/>
                </a:solidFill>
              </a:rPr>
              <a:t>Reform</a:t>
            </a:r>
            <a:r>
              <a:rPr lang="zh-CN" altLang="en-US" sz="2400" u="sng" dirty="0">
                <a:solidFill>
                  <a:srgbClr val="FFFF00"/>
                </a:solidFill>
              </a:rPr>
              <a:t>）</a:t>
            </a:r>
            <a:r>
              <a:rPr lang="zh-CN" altLang="en-US" sz="2400" dirty="0"/>
              <a:t>。</a:t>
            </a:r>
            <a:endParaRPr lang="en-US" altLang="zh-CN" sz="2400" dirty="0"/>
          </a:p>
          <a:p>
            <a:pPr algn="just">
              <a:lnSpc>
                <a:spcPct val="170000"/>
              </a:lnSpc>
            </a:pPr>
            <a:r>
              <a:rPr lang="zh-CN" altLang="en-US" sz="2400" dirty="0"/>
              <a:t>罗斯福新政从</a:t>
            </a:r>
            <a:r>
              <a:rPr lang="en-US" altLang="zh-CN" sz="2400" dirty="0"/>
              <a:t>1933</a:t>
            </a:r>
            <a:r>
              <a:rPr lang="zh-CN" altLang="en-US" sz="2400" dirty="0"/>
              <a:t>年开始推行，直到</a:t>
            </a:r>
            <a:r>
              <a:rPr lang="en-US" altLang="zh-CN" sz="2400" dirty="0"/>
              <a:t>1941</a:t>
            </a:r>
            <a:r>
              <a:rPr lang="zh-CN" altLang="en-US" sz="2400" dirty="0"/>
              <a:t>年结束。</a:t>
            </a:r>
            <a:endParaRPr lang="zh-CN" altLang="en-US"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solidFill>
            <a:srgbClr val="FF0000"/>
          </a:solidFill>
        </p:spPr>
        <p:txBody>
          <a:bodyPr/>
          <a:lstStyle/>
          <a:p>
            <a:r>
              <a:rPr lang="zh-CN" altLang="en-US" dirty="0"/>
              <a:t>主要措施</a:t>
            </a:r>
            <a:endParaRPr lang="zh-CN" altLang="en-US" dirty="0"/>
          </a:p>
        </p:txBody>
      </p:sp>
      <p:sp>
        <p:nvSpPr>
          <p:cNvPr id="3" name="内容占位符 2"/>
          <p:cNvSpPr>
            <a:spLocks noGrp="1"/>
          </p:cNvSpPr>
          <p:nvPr>
            <p:ph idx="1"/>
          </p:nvPr>
        </p:nvSpPr>
        <p:spPr>
          <a:xfrm>
            <a:off x="457200" y="1600200"/>
            <a:ext cx="8229600" cy="4781128"/>
          </a:xfrm>
          <a:solidFill>
            <a:srgbClr val="FF0000"/>
          </a:solidFill>
        </p:spPr>
        <p:txBody>
          <a:bodyPr>
            <a:normAutofit fontScale="62500" lnSpcReduction="20000"/>
          </a:bodyPr>
          <a:lstStyle/>
          <a:p>
            <a:pPr marL="0" indent="0">
              <a:buNone/>
            </a:pPr>
            <a:r>
              <a:rPr lang="en-US" altLang="zh-CN" dirty="0"/>
              <a:t>1</a:t>
            </a:r>
            <a:r>
              <a:rPr lang="zh-CN" altLang="en-US" dirty="0"/>
              <a:t>、整顿银行与金融系，下令令银行休业整顿，逐步恢复银行的信用，并放弃金本位制，增发货币，为银行提供担保，使美元贬值以刺激出口；</a:t>
            </a:r>
            <a:endParaRPr lang="zh-CN" altLang="en-US" dirty="0"/>
          </a:p>
          <a:p>
            <a:pPr marL="0" indent="0">
              <a:buNone/>
            </a:pPr>
            <a:r>
              <a:rPr lang="en-US" altLang="zh-CN" dirty="0"/>
              <a:t>2</a:t>
            </a:r>
            <a:r>
              <a:rPr lang="zh-CN" altLang="en-US" dirty="0"/>
              <a:t>、复兴工业或称对工业的调整（中心措施）：通过</a:t>
            </a:r>
            <a:r>
              <a:rPr lang="en-US" altLang="zh-CN" dirty="0"/>
              <a:t>《</a:t>
            </a:r>
            <a:r>
              <a:rPr lang="zh-CN" altLang="en-US" dirty="0"/>
              <a:t>全国工业复兴法</a:t>
            </a:r>
            <a:r>
              <a:rPr lang="en-US" altLang="zh-CN" dirty="0"/>
              <a:t>》</a:t>
            </a:r>
            <a:r>
              <a:rPr lang="zh-CN" altLang="en-US" dirty="0"/>
              <a:t>与蓝鹰运动来防止盲目竞争引起的生产过剩；根据</a:t>
            </a:r>
            <a:r>
              <a:rPr lang="en-US" altLang="zh-CN" dirty="0"/>
              <a:t>《</a:t>
            </a:r>
            <a:r>
              <a:rPr lang="zh-CN" altLang="en-US" dirty="0"/>
              <a:t>全国工业复兴法</a:t>
            </a:r>
            <a:r>
              <a:rPr lang="en-US" altLang="zh-CN" dirty="0"/>
              <a:t>》</a:t>
            </a:r>
            <a:r>
              <a:rPr lang="zh-CN" altLang="en-US" dirty="0"/>
              <a:t>，各工业企业制定本行业的公平经营规章，确定各企业的生产规模、价格水平、市场分配、工资标准和工作日时数等，以防止出现盲目竞争引起的生产过剩，从而加强了政府对资本主义工业生产的控制与调节（缓和阶级矛盾）。</a:t>
            </a:r>
            <a:endParaRPr lang="zh-CN" altLang="en-US" dirty="0"/>
          </a:p>
          <a:p>
            <a:pPr marL="0" indent="0">
              <a:buNone/>
            </a:pPr>
            <a:r>
              <a:rPr lang="en-US" altLang="zh-CN" dirty="0"/>
              <a:t>3</a:t>
            </a:r>
            <a:r>
              <a:rPr lang="zh-CN" altLang="en-US" dirty="0"/>
              <a:t>、整农业政策：给减耕减产的农户发放经济补贴（农民缩减大片耕地，屠宰大批牲畜，由政府付款补贴），提高并稳定农产品价格；</a:t>
            </a:r>
            <a:endParaRPr lang="zh-CN" altLang="en-US" dirty="0"/>
          </a:p>
          <a:p>
            <a:pPr marL="0" indent="0">
              <a:buNone/>
            </a:pPr>
            <a:r>
              <a:rPr lang="en-US" altLang="zh-CN" dirty="0"/>
              <a:t>4</a:t>
            </a:r>
            <a:r>
              <a:rPr lang="zh-CN" altLang="en-US" dirty="0"/>
              <a:t>、推行“以工代赈”；</a:t>
            </a:r>
            <a:r>
              <a:rPr lang="en-US" altLang="zh-CN" dirty="0"/>
              <a:t>5</a:t>
            </a:r>
            <a:r>
              <a:rPr lang="zh-CN" altLang="en-US" dirty="0"/>
              <a:t>、大力兴建公共工程，缓和社会危机和阶级矛盾，增加就业刺激消费和生产；</a:t>
            </a:r>
            <a:r>
              <a:rPr lang="en-US" altLang="zh-CN" dirty="0"/>
              <a:t>6</a:t>
            </a:r>
            <a:r>
              <a:rPr lang="zh-CN" altLang="en-US" dirty="0"/>
              <a:t>、政府还建立社会保障体系，通过了</a:t>
            </a:r>
            <a:r>
              <a:rPr lang="en-US" altLang="zh-CN" dirty="0"/>
              <a:t>《</a:t>
            </a:r>
            <a:r>
              <a:rPr lang="zh-CN" altLang="en-US" dirty="0"/>
              <a:t>社会保障法</a:t>
            </a:r>
            <a:r>
              <a:rPr lang="en-US" altLang="zh-CN" dirty="0"/>
              <a:t>》,</a:t>
            </a:r>
            <a:r>
              <a:rPr lang="zh-CN" altLang="en-US" dirty="0"/>
              <a:t>使退休工人可以得到养老金和保险，失业者可以得到保险金，子女年幼的母亲、残疾人可以得到补助。</a:t>
            </a:r>
            <a:r>
              <a:rPr lang="en-US" altLang="zh-CN" dirty="0"/>
              <a:t>7</a:t>
            </a:r>
            <a:r>
              <a:rPr lang="zh-CN" altLang="en-US" dirty="0"/>
              <a:t>、建立急救救济署，为人民发放救济金。</a:t>
            </a:r>
            <a:endParaRPr lang="zh-CN"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196752"/>
            <a:ext cx="8229600" cy="4929411"/>
          </a:xfrm>
          <a:solidFill>
            <a:srgbClr val="FF0000"/>
          </a:solidFill>
        </p:spPr>
        <p:txBody>
          <a:bodyPr>
            <a:normAutofit fontScale="70000" lnSpcReduction="20000"/>
          </a:bodyPr>
          <a:lstStyle/>
          <a:p>
            <a:pPr>
              <a:lnSpc>
                <a:spcPct val="160000"/>
              </a:lnSpc>
            </a:pPr>
            <a:r>
              <a:rPr lang="en-US" altLang="zh-CN" dirty="0"/>
              <a:t>20</a:t>
            </a:r>
            <a:r>
              <a:rPr lang="zh-CN" altLang="en-US" dirty="0"/>
              <a:t>世纪</a:t>
            </a:r>
            <a:r>
              <a:rPr lang="en-US" altLang="zh-CN" dirty="0"/>
              <a:t>30</a:t>
            </a:r>
            <a:r>
              <a:rPr lang="zh-CN" altLang="en-US" dirty="0"/>
              <a:t>年代，经济与地缘政治紧密交织。这场危机持续时间略长于平均水平，因此对美国政局造成了显著影响，但同时为罗斯福的上台搭建了舞台。</a:t>
            </a:r>
            <a:endParaRPr lang="zh-CN" altLang="en-US" dirty="0"/>
          </a:p>
          <a:p>
            <a:pPr>
              <a:lnSpc>
                <a:spcPct val="160000"/>
              </a:lnSpc>
            </a:pPr>
            <a:r>
              <a:rPr lang="zh-CN" altLang="en-US" dirty="0"/>
              <a:t>罗斯福为市场提供了充足的经济刺激（而非胡佛的保守去杠杆，直到最后一刻为银行提供流动性），使去杠杆化变得和谐。美国从</a:t>
            </a:r>
            <a:r>
              <a:rPr lang="en-US" altLang="zh-CN" dirty="0"/>
              <a:t>1933</a:t>
            </a:r>
            <a:r>
              <a:rPr lang="zh-CN" altLang="en-US" dirty="0"/>
              <a:t>年开始步入通胀，在这一阶段，货币政策方面，政府彻底废除了金本位，使</a:t>
            </a:r>
            <a:r>
              <a:rPr lang="en-US" altLang="zh-CN" dirty="0"/>
              <a:t>M0</a:t>
            </a:r>
            <a:r>
              <a:rPr lang="zh-CN" altLang="en-US" dirty="0"/>
              <a:t>（基础货币）增速达到</a:t>
            </a:r>
            <a:r>
              <a:rPr lang="en-US" altLang="zh-CN" dirty="0"/>
              <a:t>GDP</a:t>
            </a:r>
            <a:r>
              <a:rPr lang="zh-CN" altLang="en-US" dirty="0"/>
              <a:t>的</a:t>
            </a:r>
            <a:r>
              <a:rPr lang="en-US" altLang="zh-CN" dirty="0"/>
              <a:t>6%</a:t>
            </a:r>
            <a:r>
              <a:rPr lang="zh-CN" altLang="en-US" dirty="0"/>
              <a:t>。美国经济的恢复，而欧洲经济却一蹶不振，第二次世界大战爆发了，美国又大赚一笔，确立了美国的霸主地位。</a:t>
            </a:r>
            <a:endParaRPr lang="zh-CN"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44615"/>
          </a:xfrm>
          <a:noFill/>
        </p:spPr>
        <p:txBody>
          <a:bodyPr>
            <a:normAutofit/>
          </a:bodyPr>
          <a:lstStyle/>
          <a:p>
            <a:pPr algn="just">
              <a:lnSpc>
                <a:spcPct val="170000"/>
              </a:lnSpc>
            </a:pPr>
            <a:r>
              <a:rPr lang="en-US" altLang="zh-CN" dirty="0">
                <a:solidFill>
                  <a:srgbClr val="FF0000"/>
                </a:solidFill>
              </a:rPr>
              <a:t>3</a:t>
            </a:r>
            <a:r>
              <a:rPr lang="zh-CN" altLang="en-US" dirty="0">
                <a:solidFill>
                  <a:srgbClr val="FF0000"/>
                </a:solidFill>
              </a:rPr>
              <a:t>、马歇尔计划</a:t>
            </a:r>
            <a:endParaRPr lang="en-US" altLang="zh-CN" dirty="0">
              <a:solidFill>
                <a:srgbClr val="FF0000"/>
              </a:solidFill>
            </a:endParaRPr>
          </a:p>
          <a:p>
            <a:pPr algn="just">
              <a:lnSpc>
                <a:spcPct val="170000"/>
              </a:lnSpc>
            </a:pPr>
            <a:r>
              <a:rPr lang="zh-CN" altLang="en-US" sz="1700" dirty="0"/>
              <a:t>二战后，欧洲经济萧条，美国启动“马歇尔计划”，也被称为“欧洲复兴计划”。美国提出“马歇尔计划” 的本质目的是为了控制欧洲各国。</a:t>
            </a:r>
            <a:endParaRPr lang="en-US" altLang="zh-CN" sz="1700" dirty="0"/>
          </a:p>
          <a:p>
            <a:pPr algn="just">
              <a:lnSpc>
                <a:spcPct val="170000"/>
              </a:lnSpc>
            </a:pPr>
            <a:r>
              <a:rPr lang="zh-CN" altLang="en-US" sz="1700" dirty="0"/>
              <a:t>官方名称为欧洲复兴计划（</a:t>
            </a:r>
            <a:r>
              <a:rPr lang="en-US" altLang="zh-CN" sz="1700" dirty="0"/>
              <a:t>European </a:t>
            </a:r>
            <a:r>
              <a:rPr lang="en-US" altLang="zh-CN" sz="1700" dirty="0" err="1"/>
              <a:t>RecoveryProgram</a:t>
            </a:r>
            <a:r>
              <a:rPr lang="zh-CN" altLang="en-US" sz="1700" dirty="0"/>
              <a:t>），是第二次世界大战结束后美国对被战争破坏的西欧各国进行经济援助、协助重建的计划，对欧洲国家的发展和世界政治格局产生了深远的影响。该计划于</a:t>
            </a:r>
            <a:r>
              <a:rPr lang="en-US" altLang="zh-CN" sz="1700" dirty="0"/>
              <a:t>1947</a:t>
            </a:r>
            <a:r>
              <a:rPr lang="zh-CN" altLang="en-US" sz="1700" dirty="0"/>
              <a:t>年</a:t>
            </a:r>
            <a:r>
              <a:rPr lang="en-US" altLang="zh-CN" sz="1700" dirty="0"/>
              <a:t>7</a:t>
            </a:r>
            <a:r>
              <a:rPr lang="zh-CN" altLang="en-US" sz="1700" dirty="0"/>
              <a:t>月正式启动，并整整持续了</a:t>
            </a:r>
            <a:r>
              <a:rPr lang="en-US" altLang="zh-CN" sz="1700" dirty="0"/>
              <a:t>4</a:t>
            </a:r>
            <a:r>
              <a:rPr lang="zh-CN" altLang="en-US" sz="1700" dirty="0"/>
              <a:t>个财政年度之久。在这段时期内，西欧各国通过参加经济合作发展组织（</a:t>
            </a:r>
            <a:r>
              <a:rPr lang="en-US" altLang="zh-CN" sz="1700" dirty="0"/>
              <a:t>OECD</a:t>
            </a:r>
            <a:r>
              <a:rPr lang="zh-CN" altLang="en-US" sz="1700" dirty="0"/>
              <a:t>）总共接受了美国包括金融、技术、设备等各种形式的援助合计</a:t>
            </a:r>
            <a:r>
              <a:rPr lang="en-US" altLang="zh-CN" sz="1700" dirty="0"/>
              <a:t>130</a:t>
            </a:r>
            <a:r>
              <a:rPr lang="zh-CN" altLang="en-US" sz="1700" dirty="0"/>
              <a:t>亿美元。</a:t>
            </a:r>
            <a:endParaRPr lang="en-US" altLang="zh-CN" sz="1700" dirty="0"/>
          </a:p>
          <a:p>
            <a:pPr algn="just">
              <a:lnSpc>
                <a:spcPct val="170000"/>
              </a:lnSpc>
            </a:pPr>
            <a:r>
              <a:rPr lang="zh-CN" altLang="en-US" sz="1700" dirty="0"/>
              <a:t>东欧国家拒绝参与该计划，被认为是宣告战后欧洲分裂的最重要的征兆之一。因此有学者认为，从东西方关系的角度来看，“马歇尔计划是走向冷战的最后一步”。</a:t>
            </a:r>
            <a:endParaRPr lang="zh-CN" altLang="en-US" sz="17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44615"/>
          </a:xfrm>
          <a:solidFill>
            <a:srgbClr val="FF0000"/>
          </a:solidFill>
        </p:spPr>
        <p:txBody>
          <a:bodyPr>
            <a:normAutofit/>
          </a:bodyPr>
          <a:lstStyle/>
          <a:p>
            <a:pPr algn="just">
              <a:lnSpc>
                <a:spcPct val="170000"/>
              </a:lnSpc>
            </a:pPr>
            <a:r>
              <a:rPr lang="en-US" altLang="zh-CN" dirty="0">
                <a:solidFill>
                  <a:srgbClr val="FF0000"/>
                </a:solidFill>
                <a:highlight>
                  <a:srgbClr val="FFFF00"/>
                </a:highlight>
              </a:rPr>
              <a:t>4</a:t>
            </a:r>
            <a:r>
              <a:rPr lang="zh-CN" altLang="en-US" dirty="0">
                <a:solidFill>
                  <a:srgbClr val="FF0000"/>
                </a:solidFill>
                <a:highlight>
                  <a:srgbClr val="FFFF00"/>
                </a:highlight>
              </a:rPr>
              <a:t>、布雷顿森林体系</a:t>
            </a:r>
            <a:endParaRPr lang="en-US" altLang="zh-CN" dirty="0">
              <a:solidFill>
                <a:srgbClr val="FF0000"/>
              </a:solidFill>
              <a:highlight>
                <a:srgbClr val="FFFF00"/>
              </a:highlight>
            </a:endParaRPr>
          </a:p>
          <a:p>
            <a:pPr algn="just">
              <a:lnSpc>
                <a:spcPct val="170000"/>
              </a:lnSpc>
            </a:pPr>
            <a:r>
              <a:rPr lang="zh-CN" altLang="en-US" sz="1800" dirty="0"/>
              <a:t>布雷顿森林体系（</a:t>
            </a:r>
            <a:r>
              <a:rPr lang="en-US" altLang="zh-CN" sz="1800" dirty="0"/>
              <a:t>Bretton Woods system</a:t>
            </a:r>
            <a:r>
              <a:rPr lang="zh-CN" altLang="en-US" sz="1800" dirty="0"/>
              <a:t>）是</a:t>
            </a:r>
            <a:r>
              <a:rPr lang="en-US" altLang="zh-CN" sz="1800" dirty="0"/>
              <a:t>1944</a:t>
            </a:r>
            <a:r>
              <a:rPr lang="zh-CN" altLang="en-US" sz="1800" dirty="0"/>
              <a:t>年</a:t>
            </a:r>
            <a:r>
              <a:rPr lang="en-US" altLang="zh-CN" sz="1800" dirty="0"/>
              <a:t>7</a:t>
            </a:r>
            <a:r>
              <a:rPr lang="zh-CN" altLang="en-US" sz="1800" dirty="0"/>
              <a:t>月至</a:t>
            </a:r>
            <a:r>
              <a:rPr lang="en-US" altLang="zh-CN" sz="1800" dirty="0"/>
              <a:t>1973</a:t>
            </a:r>
            <a:r>
              <a:rPr lang="zh-CN" altLang="en-US" sz="1800" dirty="0"/>
              <a:t>年间，世界上大部分国家加入的</a:t>
            </a:r>
            <a:r>
              <a:rPr lang="zh-CN" altLang="en-US" sz="1800" dirty="0">
                <a:solidFill>
                  <a:srgbClr val="FFFF00"/>
                </a:solidFill>
              </a:rPr>
              <a:t>以美元作为国际货币中心的货币体系</a:t>
            </a:r>
            <a:r>
              <a:rPr lang="zh-CN" altLang="en-US" sz="1800" dirty="0"/>
              <a:t>。</a:t>
            </a:r>
            <a:endParaRPr lang="zh-CN" altLang="en-US" sz="1800" dirty="0"/>
          </a:p>
          <a:p>
            <a:pPr algn="just">
              <a:lnSpc>
                <a:spcPct val="170000"/>
              </a:lnSpc>
            </a:pPr>
            <a:r>
              <a:rPr lang="en-US" altLang="zh-CN" sz="1800" dirty="0"/>
              <a:t>1944</a:t>
            </a:r>
            <a:r>
              <a:rPr lang="zh-CN" altLang="en-US" sz="1800" dirty="0"/>
              <a:t>年</a:t>
            </a:r>
            <a:r>
              <a:rPr lang="en-US" altLang="zh-CN" sz="1800" dirty="0"/>
              <a:t>7</a:t>
            </a:r>
            <a:r>
              <a:rPr lang="zh-CN" altLang="en-US" sz="1800" dirty="0"/>
              <a:t>月，西方主要国家的代表在美国布雷顿森林公园举办的联合国国际货币金融会议上确立了该体系，即以外汇自由化、资本自由化和贸易自由化为主要内容的多边经济制度，构成资本主义集团的核心内容。凭借战后美国拥有全球四分之三黄金储备和强大军事实力的大国地位，美元成为横行全球的最重要货币。</a:t>
            </a:r>
            <a:endParaRPr lang="en-US" altLang="zh-CN" sz="1800" dirty="0"/>
          </a:p>
          <a:p>
            <a:pPr algn="just">
              <a:lnSpc>
                <a:spcPct val="170000"/>
              </a:lnSpc>
            </a:pPr>
            <a:r>
              <a:rPr lang="zh-CN" altLang="en-US" sz="1800" dirty="0"/>
              <a:t>因美元危机与美国经济危机的频繁爆发，以及制度本身不可解脱的矛盾性，该体系于</a:t>
            </a:r>
            <a:r>
              <a:rPr lang="en-US" altLang="zh-CN" sz="1800" dirty="0"/>
              <a:t>1973</a:t>
            </a:r>
            <a:r>
              <a:rPr lang="zh-CN" altLang="en-US" sz="1800" dirty="0"/>
              <a:t>年宣告结束。</a:t>
            </a:r>
            <a:endParaRPr lang="zh-CN" altLang="en-US" sz="1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solidFill>
            <a:srgbClr val="FF0000"/>
          </a:solidFill>
        </p:spPr>
        <p:txBody>
          <a:bodyPr>
            <a:normAutofit fontScale="90000"/>
          </a:bodyPr>
          <a:lstStyle/>
          <a:p>
            <a:r>
              <a:rPr lang="zh-CN" altLang="en-US" dirty="0"/>
              <a:t>“布雷顿森林体系”的主要内容</a:t>
            </a:r>
            <a:endParaRPr lang="zh-CN" altLang="en-US" dirty="0"/>
          </a:p>
        </p:txBody>
      </p:sp>
      <p:sp>
        <p:nvSpPr>
          <p:cNvPr id="3" name="内容占位符 2"/>
          <p:cNvSpPr>
            <a:spLocks noGrp="1"/>
          </p:cNvSpPr>
          <p:nvPr>
            <p:ph idx="1"/>
          </p:nvPr>
        </p:nvSpPr>
        <p:spPr>
          <a:xfrm>
            <a:off x="457200" y="1600200"/>
            <a:ext cx="8229600" cy="4853136"/>
          </a:xfrm>
          <a:solidFill>
            <a:srgbClr val="FF0000"/>
          </a:solidFill>
        </p:spPr>
        <p:txBody>
          <a:bodyPr>
            <a:normAutofit fontScale="55000" lnSpcReduction="20000"/>
          </a:bodyPr>
          <a:lstStyle/>
          <a:p>
            <a:pPr>
              <a:lnSpc>
                <a:spcPct val="170000"/>
              </a:lnSpc>
            </a:pPr>
            <a:r>
              <a:rPr lang="en-US" altLang="zh-CN" dirty="0"/>
              <a:t>1</a:t>
            </a:r>
            <a:r>
              <a:rPr lang="zh-CN" altLang="en-US" dirty="0"/>
              <a:t>、美元与黄金挂钩。各国确认</a:t>
            </a:r>
            <a:r>
              <a:rPr lang="en-US" altLang="zh-CN" dirty="0"/>
              <a:t>1944</a:t>
            </a:r>
            <a:r>
              <a:rPr lang="zh-CN" altLang="en-US" dirty="0"/>
              <a:t>年</a:t>
            </a:r>
            <a:r>
              <a:rPr lang="en-US" altLang="zh-CN" dirty="0"/>
              <a:t>1</a:t>
            </a:r>
            <a:r>
              <a:rPr lang="zh-CN" altLang="en-US" dirty="0"/>
              <a:t>月美国规定的</a:t>
            </a:r>
            <a:r>
              <a:rPr lang="en-US" altLang="zh-CN" dirty="0"/>
              <a:t>35</a:t>
            </a:r>
            <a:r>
              <a:rPr lang="zh-CN" altLang="en-US" dirty="0"/>
              <a:t>美元一盎司的黄金官价。</a:t>
            </a:r>
            <a:endParaRPr lang="en-US" altLang="zh-CN" dirty="0"/>
          </a:p>
          <a:p>
            <a:pPr>
              <a:lnSpc>
                <a:spcPct val="170000"/>
              </a:lnSpc>
            </a:pPr>
            <a:r>
              <a:rPr lang="en-US" altLang="zh-CN" dirty="0"/>
              <a:t>2</a:t>
            </a:r>
            <a:r>
              <a:rPr lang="zh-CN" altLang="en-US" dirty="0"/>
              <a:t>、其他国家货币与美元挂钩，其他国家政府规定各自货币的含金量，通过含金量的比例确定同美元的汇率。</a:t>
            </a:r>
            <a:endParaRPr lang="en-US" altLang="zh-CN" dirty="0"/>
          </a:p>
          <a:p>
            <a:pPr>
              <a:lnSpc>
                <a:spcPct val="170000"/>
              </a:lnSpc>
            </a:pPr>
            <a:r>
              <a:rPr lang="en-US" altLang="zh-CN" dirty="0"/>
              <a:t>3</a:t>
            </a:r>
            <a:r>
              <a:rPr lang="zh-CN" altLang="en-US" dirty="0"/>
              <a:t>、实行可调整的固定汇率。</a:t>
            </a:r>
            <a:endParaRPr lang="en-US" altLang="zh-CN" dirty="0"/>
          </a:p>
          <a:p>
            <a:pPr>
              <a:lnSpc>
                <a:spcPct val="170000"/>
              </a:lnSpc>
            </a:pPr>
            <a:r>
              <a:rPr lang="en-US" altLang="zh-CN" dirty="0"/>
              <a:t>4</a:t>
            </a:r>
            <a:r>
              <a:rPr lang="zh-CN" altLang="en-US" dirty="0"/>
              <a:t>、各国货币兑换性与国际支付结算原则。</a:t>
            </a:r>
            <a:endParaRPr lang="en-US" altLang="zh-CN" dirty="0"/>
          </a:p>
          <a:p>
            <a:pPr>
              <a:lnSpc>
                <a:spcPct val="170000"/>
              </a:lnSpc>
            </a:pPr>
            <a:r>
              <a:rPr lang="en-US" altLang="zh-CN" dirty="0"/>
              <a:t>5</a:t>
            </a:r>
            <a:r>
              <a:rPr lang="zh-CN" altLang="en-US" dirty="0"/>
              <a:t>、确定国际储备资产。美元成为各国外汇储备中最主要的国际储备货币。</a:t>
            </a:r>
            <a:endParaRPr lang="en-US" altLang="zh-CN" dirty="0"/>
          </a:p>
          <a:p>
            <a:pPr>
              <a:lnSpc>
                <a:spcPct val="170000"/>
              </a:lnSpc>
            </a:pPr>
            <a:r>
              <a:rPr lang="en-US" altLang="zh-CN" dirty="0"/>
              <a:t>6</a:t>
            </a:r>
            <a:r>
              <a:rPr lang="zh-CN" altLang="en-US" dirty="0"/>
              <a:t>、国际收支的调节。</a:t>
            </a:r>
            <a:endParaRPr lang="en-US" altLang="zh-CN" dirty="0"/>
          </a:p>
          <a:p>
            <a:pPr>
              <a:lnSpc>
                <a:spcPct val="170000"/>
              </a:lnSpc>
            </a:pPr>
            <a:r>
              <a:rPr lang="en-US" altLang="zh-CN" dirty="0"/>
              <a:t>7</a:t>
            </a:r>
            <a:r>
              <a:rPr lang="zh-CN" altLang="en-US" dirty="0"/>
              <a:t>、建立了</a:t>
            </a:r>
            <a:r>
              <a:rPr lang="zh-CN" altLang="en-US" dirty="0">
                <a:solidFill>
                  <a:srgbClr val="FFFF00"/>
                </a:solidFill>
              </a:rPr>
              <a:t>国际货币基金组织</a:t>
            </a:r>
            <a:r>
              <a:rPr lang="zh-CN" altLang="en-US" dirty="0"/>
              <a:t>和</a:t>
            </a:r>
            <a:r>
              <a:rPr lang="zh-CN" altLang="en-US" dirty="0">
                <a:solidFill>
                  <a:srgbClr val="FFFF00"/>
                </a:solidFill>
              </a:rPr>
              <a:t>世界银行</a:t>
            </a:r>
            <a:r>
              <a:rPr lang="zh-CN" altLang="en-US" dirty="0"/>
              <a:t>两大国际金融机构。</a:t>
            </a:r>
            <a:endParaRPr lang="zh-CN"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57200" y="1600200"/>
            <a:ext cx="8229600" cy="3638550"/>
          </a:xfrm>
          <a:solidFill>
            <a:srgbClr val="FF0000"/>
          </a:solidFill>
        </p:spPr>
        <p:txBody>
          <a:bodyPr/>
          <a:p>
            <a:r>
              <a:rPr lang="zh-CN" altLang="en-US"/>
              <a:t>布雷顿森林体系的建立，促进了战后资本主义世界经济的恢复和发展，有助于生产和资本的国际化。</a:t>
            </a:r>
            <a:endParaRPr lang="zh-CN" altLang="en-US"/>
          </a:p>
          <a:p>
            <a:r>
              <a:rPr lang="zh-CN" altLang="en-US"/>
              <a:t>因美元危机与美国经济危机的频繁爆发，以及制度本身不可解脱的矛盾性，该体系于1971年8月15日被尼克松政府宣告结束。</a:t>
            </a:r>
            <a:endParaRPr lang="zh-CN" altLang="en-US"/>
          </a:p>
        </p:txBody>
      </p:sp>
      <p:sp>
        <p:nvSpPr>
          <p:cNvPr id="4" name="标题 3"/>
          <p:cNvSpPr>
            <a:spLocks noGrp="1"/>
          </p:cNvSpPr>
          <p:nvPr>
            <p:ph type="title"/>
            <p:custDataLst>
              <p:tags r:id="rId1"/>
            </p:custDataLst>
          </p:nvPr>
        </p:nvSpPr>
        <p:spPr>
          <a:solidFill>
            <a:srgbClr val="FF0000"/>
          </a:solidFill>
        </p:spPr>
        <p:txBody>
          <a:bodyPr>
            <a:normAutofit/>
          </a:bodyPr>
          <a:p>
            <a:r>
              <a:rPr lang="zh-CN" altLang="en-US" dirty="0"/>
              <a:t>“布雷顿森林体系”的影响</a:t>
            </a:r>
            <a:endParaRPr lang="zh-CN"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44615"/>
          </a:xfrm>
          <a:noFill/>
        </p:spPr>
        <p:txBody>
          <a:bodyPr>
            <a:normAutofit lnSpcReduction="10000"/>
          </a:bodyPr>
          <a:lstStyle/>
          <a:p>
            <a:pPr algn="just">
              <a:lnSpc>
                <a:spcPct val="170000"/>
              </a:lnSpc>
            </a:pPr>
            <a:r>
              <a:rPr lang="en-US" altLang="zh-CN" dirty="0">
                <a:solidFill>
                  <a:srgbClr val="FF0000"/>
                </a:solidFill>
              </a:rPr>
              <a:t>5</a:t>
            </a:r>
            <a:r>
              <a:rPr lang="zh-CN" altLang="en-US" dirty="0">
                <a:solidFill>
                  <a:srgbClr val="FF0000"/>
                </a:solidFill>
              </a:rPr>
              <a:t>、</a:t>
            </a:r>
            <a:r>
              <a:rPr lang="en-US" altLang="zh-CN" dirty="0">
                <a:solidFill>
                  <a:srgbClr val="FF0000"/>
                </a:solidFill>
              </a:rPr>
              <a:t>20</a:t>
            </a:r>
            <a:r>
              <a:rPr lang="zh-CN" altLang="en-US" dirty="0">
                <a:solidFill>
                  <a:srgbClr val="FF0000"/>
                </a:solidFill>
              </a:rPr>
              <a:t>世纪</a:t>
            </a:r>
            <a:r>
              <a:rPr lang="en-US" altLang="zh-CN" dirty="0">
                <a:solidFill>
                  <a:srgbClr val="FF0000"/>
                </a:solidFill>
              </a:rPr>
              <a:t>70</a:t>
            </a:r>
            <a:r>
              <a:rPr lang="zh-CN" altLang="en-US" dirty="0">
                <a:solidFill>
                  <a:srgbClr val="FF0000"/>
                </a:solidFill>
              </a:rPr>
              <a:t>年代“两次石油危机”</a:t>
            </a:r>
            <a:endParaRPr lang="en-US" altLang="zh-CN" dirty="0">
              <a:solidFill>
                <a:srgbClr val="FF0000"/>
              </a:solidFill>
            </a:endParaRPr>
          </a:p>
          <a:p>
            <a:pPr algn="just">
              <a:lnSpc>
                <a:spcPct val="170000"/>
              </a:lnSpc>
            </a:pPr>
            <a:r>
              <a:rPr lang="zh-CN" altLang="en-US" sz="1800" dirty="0"/>
              <a:t>“第一次石油危机”爆发于</a:t>
            </a:r>
            <a:r>
              <a:rPr lang="en-US" altLang="zh-CN" sz="1800" dirty="0"/>
              <a:t>1973</a:t>
            </a:r>
            <a:r>
              <a:rPr lang="zh-CN" altLang="en-US" sz="1800" dirty="0"/>
              <a:t>年</a:t>
            </a:r>
            <a:r>
              <a:rPr lang="en-US" altLang="zh-CN" sz="1800" dirty="0"/>
              <a:t>10</a:t>
            </a:r>
            <a:r>
              <a:rPr lang="zh-CN" altLang="en-US" sz="1800" dirty="0"/>
              <a:t>月。阿拉伯石油生产国为了打击以色列及其支持者，把石油作为了武器，先后宣布中断向美国出口石油。“第一次石油危机”石油危机爆发后，全球原油价格暴涨。</a:t>
            </a:r>
            <a:endParaRPr lang="en-US" altLang="zh-CN" sz="1800" dirty="0"/>
          </a:p>
          <a:p>
            <a:pPr algn="just">
              <a:lnSpc>
                <a:spcPct val="170000"/>
              </a:lnSpc>
            </a:pPr>
            <a:r>
              <a:rPr lang="zh-CN" altLang="en-US" sz="1800" dirty="0"/>
              <a:t>“第二次石油危机”发生于</a:t>
            </a:r>
            <a:r>
              <a:rPr lang="en-US" altLang="zh-CN" sz="1800" dirty="0"/>
              <a:t>1978</a:t>
            </a:r>
            <a:r>
              <a:rPr lang="zh-CN" altLang="en-US" sz="1800" dirty="0"/>
              <a:t>年底到</a:t>
            </a:r>
            <a:r>
              <a:rPr lang="en-US" altLang="zh-CN" sz="1800" dirty="0"/>
              <a:t>1980</a:t>
            </a:r>
            <a:r>
              <a:rPr lang="zh-CN" altLang="en-US" sz="1800" dirty="0"/>
              <a:t>年底之间，起因是伊朗伊斯兰革命运动。从</a:t>
            </a:r>
            <a:r>
              <a:rPr lang="en-US" altLang="zh-CN" sz="1800" dirty="0"/>
              <a:t>1978</a:t>
            </a:r>
            <a:r>
              <a:rPr lang="zh-CN" altLang="en-US" sz="1800" dirty="0"/>
              <a:t>年底至</a:t>
            </a:r>
            <a:r>
              <a:rPr lang="en-US" altLang="zh-CN" sz="1800" dirty="0"/>
              <a:t>1979</a:t>
            </a:r>
            <a:r>
              <a:rPr lang="zh-CN" altLang="en-US" sz="1800" dirty="0"/>
              <a:t>年</a:t>
            </a:r>
            <a:r>
              <a:rPr lang="en-US" altLang="zh-CN" sz="1800" dirty="0"/>
              <a:t>3</a:t>
            </a:r>
            <a:r>
              <a:rPr lang="zh-CN" altLang="en-US" sz="1800" dirty="0"/>
              <a:t>月初，伊朗停止石油出口，使石油市场每天短缺石油</a:t>
            </a:r>
            <a:r>
              <a:rPr lang="en-US" altLang="zh-CN" sz="1800" dirty="0"/>
              <a:t>500</a:t>
            </a:r>
            <a:r>
              <a:rPr lang="zh-CN" altLang="en-US" sz="1800" dirty="0"/>
              <a:t>万桶，约占世界总消费量的十分之一，致使国际原油价格暴涨。</a:t>
            </a:r>
            <a:endParaRPr lang="en-US" altLang="zh-CN" sz="1800" dirty="0"/>
          </a:p>
          <a:p>
            <a:pPr algn="just">
              <a:lnSpc>
                <a:spcPct val="170000"/>
              </a:lnSpc>
            </a:pPr>
            <a:r>
              <a:rPr lang="en-US" altLang="zh-CN" sz="1800" dirty="0"/>
              <a:t>70</a:t>
            </a:r>
            <a:r>
              <a:rPr lang="zh-CN" altLang="en-US" sz="1800" dirty="0"/>
              <a:t>年代两次能源危机，造成当时资本主义国家范围内全球性的通货膨胀，而且是持续的通货膨胀，使得经济秩序出现紊乱。“大通胀”（</a:t>
            </a:r>
            <a:r>
              <a:rPr lang="en-US" altLang="zh-CN" sz="1800" dirty="0"/>
              <a:t>Great Inflation</a:t>
            </a:r>
            <a:r>
              <a:rPr lang="zh-CN" altLang="en-US" sz="1800" dirty="0"/>
              <a:t>）与</a:t>
            </a:r>
            <a:r>
              <a:rPr lang="en-US" altLang="zh-CN" sz="1800" dirty="0"/>
              <a:t>30</a:t>
            </a:r>
            <a:r>
              <a:rPr lang="zh-CN" altLang="en-US" sz="1800" dirty="0"/>
              <a:t>年代的“大萧条”（</a:t>
            </a:r>
            <a:r>
              <a:rPr lang="en-US" altLang="zh-CN" sz="1800" dirty="0"/>
              <a:t>Great Depression</a:t>
            </a:r>
            <a:r>
              <a:rPr lang="zh-CN" altLang="en-US" sz="1800" dirty="0"/>
              <a:t>），被经济学家并列为</a:t>
            </a:r>
            <a:r>
              <a:rPr lang="en-US" altLang="zh-CN" sz="1800" dirty="0"/>
              <a:t>20</a:t>
            </a:r>
            <a:r>
              <a:rPr lang="zh-CN" altLang="en-US" sz="1800" dirty="0"/>
              <a:t>世纪全球经济的两大黑暗时刻。</a:t>
            </a:r>
            <a:endParaRPr lang="zh-CN" alt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44615"/>
          </a:xfrm>
          <a:solidFill>
            <a:srgbClr val="FF0000"/>
          </a:solidFill>
        </p:spPr>
        <p:txBody>
          <a:bodyPr>
            <a:normAutofit/>
          </a:bodyPr>
          <a:lstStyle/>
          <a:p>
            <a:pPr algn="just">
              <a:lnSpc>
                <a:spcPct val="170000"/>
              </a:lnSpc>
            </a:pPr>
            <a:r>
              <a:rPr lang="en-US" altLang="zh-CN" dirty="0">
                <a:solidFill>
                  <a:srgbClr val="FF0000"/>
                </a:solidFill>
                <a:highlight>
                  <a:srgbClr val="FFFF00"/>
                </a:highlight>
              </a:rPr>
              <a:t>6</a:t>
            </a:r>
            <a:r>
              <a:rPr lang="zh-CN" altLang="en-US" dirty="0">
                <a:solidFill>
                  <a:srgbClr val="FF0000"/>
                </a:solidFill>
                <a:highlight>
                  <a:srgbClr val="FFFF00"/>
                </a:highlight>
              </a:rPr>
              <a:t>、</a:t>
            </a:r>
            <a:r>
              <a:rPr lang="en-US" altLang="zh-CN" dirty="0">
                <a:solidFill>
                  <a:srgbClr val="FF0000"/>
                </a:solidFill>
                <a:highlight>
                  <a:srgbClr val="FFFF00"/>
                </a:highlight>
              </a:rPr>
              <a:t>1997</a:t>
            </a:r>
            <a:r>
              <a:rPr lang="zh-CN" altLang="en-US" dirty="0">
                <a:solidFill>
                  <a:srgbClr val="FF0000"/>
                </a:solidFill>
                <a:highlight>
                  <a:srgbClr val="FFFF00"/>
                </a:highlight>
              </a:rPr>
              <a:t>年“亚洲金融风暴”</a:t>
            </a:r>
            <a:endParaRPr lang="en-US" altLang="zh-CN" dirty="0">
              <a:solidFill>
                <a:srgbClr val="FF0000"/>
              </a:solidFill>
            </a:endParaRPr>
          </a:p>
          <a:p>
            <a:pPr algn="just">
              <a:lnSpc>
                <a:spcPct val="170000"/>
              </a:lnSpc>
            </a:pPr>
            <a:r>
              <a:rPr lang="zh-CN" altLang="en-US" sz="1800" dirty="0"/>
              <a:t>亚洲金融危机指发生于</a:t>
            </a:r>
            <a:r>
              <a:rPr lang="en-US" altLang="zh-CN" sz="1800" dirty="0"/>
              <a:t>1997</a:t>
            </a:r>
            <a:r>
              <a:rPr lang="zh-CN" altLang="en-US" sz="1800" dirty="0"/>
              <a:t>年的一次世界性金融风波。</a:t>
            </a:r>
            <a:endParaRPr lang="en-US" altLang="zh-CN" sz="1800" dirty="0"/>
          </a:p>
          <a:p>
            <a:pPr algn="just">
              <a:lnSpc>
                <a:spcPct val="170000"/>
              </a:lnSpc>
            </a:pPr>
            <a:r>
              <a:rPr lang="en-US" altLang="zh-CN" sz="1800" dirty="0"/>
              <a:t>1997</a:t>
            </a:r>
            <a:r>
              <a:rPr lang="zh-CN" altLang="en-US" sz="1800" dirty="0"/>
              <a:t>年</a:t>
            </a:r>
            <a:r>
              <a:rPr lang="en-US" altLang="zh-CN" sz="1800" dirty="0"/>
              <a:t>7</a:t>
            </a:r>
            <a:r>
              <a:rPr lang="zh-CN" altLang="en-US" sz="1800" dirty="0"/>
              <a:t>月</a:t>
            </a:r>
            <a:r>
              <a:rPr lang="en-US" altLang="zh-CN" sz="1800" dirty="0"/>
              <a:t>2</a:t>
            </a:r>
            <a:r>
              <a:rPr lang="zh-CN" altLang="en-US" sz="1800" dirty="0"/>
              <a:t>日，亚洲金融风暴席卷泰国。不久，这场风暴波及马来西亚、新加坡、日本和韩国、中国等地。泰国、印尼、韩国等国的货币大幅贬值，同时造成亚洲大部分主要股市的大幅下跌；冲击亚洲各国外贸企业，造成亚洲许多大型企业的倒闭，工人失业，社会经济萧条。打破了亚洲经济急速发展的景象。亚洲一些经济大国的经济开始萧条，一些国家的政局也开始混乱。泰国，印尼和韩国是受此金融风暴波及最严重的国家。新加坡，马来西亚，菲律宾和香港也被波及，中国大陆和台湾则几乎不受影响。</a:t>
            </a:r>
            <a:endParaRPr lang="zh-CN" altLang="en-US" sz="1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980728"/>
            <a:ext cx="8229600" cy="5145435"/>
          </a:xfrm>
          <a:solidFill>
            <a:srgbClr val="FF0000"/>
          </a:solidFill>
        </p:spPr>
        <p:txBody>
          <a:bodyPr>
            <a:normAutofit fontScale="60000" lnSpcReduction="20000"/>
          </a:bodyPr>
          <a:lstStyle/>
          <a:p>
            <a:pPr>
              <a:lnSpc>
                <a:spcPct val="170000"/>
              </a:lnSpc>
            </a:pPr>
            <a:r>
              <a:rPr lang="zh-CN" altLang="en-US" dirty="0"/>
              <a:t>在亚洲金融风暴中，中国承受了巨大的压力，坚持人民币不贬值。由于中国实行比较谨慎的金融政策和前几年采取了的一系列防范金融风险的措施，特别是作出人民币不贬值的决定，在危机中未受到直接冲击，金融和经济继续保持稳定。</a:t>
            </a:r>
            <a:endParaRPr lang="en-US" altLang="zh-CN" dirty="0"/>
          </a:p>
          <a:p>
            <a:pPr>
              <a:lnSpc>
                <a:spcPct val="170000"/>
              </a:lnSpc>
            </a:pPr>
            <a:r>
              <a:rPr lang="zh-CN" altLang="en-US" dirty="0"/>
              <a:t>这次金融危机影响极其深远，它暴露了一些亚洲国家经济高速发展的背后的一些深层次问题。从这个意义上来说，不仅是坏事，也是好事，这为推动亚洲发展中国家深化改革，调整产业结构，健全宏观管理提供了一个契机。由于改革与调整的任务十分艰巨，这些国家的经济全面复苏还需要一定的时间。但亚洲发展中国家经济成长的基本因素仍然存在，经过克服内外困难，亚洲经济形势的好转和进一步发展是大有希望的。</a:t>
            </a:r>
            <a:endParaRPr lang="zh-CN" alt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44615"/>
          </a:xfrm>
          <a:noFill/>
        </p:spPr>
        <p:txBody>
          <a:bodyPr>
            <a:normAutofit/>
          </a:bodyPr>
          <a:lstStyle/>
          <a:p>
            <a:pPr algn="just">
              <a:lnSpc>
                <a:spcPct val="170000"/>
              </a:lnSpc>
            </a:pPr>
            <a:r>
              <a:rPr lang="en-US" altLang="zh-CN" dirty="0">
                <a:solidFill>
                  <a:srgbClr val="FF0000"/>
                </a:solidFill>
              </a:rPr>
              <a:t>7</a:t>
            </a:r>
            <a:r>
              <a:rPr lang="zh-CN" altLang="en-US" dirty="0">
                <a:solidFill>
                  <a:srgbClr val="FF0000"/>
                </a:solidFill>
              </a:rPr>
              <a:t>、</a:t>
            </a:r>
            <a:r>
              <a:rPr lang="en-US" altLang="zh-CN" dirty="0">
                <a:solidFill>
                  <a:srgbClr val="FF0000"/>
                </a:solidFill>
              </a:rPr>
              <a:t>2001</a:t>
            </a:r>
            <a:r>
              <a:rPr lang="zh-CN" altLang="en-US" dirty="0">
                <a:solidFill>
                  <a:srgbClr val="FF0000"/>
                </a:solidFill>
              </a:rPr>
              <a:t>年中国加入</a:t>
            </a:r>
            <a:r>
              <a:rPr lang="en-US" altLang="zh-CN" dirty="0">
                <a:solidFill>
                  <a:srgbClr val="FF0000"/>
                </a:solidFill>
              </a:rPr>
              <a:t>WTO</a:t>
            </a:r>
            <a:endParaRPr lang="en-US" altLang="zh-CN" dirty="0">
              <a:solidFill>
                <a:srgbClr val="FF0000"/>
              </a:solidFill>
            </a:endParaRPr>
          </a:p>
          <a:p>
            <a:pPr algn="just">
              <a:lnSpc>
                <a:spcPct val="170000"/>
              </a:lnSpc>
            </a:pPr>
            <a:r>
              <a:rPr lang="zh-CN" altLang="en-US" sz="1800" dirty="0"/>
              <a:t>加入世界贸易组织是中国经济融入世界经济的重要里程碑。</a:t>
            </a:r>
            <a:endParaRPr lang="en-US" altLang="zh-CN" sz="1800" dirty="0"/>
          </a:p>
          <a:p>
            <a:pPr algn="just">
              <a:lnSpc>
                <a:spcPct val="170000"/>
              </a:lnSpc>
            </a:pPr>
            <a:r>
              <a:rPr lang="zh-CN" altLang="en-US" sz="1800" dirty="0"/>
              <a:t>我国</a:t>
            </a:r>
            <a:r>
              <a:rPr lang="en-US" altLang="zh-CN" sz="1800" dirty="0"/>
              <a:t>1979</a:t>
            </a:r>
            <a:r>
              <a:rPr lang="zh-CN" altLang="en-US" sz="1800" dirty="0"/>
              <a:t>年以来成功的实践证明，实行对外开放是符合经济发展客观规律、符合解放和发展生产力客观规律的，也是培育和发展中国社会主义市场经济体制的重要途径。加入世界贸易组织是推动我国社会主义市场经济体制完善发展的催化剂。加入世界贸易组织将为我国对外贸易的发展和扩大利用外资提供新的契机。加入世界贸易组织，将加快我国开放型外经贸体制的建立，从而对我国经贸事业的发展起巨大推动作用。加入世界贸易组织将有利于我国通过世界贸易组织保护我国合法权益。</a:t>
            </a:r>
            <a:endParaRPr lang="en-US" altLang="zh-CN" sz="1800" dirty="0"/>
          </a:p>
          <a:p>
            <a:pPr algn="just">
              <a:lnSpc>
                <a:spcPct val="170000"/>
              </a:lnSpc>
            </a:pPr>
            <a:endParaRPr lang="zh-CN" altLang="en-US" sz="1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988840"/>
            <a:ext cx="7776000" cy="1143000"/>
          </a:xfrm>
          <a:solidFill>
            <a:srgbClr val="FFFF00"/>
          </a:solidFill>
        </p:spPr>
        <p:txBody>
          <a:bodyPr>
            <a:normAutofit/>
          </a:bodyPr>
          <a:lstStyle/>
          <a:p>
            <a:pPr algn="ctr"/>
            <a:r>
              <a:rPr lang="zh-CN" altLang="en-US" b="1" dirty="0"/>
              <a:t>军事：</a:t>
            </a:r>
            <a:r>
              <a:rPr lang="en-US" altLang="zh-CN" b="1" dirty="0"/>
              <a:t>20</a:t>
            </a:r>
            <a:r>
              <a:rPr lang="zh-CN" altLang="en-US" b="1" dirty="0"/>
              <a:t>世纪的世界与中国</a:t>
            </a:r>
            <a:endParaRPr lang="zh-CN" altLang="en-US" b="1"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05475"/>
          </a:xfrm>
          <a:noFill/>
        </p:spPr>
        <p:txBody>
          <a:bodyPr>
            <a:normAutofit fontScale="70000" lnSpcReduction="20000"/>
          </a:bodyPr>
          <a:lstStyle/>
          <a:p>
            <a:pPr algn="just">
              <a:lnSpc>
                <a:spcPct val="170000"/>
              </a:lnSpc>
            </a:pPr>
            <a:r>
              <a:rPr lang="zh-CN" altLang="en-US" dirty="0">
                <a:solidFill>
                  <a:srgbClr val="FF0000"/>
                </a:solidFill>
              </a:rPr>
              <a:t>日俄战争</a:t>
            </a:r>
            <a:endParaRPr lang="en-US" altLang="zh-CN" dirty="0">
              <a:solidFill>
                <a:srgbClr val="FF0000"/>
              </a:solidFill>
            </a:endParaRPr>
          </a:p>
          <a:p>
            <a:pPr algn="just">
              <a:lnSpc>
                <a:spcPct val="170000"/>
              </a:lnSpc>
            </a:pPr>
            <a:r>
              <a:rPr lang="zh-CN" altLang="en-US" dirty="0"/>
              <a:t>二十世纪的第一场大规模国战，乃是日本和沙俄为了争夺东北亚的控制权，在我国东北和日本海进行的一场大战。成为世界列强的最重要突破口。</a:t>
            </a:r>
            <a:r>
              <a:rPr lang="en-US" altLang="zh-CN" dirty="0"/>
              <a:t>1904</a:t>
            </a:r>
            <a:r>
              <a:rPr lang="zh-CN" altLang="en-US" dirty="0"/>
              <a:t>年，日本突袭驻扎在旅顺的俄国舰队，自此日俄战争爆发。</a:t>
            </a:r>
            <a:r>
              <a:rPr lang="en-US" altLang="zh-CN" dirty="0"/>
              <a:t>1905</a:t>
            </a:r>
            <a:r>
              <a:rPr lang="zh-CN" altLang="en-US" dirty="0"/>
              <a:t>年初，日军攻破了旅顺，两个月后，又占领沈阳，俄军全线溃败。</a:t>
            </a:r>
            <a:endParaRPr lang="en-US" altLang="zh-CN" dirty="0"/>
          </a:p>
          <a:p>
            <a:pPr algn="just">
              <a:lnSpc>
                <a:spcPct val="170000"/>
              </a:lnSpc>
            </a:pPr>
            <a:r>
              <a:rPr lang="zh-CN" altLang="en-US" dirty="0"/>
              <a:t>在对马海战中，沙俄远征军被以逸待劳的日本海军几乎全歼，随后，沙俄不得不求和，于</a:t>
            </a:r>
            <a:r>
              <a:rPr lang="en-US" altLang="zh-CN" dirty="0"/>
              <a:t>1905</a:t>
            </a:r>
            <a:r>
              <a:rPr lang="zh-CN" altLang="en-US" dirty="0"/>
              <a:t>年签订和平协议，日俄战争结束。</a:t>
            </a:r>
            <a:endParaRPr lang="en-US" altLang="zh-CN" dirty="0"/>
          </a:p>
          <a:p>
            <a:pPr algn="just">
              <a:lnSpc>
                <a:spcPct val="170000"/>
              </a:lnSpc>
            </a:pPr>
            <a:endParaRPr lang="zh-CN" alt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05475"/>
          </a:xfrm>
          <a:noFill/>
        </p:spPr>
        <p:txBody>
          <a:bodyPr>
            <a:normAutofit fontScale="62500" lnSpcReduction="20000"/>
          </a:bodyPr>
          <a:lstStyle/>
          <a:p>
            <a:pPr algn="just">
              <a:lnSpc>
                <a:spcPct val="170000"/>
              </a:lnSpc>
            </a:pPr>
            <a:r>
              <a:rPr lang="zh-CN" altLang="en-US" dirty="0">
                <a:solidFill>
                  <a:srgbClr val="FF0000"/>
                </a:solidFill>
              </a:rPr>
              <a:t>第一次世界大战</a:t>
            </a:r>
            <a:endParaRPr lang="en-US" altLang="zh-CN" dirty="0">
              <a:solidFill>
                <a:srgbClr val="FF0000"/>
              </a:solidFill>
            </a:endParaRPr>
          </a:p>
          <a:p>
            <a:pPr algn="just">
              <a:lnSpc>
                <a:spcPct val="170000"/>
              </a:lnSpc>
            </a:pPr>
            <a:r>
              <a:rPr lang="zh-CN" altLang="en-US" dirty="0"/>
              <a:t>这是在</a:t>
            </a:r>
            <a:r>
              <a:rPr lang="en-US" altLang="zh-CN" dirty="0"/>
              <a:t>19</a:t>
            </a:r>
            <a:r>
              <a:rPr lang="zh-CN" altLang="en-US" dirty="0"/>
              <a:t>世纪末至</a:t>
            </a:r>
            <a:r>
              <a:rPr lang="en-US" altLang="zh-CN" dirty="0"/>
              <a:t>20</a:t>
            </a:r>
            <a:r>
              <a:rPr lang="zh-CN" altLang="en-US" dirty="0"/>
              <a:t>世纪初资本主义国家在向帝国主义过渡时期为重新瓜分世界和争夺全球霸权而爆发的一场世界级帝国主义战争，是欧洲历史上破坏性最强的战争之一。</a:t>
            </a:r>
            <a:endParaRPr lang="zh-CN" altLang="en-US" dirty="0"/>
          </a:p>
          <a:p>
            <a:pPr algn="just">
              <a:lnSpc>
                <a:spcPct val="170000"/>
              </a:lnSpc>
            </a:pPr>
            <a:r>
              <a:rPr lang="zh-CN" altLang="en-US" dirty="0"/>
              <a:t>该战主要是同盟国（德意志帝国、奥匈帝国、奥斯曼帝国、保加利亚王国）和协约国（大英帝国、法兰西第三共和国、俄罗斯帝国、意大利王国和美利坚合众国）之间的战斗，约有</a:t>
            </a:r>
            <a:r>
              <a:rPr lang="en-US" altLang="zh-CN" dirty="0"/>
              <a:t>6500</a:t>
            </a:r>
            <a:r>
              <a:rPr lang="zh-CN" altLang="en-US" dirty="0"/>
              <a:t>万人参战，超过</a:t>
            </a:r>
            <a:r>
              <a:rPr lang="en-US" altLang="zh-CN" dirty="0"/>
              <a:t>3380</a:t>
            </a:r>
            <a:r>
              <a:rPr lang="zh-CN" altLang="en-US" dirty="0"/>
              <a:t>万人伤亡，最后协约国阵营取得胜利。中国也是战胜国。</a:t>
            </a:r>
            <a:endParaRPr lang="en-US" altLang="zh-CN" dirty="0"/>
          </a:p>
          <a:p>
            <a:pPr algn="just">
              <a:lnSpc>
                <a:spcPct val="170000"/>
              </a:lnSpc>
            </a:pPr>
            <a:r>
              <a:rPr lang="zh-CN" altLang="en-US" dirty="0"/>
              <a:t>第一次世界大战历时四年多，</a:t>
            </a:r>
            <a:r>
              <a:rPr lang="en-US" altLang="zh-CN" dirty="0"/>
              <a:t>30</a:t>
            </a:r>
            <a:r>
              <a:rPr lang="zh-CN" altLang="en-US" dirty="0"/>
              <a:t>多个国家、</a:t>
            </a:r>
            <a:r>
              <a:rPr lang="en-US" altLang="zh-CN" dirty="0"/>
              <a:t>15</a:t>
            </a:r>
            <a:r>
              <a:rPr lang="zh-CN" altLang="en-US" dirty="0"/>
              <a:t>亿人口被卷入了战争，它对人类造成了巨大的物质和精神上损害。</a:t>
            </a:r>
            <a:endParaRPr lang="zh-CN" alt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中国与一战</a:t>
            </a:r>
            <a:endParaRPr lang="zh-CN" altLang="en-US" dirty="0"/>
          </a:p>
        </p:txBody>
      </p:sp>
      <p:sp>
        <p:nvSpPr>
          <p:cNvPr id="3" name="内容占位符 2"/>
          <p:cNvSpPr>
            <a:spLocks noGrp="1"/>
          </p:cNvSpPr>
          <p:nvPr>
            <p:ph idx="1"/>
          </p:nvPr>
        </p:nvSpPr>
        <p:spPr/>
        <p:txBody>
          <a:bodyPr>
            <a:normAutofit fontScale="62500" lnSpcReduction="20000"/>
          </a:bodyPr>
          <a:lstStyle/>
          <a:p>
            <a:r>
              <a:rPr lang="zh-CN" altLang="en-US" dirty="0"/>
              <a:t>中国北洋政府</a:t>
            </a:r>
            <a:endParaRPr lang="en-US" altLang="zh-CN" dirty="0"/>
          </a:p>
          <a:p>
            <a:endParaRPr lang="zh-CN" altLang="en-US" dirty="0"/>
          </a:p>
          <a:p>
            <a:pPr>
              <a:lnSpc>
                <a:spcPct val="170000"/>
              </a:lnSpc>
            </a:pPr>
            <a:r>
              <a:rPr lang="zh-CN" altLang="en-US" dirty="0">
                <a:solidFill>
                  <a:srgbClr val="FF0000"/>
                </a:solidFill>
              </a:rPr>
              <a:t>政治上</a:t>
            </a:r>
            <a:r>
              <a:rPr lang="zh-CN" altLang="en-US" dirty="0"/>
              <a:t>：中国政府在是否参战的问题上，引发“府院之争”；“一战”结束后，中国作为战胜国之一，在巴黎和会上提出的合理要求被拒，引发五四爱国运动。</a:t>
            </a:r>
            <a:endParaRPr lang="zh-CN" altLang="en-US" dirty="0"/>
          </a:p>
          <a:p>
            <a:pPr>
              <a:lnSpc>
                <a:spcPct val="170000"/>
              </a:lnSpc>
            </a:pPr>
            <a:r>
              <a:rPr lang="zh-CN" altLang="en-US" dirty="0">
                <a:solidFill>
                  <a:srgbClr val="FF0000"/>
                </a:solidFill>
              </a:rPr>
              <a:t>经济上</a:t>
            </a:r>
            <a:r>
              <a:rPr lang="zh-CN" altLang="en-US" dirty="0"/>
              <a:t>：大战期间，英、法、德等交战国对华商品输出大幅度下降，商品需求则有所增加，在一定幅度上缓解了民族工业的市场压力；客观上促进了民族工业的进一步发展。</a:t>
            </a:r>
            <a:endParaRPr lang="zh-CN" altLang="en-US" dirty="0"/>
          </a:p>
          <a:p>
            <a:pPr>
              <a:lnSpc>
                <a:spcPct val="170000"/>
              </a:lnSpc>
            </a:pPr>
            <a:r>
              <a:rPr lang="zh-CN" altLang="en-US" dirty="0">
                <a:solidFill>
                  <a:srgbClr val="FF0000"/>
                </a:solidFill>
              </a:rPr>
              <a:t>思想文化上</a:t>
            </a:r>
            <a:r>
              <a:rPr lang="zh-CN" altLang="en-US" dirty="0"/>
              <a:t>：“一战”中爆发了俄国十月革命，促进了马克思主义在中国的传播，部分知识分子通过“一战”反思西方文化。</a:t>
            </a:r>
            <a:endParaRPr lang="zh-CN" alt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05475"/>
          </a:xfrm>
          <a:noFill/>
        </p:spPr>
        <p:txBody>
          <a:bodyPr>
            <a:normAutofit fontScale="55000" lnSpcReduction="20000"/>
          </a:bodyPr>
          <a:lstStyle/>
          <a:p>
            <a:pPr algn="just">
              <a:lnSpc>
                <a:spcPct val="170000"/>
              </a:lnSpc>
            </a:pPr>
            <a:r>
              <a:rPr lang="zh-CN" altLang="en-US" dirty="0">
                <a:solidFill>
                  <a:srgbClr val="FF0000"/>
                </a:solidFill>
              </a:rPr>
              <a:t>第二次世界大战</a:t>
            </a:r>
            <a:endParaRPr lang="en-US" altLang="zh-CN" dirty="0">
              <a:solidFill>
                <a:srgbClr val="FF0000"/>
              </a:solidFill>
            </a:endParaRPr>
          </a:p>
          <a:p>
            <a:pPr algn="just">
              <a:lnSpc>
                <a:spcPct val="170000"/>
              </a:lnSpc>
            </a:pPr>
            <a:r>
              <a:rPr lang="zh-CN" altLang="en-US" dirty="0"/>
              <a:t>又称</a:t>
            </a:r>
            <a:r>
              <a:rPr lang="zh-CN" altLang="en-US" dirty="0">
                <a:solidFill>
                  <a:srgbClr val="FF0000"/>
                </a:solidFill>
              </a:rPr>
              <a:t>世界反法西斯战争</a:t>
            </a:r>
            <a:r>
              <a:rPr lang="zh-CN" altLang="en-US" dirty="0"/>
              <a:t>，</a:t>
            </a:r>
            <a:r>
              <a:rPr lang="en-US" altLang="zh-CN" dirty="0"/>
              <a:t>1939</a:t>
            </a:r>
            <a:r>
              <a:rPr lang="zh-CN" altLang="en-US" dirty="0"/>
              <a:t>年</a:t>
            </a:r>
            <a:r>
              <a:rPr lang="en-US" altLang="zh-CN" dirty="0"/>
              <a:t>——1945</a:t>
            </a:r>
            <a:r>
              <a:rPr lang="zh-CN" altLang="en-US" dirty="0"/>
              <a:t>年，是以德、日、意三个轴心国和匈牙利、罗马尼亚、保加利亚等仆从国为一方，以反法西斯同盟为另一方进行的全球规模的战争，是人类规模最大的世界战争。二战时期先后有</a:t>
            </a:r>
            <a:r>
              <a:rPr lang="en-US" altLang="zh-CN" dirty="0"/>
              <a:t>61</a:t>
            </a:r>
            <a:r>
              <a:rPr lang="zh-CN" altLang="en-US" dirty="0"/>
              <a:t>个国家和地区、</a:t>
            </a:r>
            <a:r>
              <a:rPr lang="en-US" altLang="zh-CN" dirty="0"/>
              <a:t>20</a:t>
            </a:r>
            <a:r>
              <a:rPr lang="zh-CN" altLang="en-US" dirty="0"/>
              <a:t>亿以上的人口被卷入战争。</a:t>
            </a:r>
            <a:endParaRPr lang="en-US" altLang="zh-CN" dirty="0"/>
          </a:p>
          <a:p>
            <a:pPr algn="just">
              <a:lnSpc>
                <a:spcPct val="170000"/>
              </a:lnSpc>
            </a:pPr>
            <a:r>
              <a:rPr lang="en-US" altLang="zh-CN" dirty="0"/>
              <a:t>1945</a:t>
            </a:r>
            <a:r>
              <a:rPr lang="zh-CN" altLang="en-US" dirty="0"/>
              <a:t>年</a:t>
            </a:r>
            <a:r>
              <a:rPr lang="en-US" altLang="zh-CN" dirty="0"/>
              <a:t>5</a:t>
            </a:r>
            <a:r>
              <a:rPr lang="zh-CN" altLang="en-US" dirty="0"/>
              <a:t>月</a:t>
            </a:r>
            <a:r>
              <a:rPr lang="en-US" altLang="zh-CN" dirty="0"/>
              <a:t>8</a:t>
            </a:r>
            <a:r>
              <a:rPr lang="zh-CN" altLang="en-US" dirty="0"/>
              <a:t>日，德国投降。</a:t>
            </a:r>
            <a:r>
              <a:rPr lang="en-US" altLang="zh-CN" dirty="0"/>
              <a:t>8</a:t>
            </a:r>
            <a:r>
              <a:rPr lang="zh-CN" altLang="en-US" dirty="0"/>
              <a:t>月</a:t>
            </a:r>
            <a:r>
              <a:rPr lang="en-US" altLang="zh-CN" dirty="0"/>
              <a:t>15</a:t>
            </a:r>
            <a:r>
              <a:rPr lang="zh-CN" altLang="en-US" dirty="0"/>
              <a:t>日，日本宣布投降。战争最后以世界反法西斯同盟战胜法西斯告终。</a:t>
            </a:r>
            <a:endParaRPr lang="zh-CN" altLang="en-US" dirty="0"/>
          </a:p>
          <a:p>
            <a:pPr algn="just">
              <a:lnSpc>
                <a:spcPct val="170000"/>
              </a:lnSpc>
            </a:pPr>
            <a:r>
              <a:rPr lang="zh-CN" altLang="en-US" dirty="0"/>
              <a:t>第二次世界大战深刻地改变了人类历史。其影响广泛地涉及政治、经济、军事、外交、文化和科技各个层面。二战在客观上推动了科学技术的发展，带动了航空技术、原子能、重炮等领域的发展与进步。人类的战争活动由此由盲目走向自觉、由浮躁走向理智、由幼稚走向成熟，进入到一个新的历史阶段。</a:t>
            </a:r>
            <a:endParaRPr lang="zh-CN" alt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中国与二战</a:t>
            </a:r>
            <a:endParaRPr lang="zh-CN" altLang="en-US" dirty="0"/>
          </a:p>
        </p:txBody>
      </p:sp>
      <p:sp>
        <p:nvSpPr>
          <p:cNvPr id="3" name="内容占位符 2"/>
          <p:cNvSpPr>
            <a:spLocks noGrp="1"/>
          </p:cNvSpPr>
          <p:nvPr>
            <p:ph idx="1"/>
          </p:nvPr>
        </p:nvSpPr>
        <p:spPr/>
        <p:txBody>
          <a:bodyPr>
            <a:normAutofit fontScale="92500" lnSpcReduction="10000"/>
          </a:bodyPr>
          <a:lstStyle/>
          <a:p>
            <a:r>
              <a:rPr lang="en-US" altLang="zh-CN" dirty="0"/>
              <a:t>1931</a:t>
            </a:r>
            <a:r>
              <a:rPr lang="zh-CN" altLang="en-US" dirty="0"/>
              <a:t>年，日本制造九一八事变，揭开了第二次世界大战的序幕。</a:t>
            </a:r>
            <a:endParaRPr lang="en-US" altLang="zh-CN" dirty="0"/>
          </a:p>
          <a:p>
            <a:r>
              <a:rPr lang="en-US" altLang="zh-CN" dirty="0"/>
              <a:t>1937</a:t>
            </a:r>
            <a:r>
              <a:rPr lang="zh-CN" altLang="en-US" dirty="0"/>
              <a:t>年</a:t>
            </a:r>
            <a:r>
              <a:rPr lang="en-US" altLang="zh-CN" dirty="0"/>
              <a:t>7</a:t>
            </a:r>
            <a:r>
              <a:rPr lang="zh-CN" altLang="en-US" dirty="0"/>
              <a:t>月</a:t>
            </a:r>
            <a:r>
              <a:rPr lang="en-US" altLang="zh-CN" dirty="0"/>
              <a:t>7</a:t>
            </a:r>
            <a:r>
              <a:rPr lang="zh-CN" altLang="en-US" dirty="0"/>
              <a:t>日，日本发动全面侵华战争，成为第二次世界大战在亚洲爆发的标志。</a:t>
            </a:r>
            <a:endParaRPr lang="en-US" altLang="zh-CN" dirty="0"/>
          </a:p>
          <a:p>
            <a:r>
              <a:rPr lang="zh-CN" altLang="en-US" dirty="0"/>
              <a:t>抗日战争，是中国人民反抗日本帝国主义侵略的正义战争，是世界反法西斯战争的重要组成部分，也是中国近代以来抗击外敌入侵第一次取得完全胜利的民族解放战争。在这场战争中，中华民族同仇敌忾，浴血奋战，创造了弱国打败强国的光辉业绩。</a:t>
            </a:r>
            <a:endParaRPr lang="en-US" altLang="zh-CN" dirty="0"/>
          </a:p>
          <a:p>
            <a:endParaRPr lang="zh-CN" alt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05475"/>
          </a:xfrm>
          <a:noFill/>
        </p:spPr>
        <p:txBody>
          <a:bodyPr>
            <a:normAutofit fontScale="77500" lnSpcReduction="20000"/>
          </a:bodyPr>
          <a:lstStyle/>
          <a:p>
            <a:pPr algn="just">
              <a:lnSpc>
                <a:spcPct val="170000"/>
              </a:lnSpc>
            </a:pPr>
            <a:r>
              <a:rPr lang="zh-CN" altLang="en-US" dirty="0">
                <a:solidFill>
                  <a:srgbClr val="FF0000"/>
                </a:solidFill>
              </a:rPr>
              <a:t>抗美援朝战争</a:t>
            </a:r>
            <a:endParaRPr lang="en-US" altLang="zh-CN" dirty="0">
              <a:solidFill>
                <a:srgbClr val="FF0000"/>
              </a:solidFill>
            </a:endParaRPr>
          </a:p>
          <a:p>
            <a:pPr algn="just">
              <a:lnSpc>
                <a:spcPct val="170000"/>
              </a:lnSpc>
            </a:pPr>
            <a:r>
              <a:rPr lang="zh-CN" altLang="en-US" dirty="0"/>
              <a:t>二战之后，美苏争霸的世界格局已然呈现。朝鲜半岛的朝韩两国，就成了双方互相试探的一个棋子。</a:t>
            </a:r>
            <a:endParaRPr lang="en-US" altLang="zh-CN" dirty="0"/>
          </a:p>
          <a:p>
            <a:pPr algn="just">
              <a:lnSpc>
                <a:spcPct val="170000"/>
              </a:lnSpc>
            </a:pPr>
            <a:r>
              <a:rPr lang="zh-CN" altLang="en-US" dirty="0"/>
              <a:t>美国军队从仁川登陆，截断了朝鲜大军的后路，给朝鲜军队重创。美韩军队持续北上，将战线推进到了中朝边界。</a:t>
            </a:r>
            <a:r>
              <a:rPr lang="en-US" altLang="zh-CN" dirty="0"/>
              <a:t>1950</a:t>
            </a:r>
            <a:r>
              <a:rPr lang="zh-CN" altLang="en-US" dirty="0"/>
              <a:t>年</a:t>
            </a:r>
            <a:r>
              <a:rPr lang="en-US" altLang="zh-CN" dirty="0"/>
              <a:t>10</a:t>
            </a:r>
            <a:r>
              <a:rPr lang="zh-CN" altLang="en-US" dirty="0"/>
              <a:t>月，我志愿军为了保家卫国，维护东北亚秩序，选择了抗美援朝。最终在</a:t>
            </a:r>
            <a:r>
              <a:rPr lang="en-US" altLang="zh-CN" dirty="0"/>
              <a:t>1953</a:t>
            </a:r>
            <a:r>
              <a:rPr lang="zh-CN" altLang="en-US" dirty="0"/>
              <a:t>年，双方达成了停战协议。此战影响了世界格局，同时提升了新中国的国际地位。</a:t>
            </a:r>
            <a:endParaRPr lang="zh-CN" alt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05475"/>
          </a:xfrm>
          <a:noFill/>
        </p:spPr>
        <p:txBody>
          <a:bodyPr>
            <a:normAutofit fontScale="62500" lnSpcReduction="20000"/>
          </a:bodyPr>
          <a:lstStyle/>
          <a:p>
            <a:pPr algn="just">
              <a:lnSpc>
                <a:spcPct val="170000"/>
              </a:lnSpc>
            </a:pPr>
            <a:r>
              <a:rPr lang="zh-CN" altLang="en-US" dirty="0">
                <a:solidFill>
                  <a:srgbClr val="FF0000"/>
                </a:solidFill>
              </a:rPr>
              <a:t>越南战争</a:t>
            </a:r>
            <a:endParaRPr lang="en-US" altLang="zh-CN" dirty="0">
              <a:solidFill>
                <a:srgbClr val="FF0000"/>
              </a:solidFill>
            </a:endParaRPr>
          </a:p>
          <a:p>
            <a:pPr algn="just">
              <a:lnSpc>
                <a:spcPct val="170000"/>
              </a:lnSpc>
            </a:pPr>
            <a:r>
              <a:rPr lang="en-US" altLang="zh-CN" dirty="0"/>
              <a:t>1961</a:t>
            </a:r>
            <a:r>
              <a:rPr lang="zh-CN" altLang="en-US" dirty="0"/>
              <a:t>至</a:t>
            </a:r>
            <a:r>
              <a:rPr lang="en-US" altLang="zh-CN" dirty="0"/>
              <a:t>1975</a:t>
            </a:r>
            <a:r>
              <a:rPr lang="zh-CN" altLang="en-US" dirty="0"/>
              <a:t>年，美国对越南发动的侵略战争。越南战争是印度支那战争的重要组成部分。</a:t>
            </a:r>
            <a:endParaRPr lang="en-US" altLang="zh-CN" dirty="0"/>
          </a:p>
          <a:p>
            <a:pPr algn="just">
              <a:lnSpc>
                <a:spcPct val="170000"/>
              </a:lnSpc>
            </a:pPr>
            <a:r>
              <a:rPr lang="en-US" altLang="zh-CN" dirty="0"/>
              <a:t>1954</a:t>
            </a:r>
            <a:r>
              <a:rPr lang="zh-CN" altLang="en-US" dirty="0"/>
              <a:t>年</a:t>
            </a:r>
            <a:r>
              <a:rPr lang="en-US" altLang="zh-CN" dirty="0"/>
              <a:t>7</a:t>
            </a:r>
            <a:r>
              <a:rPr lang="zh-CN" altLang="en-US" dirty="0"/>
              <a:t>月，国际社会达成</a:t>
            </a:r>
            <a:r>
              <a:rPr lang="en-US" altLang="zh-CN" dirty="0"/>
              <a:t>《</a:t>
            </a:r>
            <a:r>
              <a:rPr lang="zh-CN" altLang="en-US" dirty="0"/>
              <a:t>日内瓦协议</a:t>
            </a:r>
            <a:r>
              <a:rPr lang="en-US" altLang="zh-CN" dirty="0"/>
              <a:t>》</a:t>
            </a:r>
            <a:r>
              <a:rPr lang="zh-CN" altLang="en-US" dirty="0"/>
              <a:t>，规定：越南北方和南方以北纬</a:t>
            </a:r>
            <a:r>
              <a:rPr lang="en-US" altLang="zh-CN" dirty="0"/>
              <a:t>17°</a:t>
            </a:r>
            <a:r>
              <a:rPr lang="zh-CN" altLang="en-US" dirty="0"/>
              <a:t>线为临时军事分界线，在规定时间内举行自由选举，实现和平统一。</a:t>
            </a:r>
            <a:endParaRPr lang="en-US" altLang="zh-CN" dirty="0"/>
          </a:p>
          <a:p>
            <a:pPr algn="just">
              <a:lnSpc>
                <a:spcPct val="170000"/>
              </a:lnSpc>
            </a:pPr>
            <a:r>
              <a:rPr lang="zh-CN" altLang="en-US" dirty="0"/>
              <a:t>美国违反协议精神，以遏制所谓“共产主义扩张”为借口，于同年</a:t>
            </a:r>
            <a:r>
              <a:rPr lang="en-US" altLang="zh-CN" dirty="0"/>
              <a:t>9</a:t>
            </a:r>
            <a:r>
              <a:rPr lang="zh-CN" altLang="en-US" dirty="0"/>
              <a:t>月策划建立东南亚条约组织，将越南南方、老挝、柬埔寨置于其“保护”下，扶植亲美政权或极右势力，阻挠和破坏三国的和平统一。</a:t>
            </a:r>
            <a:r>
              <a:rPr lang="en-US" altLang="zh-CN" dirty="0"/>
              <a:t>1961</a:t>
            </a:r>
            <a:r>
              <a:rPr lang="zh-CN" altLang="en-US" dirty="0"/>
              <a:t>年，肯尼迪就任美国总统，美国特种部队进入越南，发动由美军事顾问指挥越南南方军队作战、美特种部队及支援部队直接参战的特种战争。</a:t>
            </a:r>
            <a:endParaRPr lang="zh-CN"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20688"/>
            <a:ext cx="8435280" cy="5505475"/>
          </a:xfrm>
          <a:noFill/>
        </p:spPr>
        <p:txBody>
          <a:bodyPr>
            <a:normAutofit/>
          </a:bodyPr>
          <a:lstStyle/>
          <a:p>
            <a:pPr algn="just">
              <a:lnSpc>
                <a:spcPct val="170000"/>
              </a:lnSpc>
            </a:pPr>
            <a:r>
              <a:rPr lang="en-US" altLang="zh-CN" sz="2000" dirty="0"/>
              <a:t>1972</a:t>
            </a:r>
            <a:r>
              <a:rPr lang="zh-CN" altLang="en-US" sz="2000" dirty="0"/>
              <a:t>年</a:t>
            </a:r>
            <a:r>
              <a:rPr lang="en-US" altLang="zh-CN" sz="2000" dirty="0"/>
              <a:t>3</a:t>
            </a:r>
            <a:r>
              <a:rPr lang="zh-CN" altLang="en-US" sz="2000" dirty="0"/>
              <a:t>月，越南北方人民军发动春季攻势，越过非军事区开始战略进攻。次年，美国被迫与越南南、北方在巴黎签订</a:t>
            </a:r>
            <a:r>
              <a:rPr lang="en-US" altLang="zh-CN" sz="2000" dirty="0"/>
              <a:t>《</a:t>
            </a:r>
            <a:r>
              <a:rPr lang="zh-CN" altLang="en-US" sz="2000" dirty="0"/>
              <a:t>关于在越南结束战争、恢复和平的协定</a:t>
            </a:r>
            <a:r>
              <a:rPr lang="en-US" altLang="zh-CN" sz="2000" dirty="0"/>
              <a:t>》</a:t>
            </a:r>
            <a:r>
              <a:rPr lang="zh-CN" altLang="en-US" sz="2000" dirty="0"/>
              <a:t>，美军撤离越南，并承认越南的独立和主权。</a:t>
            </a:r>
            <a:r>
              <a:rPr lang="en-US" altLang="zh-CN" sz="2000" dirty="0"/>
              <a:t>1975</a:t>
            </a:r>
            <a:r>
              <a:rPr lang="zh-CN" altLang="en-US" sz="2000" dirty="0"/>
              <a:t>年</a:t>
            </a:r>
            <a:r>
              <a:rPr lang="en-US" altLang="zh-CN" sz="2000" dirty="0"/>
              <a:t>1</a:t>
            </a:r>
            <a:r>
              <a:rPr lang="zh-CN" altLang="en-US" sz="2000" dirty="0"/>
              <a:t>月，越南人民军发起了决定性攻势，</a:t>
            </a:r>
            <a:r>
              <a:rPr lang="en-US" altLang="zh-CN" sz="2000" dirty="0"/>
              <a:t>4</a:t>
            </a:r>
            <a:r>
              <a:rPr lang="zh-CN" altLang="en-US" sz="2000" dirty="0"/>
              <a:t>月</a:t>
            </a:r>
            <a:r>
              <a:rPr lang="en-US" altLang="zh-CN" sz="2000" dirty="0"/>
              <a:t>30</a:t>
            </a:r>
            <a:r>
              <a:rPr lang="zh-CN" altLang="en-US" sz="2000" dirty="0"/>
              <a:t>日攻占西贡。</a:t>
            </a:r>
            <a:r>
              <a:rPr lang="en-US" altLang="zh-CN" sz="2000" dirty="0"/>
              <a:t>1976</a:t>
            </a:r>
            <a:r>
              <a:rPr lang="zh-CN" altLang="en-US" sz="2000" dirty="0"/>
              <a:t>年</a:t>
            </a:r>
            <a:r>
              <a:rPr lang="en-US" altLang="zh-CN" sz="2000" dirty="0"/>
              <a:t>7</a:t>
            </a:r>
            <a:r>
              <a:rPr lang="zh-CN" altLang="en-US" sz="2000" dirty="0"/>
              <a:t>月，越南民主共和国统一越南共和国。越南战争结束。</a:t>
            </a:r>
            <a:endParaRPr lang="en-US" altLang="zh-CN" sz="2000" dirty="0"/>
          </a:p>
          <a:p>
            <a:pPr algn="just">
              <a:lnSpc>
                <a:spcPct val="170000"/>
              </a:lnSpc>
            </a:pPr>
            <a:r>
              <a:rPr lang="zh-CN" altLang="en-US" sz="2000" dirty="0"/>
              <a:t>越南战争是冷战背景下发生的一场大规模局部战争。美国使用了除核武器外所有的先进武器，但最终还是以失败而告终。战争的失败，使美国在美、苏争霸态势中陷于被动，被迫收缩全球战略。越南人民在中、苏等国支援下，与老、柬人民并肩战斗，实现了国家统一。</a:t>
            </a:r>
            <a:endParaRPr lang="zh-CN" altLang="en-US" sz="2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988840"/>
            <a:ext cx="7776000" cy="1143000"/>
          </a:xfrm>
          <a:solidFill>
            <a:srgbClr val="FFFF00"/>
          </a:solidFill>
        </p:spPr>
        <p:txBody>
          <a:bodyPr>
            <a:normAutofit/>
          </a:bodyPr>
          <a:lstStyle/>
          <a:p>
            <a:pPr algn="ctr"/>
            <a:r>
              <a:rPr lang="zh-CN" altLang="en-US" b="1" dirty="0"/>
              <a:t>文化：</a:t>
            </a:r>
            <a:r>
              <a:rPr lang="en-US" altLang="zh-CN" b="1" dirty="0"/>
              <a:t>20</a:t>
            </a:r>
            <a:r>
              <a:rPr lang="zh-CN" altLang="en-US" b="1" dirty="0"/>
              <a:t>世纪的世界与中国</a:t>
            </a:r>
            <a:endParaRPr lang="zh-CN" altLang="en-US" b="1"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a:solidFill>
            <a:schemeClr val="tx2">
              <a:lumMod val="50000"/>
            </a:schemeClr>
          </a:solidFill>
        </p:spPr>
        <p:txBody>
          <a:bodyPr/>
          <a:lstStyle/>
          <a:p>
            <a:r>
              <a:rPr lang="en-US" altLang="zh-CN" dirty="0"/>
              <a:t>20</a:t>
            </a:r>
            <a:r>
              <a:rPr lang="zh-CN" altLang="en-US" dirty="0"/>
              <a:t>世纪世界政治文化发展的最大特点就是资本主义文化与社会主义文化的交织。</a:t>
            </a:r>
            <a:endParaRPr lang="en-US" altLang="zh-CN" dirty="0"/>
          </a:p>
          <a:p>
            <a:r>
              <a:rPr lang="zh-CN" altLang="en-US" dirty="0"/>
              <a:t>这对我们刚从封建社会转变而来的国民而言，影响深刻。</a:t>
            </a:r>
            <a:endParaRPr lang="en-US" altLang="zh-CN" dirty="0"/>
          </a:p>
          <a:p>
            <a:r>
              <a:rPr lang="zh-CN" altLang="en-US" dirty="0"/>
              <a:t>自从鸦片战争后，我们逐渐“开眼看世界”，从向欧洲学习、美国学习到向日本学习。发些从上述国家返回来的留学生们对我们的国家发展走向影响很大。</a:t>
            </a:r>
            <a:endParaRPr lang="zh-CN" alt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solidFill>
            <a:schemeClr val="accent2"/>
          </a:solidFill>
        </p:spPr>
        <p:txBody>
          <a:bodyPr/>
          <a:lstStyle/>
          <a:p>
            <a:r>
              <a:rPr lang="zh-CN" altLang="en-US" dirty="0">
                <a:solidFill>
                  <a:srgbClr val="FF0000"/>
                </a:solidFill>
              </a:rPr>
              <a:t>新文化运动</a:t>
            </a:r>
            <a:endParaRPr lang="zh-CN" altLang="en-US" dirty="0">
              <a:solidFill>
                <a:srgbClr val="FF0000"/>
              </a:solidFill>
            </a:endParaRPr>
          </a:p>
        </p:txBody>
      </p:sp>
      <p:sp>
        <p:nvSpPr>
          <p:cNvPr id="3" name="内容占位符 2"/>
          <p:cNvSpPr>
            <a:spLocks noGrp="1"/>
          </p:cNvSpPr>
          <p:nvPr>
            <p:ph idx="1"/>
          </p:nvPr>
        </p:nvSpPr>
        <p:spPr>
          <a:xfrm>
            <a:off x="457200" y="1556792"/>
            <a:ext cx="7776000" cy="4569371"/>
          </a:xfrm>
          <a:solidFill>
            <a:srgbClr val="FF0000"/>
          </a:solidFill>
        </p:spPr>
        <p:txBody>
          <a:bodyPr>
            <a:noAutofit/>
          </a:bodyPr>
          <a:lstStyle/>
          <a:p>
            <a:pPr>
              <a:lnSpc>
                <a:spcPct val="150000"/>
              </a:lnSpc>
            </a:pPr>
            <a:r>
              <a:rPr lang="zh-CN" altLang="en-US" sz="1400" dirty="0"/>
              <a:t>这是</a:t>
            </a:r>
            <a:r>
              <a:rPr lang="en-US" altLang="zh-CN" sz="1400" dirty="0"/>
              <a:t>20</a:t>
            </a:r>
            <a:r>
              <a:rPr lang="zh-CN" altLang="en-US" sz="1400" dirty="0"/>
              <a:t>世纪初中国一些先进知识分子发起的反对封建主义的思想解放运动，其基本口号是拥护“德先生”（</a:t>
            </a:r>
            <a:r>
              <a:rPr lang="en-US" altLang="zh-CN" sz="1400" dirty="0"/>
              <a:t>Democracy</a:t>
            </a:r>
            <a:r>
              <a:rPr lang="zh-CN" altLang="en-US" sz="1400" dirty="0"/>
              <a:t>）和“赛先生”（</a:t>
            </a:r>
            <a:r>
              <a:rPr lang="en-US" altLang="zh-CN" sz="1400" dirty="0"/>
              <a:t>Science</a:t>
            </a:r>
            <a:r>
              <a:rPr lang="zh-CN" altLang="en-US" sz="1400" dirty="0"/>
              <a:t>），也就是提倡民主和科学。新文化运动的倡导者以进化论观点和个性解放思想为主要武器，猛烈抨击以孔子为代表的“往圣先贤”，大力提倡新道德、反对旧道德，提倡新文学，反对文言文。</a:t>
            </a:r>
            <a:endParaRPr lang="en-US" altLang="zh-CN" sz="1400" dirty="0"/>
          </a:p>
          <a:p>
            <a:pPr>
              <a:lnSpc>
                <a:spcPct val="150000"/>
              </a:lnSpc>
            </a:pPr>
            <a:r>
              <a:rPr lang="zh-CN" altLang="en-US" sz="1400" dirty="0"/>
              <a:t>这次运动有力地打击和动摇了长期以来封建正统思想的统治地位，唤醒了一代青年，使中国的知识分子尤其是广大青年受到一次西方民主和科学思想的洗礼，从而打开了遏制新思想涌流的闸门，在中国社会上掀起一股生气勃勃的思想解放的潮流。这就为适合中国需要的新思潮，特别是马克思主义在中国的传播，创造了有利的条件。</a:t>
            </a:r>
            <a:endParaRPr lang="zh-CN" altLang="en-US" sz="1400" dirty="0"/>
          </a:p>
          <a:p>
            <a:pPr>
              <a:lnSpc>
                <a:spcPct val="150000"/>
              </a:lnSpc>
            </a:pPr>
            <a:r>
              <a:rPr lang="zh-CN" altLang="en-US" sz="1400" dirty="0"/>
              <a:t>1917年爆发了伟大的俄国十月社会主义革命，震动了全世界，也照亮了中国革命的道路。十月革命的胜利给中国带来了巨大影响，使中国先进的知识分子看到了民族解放和民族复兴的希望。新文化运动由此有了新的内容，进入了宣传十月革命、宣传马克思主义的新阶段。</a:t>
            </a:r>
            <a:endParaRPr lang="zh-CN" altLang="en-US" sz="1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1"/>
          <a:stretch>
            <a:fillRect/>
          </a:stretch>
        </p:blipFill>
        <p:spPr>
          <a:xfrm>
            <a:off x="251520" y="764704"/>
            <a:ext cx="4104456" cy="5885791"/>
          </a:xfrm>
          <a:prstGeom prst="rect">
            <a:avLst/>
          </a:prstGeom>
        </p:spPr>
      </p:pic>
      <p:sp>
        <p:nvSpPr>
          <p:cNvPr id="6" name="文本框 5"/>
          <p:cNvSpPr txBox="1"/>
          <p:nvPr/>
        </p:nvSpPr>
        <p:spPr>
          <a:xfrm>
            <a:off x="4572000" y="1772816"/>
            <a:ext cx="2592288" cy="3351302"/>
          </a:xfrm>
          <a:prstGeom prst="rect">
            <a:avLst/>
          </a:prstGeom>
          <a:solidFill>
            <a:srgbClr val="FF0000"/>
          </a:solidFill>
        </p:spPr>
        <p:txBody>
          <a:bodyPr wrap="square">
            <a:spAutoFit/>
          </a:bodyPr>
          <a:lstStyle/>
          <a:p>
            <a:pPr>
              <a:lnSpc>
                <a:spcPct val="150000"/>
              </a:lnSpc>
            </a:pPr>
            <a:r>
              <a:rPr lang="en-US" altLang="zh-CN" sz="2400" dirty="0"/>
              <a:t>1915</a:t>
            </a:r>
            <a:r>
              <a:rPr lang="zh-CN" altLang="en-US" sz="2400" dirty="0"/>
              <a:t>年</a:t>
            </a:r>
            <a:r>
              <a:rPr lang="en-US" altLang="zh-CN" sz="2400" dirty="0"/>
              <a:t>9</a:t>
            </a:r>
            <a:r>
              <a:rPr lang="zh-CN" altLang="en-US" sz="2400" dirty="0"/>
              <a:t>月，陈独秀在上海创办</a:t>
            </a:r>
            <a:r>
              <a:rPr lang="en-US" altLang="zh-CN" sz="2400" dirty="0"/>
              <a:t>《</a:t>
            </a:r>
            <a:r>
              <a:rPr lang="zh-CN" altLang="en-US" sz="2400" dirty="0"/>
              <a:t>青年杂志</a:t>
            </a:r>
            <a:r>
              <a:rPr lang="en-US" altLang="zh-CN" sz="2400" dirty="0"/>
              <a:t>》</a:t>
            </a:r>
            <a:r>
              <a:rPr lang="zh-CN" altLang="en-US" sz="2400" dirty="0"/>
              <a:t>，后改名</a:t>
            </a:r>
            <a:r>
              <a:rPr lang="en-US" altLang="zh-CN" sz="2400" dirty="0"/>
              <a:t>《</a:t>
            </a:r>
            <a:r>
              <a:rPr lang="zh-CN" altLang="en-US" sz="2400" dirty="0"/>
              <a:t>新青年</a:t>
            </a:r>
            <a:r>
              <a:rPr lang="en-US" altLang="zh-CN" sz="2400" dirty="0"/>
              <a:t>》</a:t>
            </a:r>
            <a:r>
              <a:rPr lang="zh-CN" altLang="en-US" sz="2400" dirty="0"/>
              <a:t>，新文化运动由此发端。</a:t>
            </a:r>
            <a:endParaRPr lang="zh-CN" alt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20688"/>
            <a:ext cx="8229600" cy="5505475"/>
          </a:xfrm>
          <a:solidFill>
            <a:srgbClr val="FF0000"/>
          </a:solidFill>
        </p:spPr>
        <p:txBody>
          <a:bodyPr>
            <a:normAutofit fontScale="62500" lnSpcReduction="20000"/>
          </a:bodyPr>
          <a:lstStyle/>
          <a:p>
            <a:pPr>
              <a:lnSpc>
                <a:spcPct val="170000"/>
              </a:lnSpc>
            </a:pPr>
            <a:r>
              <a:rPr lang="zh-CN" altLang="en-US" dirty="0"/>
              <a:t>新文化运动在我国的影响一直及于</a:t>
            </a:r>
            <a:r>
              <a:rPr lang="en-US" altLang="zh-CN" dirty="0"/>
              <a:t>1949</a:t>
            </a:r>
            <a:r>
              <a:rPr lang="zh-CN" altLang="en-US" dirty="0"/>
              <a:t>年左右，其主要成果有三：</a:t>
            </a:r>
            <a:endParaRPr lang="en-US" altLang="zh-CN" dirty="0"/>
          </a:p>
          <a:p>
            <a:pPr>
              <a:lnSpc>
                <a:spcPct val="170000"/>
              </a:lnSpc>
            </a:pPr>
            <a:r>
              <a:rPr lang="en-US" altLang="zh-CN" dirty="0"/>
              <a:t>1</a:t>
            </a:r>
            <a:r>
              <a:rPr lang="zh-CN" altLang="en-US" dirty="0"/>
              <a:t>、在文化氛围上，打破了封建旧文化的统治地位，以改良过的欧美新文化替代了旧文化，进一步启迪了民智，沟通了东西方文化交流，使中国对西方的理解更加深入了一个层次；</a:t>
            </a:r>
            <a:endParaRPr lang="en-US" altLang="zh-CN" dirty="0"/>
          </a:p>
          <a:p>
            <a:pPr>
              <a:lnSpc>
                <a:spcPct val="170000"/>
              </a:lnSpc>
            </a:pPr>
            <a:r>
              <a:rPr lang="en-US" altLang="zh-CN" dirty="0"/>
              <a:t>2</a:t>
            </a:r>
            <a:r>
              <a:rPr lang="zh-CN" altLang="en-US" dirty="0"/>
              <a:t>、在思想上，进一步打击了封建专制思想，传播了西方民主、自由精神，也塑造了中国现代文人自由主义思想，并使自由主义和三民主义、共产主义并列为现代中国三大思潮，其在高级知识分子中更是主导；</a:t>
            </a:r>
            <a:endParaRPr lang="en-US" altLang="zh-CN" dirty="0"/>
          </a:p>
          <a:p>
            <a:pPr>
              <a:lnSpc>
                <a:spcPct val="170000"/>
              </a:lnSpc>
            </a:pPr>
            <a:r>
              <a:rPr lang="en-US" altLang="zh-CN" dirty="0"/>
              <a:t>3</a:t>
            </a:r>
            <a:r>
              <a:rPr lang="zh-CN" altLang="en-US" dirty="0"/>
              <a:t>、在政治上，为中华民族培养了一大批关心国事、图存图强的现代人才，同时也形成了以自由主义知识分子为主体的“第三条道路”政治势力，对钳制当政者专制冲动，推动中国政治民主做出了重大贡献。</a:t>
            </a:r>
            <a:endParaRPr lang="zh-CN" alt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solidFill>
            <a:srgbClr val="FF0000"/>
          </a:solidFill>
        </p:spPr>
        <p:txBody>
          <a:bodyPr>
            <a:normAutofit fontScale="90000" lnSpcReduction="10000"/>
          </a:bodyPr>
          <a:p>
            <a:r>
              <a:rPr lang="zh-CN" altLang="en-US"/>
              <a:t>新文化运动中民主和科学两面旗帜的树立，使中国许多方面都发生了翻天覆地的变化，还造成了新思想、新理论广泛传播的大好机遇。这次运动有力地打击和动摇了长期以来封建正统思想的统治地位，唤醒了一代青年，使中国的知识分子尤其是广大青年受到一次西方民主和科学思想的洗礼，从而打开了遏制新思想涌流的闸门，在中国社会上掀起一股生气勃勃的思想解放的潮流。这就为适合中国需要的新思潮，特别是马克思主义在中国的传播，创造了有利的条件。</a:t>
            </a:r>
            <a:endParaRPr lang="zh-CN" alt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solidFill>
            <a:schemeClr val="accent3"/>
          </a:solidFill>
        </p:spPr>
        <p:txBody>
          <a:bodyPr/>
          <a:lstStyle/>
          <a:p>
            <a:r>
              <a:rPr lang="en-US" altLang="zh-CN" dirty="0">
                <a:solidFill>
                  <a:srgbClr val="FF0000"/>
                </a:solidFill>
              </a:rPr>
              <a:t>20</a:t>
            </a:r>
            <a:r>
              <a:rPr lang="zh-CN" altLang="en-US" dirty="0">
                <a:solidFill>
                  <a:srgbClr val="FF0000"/>
                </a:solidFill>
              </a:rPr>
              <a:t>世纪</a:t>
            </a:r>
            <a:r>
              <a:rPr lang="en-US" altLang="zh-CN" dirty="0">
                <a:solidFill>
                  <a:srgbClr val="FF0000"/>
                </a:solidFill>
              </a:rPr>
              <a:t>80</a:t>
            </a:r>
            <a:r>
              <a:rPr lang="zh-CN" altLang="en-US" dirty="0">
                <a:solidFill>
                  <a:srgbClr val="FF0000"/>
                </a:solidFill>
              </a:rPr>
              <a:t>时代文化热</a:t>
            </a:r>
            <a:endParaRPr lang="zh-CN" altLang="en-US" dirty="0">
              <a:solidFill>
                <a:srgbClr val="FF0000"/>
              </a:solidFill>
            </a:endParaRPr>
          </a:p>
        </p:txBody>
      </p:sp>
      <p:sp>
        <p:nvSpPr>
          <p:cNvPr id="3" name="内容占位符 2"/>
          <p:cNvSpPr>
            <a:spLocks noGrp="1"/>
          </p:cNvSpPr>
          <p:nvPr>
            <p:ph idx="1"/>
          </p:nvPr>
        </p:nvSpPr>
        <p:spPr>
          <a:xfrm>
            <a:off x="457200" y="1556792"/>
            <a:ext cx="7776000" cy="4569371"/>
          </a:xfrm>
          <a:solidFill>
            <a:schemeClr val="tx2">
              <a:lumMod val="50000"/>
            </a:schemeClr>
          </a:solidFill>
        </p:spPr>
        <p:txBody>
          <a:bodyPr>
            <a:normAutofit fontScale="92500" lnSpcReduction="10000"/>
          </a:bodyPr>
          <a:lstStyle/>
          <a:p>
            <a:pPr>
              <a:lnSpc>
                <a:spcPct val="150000"/>
              </a:lnSpc>
            </a:pPr>
            <a:r>
              <a:rPr lang="en-US" altLang="zh-CN" sz="2400" dirty="0"/>
              <a:t>20</a:t>
            </a:r>
            <a:r>
              <a:rPr lang="zh-CN" altLang="en-US" sz="2400" dirty="0"/>
              <a:t>世纪</a:t>
            </a:r>
            <a:r>
              <a:rPr lang="en-US" altLang="zh-CN" sz="2400" dirty="0"/>
              <a:t>80</a:t>
            </a:r>
            <a:r>
              <a:rPr lang="zh-CN" altLang="en-US" sz="2400" dirty="0"/>
              <a:t>年代最大的文化热点就是“文化热”。与新文化运动时期惟一的不同是，出现了“现代化”的概念。启蒙知识分子主张，现代化首先是人的现代化，须打破落后、专制文化的束缚。</a:t>
            </a:r>
            <a:endParaRPr lang="en-US" altLang="zh-CN" sz="2400" dirty="0"/>
          </a:p>
          <a:p>
            <a:pPr>
              <a:lnSpc>
                <a:spcPct val="150000"/>
              </a:lnSpc>
            </a:pPr>
            <a:r>
              <a:rPr lang="zh-CN" altLang="en-US" sz="2400" dirty="0"/>
              <a:t>但知识分子又认为，上世纪五十年代以后形成的正统文化乃是中国两千多年传统文化的延续。中国之所以没有建立市场经济，没有实现人的个性自由，总之，之所以没有实现现代化，皆因为“中国文化传统”存在根本性缺陷。</a:t>
            </a:r>
            <a:endParaRPr lang="en-US" altLang="zh-CN" sz="2400" dirty="0"/>
          </a:p>
          <a:p>
            <a:pPr>
              <a:lnSpc>
                <a:spcPct val="150000"/>
              </a:lnSpc>
            </a:pPr>
            <a:r>
              <a:rPr lang="zh-CN" altLang="en-US" sz="2400" dirty="0"/>
              <a:t>因此，中国要实现现代化，就必须首先实现文化的转型。</a:t>
            </a:r>
            <a:endParaRPr lang="zh-CN" alt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20688"/>
            <a:ext cx="8229600" cy="5505475"/>
          </a:xfrm>
          <a:solidFill>
            <a:schemeClr val="tx2">
              <a:lumMod val="50000"/>
            </a:schemeClr>
          </a:solidFill>
        </p:spPr>
        <p:txBody>
          <a:bodyPr>
            <a:normAutofit fontScale="70000" lnSpcReduction="20000"/>
          </a:bodyPr>
          <a:lstStyle/>
          <a:p>
            <a:pPr>
              <a:lnSpc>
                <a:spcPct val="170000"/>
              </a:lnSpc>
            </a:pPr>
            <a:r>
              <a:rPr lang="zh-CN" altLang="en-US" dirty="0"/>
              <a:t>整个上世纪</a:t>
            </a:r>
            <a:r>
              <a:rPr lang="en-US" altLang="zh-CN" dirty="0"/>
              <a:t>80</a:t>
            </a:r>
            <a:r>
              <a:rPr lang="zh-CN" altLang="en-US" dirty="0"/>
              <a:t>年代，中西文化比较是一大学术热点。而这种中西比较通常会变成古今的比较。</a:t>
            </a:r>
            <a:endParaRPr lang="en-US" altLang="zh-CN" dirty="0"/>
          </a:p>
          <a:p>
            <a:pPr>
              <a:lnSpc>
                <a:spcPct val="170000"/>
              </a:lnSpc>
            </a:pPr>
            <a:r>
              <a:rPr lang="zh-CN" altLang="en-US" dirty="0"/>
              <a:t>比较的基准跟新文化运动时代一样，就是科学与民主。西方就等于科学与民主，因而启蒙知识分子首先在价值上肯定西方为先进的、现代的，而中国则因为缺乏科学与民主而被判定为落后的、非现代化的。</a:t>
            </a:r>
            <a:endParaRPr lang="en-US" altLang="zh-CN" dirty="0"/>
          </a:p>
          <a:p>
            <a:pPr>
              <a:lnSpc>
                <a:spcPct val="170000"/>
              </a:lnSpc>
            </a:pPr>
            <a:r>
              <a:rPr lang="zh-CN" altLang="en-US" dirty="0"/>
              <a:t>中西比较不是出于对中西文明之历史、逻辑知识上的兴趣，而是为了对它们作出价值上的判断，实际上是为了更为细致地发现中国文明的落后之处，从而为制定具体的、细致入微的现代化方案，进行知识上与心理上的准备。</a:t>
            </a:r>
            <a:endParaRPr lang="zh-CN" alt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20688"/>
            <a:ext cx="8229600" cy="5505475"/>
          </a:xfrm>
          <a:solidFill>
            <a:schemeClr val="tx2">
              <a:lumMod val="50000"/>
            </a:schemeClr>
          </a:solidFill>
        </p:spPr>
        <p:txBody>
          <a:bodyPr>
            <a:normAutofit fontScale="62500" lnSpcReduction="20000"/>
          </a:bodyPr>
          <a:lstStyle/>
          <a:p>
            <a:pPr>
              <a:lnSpc>
                <a:spcPct val="170000"/>
              </a:lnSpc>
            </a:pPr>
            <a:r>
              <a:rPr lang="zh-CN" altLang="en-US" dirty="0"/>
              <a:t>他们所引入的科学方法主要包括信息论、控制论、系统论。这些方法突破了当时正统意识形态所提供的历史哲学，不过，它自身也变成了一种“唯科学主义”的新教条，被广泛应用于哲学、人文、社会科学等各个领域的研究中。比如，金观涛利用系统论研究中国历史而提出中国传统社会的“超稳定结构”之说，此说对于当时之全盘反传统提供了充分的学理依据。</a:t>
            </a:r>
            <a:endParaRPr lang="en-US" altLang="zh-CN" dirty="0"/>
          </a:p>
          <a:p>
            <a:pPr>
              <a:lnSpc>
                <a:spcPct val="170000"/>
              </a:lnSpc>
            </a:pPr>
            <a:r>
              <a:rPr lang="zh-CN" altLang="en-US" dirty="0"/>
              <a:t>新启蒙运动知识分子所接受的乃是法国式的自由主义，强调个性解放，强调理性至上，希望通过摧毁传统，在新文化、新道德、新人性的基础上重组一个新世界。结果当然是适得其反。新文化运动激烈的反传统已经给中国知识界带来了虚无主义，加上政治生态的恶化，社会已经处在道德崩溃的边缘。</a:t>
            </a:r>
            <a:endParaRPr lang="zh-CN" alt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20688"/>
            <a:ext cx="8229600" cy="5505475"/>
          </a:xfrm>
          <a:solidFill>
            <a:schemeClr val="tx2">
              <a:lumMod val="50000"/>
            </a:schemeClr>
          </a:solidFill>
        </p:spPr>
        <p:txBody>
          <a:bodyPr>
            <a:normAutofit lnSpcReduction="10000"/>
          </a:bodyPr>
          <a:lstStyle/>
          <a:p>
            <a:pPr>
              <a:lnSpc>
                <a:spcPct val="170000"/>
              </a:lnSpc>
            </a:pPr>
            <a:r>
              <a:rPr lang="zh-CN" altLang="en-US" sz="2000" dirty="0"/>
              <a:t>就在启蒙知识分子通过中西比较而全盘否定传统的时候，在文学界出现了一种寻找中国固有传统的努力。新启蒙运动确实有点滑稽：经过几十年的全盘反传统，传统可能早已被摧毁殆尽，部分年轻的文学家觉得，新启蒙运动其实是在跟风车作战。他们提出了这样的问题：我们的传统究竟是什么</a:t>
            </a:r>
            <a:r>
              <a:rPr lang="en-US" altLang="zh-CN" sz="2000" dirty="0"/>
              <a:t>?</a:t>
            </a:r>
            <a:r>
              <a:rPr lang="zh-CN" altLang="en-US" sz="2000" dirty="0"/>
              <a:t>在哪儿</a:t>
            </a:r>
            <a:r>
              <a:rPr lang="en-US" altLang="zh-CN" sz="2000" dirty="0"/>
              <a:t>?</a:t>
            </a:r>
            <a:r>
              <a:rPr lang="zh-CN" altLang="en-US" sz="2000" dirty="0"/>
              <a:t>他们要寻文化之“根”，由此形成了“寻根文学”。这些作者具有清醒的反反传统的意识，同时在城市和乡村两个方向探寻民族文化之根。</a:t>
            </a:r>
            <a:endParaRPr lang="en-US" altLang="zh-CN" sz="2000" dirty="0"/>
          </a:p>
          <a:p>
            <a:pPr>
              <a:lnSpc>
                <a:spcPct val="170000"/>
              </a:lnSpc>
            </a:pPr>
            <a:r>
              <a:rPr lang="zh-CN" altLang="en-US" sz="2000" dirty="0"/>
              <a:t>寻根文学所呈现出的文化却是高度地域性、边缘性的。他们往往抓住某种民俗、习俗，利用拉美魔幻现实主义的技法刻意进行渲染。他们对于这些传统文化的价值判断同样是模糊的，受众的反应也是复杂的，</a:t>
            </a:r>
            <a:r>
              <a:rPr lang="zh-CN" altLang="en-US" sz="2000" b="1" u="sng" dirty="0"/>
              <a:t>很多人看了张艺谋的电影之后问自己：这是我们的传统吗</a:t>
            </a:r>
            <a:r>
              <a:rPr lang="en-US" altLang="zh-CN" sz="2000" b="1" u="sng" dirty="0"/>
              <a:t>? </a:t>
            </a:r>
            <a:endParaRPr lang="en-US" altLang="zh-CN" sz="2000" b="1" u="sng"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988840"/>
            <a:ext cx="7776000" cy="1143000"/>
          </a:xfrm>
          <a:solidFill>
            <a:srgbClr val="FFFF00"/>
          </a:solidFill>
        </p:spPr>
        <p:txBody>
          <a:bodyPr>
            <a:normAutofit/>
          </a:bodyPr>
          <a:lstStyle/>
          <a:p>
            <a:pPr algn="ctr"/>
            <a:r>
              <a:rPr lang="zh-CN" altLang="en-US" b="1" dirty="0"/>
              <a:t>教育：</a:t>
            </a:r>
            <a:r>
              <a:rPr lang="en-US" altLang="zh-CN" b="1" dirty="0"/>
              <a:t>20</a:t>
            </a:r>
            <a:r>
              <a:rPr lang="zh-CN" altLang="en-US" b="1" dirty="0"/>
              <a:t>世纪中国</a:t>
            </a:r>
            <a:endParaRPr lang="zh-CN" altLang="en-US" b="1"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556792"/>
            <a:ext cx="8435280" cy="4569371"/>
          </a:xfrm>
          <a:solidFill>
            <a:schemeClr val="tx2">
              <a:lumMod val="50000"/>
            </a:schemeClr>
          </a:solidFill>
        </p:spPr>
        <p:txBody>
          <a:bodyPr>
            <a:normAutofit fontScale="70000" lnSpcReduction="20000"/>
          </a:bodyPr>
          <a:lstStyle/>
          <a:p>
            <a:pPr>
              <a:lnSpc>
                <a:spcPct val="170000"/>
              </a:lnSpc>
            </a:pPr>
            <a:r>
              <a:rPr lang="en-US" altLang="zh-CN" dirty="0"/>
              <a:t>20</a:t>
            </a:r>
            <a:r>
              <a:rPr lang="zh-CN" altLang="en-US" dirty="0"/>
              <a:t>世纪是中国近现代高等教育从发生、发展到形成一个完整的体系的重要时期。</a:t>
            </a:r>
            <a:endParaRPr lang="en-US" altLang="zh-CN" dirty="0"/>
          </a:p>
          <a:p>
            <a:pPr>
              <a:lnSpc>
                <a:spcPct val="170000"/>
              </a:lnSpc>
            </a:pPr>
            <a:r>
              <a:rPr lang="en-US" altLang="zh-CN" dirty="0"/>
              <a:t>100</a:t>
            </a:r>
            <a:r>
              <a:rPr lang="zh-CN" altLang="en-US" dirty="0"/>
              <a:t>年来， 中国高等教育可谓峰回路转，波澜起伏，经历了不平凡的发展历程。</a:t>
            </a:r>
            <a:endParaRPr lang="en-US" altLang="zh-CN" dirty="0"/>
          </a:p>
          <a:p>
            <a:pPr>
              <a:lnSpc>
                <a:spcPct val="170000"/>
              </a:lnSpc>
            </a:pPr>
            <a:r>
              <a:rPr lang="zh-CN" altLang="en-US" dirty="0"/>
              <a:t>中国的高等教育，经过整整一个世纪的探索，既借鉴了外国的经验，又深深地植根于中国传统文化的土壤之中，形成了有中国特色的高等教育体系，为中国的社会发展和进步作出了重大贡献。</a:t>
            </a:r>
            <a:endParaRPr lang="zh-CN" altLang="en-US" dirty="0">
              <a:latin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1340768"/>
            <a:ext cx="8435280" cy="4785395"/>
          </a:xfrm>
          <a:solidFill>
            <a:schemeClr val="tx2">
              <a:lumMod val="50000"/>
            </a:schemeClr>
          </a:solidFill>
        </p:spPr>
        <p:txBody>
          <a:bodyPr>
            <a:normAutofit fontScale="62500" lnSpcReduction="20000"/>
          </a:bodyPr>
          <a:lstStyle/>
          <a:p>
            <a:pPr>
              <a:lnSpc>
                <a:spcPct val="170000"/>
              </a:lnSpc>
            </a:pPr>
            <a:r>
              <a:rPr lang="zh-CN" altLang="en-US" dirty="0"/>
              <a:t>清末除外国教会在中国办的高等学校之外，虽然国人也兴办了少数几所私立高等学校，但没有明显的地位，步履艰难。</a:t>
            </a:r>
            <a:endParaRPr lang="en-US" altLang="zh-CN" dirty="0"/>
          </a:p>
          <a:p>
            <a:pPr>
              <a:lnSpc>
                <a:spcPct val="170000"/>
              </a:lnSpc>
            </a:pPr>
            <a:r>
              <a:rPr lang="zh-CN" altLang="en-US" dirty="0"/>
              <a:t>民国建立后，</a:t>
            </a:r>
            <a:r>
              <a:rPr lang="en-US" altLang="zh-CN" dirty="0"/>
              <a:t>1912</a:t>
            </a:r>
            <a:r>
              <a:rPr lang="zh-CN" altLang="en-US" dirty="0"/>
              <a:t>年的</a:t>
            </a:r>
            <a:r>
              <a:rPr lang="en-US" altLang="zh-CN" dirty="0"/>
              <a:t>《</a:t>
            </a:r>
            <a:r>
              <a:rPr lang="zh-CN" altLang="en-US" dirty="0"/>
              <a:t>大学令</a:t>
            </a:r>
            <a:r>
              <a:rPr lang="en-US" altLang="zh-CN" dirty="0"/>
              <a:t>》</a:t>
            </a:r>
            <a:r>
              <a:rPr lang="zh-CN" altLang="en-US" dirty="0"/>
              <a:t>正式承认私立大学的地位。</a:t>
            </a:r>
            <a:endParaRPr lang="en-US" altLang="zh-CN" dirty="0"/>
          </a:p>
          <a:p>
            <a:pPr>
              <a:lnSpc>
                <a:spcPct val="170000"/>
              </a:lnSpc>
            </a:pPr>
            <a:r>
              <a:rPr lang="zh-CN" altLang="en-US" dirty="0"/>
              <a:t>由于民族工业的一定发展，促进了私立高等教育的发展。</a:t>
            </a:r>
            <a:endParaRPr lang="en-US" altLang="zh-CN" dirty="0"/>
          </a:p>
          <a:p>
            <a:pPr>
              <a:lnSpc>
                <a:spcPct val="170000"/>
              </a:lnSpc>
            </a:pPr>
            <a:r>
              <a:rPr lang="zh-CN" altLang="en-US" dirty="0"/>
              <a:t>到</a:t>
            </a:r>
            <a:r>
              <a:rPr lang="en-US" altLang="zh-CN" dirty="0"/>
              <a:t>1949</a:t>
            </a:r>
            <a:r>
              <a:rPr lang="zh-CN" altLang="en-US" dirty="0"/>
              <a:t>年新中国建立以前，私立高等教育在整个高等教育体系中占有相当的比重，起过重要的作用，也产生过像南开大学、复旦大学、厦门大学这样的办学水平很高且有相当影响的私立大学。</a:t>
            </a:r>
            <a:endParaRPr lang="en-US" altLang="zh-CN" dirty="0"/>
          </a:p>
          <a:p>
            <a:pPr>
              <a:lnSpc>
                <a:spcPct val="170000"/>
              </a:lnSpc>
            </a:pPr>
            <a:r>
              <a:rPr lang="zh-CN" altLang="en-US" dirty="0"/>
              <a:t>这些私立大学在办学思想、办学模式等方面有丰富的经验值得我们总结和借鉴。</a:t>
            </a:r>
            <a:endParaRPr lang="zh-CN" altLang="en-US" dirty="0">
              <a:latin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988840"/>
            <a:ext cx="7776000" cy="1143000"/>
          </a:xfrm>
          <a:solidFill>
            <a:srgbClr val="FFFF00"/>
          </a:solidFill>
        </p:spPr>
        <p:txBody>
          <a:bodyPr>
            <a:normAutofit/>
          </a:bodyPr>
          <a:lstStyle/>
          <a:p>
            <a:pPr algn="ctr"/>
            <a:r>
              <a:rPr lang="zh-CN" altLang="en-US" b="1" dirty="0"/>
              <a:t>科技：</a:t>
            </a:r>
            <a:r>
              <a:rPr lang="en-US" altLang="zh-CN" b="1" dirty="0"/>
              <a:t>20</a:t>
            </a:r>
            <a:r>
              <a:rPr lang="zh-CN" altLang="en-US" b="1" dirty="0"/>
              <a:t>世纪的世界与中国</a:t>
            </a:r>
            <a:endParaRPr lang="zh-CN" altLang="en-US" b="1"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512" y="692696"/>
            <a:ext cx="8507288" cy="5433467"/>
          </a:xfrm>
          <a:solidFill>
            <a:schemeClr val="tx2">
              <a:lumMod val="50000"/>
            </a:schemeClr>
          </a:solidFill>
        </p:spPr>
        <p:txBody>
          <a:bodyPr>
            <a:normAutofit/>
          </a:bodyPr>
          <a:lstStyle/>
          <a:p>
            <a:pPr>
              <a:lnSpc>
                <a:spcPct val="160000"/>
              </a:lnSpc>
            </a:pPr>
            <a:r>
              <a:rPr lang="zh-CN" altLang="en-US" dirty="0"/>
              <a:t>第三次科技革命是人类文明史上继蒸汽技术革命和电力技术革命之后科技领域里的又一次重大飞跃。</a:t>
            </a:r>
            <a:endParaRPr lang="en-US" altLang="zh-CN" dirty="0"/>
          </a:p>
          <a:p>
            <a:pPr>
              <a:lnSpc>
                <a:spcPct val="160000"/>
              </a:lnSpc>
            </a:pPr>
            <a:r>
              <a:rPr lang="zh-CN" altLang="en-US" dirty="0"/>
              <a:t>开始时间：</a:t>
            </a:r>
            <a:r>
              <a:rPr lang="en-US" altLang="zh-CN" dirty="0"/>
              <a:t>20</a:t>
            </a:r>
            <a:r>
              <a:rPr lang="zh-CN" altLang="en-US" dirty="0"/>
              <a:t>世纪四五十年代开始</a:t>
            </a:r>
            <a:endParaRPr lang="en-US" altLang="zh-CN" dirty="0"/>
          </a:p>
          <a:p>
            <a:pPr>
              <a:lnSpc>
                <a:spcPct val="160000"/>
              </a:lnSpc>
            </a:pPr>
            <a:r>
              <a:rPr lang="zh-CN" altLang="en-US" dirty="0"/>
              <a:t>主要标志：原子能、电子计算机、空间技术和生物工程</a:t>
            </a:r>
            <a:endParaRPr lang="zh-CN" alt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404664"/>
            <a:ext cx="8568952" cy="6048671"/>
          </a:xfrm>
          <a:solidFill>
            <a:schemeClr val="tx2">
              <a:lumMod val="50000"/>
            </a:schemeClr>
          </a:solidFill>
        </p:spPr>
        <p:txBody>
          <a:bodyPr>
            <a:normAutofit fontScale="62500" lnSpcReduction="20000"/>
          </a:bodyPr>
          <a:lstStyle/>
          <a:p>
            <a:pPr>
              <a:lnSpc>
                <a:spcPct val="170000"/>
              </a:lnSpc>
            </a:pPr>
            <a:r>
              <a:rPr lang="zh-CN" altLang="en-US" dirty="0"/>
              <a:t>重大发明：</a:t>
            </a:r>
            <a:br>
              <a:rPr lang="en-US" altLang="zh-CN" dirty="0"/>
            </a:br>
            <a:r>
              <a:rPr lang="zh-CN" altLang="en-US" dirty="0"/>
              <a:t>空间技术的利用和发展是这次技术革命的一大成果。</a:t>
            </a:r>
            <a:endParaRPr lang="en-US" altLang="zh-CN" dirty="0"/>
          </a:p>
          <a:p>
            <a:pPr>
              <a:lnSpc>
                <a:spcPct val="170000"/>
              </a:lnSpc>
            </a:pPr>
            <a:r>
              <a:rPr lang="en-US" altLang="zh-CN" dirty="0"/>
              <a:t>1957</a:t>
            </a:r>
            <a:r>
              <a:rPr lang="zh-CN" altLang="en-US" dirty="0"/>
              <a:t>年，苏联发射了世界上第一颗人造地球卫星，开创了空间技术发展的新纪元。</a:t>
            </a:r>
            <a:endParaRPr lang="en-US" altLang="zh-CN" dirty="0"/>
          </a:p>
          <a:p>
            <a:pPr>
              <a:lnSpc>
                <a:spcPct val="170000"/>
              </a:lnSpc>
            </a:pPr>
            <a:r>
              <a:rPr lang="en-US" altLang="zh-CN" dirty="0"/>
              <a:t>1961</a:t>
            </a:r>
            <a:r>
              <a:rPr lang="zh-CN" altLang="en-US" dirty="0"/>
              <a:t>年，苏联宇航员加加林乘坐飞船率先进入太空。</a:t>
            </a:r>
            <a:endParaRPr lang="en-US" altLang="zh-CN" dirty="0"/>
          </a:p>
          <a:p>
            <a:pPr>
              <a:lnSpc>
                <a:spcPct val="170000"/>
              </a:lnSpc>
            </a:pPr>
            <a:r>
              <a:rPr lang="en-US" altLang="zh-CN" dirty="0"/>
              <a:t>1981</a:t>
            </a:r>
            <a:r>
              <a:rPr lang="zh-CN" altLang="en-US" dirty="0"/>
              <a:t>年</a:t>
            </a:r>
            <a:r>
              <a:rPr lang="en-US" altLang="zh-CN" dirty="0"/>
              <a:t>4</a:t>
            </a:r>
            <a:r>
              <a:rPr lang="zh-CN" altLang="en-US" dirty="0"/>
              <a:t>月</a:t>
            </a:r>
            <a:r>
              <a:rPr lang="en-US" altLang="zh-CN" dirty="0"/>
              <a:t>12</a:t>
            </a:r>
            <a:r>
              <a:rPr lang="zh-CN" altLang="en-US" dirty="0"/>
              <a:t>日，美国第一个可以连续使用的哥伦比亚航天飞机试飞成功，是宇航事业的重大突破。</a:t>
            </a:r>
            <a:endParaRPr lang="en-US" altLang="zh-CN" dirty="0"/>
          </a:p>
          <a:p>
            <a:pPr>
              <a:lnSpc>
                <a:spcPct val="170000"/>
              </a:lnSpc>
            </a:pPr>
            <a:r>
              <a:rPr lang="en-US" altLang="zh-CN" dirty="0"/>
              <a:t>1971</a:t>
            </a:r>
            <a:r>
              <a:rPr lang="zh-CN" altLang="en-US" dirty="0"/>
              <a:t>年</a:t>
            </a:r>
            <a:r>
              <a:rPr lang="en-US" altLang="zh-CN" dirty="0"/>
              <a:t>4</a:t>
            </a:r>
            <a:r>
              <a:rPr lang="zh-CN" altLang="en-US" dirty="0"/>
              <a:t>月，钱学森提出中国要搞载人航天 ，并将飞船命名为“曙光一号”，最终搁置。</a:t>
            </a:r>
            <a:endParaRPr lang="en-US" altLang="zh-CN" dirty="0"/>
          </a:p>
          <a:p>
            <a:pPr>
              <a:lnSpc>
                <a:spcPct val="170000"/>
              </a:lnSpc>
            </a:pPr>
            <a:r>
              <a:rPr lang="en-US" altLang="zh-CN" dirty="0"/>
              <a:t>1975</a:t>
            </a:r>
            <a:r>
              <a:rPr lang="zh-CN" altLang="en-US" dirty="0"/>
              <a:t>年，我国成功发射并回收了第一颗返回式卫星，使我国成为世界上继美国和苏联之后第三个掌握了卫星回收技术的国家，为我国开展载人航天打下了坚实基础。</a:t>
            </a:r>
            <a:endParaRPr lang="zh-CN" alt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20689"/>
            <a:ext cx="8291264" cy="5472608"/>
          </a:xfrm>
          <a:solidFill>
            <a:schemeClr val="tx2">
              <a:lumMod val="50000"/>
            </a:schemeClr>
          </a:solidFill>
        </p:spPr>
        <p:txBody>
          <a:bodyPr>
            <a:normAutofit/>
          </a:bodyPr>
          <a:lstStyle/>
          <a:p>
            <a:pPr algn="just">
              <a:lnSpc>
                <a:spcPct val="170000"/>
              </a:lnSpc>
            </a:pPr>
            <a:r>
              <a:rPr lang="zh-CN" altLang="en-US" dirty="0"/>
              <a:t>原子能技术的利用和发展</a:t>
            </a:r>
            <a:endParaRPr lang="en-US" altLang="zh-CN" dirty="0"/>
          </a:p>
          <a:p>
            <a:r>
              <a:rPr lang="zh-CN" altLang="en-US" dirty="0">
                <a:sym typeface="+mn-ea"/>
              </a:rPr>
              <a:t>电子计算机技术的利用和发展</a:t>
            </a:r>
            <a:endParaRPr lang="en-US" altLang="zh-CN" dirty="0"/>
          </a:p>
          <a:p>
            <a:r>
              <a:rPr lang="zh-CN" altLang="en-US" dirty="0">
                <a:sym typeface="+mn-ea"/>
              </a:rPr>
              <a:t>生物技术的利用和发展</a:t>
            </a:r>
            <a:endParaRPr lang="en-US" altLang="zh-CN" dirty="0"/>
          </a:p>
          <a:p>
            <a:endParaRPr lang="zh-CN" altLang="en-US" dirty="0"/>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commondata" val="eyJoZGlkIjoiNDFiNzRkOWFmYjdlOWRlODkzNmNhYzE5N2NmNDJhNzQifQ=="/>
</p:tagLst>
</file>

<file path=ppt/theme/_rels/theme1.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凤舞九天">
  <a:themeElements>
    <a:clrScheme name="凤舞九天">
      <a:dk1>
        <a:sysClr val="windowText" lastClr="000000"/>
      </a:dk1>
      <a:lt1>
        <a:sysClr val="window" lastClr="FFFFFF"/>
      </a:lt1>
      <a:dk2>
        <a:srgbClr val="004646"/>
      </a:dk2>
      <a:lt2>
        <a:srgbClr val="E1F0FF"/>
      </a:lt2>
      <a:accent1>
        <a:srgbClr val="50742F"/>
      </a:accent1>
      <a:accent2>
        <a:srgbClr val="268868"/>
      </a:accent2>
      <a:accent3>
        <a:srgbClr val="33BD56"/>
      </a:accent3>
      <a:accent4>
        <a:srgbClr val="4BC5B9"/>
      </a:accent4>
      <a:accent5>
        <a:srgbClr val="3163CA"/>
      </a:accent5>
      <a:accent6>
        <a:srgbClr val="4B14AA"/>
      </a:accent6>
      <a:hlink>
        <a:srgbClr val="D9BE02"/>
      </a:hlink>
      <a:folHlink>
        <a:srgbClr val="F900F9"/>
      </a:folHlink>
    </a:clrScheme>
    <a:fontScheme name="凤舞九天">
      <a:majorFont>
        <a:latin typeface="Footlight MT Light"/>
        <a:ea typeface=""/>
        <a:cs typeface=""/>
        <a:font script="Jpan" typeface="ＭＳ Ｐゴシック"/>
        <a:font script="Hang" typeface="맑은 고딕"/>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oudy Old Style"/>
        <a:ea typeface=""/>
        <a:cs typeface=""/>
        <a:font script="Jpan" typeface="ＭＳ Ｐ明朝"/>
        <a:font script="Hang" typeface="HY견명조"/>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凤舞九天">
      <a:fillStyleLst>
        <a:solidFill>
          <a:schemeClr val="phClr">
            <a:tint val="100000"/>
            <a:shade val="100000"/>
            <a:hueMod val="100000"/>
            <a:satMod val="100000"/>
          </a:schemeClr>
        </a:solidFill>
        <a:gradFill rotWithShape="1">
          <a:gsLst>
            <a:gs pos="0">
              <a:schemeClr val="phClr">
                <a:tint val="65000"/>
                <a:satMod val="180000"/>
              </a:schemeClr>
            </a:gs>
            <a:gs pos="50000">
              <a:schemeClr val="phClr">
                <a:tint val="40000"/>
                <a:satMod val="175000"/>
              </a:schemeClr>
            </a:gs>
            <a:gs pos="100000">
              <a:schemeClr val="phClr">
                <a:tint val="65000"/>
                <a:satMod val="180000"/>
              </a:schemeClr>
            </a:gs>
          </a:gsLst>
          <a:lin ang="0" scaled="1"/>
        </a:gradFill>
        <a:gradFill rotWithShape="1">
          <a:gsLst>
            <a:gs pos="0">
              <a:schemeClr val="phClr">
                <a:shade val="38000"/>
                <a:satMod val="150000"/>
              </a:schemeClr>
            </a:gs>
            <a:gs pos="50000">
              <a:schemeClr val="phClr">
                <a:shade val="100000"/>
                <a:satMod val="100000"/>
              </a:schemeClr>
            </a:gs>
            <a:gs pos="100000">
              <a:schemeClr val="phClr">
                <a:shade val="38000"/>
                <a:satMod val="150000"/>
              </a:schemeClr>
            </a:gs>
          </a:gsLst>
          <a:lin ang="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outerShdw blurRad="190500" dist="78600" dir="2700000" rotWithShape="0">
              <a:srgbClr val="000000">
                <a:alpha val="35500"/>
              </a:srgbClr>
            </a:outerShdw>
          </a:effectLst>
        </a:effectStyle>
        <a:effectStyle>
          <a:effectLst>
            <a:outerShdw blurRad="190500" dist="78600" dir="2700000" rotWithShape="0">
              <a:srgbClr val="000000">
                <a:alpha val="35500"/>
              </a:srgbClr>
            </a:outerShdw>
          </a:effectLst>
        </a:effectStyle>
        <a:effectStyle>
          <a:effectLst>
            <a:outerShdw blurRad="190500" dist="78600" dir="2700000" rotWithShape="0">
              <a:srgbClr val="000000">
                <a:alpha val="3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tint val="100000"/>
            <a:shade val="100000"/>
            <a:hueMod val="100000"/>
            <a:satMod val="100000"/>
          </a:schemeClr>
        </a:solidFill>
        <a:gradFill rotWithShape="1">
          <a:gsLst>
            <a:gs pos="0">
              <a:schemeClr val="phClr">
                <a:tint val="80000"/>
                <a:satMod val="400000"/>
              </a:schemeClr>
            </a:gs>
            <a:gs pos="25000">
              <a:schemeClr val="phClr">
                <a:tint val="83000"/>
                <a:satMod val="300000"/>
              </a:schemeClr>
            </a:gs>
            <a:gs pos="100000">
              <a:schemeClr val="phClr">
                <a:shade val="15000"/>
                <a:satMod val="300000"/>
              </a:schemeClr>
            </a:gs>
          </a:gsLst>
          <a:path path="circle">
            <a:fillToRect l="10000" t="180000" r="10000" b="50000"/>
          </a:path>
        </a:gradFill>
        <a:blipFill>
          <a:blip xmlns:r="http://schemas.openxmlformats.org/officeDocument/2006/relationships" r:embed="rId1">
            <a:duotone>
              <a:schemeClr val="phClr">
                <a:tint val="100000"/>
                <a:shade val="70000"/>
                <a:hueMod val="100000"/>
                <a:satMod val="100000"/>
              </a:schemeClr>
              <a:schemeClr val="phClr">
                <a:tint val="90000"/>
                <a:shade val="100000"/>
                <a:hueMod val="100000"/>
                <a:satMod val="100000"/>
              </a:schemeClr>
            </a:duotone>
          </a:blip>
          <a:tile tx="0" ty="0" sx="50000" sy="50000" flip="x"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12394</Words>
  <Application>WPS 演示</Application>
  <PresentationFormat>全屏显示(4:3)</PresentationFormat>
  <Paragraphs>278</Paragraphs>
  <Slides>63</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63</vt:i4>
      </vt:variant>
    </vt:vector>
  </HeadingPairs>
  <TitlesOfParts>
    <vt:vector size="78" baseType="lpstr">
      <vt:lpstr>Arial</vt:lpstr>
      <vt:lpstr>宋体</vt:lpstr>
      <vt:lpstr>Wingdings</vt:lpstr>
      <vt:lpstr>Wingdings 2</vt:lpstr>
      <vt:lpstr>Arial</vt:lpstr>
      <vt:lpstr>楷体</vt:lpstr>
      <vt:lpstr>Goudy Old Style</vt:lpstr>
      <vt:lpstr>Segoe Print</vt:lpstr>
      <vt:lpstr>微软雅黑</vt:lpstr>
      <vt:lpstr>Arial Unicode MS</vt:lpstr>
      <vt:lpstr>华文新魏</vt:lpstr>
      <vt:lpstr>Footlight MT Light</vt:lpstr>
      <vt:lpstr>等线</vt:lpstr>
      <vt:lpstr>Calibri</vt:lpstr>
      <vt:lpstr>凤舞九天</vt:lpstr>
      <vt:lpstr>历史与文化</vt:lpstr>
      <vt:lpstr>第七讲  20世纪的中国与世界</vt:lpstr>
      <vt:lpstr>PowerPoint 演示文稿</vt:lpstr>
      <vt:lpstr>世界发展与中国发展紧密关联</vt:lpstr>
      <vt:lpstr>政治：20世纪的世界与中国</vt:lpstr>
      <vt:lpstr>20世纪世界政治格局三次大变革</vt:lpstr>
      <vt:lpstr>一、20世纪20年代到二战前的凡尔赛—华盛顿体系 </vt:lpstr>
      <vt:lpstr>PowerPoint 演示文稿</vt:lpstr>
      <vt:lpstr>PowerPoint 演示文稿</vt:lpstr>
      <vt:lpstr>PowerPoint 演示文稿</vt:lpstr>
      <vt:lpstr>二、1945-1991年，美苏对峙的两级格局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三、20世纪90年代至今多极化趋势 </vt:lpstr>
      <vt:lpstr>PowerPoint 演示文稿</vt:lpstr>
      <vt:lpstr>经济：20世纪的世界与中国</vt:lpstr>
      <vt:lpstr>PowerPoint 演示文稿</vt:lpstr>
      <vt:lpstr>PowerPoint 演示文稿</vt:lpstr>
      <vt:lpstr>PowerPoint 演示文稿</vt:lpstr>
      <vt:lpstr>PowerPoint 演示文稿</vt:lpstr>
      <vt:lpstr>主要措施</vt:lpstr>
      <vt:lpstr>PowerPoint 演示文稿</vt:lpstr>
      <vt:lpstr>PowerPoint 演示文稿</vt:lpstr>
      <vt:lpstr>PowerPoint 演示文稿</vt:lpstr>
      <vt:lpstr>“布雷顿森林体系”的主要内容</vt:lpstr>
      <vt:lpstr>“布雷顿森林体系”的影响</vt:lpstr>
      <vt:lpstr>PowerPoint 演示文稿</vt:lpstr>
      <vt:lpstr>PowerPoint 演示文稿</vt:lpstr>
      <vt:lpstr>PowerPoint 演示文稿</vt:lpstr>
      <vt:lpstr>PowerPoint 演示文稿</vt:lpstr>
      <vt:lpstr>军事：20世纪的世界与中国</vt:lpstr>
      <vt:lpstr>PowerPoint 演示文稿</vt:lpstr>
      <vt:lpstr>PowerPoint 演示文稿</vt:lpstr>
      <vt:lpstr>中国与一战</vt:lpstr>
      <vt:lpstr>PowerPoint 演示文稿</vt:lpstr>
      <vt:lpstr>中国与二战</vt:lpstr>
      <vt:lpstr>PowerPoint 演示文稿</vt:lpstr>
      <vt:lpstr>PowerPoint 演示文稿</vt:lpstr>
      <vt:lpstr>PowerPoint 演示文稿</vt:lpstr>
      <vt:lpstr>文化：20世纪的世界与中国</vt:lpstr>
      <vt:lpstr>PowerPoint 演示文稿</vt:lpstr>
      <vt:lpstr>新文化运动</vt:lpstr>
      <vt:lpstr>PowerPoint 演示文稿</vt:lpstr>
      <vt:lpstr>PowerPoint 演示文稿</vt:lpstr>
      <vt:lpstr>PowerPoint 演示文稿</vt:lpstr>
      <vt:lpstr>20世纪80时代文化热</vt:lpstr>
      <vt:lpstr>PowerPoint 演示文稿</vt:lpstr>
      <vt:lpstr>PowerPoint 演示文稿</vt:lpstr>
      <vt:lpstr>PowerPoint 演示文稿</vt:lpstr>
      <vt:lpstr>教育：20世纪中国</vt:lpstr>
      <vt:lpstr>PowerPoint 演示文稿</vt:lpstr>
      <vt:lpstr>PowerPoint 演示文稿</vt:lpstr>
      <vt:lpstr>科技：20世纪的世界与中国</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中国印章文化漫谈</dc:title>
  <dc:creator>Administrator</dc:creator>
  <cp:lastModifiedBy>WPS_1677401776</cp:lastModifiedBy>
  <cp:revision>1257</cp:revision>
  <dcterms:created xsi:type="dcterms:W3CDTF">2019-12-24T00:55:00Z</dcterms:created>
  <dcterms:modified xsi:type="dcterms:W3CDTF">2024-01-05T11:39:51Z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73930296241B4399B39D1C533AFA4417_12</vt:lpwstr>
  </property>
  <property fmtid="{D5CDD505-2E9C-101B-9397-08002B2CF9AE}" pid="3" name="KSOProductBuildVer">
    <vt:lpwstr>2052-12.1.0.16120</vt:lpwstr>
  </property>
</Properties>
</file>