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8"/>
  </p:notesMasterIdLst>
  <p:sldIdLst>
    <p:sldId id="298" r:id="rId2"/>
    <p:sldId id="297" r:id="rId3"/>
    <p:sldId id="324" r:id="rId4"/>
    <p:sldId id="399" r:id="rId5"/>
    <p:sldId id="349" r:id="rId6"/>
    <p:sldId id="351" r:id="rId7"/>
    <p:sldId id="285" r:id="rId8"/>
    <p:sldId id="348" r:id="rId9"/>
    <p:sldId id="322" r:id="rId10"/>
    <p:sldId id="350" r:id="rId11"/>
    <p:sldId id="323" r:id="rId12"/>
    <p:sldId id="325" r:id="rId13"/>
    <p:sldId id="327" r:id="rId14"/>
    <p:sldId id="332" r:id="rId15"/>
    <p:sldId id="355" r:id="rId16"/>
    <p:sldId id="326" r:id="rId17"/>
    <p:sldId id="398" r:id="rId18"/>
    <p:sldId id="400" r:id="rId19"/>
    <p:sldId id="352" r:id="rId20"/>
    <p:sldId id="333" r:id="rId21"/>
    <p:sldId id="401" r:id="rId22"/>
    <p:sldId id="403" r:id="rId23"/>
    <p:sldId id="353" r:id="rId24"/>
    <p:sldId id="330" r:id="rId25"/>
    <p:sldId id="357" r:id="rId26"/>
    <p:sldId id="356" r:id="rId27"/>
    <p:sldId id="360" r:id="rId28"/>
    <p:sldId id="387" r:id="rId29"/>
    <p:sldId id="388" r:id="rId30"/>
    <p:sldId id="389" r:id="rId31"/>
    <p:sldId id="386" r:id="rId32"/>
    <p:sldId id="391" r:id="rId33"/>
    <p:sldId id="392" r:id="rId34"/>
    <p:sldId id="393" r:id="rId35"/>
    <p:sldId id="428" r:id="rId36"/>
    <p:sldId id="390" r:id="rId37"/>
    <p:sldId id="429" r:id="rId38"/>
    <p:sldId id="402" r:id="rId39"/>
    <p:sldId id="430" r:id="rId40"/>
    <p:sldId id="331" r:id="rId41"/>
    <p:sldId id="404" r:id="rId42"/>
    <p:sldId id="361" r:id="rId43"/>
    <p:sldId id="410" r:id="rId44"/>
    <p:sldId id="397" r:id="rId45"/>
    <p:sldId id="328" r:id="rId46"/>
    <p:sldId id="334" r:id="rId47"/>
    <p:sldId id="363" r:id="rId48"/>
    <p:sldId id="336" r:id="rId49"/>
    <p:sldId id="364" r:id="rId50"/>
    <p:sldId id="408" r:id="rId51"/>
    <p:sldId id="414" r:id="rId52"/>
    <p:sldId id="367" r:id="rId53"/>
    <p:sldId id="366" r:id="rId54"/>
    <p:sldId id="337" r:id="rId55"/>
    <p:sldId id="406" r:id="rId56"/>
    <p:sldId id="394" r:id="rId57"/>
    <p:sldId id="395" r:id="rId58"/>
    <p:sldId id="396" r:id="rId59"/>
    <p:sldId id="338" r:id="rId60"/>
    <p:sldId id="368" r:id="rId61"/>
    <p:sldId id="411" r:id="rId62"/>
    <p:sldId id="369" r:id="rId63"/>
    <p:sldId id="370" r:id="rId64"/>
    <p:sldId id="412" r:id="rId65"/>
    <p:sldId id="339" r:id="rId66"/>
    <p:sldId id="371" r:id="rId67"/>
    <p:sldId id="340" r:id="rId68"/>
    <p:sldId id="341" r:id="rId69"/>
    <p:sldId id="374" r:id="rId70"/>
    <p:sldId id="427" r:id="rId71"/>
    <p:sldId id="343" r:id="rId72"/>
    <p:sldId id="383" r:id="rId73"/>
    <p:sldId id="424" r:id="rId74"/>
    <p:sldId id="344" r:id="rId75"/>
    <p:sldId id="416" r:id="rId76"/>
    <p:sldId id="417" r:id="rId77"/>
    <p:sldId id="345" r:id="rId78"/>
    <p:sldId id="425" r:id="rId79"/>
    <p:sldId id="377" r:id="rId80"/>
    <p:sldId id="418" r:id="rId81"/>
    <p:sldId id="346" r:id="rId82"/>
    <p:sldId id="384" r:id="rId83"/>
    <p:sldId id="347" r:id="rId84"/>
    <p:sldId id="385" r:id="rId85"/>
    <p:sldId id="431" r:id="rId86"/>
    <p:sldId id="309" r:id="rId8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2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98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440" y="76"/>
      </p:cViewPr>
      <p:guideLst>
        <p:guide orient="horz" pos="322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2B2F2-9DFA-4590-9116-B0FF4F754671}" type="datetimeFigureOut">
              <a:rPr lang="zh-CN" altLang="en-US" smtClean="0"/>
              <a:t>2025/12/25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F7D688-6913-455E-A6AB-2054B34CB6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672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D01EC9-4C81-49FB-B029-A864F8F8C09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165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91A8B2-D958-3C8E-46A1-1A5DFB34DA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525945E-8B14-2E32-C0FC-38F7BFA214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57B7C5-FB97-AB43-E1CD-EBA51505B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88B8-9BB8-4AD6-8730-5805C2A6692B}" type="datetimeFigureOut">
              <a:rPr lang="zh-CN" altLang="en-US" smtClean="0"/>
              <a:t>2025/12/25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C0E60F-5913-B700-4EA2-42FBF050C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99A4DDE-E4E7-5E23-AA6E-0BC2367A6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A3AF-84D2-45D3-8DD6-BA5EF22F0F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342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60AFAA-9169-276E-BB08-4F383E1ED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92110F-95CA-AC2A-484D-72E54FA3F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7DCA246-72E7-6FBA-7A31-5CF981305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88B8-9BB8-4AD6-8730-5805C2A6692B}" type="datetimeFigureOut">
              <a:rPr lang="zh-CN" altLang="en-US" smtClean="0"/>
              <a:t>2025/12/25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B3F171-B6CF-6296-CC47-FE5B77063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7FA3B8-D0E3-A3D4-5A2E-E68525CDF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A3AF-84D2-45D3-8DD6-BA5EF22F0F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9215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139277-1BFF-A1DE-F7BE-90A0629E5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A85D1BF-58B4-1588-3345-81E4E7F40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9756AC-82E0-F89A-3026-A08953974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88B8-9BB8-4AD6-8730-5805C2A6692B}" type="datetimeFigureOut">
              <a:rPr lang="zh-CN" altLang="en-US" smtClean="0"/>
              <a:t>2025/12/25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04F127D-A2A7-C1A6-0987-5E5A6E30C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676A081-CFAB-F651-DD15-A64F001DC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A3AF-84D2-45D3-8DD6-BA5EF22F0F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12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C40F88-869D-5CCC-81C4-BE5300066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5D722A-732F-D1C0-3456-E6D368E88E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DFE59BA-FE2A-98E2-137A-1FBBC651FE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F1218F1-C40A-FE5E-C278-FC83CE859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88B8-9BB8-4AD6-8730-5805C2A6692B}" type="datetimeFigureOut">
              <a:rPr lang="zh-CN" altLang="en-US" smtClean="0"/>
              <a:t>2025/12/25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B1F8C9B-F456-27A0-1034-6D949AB91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959630C-2D06-2A32-51CA-AC5868A6C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A3AF-84D2-45D3-8DD6-BA5EF22F0F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9077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8B53F6-98F2-68F9-1901-BCB22054D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2C2134D-A704-DA3B-15B3-DDCDEB4115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B46EEF5-AE20-7666-61F8-844373A84B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985D333-64BC-E59C-10E3-1EE81037B3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2219197-0796-70AB-9EC4-C76AD31255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1D0CB59-6D84-B6EC-2D25-3558926EB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88B8-9BB8-4AD6-8730-5805C2A6692B}" type="datetimeFigureOut">
              <a:rPr lang="zh-CN" altLang="en-US" smtClean="0"/>
              <a:t>2025/12/25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177DA9F-AEC7-89FA-82DA-2249BFF21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7A0E1EA-70F0-8432-F14E-2B1AC3F4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A3AF-84D2-45D3-8DD6-BA5EF22F0F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415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58C62E-FC38-66DE-3306-3DA888997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AF1D00B-0BA8-0BFB-3B23-2A5D27F44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88B8-9BB8-4AD6-8730-5805C2A6692B}" type="datetimeFigureOut">
              <a:rPr lang="zh-CN" altLang="en-US" smtClean="0"/>
              <a:t>2025/12/25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A9496E4-598F-6283-1E18-3F7EB61EB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5F265E6-CEDD-8597-B610-E86B6676B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A3AF-84D2-45D3-8DD6-BA5EF22F0F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9849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200D904-4D40-88F6-C599-D5CA857D5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88B8-9BB8-4AD6-8730-5805C2A6692B}" type="datetimeFigureOut">
              <a:rPr lang="zh-CN" altLang="en-US" smtClean="0"/>
              <a:t>2025/12/25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980C50D-BD0A-EE83-FDFA-411D0A151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940116-09E0-2B1B-9706-DBFC8659C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A3AF-84D2-45D3-8DD6-BA5EF22F0F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3954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C9925B-7163-D289-FA4C-51A7240D1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2A88CA-99FD-6AAA-5A53-6A177D91B9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47A0E69-4B36-C500-F773-B0D9B55F00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F1A076A-B916-CDC0-3CD6-6B99633A0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88B8-9BB8-4AD6-8730-5805C2A6692B}" type="datetimeFigureOut">
              <a:rPr lang="zh-CN" altLang="en-US" smtClean="0"/>
              <a:t>2025/12/25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0787AAE-1F23-E8EB-D278-9D16F84B5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D26A136-B55D-A906-33E8-79A0EE858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A3AF-84D2-45D3-8DD6-BA5EF22F0F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843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0D999B-5008-1F63-C166-9EAD3013F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67ED929-4B74-7DD0-6865-8EA6C9F7AF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7DEADED-69CA-7542-59FA-CB88BCFB0A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50E54F5-7695-EF59-8EE1-30985B869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88B8-9BB8-4AD6-8730-5805C2A6692B}" type="datetimeFigureOut">
              <a:rPr lang="zh-CN" altLang="en-US" smtClean="0"/>
              <a:t>2025/12/25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5AA3C31-5F8B-6D6A-DB55-E93734CD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97D51A3-540D-665A-332B-166700D0A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A3AF-84D2-45D3-8DD6-BA5EF22F0F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7152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FAC261-EC1D-CCD4-1B81-6ED5CC9C6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FA8DA44-D20E-B106-113C-A6695F05E9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A8F2C8B-0280-7B79-0D63-3E309ACE9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88B8-9BB8-4AD6-8730-5805C2A6692B}" type="datetimeFigureOut">
              <a:rPr lang="zh-CN" altLang="en-US" smtClean="0"/>
              <a:t>2025/12/25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C80FF02-72FA-270D-3499-093E8FC13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BB0457-21B3-3710-8765-8927A98FD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A3AF-84D2-45D3-8DD6-BA5EF22F0F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079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C5D61C7-76EB-0F43-6F6D-887E2C7921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6CABAC8-2A61-FF8E-F9BD-84806DDE16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0E0B18D-03C0-7C7E-4E91-F4ECFFF4E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388B8-9BB8-4AD6-8730-5805C2A6692B}" type="datetimeFigureOut">
              <a:rPr lang="zh-CN" altLang="en-US" smtClean="0"/>
              <a:t>2025/12/25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D156080-ECFE-9D0B-502A-77B4A415B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A4BA680-9728-C8EA-F9A6-5A1E24630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A3AF-84D2-45D3-8DD6-BA5EF22F0F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7039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FA4E98E-5758-C2B6-FAA2-9AA4A47AD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F9AF616-0A2B-47AE-2668-C2963E78C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19D92F5-F94D-3E58-B505-41955EC245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388B8-9BB8-4AD6-8730-5805C2A6692B}" type="datetimeFigureOut">
              <a:rPr lang="zh-CN" altLang="en-US" smtClean="0"/>
              <a:t>2025/12/25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CBF9AB-FA6E-9737-D7B5-E56D28A290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9FEA17B-2DB7-5399-C407-DFE154779D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EA3AF-84D2-45D3-8DD6-BA5EF22F0F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2170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4.jp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5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14.jp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14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Relationship Id="rId9" Type="http://schemas.openxmlformats.org/officeDocument/2006/relationships/image" Target="../media/image14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105.png"/><Relationship Id="rId18" Type="http://schemas.openxmlformats.org/officeDocument/2006/relationships/image" Target="../media/image110.png"/><Relationship Id="rId3" Type="http://schemas.openxmlformats.org/officeDocument/2006/relationships/image" Target="../media/image94.png"/><Relationship Id="rId21" Type="http://schemas.openxmlformats.org/officeDocument/2006/relationships/image" Target="../media/image14.jpg"/><Relationship Id="rId7" Type="http://schemas.openxmlformats.org/officeDocument/2006/relationships/image" Target="../media/image98.png"/><Relationship Id="rId12" Type="http://schemas.openxmlformats.org/officeDocument/2006/relationships/image" Target="../media/image104.png"/><Relationship Id="rId17" Type="http://schemas.openxmlformats.org/officeDocument/2006/relationships/image" Target="../media/image109.png"/><Relationship Id="rId2" Type="http://schemas.openxmlformats.org/officeDocument/2006/relationships/image" Target="../media/image93.png"/><Relationship Id="rId16" Type="http://schemas.openxmlformats.org/officeDocument/2006/relationships/image" Target="../media/image108.png"/><Relationship Id="rId20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png"/><Relationship Id="rId11" Type="http://schemas.openxmlformats.org/officeDocument/2006/relationships/image" Target="../media/image103.png"/><Relationship Id="rId5" Type="http://schemas.openxmlformats.org/officeDocument/2006/relationships/image" Target="../media/image96.png"/><Relationship Id="rId15" Type="http://schemas.openxmlformats.org/officeDocument/2006/relationships/image" Target="../media/image107.png"/><Relationship Id="rId10" Type="http://schemas.openxmlformats.org/officeDocument/2006/relationships/image" Target="../media/image102.png"/><Relationship Id="rId19" Type="http://schemas.openxmlformats.org/officeDocument/2006/relationships/image" Target="../media/image111.png"/><Relationship Id="rId4" Type="http://schemas.openxmlformats.org/officeDocument/2006/relationships/image" Target="../media/image95.png"/><Relationship Id="rId9" Type="http://schemas.openxmlformats.org/officeDocument/2006/relationships/image" Target="../media/image101.png"/><Relationship Id="rId14" Type="http://schemas.openxmlformats.org/officeDocument/2006/relationships/image" Target="../media/image10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7" Type="http://schemas.openxmlformats.org/officeDocument/2006/relationships/image" Target="../media/image14.jp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Relationship Id="rId9" Type="http://schemas.openxmlformats.org/officeDocument/2006/relationships/image" Target="../media/image14.jp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18.png"/><Relationship Id="rId7" Type="http://schemas.openxmlformats.org/officeDocument/2006/relationships/image" Target="../media/image124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Relationship Id="rId9" Type="http://schemas.openxmlformats.org/officeDocument/2006/relationships/image" Target="../media/image14.jp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4.jp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12" Type="http://schemas.openxmlformats.org/officeDocument/2006/relationships/image" Target="../media/image136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png"/><Relationship Id="rId11" Type="http://schemas.openxmlformats.org/officeDocument/2006/relationships/image" Target="../media/image135.png"/><Relationship Id="rId5" Type="http://schemas.openxmlformats.org/officeDocument/2006/relationships/image" Target="../media/image129.png"/><Relationship Id="rId10" Type="http://schemas.openxmlformats.org/officeDocument/2006/relationships/image" Target="../media/image134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7" Type="http://schemas.openxmlformats.org/officeDocument/2006/relationships/image" Target="../media/image14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3" Type="http://schemas.openxmlformats.org/officeDocument/2006/relationships/image" Target="../media/image143.png"/><Relationship Id="rId7" Type="http://schemas.openxmlformats.org/officeDocument/2006/relationships/image" Target="../media/image147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4" Type="http://schemas.openxmlformats.org/officeDocument/2006/relationships/image" Target="../media/image144.png"/><Relationship Id="rId9" Type="http://schemas.openxmlformats.org/officeDocument/2006/relationships/image" Target="../media/image1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0.png"/><Relationship Id="rId2" Type="http://schemas.openxmlformats.org/officeDocument/2006/relationships/image" Target="../media/image11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200.png"/><Relationship Id="rId4" Type="http://schemas.openxmlformats.org/officeDocument/2006/relationships/image" Target="../media/image119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0.png"/><Relationship Id="rId2" Type="http://schemas.openxmlformats.org/officeDocument/2006/relationships/image" Target="../media/image12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23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1.png"/><Relationship Id="rId2" Type="http://schemas.openxmlformats.org/officeDocument/2006/relationships/image" Target="../media/image12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5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1.png"/><Relationship Id="rId7" Type="http://schemas.openxmlformats.org/officeDocument/2006/relationships/image" Target="../media/image14.jpg"/><Relationship Id="rId2" Type="http://schemas.openxmlformats.org/officeDocument/2006/relationships/image" Target="../media/image14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1.png"/><Relationship Id="rId5" Type="http://schemas.openxmlformats.org/officeDocument/2006/relationships/image" Target="../media/image1441.png"/><Relationship Id="rId4" Type="http://schemas.openxmlformats.org/officeDocument/2006/relationships/image" Target="../media/image143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0.png"/><Relationship Id="rId13" Type="http://schemas.openxmlformats.org/officeDocument/2006/relationships/image" Target="../media/image1390.png"/><Relationship Id="rId18" Type="http://schemas.openxmlformats.org/officeDocument/2006/relationships/image" Target="../media/image1440.png"/><Relationship Id="rId3" Type="http://schemas.openxmlformats.org/officeDocument/2006/relationships/image" Target="../media/image1290.png"/><Relationship Id="rId21" Type="http://schemas.openxmlformats.org/officeDocument/2006/relationships/image" Target="../media/image14.jpg"/><Relationship Id="rId7" Type="http://schemas.openxmlformats.org/officeDocument/2006/relationships/image" Target="../media/image1330.png"/><Relationship Id="rId12" Type="http://schemas.openxmlformats.org/officeDocument/2006/relationships/image" Target="../media/image1380.png"/><Relationship Id="rId17" Type="http://schemas.openxmlformats.org/officeDocument/2006/relationships/image" Target="../media/image1430.png"/><Relationship Id="rId2" Type="http://schemas.openxmlformats.org/officeDocument/2006/relationships/image" Target="../media/image1280.png"/><Relationship Id="rId16" Type="http://schemas.openxmlformats.org/officeDocument/2006/relationships/image" Target="../media/image1420.png"/><Relationship Id="rId20" Type="http://schemas.openxmlformats.org/officeDocument/2006/relationships/image" Target="../media/image14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0.png"/><Relationship Id="rId11" Type="http://schemas.openxmlformats.org/officeDocument/2006/relationships/image" Target="../media/image1370.png"/><Relationship Id="rId5" Type="http://schemas.openxmlformats.org/officeDocument/2006/relationships/image" Target="../media/image1310.png"/><Relationship Id="rId15" Type="http://schemas.openxmlformats.org/officeDocument/2006/relationships/image" Target="../media/image1410.png"/><Relationship Id="rId10" Type="http://schemas.openxmlformats.org/officeDocument/2006/relationships/image" Target="../media/image1360.png"/><Relationship Id="rId19" Type="http://schemas.openxmlformats.org/officeDocument/2006/relationships/image" Target="../media/image1450.png"/><Relationship Id="rId4" Type="http://schemas.openxmlformats.org/officeDocument/2006/relationships/image" Target="../media/image1300.png"/><Relationship Id="rId9" Type="http://schemas.openxmlformats.org/officeDocument/2006/relationships/image" Target="../media/image1350.png"/><Relationship Id="rId14" Type="http://schemas.openxmlformats.org/officeDocument/2006/relationships/image" Target="../media/image1400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0.png"/><Relationship Id="rId13" Type="http://schemas.openxmlformats.org/officeDocument/2006/relationships/image" Target="../media/image1511.png"/><Relationship Id="rId18" Type="http://schemas.openxmlformats.org/officeDocument/2006/relationships/image" Target="../media/image154.png"/><Relationship Id="rId3" Type="http://schemas.openxmlformats.org/officeDocument/2006/relationships/image" Target="../media/image1300.png"/><Relationship Id="rId7" Type="http://schemas.openxmlformats.org/officeDocument/2006/relationships/image" Target="../media/image1350.png"/><Relationship Id="rId12" Type="http://schemas.openxmlformats.org/officeDocument/2006/relationships/image" Target="../media/image1400.png"/><Relationship Id="rId17" Type="http://schemas.openxmlformats.org/officeDocument/2006/relationships/image" Target="../media/image1530.png"/><Relationship Id="rId2" Type="http://schemas.openxmlformats.org/officeDocument/2006/relationships/image" Target="../media/image1470.png"/><Relationship Id="rId16" Type="http://schemas.openxmlformats.org/officeDocument/2006/relationships/image" Target="../media/image14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40.png"/><Relationship Id="rId11" Type="http://schemas.openxmlformats.org/officeDocument/2006/relationships/image" Target="../media/image1390.png"/><Relationship Id="rId5" Type="http://schemas.openxmlformats.org/officeDocument/2006/relationships/image" Target="../media/image1480.png"/><Relationship Id="rId15" Type="http://schemas.openxmlformats.org/officeDocument/2006/relationships/image" Target="../media/image1520.png"/><Relationship Id="rId10" Type="http://schemas.openxmlformats.org/officeDocument/2006/relationships/image" Target="../media/image1500.png"/><Relationship Id="rId19" Type="http://schemas.openxmlformats.org/officeDocument/2006/relationships/image" Target="../media/image14.jpg"/><Relationship Id="rId4" Type="http://schemas.openxmlformats.org/officeDocument/2006/relationships/image" Target="../media/image1310.png"/><Relationship Id="rId9" Type="http://schemas.openxmlformats.org/officeDocument/2006/relationships/image" Target="../media/image1490.png"/><Relationship Id="rId14" Type="http://schemas.openxmlformats.org/officeDocument/2006/relationships/image" Target="../media/image142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156.png"/><Relationship Id="rId7" Type="http://schemas.openxmlformats.org/officeDocument/2006/relationships/image" Target="../media/image160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9.png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3" Type="http://schemas.openxmlformats.org/officeDocument/2006/relationships/image" Target="../media/image162.png"/><Relationship Id="rId7" Type="http://schemas.openxmlformats.org/officeDocument/2006/relationships/image" Target="../media/image166.png"/><Relationship Id="rId12" Type="http://schemas.openxmlformats.org/officeDocument/2006/relationships/image" Target="../media/image14.jp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png"/><Relationship Id="rId11" Type="http://schemas.openxmlformats.org/officeDocument/2006/relationships/image" Target="../media/image170.png"/><Relationship Id="rId5" Type="http://schemas.openxmlformats.org/officeDocument/2006/relationships/image" Target="../media/image164.png"/><Relationship Id="rId10" Type="http://schemas.openxmlformats.org/officeDocument/2006/relationships/image" Target="../media/image169.png"/><Relationship Id="rId4" Type="http://schemas.openxmlformats.org/officeDocument/2006/relationships/image" Target="../media/image163.png"/><Relationship Id="rId9" Type="http://schemas.openxmlformats.org/officeDocument/2006/relationships/image" Target="../media/image168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74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13" Type="http://schemas.openxmlformats.org/officeDocument/2006/relationships/image" Target="../media/image188.png"/><Relationship Id="rId18" Type="http://schemas.openxmlformats.org/officeDocument/2006/relationships/image" Target="../media/image14.jpg"/><Relationship Id="rId3" Type="http://schemas.openxmlformats.org/officeDocument/2006/relationships/image" Target="../media/image178.png"/><Relationship Id="rId7" Type="http://schemas.openxmlformats.org/officeDocument/2006/relationships/image" Target="../media/image182.png"/><Relationship Id="rId12" Type="http://schemas.openxmlformats.org/officeDocument/2006/relationships/image" Target="../media/image175.png"/><Relationship Id="rId17" Type="http://schemas.openxmlformats.org/officeDocument/2006/relationships/image" Target="../media/image187.png"/><Relationship Id="rId2" Type="http://schemas.openxmlformats.org/officeDocument/2006/relationships/image" Target="../media/image177.png"/><Relationship Id="rId16" Type="http://schemas.openxmlformats.org/officeDocument/2006/relationships/image" Target="../media/image1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1.png"/><Relationship Id="rId11" Type="http://schemas.openxmlformats.org/officeDocument/2006/relationships/image" Target="../media/image186.png"/><Relationship Id="rId5" Type="http://schemas.openxmlformats.org/officeDocument/2006/relationships/image" Target="../media/image180.png"/><Relationship Id="rId15" Type="http://schemas.openxmlformats.org/officeDocument/2006/relationships/image" Target="../media/image190.png"/><Relationship Id="rId10" Type="http://schemas.openxmlformats.org/officeDocument/2006/relationships/image" Target="../media/image185.png"/><Relationship Id="rId4" Type="http://schemas.openxmlformats.org/officeDocument/2006/relationships/image" Target="../media/image179.png"/><Relationship Id="rId9" Type="http://schemas.openxmlformats.org/officeDocument/2006/relationships/image" Target="../media/image184.png"/><Relationship Id="rId14" Type="http://schemas.openxmlformats.org/officeDocument/2006/relationships/image" Target="../media/image18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png"/><Relationship Id="rId13" Type="http://schemas.openxmlformats.org/officeDocument/2006/relationships/image" Target="../media/image14.jpg"/><Relationship Id="rId3" Type="http://schemas.openxmlformats.org/officeDocument/2006/relationships/image" Target="../media/image194.png"/><Relationship Id="rId7" Type="http://schemas.openxmlformats.org/officeDocument/2006/relationships/image" Target="../media/image198.png"/><Relationship Id="rId12" Type="http://schemas.openxmlformats.org/officeDocument/2006/relationships/image" Target="../media/image203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7.png"/><Relationship Id="rId11" Type="http://schemas.openxmlformats.org/officeDocument/2006/relationships/image" Target="../media/image202.png"/><Relationship Id="rId5" Type="http://schemas.openxmlformats.org/officeDocument/2006/relationships/image" Target="../media/image196.png"/><Relationship Id="rId10" Type="http://schemas.openxmlformats.org/officeDocument/2006/relationships/image" Target="../media/image201.png"/><Relationship Id="rId4" Type="http://schemas.openxmlformats.org/officeDocument/2006/relationships/image" Target="../media/image195.png"/><Relationship Id="rId9" Type="http://schemas.openxmlformats.org/officeDocument/2006/relationships/image" Target="../media/image20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7" Type="http://schemas.openxmlformats.org/officeDocument/2006/relationships/image" Target="../media/image14.jpg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8.png"/><Relationship Id="rId5" Type="http://schemas.openxmlformats.org/officeDocument/2006/relationships/image" Target="../media/image207.png"/><Relationship Id="rId4" Type="http://schemas.openxmlformats.org/officeDocument/2006/relationships/image" Target="../media/image206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png"/><Relationship Id="rId3" Type="http://schemas.openxmlformats.org/officeDocument/2006/relationships/image" Target="../media/image209.png"/><Relationship Id="rId7" Type="http://schemas.openxmlformats.org/officeDocument/2006/relationships/image" Target="../media/image213.png"/><Relationship Id="rId2" Type="http://schemas.openxmlformats.org/officeDocument/2006/relationships/image" Target="../media/image16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2.png"/><Relationship Id="rId11" Type="http://schemas.openxmlformats.org/officeDocument/2006/relationships/image" Target="../media/image14.jpg"/><Relationship Id="rId5" Type="http://schemas.openxmlformats.org/officeDocument/2006/relationships/image" Target="../media/image211.png"/><Relationship Id="rId10" Type="http://schemas.openxmlformats.org/officeDocument/2006/relationships/image" Target="../media/image216.png"/><Relationship Id="rId4" Type="http://schemas.openxmlformats.org/officeDocument/2006/relationships/image" Target="../media/image210.png"/><Relationship Id="rId9" Type="http://schemas.openxmlformats.org/officeDocument/2006/relationships/image" Target="../media/image215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3" Type="http://schemas.openxmlformats.org/officeDocument/2006/relationships/image" Target="../media/image1820.png"/><Relationship Id="rId7" Type="http://schemas.openxmlformats.org/officeDocument/2006/relationships/image" Target="../media/image2000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2.png"/><Relationship Id="rId5" Type="http://schemas.openxmlformats.org/officeDocument/2006/relationships/image" Target="../media/image1980.png"/><Relationship Id="rId4" Type="http://schemas.openxmlformats.org/officeDocument/2006/relationships/image" Target="../media/image1970.png"/><Relationship Id="rId9" Type="http://schemas.openxmlformats.org/officeDocument/2006/relationships/image" Target="../media/image14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0.png"/><Relationship Id="rId2" Type="http://schemas.openxmlformats.org/officeDocument/2006/relationships/image" Target="../media/image20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2050.png"/><Relationship Id="rId4" Type="http://schemas.openxmlformats.org/officeDocument/2006/relationships/image" Target="../media/image2040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pn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png"/><Relationship Id="rId13" Type="http://schemas.openxmlformats.org/officeDocument/2006/relationships/image" Target="../media/image14.jpg"/><Relationship Id="rId3" Type="http://schemas.openxmlformats.org/officeDocument/2006/relationships/image" Target="../media/image223.png"/><Relationship Id="rId7" Type="http://schemas.openxmlformats.org/officeDocument/2006/relationships/image" Target="../media/image227.png"/><Relationship Id="rId12" Type="http://schemas.openxmlformats.org/officeDocument/2006/relationships/image" Target="../media/image232.png"/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6.png"/><Relationship Id="rId11" Type="http://schemas.openxmlformats.org/officeDocument/2006/relationships/image" Target="../media/image231.png"/><Relationship Id="rId5" Type="http://schemas.openxmlformats.org/officeDocument/2006/relationships/image" Target="../media/image225.png"/><Relationship Id="rId10" Type="http://schemas.openxmlformats.org/officeDocument/2006/relationships/image" Target="../media/image230.png"/><Relationship Id="rId4" Type="http://schemas.openxmlformats.org/officeDocument/2006/relationships/image" Target="../media/image220.png"/><Relationship Id="rId9" Type="http://schemas.openxmlformats.org/officeDocument/2006/relationships/image" Target="../media/image22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3" Type="http://schemas.openxmlformats.org/officeDocument/2006/relationships/image" Target="../media/image233.png"/><Relationship Id="rId7" Type="http://schemas.openxmlformats.org/officeDocument/2006/relationships/image" Target="../media/image239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8.png"/><Relationship Id="rId5" Type="http://schemas.openxmlformats.org/officeDocument/2006/relationships/image" Target="../media/image237.png"/><Relationship Id="rId10" Type="http://schemas.openxmlformats.org/officeDocument/2006/relationships/image" Target="../media/image14.jpg"/><Relationship Id="rId4" Type="http://schemas.openxmlformats.org/officeDocument/2006/relationships/image" Target="../media/image236.png"/><Relationship Id="rId9" Type="http://schemas.openxmlformats.org/officeDocument/2006/relationships/image" Target="../media/image241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png"/><Relationship Id="rId3" Type="http://schemas.openxmlformats.org/officeDocument/2006/relationships/image" Target="../media/image243.png"/><Relationship Id="rId7" Type="http://schemas.openxmlformats.org/officeDocument/2006/relationships/image" Target="../media/image2230.png"/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20.png"/><Relationship Id="rId5" Type="http://schemas.openxmlformats.org/officeDocument/2006/relationships/image" Target="../media/image244.png"/><Relationship Id="rId4" Type="http://schemas.openxmlformats.org/officeDocument/2006/relationships/image" Target="../media/image2200.png"/><Relationship Id="rId9" Type="http://schemas.openxmlformats.org/officeDocument/2006/relationships/image" Target="../media/image14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246.png"/><Relationship Id="rId7" Type="http://schemas.openxmlformats.org/officeDocument/2006/relationships/image" Target="../media/image2310.png"/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00.png"/><Relationship Id="rId5" Type="http://schemas.openxmlformats.org/officeDocument/2006/relationships/image" Target="../media/image247.png"/><Relationship Id="rId4" Type="http://schemas.openxmlformats.org/officeDocument/2006/relationships/image" Target="../media/image228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5.png"/><Relationship Id="rId3" Type="http://schemas.openxmlformats.org/officeDocument/2006/relationships/image" Target="../media/image2500.png"/><Relationship Id="rId7" Type="http://schemas.openxmlformats.org/officeDocument/2006/relationships/image" Target="../media/image254.png"/><Relationship Id="rId12" Type="http://schemas.openxmlformats.org/officeDocument/2006/relationships/image" Target="../media/image14.jpg"/><Relationship Id="rId2" Type="http://schemas.openxmlformats.org/officeDocument/2006/relationships/image" Target="../media/image24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3.png"/><Relationship Id="rId11" Type="http://schemas.openxmlformats.org/officeDocument/2006/relationships/image" Target="../media/image258.png"/><Relationship Id="rId5" Type="http://schemas.openxmlformats.org/officeDocument/2006/relationships/image" Target="../media/image252.png"/><Relationship Id="rId10" Type="http://schemas.openxmlformats.org/officeDocument/2006/relationships/image" Target="../media/image257.png"/><Relationship Id="rId4" Type="http://schemas.openxmlformats.org/officeDocument/2006/relationships/image" Target="../media/image251.png"/><Relationship Id="rId9" Type="http://schemas.openxmlformats.org/officeDocument/2006/relationships/image" Target="../media/image256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3" Type="http://schemas.openxmlformats.org/officeDocument/2006/relationships/image" Target="../media/image251.png"/><Relationship Id="rId7" Type="http://schemas.openxmlformats.org/officeDocument/2006/relationships/image" Target="../media/image259.png"/><Relationship Id="rId2" Type="http://schemas.openxmlformats.org/officeDocument/2006/relationships/image" Target="../media/image25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4.png"/><Relationship Id="rId5" Type="http://schemas.openxmlformats.org/officeDocument/2006/relationships/image" Target="../media/image253.png"/><Relationship Id="rId10" Type="http://schemas.openxmlformats.org/officeDocument/2006/relationships/image" Target="../media/image14.jpg"/><Relationship Id="rId4" Type="http://schemas.openxmlformats.org/officeDocument/2006/relationships/image" Target="../media/image252.png"/><Relationship Id="rId9" Type="http://schemas.openxmlformats.org/officeDocument/2006/relationships/image" Target="../media/image261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png"/><Relationship Id="rId7" Type="http://schemas.openxmlformats.org/officeDocument/2006/relationships/image" Target="../media/image14.jpg"/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6.png"/><Relationship Id="rId5" Type="http://schemas.openxmlformats.org/officeDocument/2006/relationships/image" Target="../media/image265.png"/><Relationship Id="rId4" Type="http://schemas.openxmlformats.org/officeDocument/2006/relationships/image" Target="../media/image26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png"/><Relationship Id="rId7" Type="http://schemas.openxmlformats.org/officeDocument/2006/relationships/image" Target="../media/image14.jpg"/><Relationship Id="rId2" Type="http://schemas.openxmlformats.org/officeDocument/2006/relationships/image" Target="../media/image2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1.png"/><Relationship Id="rId5" Type="http://schemas.openxmlformats.org/officeDocument/2006/relationships/image" Target="../media/image270.png"/><Relationship Id="rId4" Type="http://schemas.openxmlformats.org/officeDocument/2006/relationships/image" Target="../media/image269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0.png"/><Relationship Id="rId2" Type="http://schemas.openxmlformats.org/officeDocument/2006/relationships/image" Target="../media/image23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370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320" y="-584200"/>
            <a:ext cx="12192000" cy="8174735"/>
            <a:chOff x="0" y="0"/>
            <a:chExt cx="24384000" cy="163494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98458" cy="8198458"/>
            </a:xfrm>
            <a:custGeom>
              <a:avLst/>
              <a:gdLst/>
              <a:ahLst/>
              <a:cxnLst/>
              <a:rect l="l" t="t" r="r" b="b"/>
              <a:pathLst>
                <a:path w="8198458" h="8198458">
                  <a:moveTo>
                    <a:pt x="0" y="0"/>
                  </a:moveTo>
                  <a:lnTo>
                    <a:pt x="8198458" y="0"/>
                  </a:lnTo>
                  <a:lnTo>
                    <a:pt x="8198458" y="8198458"/>
                  </a:lnTo>
                  <a:lnTo>
                    <a:pt x="0" y="81984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8103568"/>
              <a:ext cx="8198458" cy="8198458"/>
            </a:xfrm>
            <a:custGeom>
              <a:avLst/>
              <a:gdLst/>
              <a:ahLst/>
              <a:cxnLst/>
              <a:rect l="l" t="t" r="r" b="b"/>
              <a:pathLst>
                <a:path w="8198458" h="8198458">
                  <a:moveTo>
                    <a:pt x="0" y="0"/>
                  </a:moveTo>
                  <a:lnTo>
                    <a:pt x="8198458" y="0"/>
                  </a:lnTo>
                  <a:lnTo>
                    <a:pt x="8198458" y="8198458"/>
                  </a:lnTo>
                  <a:lnTo>
                    <a:pt x="0" y="81984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8107869" y="0"/>
              <a:ext cx="8198458" cy="8198458"/>
            </a:xfrm>
            <a:custGeom>
              <a:avLst/>
              <a:gdLst/>
              <a:ahLst/>
              <a:cxnLst/>
              <a:rect l="l" t="t" r="r" b="b"/>
              <a:pathLst>
                <a:path w="8198458" h="8198458">
                  <a:moveTo>
                    <a:pt x="0" y="0"/>
                  </a:moveTo>
                  <a:lnTo>
                    <a:pt x="8198458" y="0"/>
                  </a:lnTo>
                  <a:lnTo>
                    <a:pt x="8198458" y="8198458"/>
                  </a:lnTo>
                  <a:lnTo>
                    <a:pt x="0" y="81984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8107869" y="8103568"/>
              <a:ext cx="8198458" cy="8198458"/>
            </a:xfrm>
            <a:custGeom>
              <a:avLst/>
              <a:gdLst/>
              <a:ahLst/>
              <a:cxnLst/>
              <a:rect l="l" t="t" r="r" b="b"/>
              <a:pathLst>
                <a:path w="8198458" h="8198458">
                  <a:moveTo>
                    <a:pt x="0" y="0"/>
                  </a:moveTo>
                  <a:lnTo>
                    <a:pt x="8198458" y="0"/>
                  </a:lnTo>
                  <a:lnTo>
                    <a:pt x="8198458" y="8198458"/>
                  </a:lnTo>
                  <a:lnTo>
                    <a:pt x="0" y="81984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16185542" y="47445"/>
              <a:ext cx="8198458" cy="8198458"/>
            </a:xfrm>
            <a:custGeom>
              <a:avLst/>
              <a:gdLst/>
              <a:ahLst/>
              <a:cxnLst/>
              <a:rect l="l" t="t" r="r" b="b"/>
              <a:pathLst>
                <a:path w="8198458" h="8198458">
                  <a:moveTo>
                    <a:pt x="0" y="0"/>
                  </a:moveTo>
                  <a:lnTo>
                    <a:pt x="8198458" y="0"/>
                  </a:lnTo>
                  <a:lnTo>
                    <a:pt x="8198458" y="8198457"/>
                  </a:lnTo>
                  <a:lnTo>
                    <a:pt x="0" y="81984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6185542" y="8151013"/>
              <a:ext cx="8198458" cy="8198458"/>
            </a:xfrm>
            <a:custGeom>
              <a:avLst/>
              <a:gdLst/>
              <a:ahLst/>
              <a:cxnLst/>
              <a:rect l="l" t="t" r="r" b="b"/>
              <a:pathLst>
                <a:path w="8198458" h="8198458">
                  <a:moveTo>
                    <a:pt x="0" y="0"/>
                  </a:moveTo>
                  <a:lnTo>
                    <a:pt x="8198458" y="0"/>
                  </a:lnTo>
                  <a:lnTo>
                    <a:pt x="8198458" y="8198457"/>
                  </a:lnTo>
                  <a:lnTo>
                    <a:pt x="0" y="81984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5454683" y="852365"/>
            <a:ext cx="1186385" cy="774116"/>
          </a:xfrm>
          <a:custGeom>
            <a:avLst/>
            <a:gdLst/>
            <a:ahLst/>
            <a:cxnLst/>
            <a:rect l="l" t="t" r="r" b="b"/>
            <a:pathLst>
              <a:path w="1779577" h="1161174">
                <a:moveTo>
                  <a:pt x="0" y="0"/>
                </a:moveTo>
                <a:lnTo>
                  <a:pt x="1779577" y="0"/>
                </a:lnTo>
                <a:lnTo>
                  <a:pt x="1779577" y="1161174"/>
                </a:lnTo>
                <a:lnTo>
                  <a:pt x="0" y="11611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>
            <a:off x="0" y="5745599"/>
            <a:ext cx="3449307" cy="1112401"/>
          </a:xfrm>
          <a:custGeom>
            <a:avLst/>
            <a:gdLst/>
            <a:ahLst/>
            <a:cxnLst/>
            <a:rect l="l" t="t" r="r" b="b"/>
            <a:pathLst>
              <a:path w="5173960" h="1668602">
                <a:moveTo>
                  <a:pt x="5173960" y="0"/>
                </a:moveTo>
                <a:lnTo>
                  <a:pt x="0" y="0"/>
                </a:lnTo>
                <a:lnTo>
                  <a:pt x="0" y="1668602"/>
                </a:lnTo>
                <a:lnTo>
                  <a:pt x="5173960" y="1668602"/>
                </a:lnTo>
                <a:lnTo>
                  <a:pt x="517396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V="1">
            <a:off x="8742693" y="0"/>
            <a:ext cx="3449307" cy="1112401"/>
          </a:xfrm>
          <a:custGeom>
            <a:avLst/>
            <a:gdLst/>
            <a:ahLst/>
            <a:cxnLst/>
            <a:rect l="l" t="t" r="r" b="b"/>
            <a:pathLst>
              <a:path w="5173960" h="1668602">
                <a:moveTo>
                  <a:pt x="0" y="1668602"/>
                </a:moveTo>
                <a:lnTo>
                  <a:pt x="5173960" y="1668602"/>
                </a:lnTo>
                <a:lnTo>
                  <a:pt x="5173960" y="0"/>
                </a:lnTo>
                <a:lnTo>
                  <a:pt x="0" y="0"/>
                </a:lnTo>
                <a:lnTo>
                  <a:pt x="0" y="1668602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184884" y="2726883"/>
            <a:ext cx="7725981" cy="1467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547"/>
              </a:lnSpc>
              <a:spcBef>
                <a:spcPct val="0"/>
              </a:spcBef>
            </a:pPr>
            <a:r>
              <a:rPr lang="zh-CN" altLang="en-US" sz="15000" b="1" dirty="0">
                <a:solidFill>
                  <a:srgbClr val="004AA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Nunito Sans Bold"/>
                <a:sym typeface="Nunito Sans Bold"/>
              </a:rPr>
              <a:t>物理复习</a:t>
            </a:r>
            <a:endParaRPr lang="en-US" sz="15000" b="1" dirty="0">
              <a:solidFill>
                <a:srgbClr val="004AA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Nunito Sans Bold"/>
              <a:sym typeface="Nunito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767607" y="4398683"/>
            <a:ext cx="6631244" cy="6991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73"/>
              </a:lnSpc>
            </a:pPr>
            <a:r>
              <a:rPr lang="zh-CN" altLang="en-US" sz="4000" b="1" i="1" dirty="0">
                <a:solidFill>
                  <a:srgbClr val="047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Nunito Sans Bold Italics"/>
                <a:sym typeface="Nunito Sans Bold Italics"/>
              </a:rPr>
              <a:t>光学部分</a:t>
            </a:r>
            <a:endParaRPr lang="en-US" sz="4000" b="1" i="1" dirty="0">
              <a:solidFill>
                <a:srgbClr val="047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Nunito Sans Bold Italics"/>
              <a:sym typeface="Nunito Sans Bold Itali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40E116-8E81-59AD-91D9-16E597198193}"/>
              </a:ext>
            </a:extLst>
          </p:cNvPr>
          <p:cNvSpPr txBox="1"/>
          <p:nvPr/>
        </p:nvSpPr>
        <p:spPr>
          <a:xfrm>
            <a:off x="9137514" y="5420446"/>
            <a:ext cx="2824710" cy="6503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73"/>
              </a:lnSpc>
            </a:pPr>
            <a:r>
              <a:rPr lang="zh-CN" altLang="en-US" sz="2400" b="1" dirty="0">
                <a:solidFill>
                  <a:srgbClr val="047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Nunito Sans Bold Italics"/>
                <a:sym typeface="Nunito Sans Bold Italics"/>
              </a:rPr>
              <a:t>自动化</a:t>
            </a:r>
            <a:r>
              <a:rPr lang="en-US" altLang="zh-CN" sz="2400" b="1" dirty="0">
                <a:solidFill>
                  <a:srgbClr val="047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Nunito Sans Bold Italics"/>
                <a:sym typeface="Nunito Sans Bold Italics"/>
              </a:rPr>
              <a:t>2503  </a:t>
            </a:r>
            <a:r>
              <a:rPr lang="zh-CN" altLang="en-US" sz="2400" b="1" dirty="0">
                <a:solidFill>
                  <a:srgbClr val="047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Nunito Sans Bold Italics"/>
                <a:sym typeface="Nunito Sans Bold Italics"/>
              </a:rPr>
              <a:t>党钫译</a:t>
            </a:r>
            <a:endParaRPr lang="en-US" altLang="zh-CN" sz="2400" b="1" dirty="0">
              <a:solidFill>
                <a:srgbClr val="047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Nunito Sans Bold Italics"/>
              <a:sym typeface="Nunito Sans Bold Italics"/>
            </a:endParaRP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C93CE55E-AF0E-3382-E137-0A50E62310C2}"/>
              </a:ext>
            </a:extLst>
          </p:cNvPr>
          <p:cNvSpPr txBox="1"/>
          <p:nvPr/>
        </p:nvSpPr>
        <p:spPr>
          <a:xfrm>
            <a:off x="9137514" y="5923129"/>
            <a:ext cx="2824710" cy="6503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73"/>
              </a:lnSpc>
            </a:pPr>
            <a:r>
              <a:rPr lang="en-US" altLang="zh-CN" sz="2400" b="1" dirty="0">
                <a:solidFill>
                  <a:srgbClr val="047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Nunito Sans Bold Italics"/>
                <a:sym typeface="Nunito Sans Bold Italics"/>
              </a:rPr>
              <a:t>12/25/2025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07F3B-93A4-B586-E82D-5EDFAE5D5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F90AD23-0E53-7FA5-34A6-A59283EC438A}"/>
              </a:ext>
            </a:extLst>
          </p:cNvPr>
          <p:cNvGrpSpPr/>
          <p:nvPr/>
        </p:nvGrpSpPr>
        <p:grpSpPr>
          <a:xfrm>
            <a:off x="-4464172" y="-1137600"/>
            <a:ext cx="7848844" cy="9133201"/>
            <a:chOff x="0" y="0"/>
            <a:chExt cx="6985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D867B89-5207-953E-2990-64B161730D67}"/>
                </a:ext>
              </a:extLst>
            </p:cNvPr>
            <p:cNvSpPr/>
            <p:nvPr/>
          </p:nvSpPr>
          <p:spPr>
            <a:xfrm>
              <a:off x="0" y="0"/>
              <a:ext cx="698500" cy="812800"/>
            </a:xfrm>
            <a:custGeom>
              <a:avLst/>
              <a:gdLst/>
              <a:ahLst/>
              <a:cxnLst/>
              <a:rect l="l" t="t" r="r" b="b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670349E-BC6D-EC1B-0F2E-6E9ADDDD2731}"/>
                </a:ext>
              </a:extLst>
            </p:cNvPr>
            <p:cNvSpPr txBox="1"/>
            <p:nvPr/>
          </p:nvSpPr>
          <p:spPr>
            <a:xfrm>
              <a:off x="0" y="101600"/>
              <a:ext cx="698500" cy="571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40"/>
                </a:lnSpc>
              </a:pPr>
              <a:endParaRPr sz="1200"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76AE9057-4BA1-B290-300D-B970249D3855}"/>
              </a:ext>
            </a:extLst>
          </p:cNvPr>
          <p:cNvGrpSpPr/>
          <p:nvPr/>
        </p:nvGrpSpPr>
        <p:grpSpPr>
          <a:xfrm>
            <a:off x="11864346" y="-564926"/>
            <a:ext cx="2822911" cy="3284843"/>
            <a:chOff x="0" y="0"/>
            <a:chExt cx="6985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3A70CFD-C91E-3896-FA43-9BD6588B55B8}"/>
                </a:ext>
              </a:extLst>
            </p:cNvPr>
            <p:cNvSpPr/>
            <p:nvPr/>
          </p:nvSpPr>
          <p:spPr>
            <a:xfrm>
              <a:off x="0" y="0"/>
              <a:ext cx="698500" cy="812800"/>
            </a:xfrm>
            <a:custGeom>
              <a:avLst/>
              <a:gdLst/>
              <a:ahLst/>
              <a:cxnLst/>
              <a:rect l="l" t="t" r="r" b="b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507F2546-D897-D8E2-6411-F3FAE87BFE7B}"/>
                </a:ext>
              </a:extLst>
            </p:cNvPr>
            <p:cNvSpPr txBox="1"/>
            <p:nvPr/>
          </p:nvSpPr>
          <p:spPr>
            <a:xfrm>
              <a:off x="0" y="101600"/>
              <a:ext cx="698500" cy="571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40"/>
                </a:lnSpc>
              </a:pPr>
              <a:endParaRPr sz="1200"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8FC4B2B2-11D1-83B7-731C-C235A4EB743C}"/>
              </a:ext>
            </a:extLst>
          </p:cNvPr>
          <p:cNvSpPr txBox="1"/>
          <p:nvPr/>
        </p:nvSpPr>
        <p:spPr>
          <a:xfrm>
            <a:off x="1334290" y="2885017"/>
            <a:ext cx="1612110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334"/>
              </a:lnSpc>
            </a:pPr>
            <a:r>
              <a:rPr lang="en-US" sz="9334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eorgia Pro Condensed Bold"/>
                <a:sym typeface="Georgia Pro Condensed Bold"/>
              </a:rPr>
              <a:t>1</a:t>
            </a:r>
          </a:p>
        </p:txBody>
      </p:sp>
      <p:sp>
        <p:nvSpPr>
          <p:cNvPr id="9" name="AutoShape 9">
            <a:extLst>
              <a:ext uri="{FF2B5EF4-FFF2-40B4-BE49-F238E27FC236}">
                <a16:creationId xmlns:a16="http://schemas.microsoft.com/office/drawing/2014/main" id="{94534518-D5AB-8B16-487F-9C2F52ADF9B8}"/>
              </a:ext>
            </a:extLst>
          </p:cNvPr>
          <p:cNvSpPr/>
          <p:nvPr/>
        </p:nvSpPr>
        <p:spPr>
          <a:xfrm>
            <a:off x="5498826" y="6169025"/>
            <a:ext cx="4410468" cy="0"/>
          </a:xfrm>
          <a:prstGeom prst="line">
            <a:avLst/>
          </a:prstGeom>
          <a:ln w="9525" cap="flat">
            <a:solidFill>
              <a:srgbClr val="004AA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AC24E3AE-8D1C-71D3-88CD-96221D7BBBD5}"/>
              </a:ext>
            </a:extLst>
          </p:cNvPr>
          <p:cNvSpPr txBox="1"/>
          <p:nvPr/>
        </p:nvSpPr>
        <p:spPr>
          <a:xfrm>
            <a:off x="2455401" y="3622344"/>
            <a:ext cx="10820400" cy="440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3734" b="1" i="1" spc="-82" dirty="0">
                <a:solidFill>
                  <a:srgbClr val="047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Futura Ultra-Bold Italics"/>
                <a:sym typeface="Futura Ultra-Bold Italics"/>
              </a:rPr>
              <a:t>The propagation of light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7748446F-4721-2771-ECC4-1DCCFE585A29}"/>
              </a:ext>
            </a:extLst>
          </p:cNvPr>
          <p:cNvSpPr txBox="1"/>
          <p:nvPr/>
        </p:nvSpPr>
        <p:spPr>
          <a:xfrm>
            <a:off x="2350699" y="2343678"/>
            <a:ext cx="10820400" cy="1211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44"/>
              </a:lnSpc>
            </a:pPr>
            <a:r>
              <a:rPr lang="zh-CN" altLang="en-US" sz="8800" b="1" i="1" spc="-228" dirty="0">
                <a:solidFill>
                  <a:srgbClr val="004AA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Futura Ultra-Bold Italics"/>
                <a:sym typeface="Futura Ultra-Bold Italics"/>
              </a:rPr>
              <a:t>光的传播</a:t>
            </a:r>
          </a:p>
        </p:txBody>
      </p:sp>
    </p:spTree>
    <p:extLst>
      <p:ext uri="{BB962C8B-B14F-4D97-AF65-F5344CB8AC3E}">
        <p14:creationId xmlns:p14="http://schemas.microsoft.com/office/powerpoint/2010/main" val="26629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80FE2-4F51-961D-2A6C-C27A1111C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61D8936-6B37-AC54-8DAC-CC5933E416C5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E05A9BB-814E-DAC6-22F8-C258FAFECD4D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EA1EFBC-B56B-999B-2861-0F5D5104AAB0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6885339D-B4DA-26EF-785F-4E0AA97F06F4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 | 2025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B28472BA-835E-CFD0-4B64-12640D8C562F}"/>
                  </a:ext>
                </a:extLst>
              </p:cNvPr>
              <p:cNvSpPr txBox="1"/>
              <p:nvPr/>
            </p:nvSpPr>
            <p:spPr>
              <a:xfrm>
                <a:off x="152400" y="1217069"/>
                <a:ext cx="10312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1.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光程：折射率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几何路程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B28472BA-835E-CFD0-4B64-12640D8C56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217069"/>
                <a:ext cx="10312400" cy="461665"/>
              </a:xfrm>
              <a:prstGeom prst="rect">
                <a:avLst/>
              </a:prstGeom>
              <a:blipFill>
                <a:blip r:embed="rId2"/>
                <a:stretch>
                  <a:fillRect l="-887" t="-10667" b="-30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9">
            <a:extLst>
              <a:ext uri="{FF2B5EF4-FFF2-40B4-BE49-F238E27FC236}">
                <a16:creationId xmlns:a16="http://schemas.microsoft.com/office/drawing/2014/main" id="{222601C8-A1D8-76A1-D246-29238B8770DC}"/>
              </a:ext>
            </a:extLst>
          </p:cNvPr>
          <p:cNvSpPr txBox="1"/>
          <p:nvPr/>
        </p:nvSpPr>
        <p:spPr>
          <a:xfrm>
            <a:off x="284327" y="531153"/>
            <a:ext cx="2146051" cy="528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Before Start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CD94885-99FF-A6C4-043B-9DAC085BE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378" y="2581157"/>
            <a:ext cx="7630590" cy="84784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94E23B39-F489-FA0B-C7DE-78ED99CD4B75}"/>
              </a:ext>
            </a:extLst>
          </p:cNvPr>
          <p:cNvSpPr txBox="1"/>
          <p:nvPr/>
        </p:nvSpPr>
        <p:spPr>
          <a:xfrm>
            <a:off x="152400" y="1850156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可见光的颜色与波长范围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F5EE76F7-24B9-B8E1-248F-5F84AB559531}"/>
                  </a:ext>
                </a:extLst>
              </p:cNvPr>
              <p:cNvSpPr txBox="1"/>
              <p:nvPr/>
            </p:nvSpPr>
            <p:spPr>
              <a:xfrm>
                <a:off x="152400" y="3602756"/>
                <a:ext cx="10312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3.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波长、频率和光速（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299792458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𝒎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𝒔</m:t>
                        </m:r>
                      </m:den>
                    </m:f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）的关系：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F5EE76F7-24B9-B8E1-248F-5F84AB5595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3602756"/>
                <a:ext cx="10312400" cy="461665"/>
              </a:xfrm>
              <a:prstGeom prst="rect">
                <a:avLst/>
              </a:prstGeom>
              <a:blipFill>
                <a:blip r:embed="rId4"/>
                <a:stretch>
                  <a:fillRect l="-887" t="-123684" b="-1921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图片 14" descr="图示&#10;&#10;AI 生成的内容可能不正确。">
            <a:extLst>
              <a:ext uri="{FF2B5EF4-FFF2-40B4-BE49-F238E27FC236}">
                <a16:creationId xmlns:a16="http://schemas.microsoft.com/office/drawing/2014/main" id="{0A530A09-4C77-D8FA-FF81-DE45181B87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173" y="3485877"/>
            <a:ext cx="1105054" cy="695422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2DD51614-9079-D67A-0650-EB819059FE1A}"/>
              </a:ext>
            </a:extLst>
          </p:cNvPr>
          <p:cNvSpPr txBox="1"/>
          <p:nvPr/>
        </p:nvSpPr>
        <p:spPr>
          <a:xfrm>
            <a:off x="152400" y="4298178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4.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相对介电常数与相对磁导率：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C52215EE-3B0D-4A61-5990-713A1E0D54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3829" y="4298178"/>
            <a:ext cx="1571844" cy="45726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6A432EAA-231A-5E3F-20E7-450F07474E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5576" y="4364592"/>
            <a:ext cx="704948" cy="371527"/>
          </a:xfrm>
          <a:prstGeom prst="rect">
            <a:avLst/>
          </a:prstGeom>
        </p:spPr>
      </p:pic>
      <p:pic>
        <p:nvPicPr>
          <p:cNvPr id="23" name="图片 22" descr="图片包含 图示&#10;&#10;AI 生成的内容可能不正确。">
            <a:extLst>
              <a:ext uri="{FF2B5EF4-FFF2-40B4-BE49-F238E27FC236}">
                <a16:creationId xmlns:a16="http://schemas.microsoft.com/office/drawing/2014/main" id="{68CEC5B9-8D64-9555-EEC2-ED08DA4154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9407" y="4298178"/>
            <a:ext cx="1514686" cy="50489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D7624DF-72CA-05BA-BF47-BFE6AF6E7E7D}"/>
              </a:ext>
            </a:extLst>
          </p:cNvPr>
          <p:cNvSpPr txBox="1"/>
          <p:nvPr/>
        </p:nvSpPr>
        <p:spPr>
          <a:xfrm>
            <a:off x="152400" y="498919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5.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折射率较大的介质是光密介质；较小的是光疏介质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811D1C4-C659-FC59-DBE9-6F3E25A0DDBB}"/>
              </a:ext>
            </a:extLst>
          </p:cNvPr>
          <p:cNvSpPr txBox="1"/>
          <p:nvPr/>
        </p:nvSpPr>
        <p:spPr>
          <a:xfrm>
            <a:off x="152400" y="5636990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6.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一些折射率（对钠黄光）：空气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1.0028	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；水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1.333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 ；玻璃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1.5 ~ 2.0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49255893-2706-44FD-A092-600D89ECFF5D}"/>
                  </a:ext>
                </a:extLst>
              </p:cNvPr>
              <p:cNvSpPr txBox="1"/>
              <p:nvPr/>
            </p:nvSpPr>
            <p:spPr>
              <a:xfrm>
                <a:off x="152400" y="6214840"/>
                <a:ext cx="10312400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7.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一些全反射临界角：水到空气 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~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𝟒𝟗</m:t>
                        </m:r>
                      </m:e>
                      <m:sup>
                        <m:r>
                          <a:rPr lang="en-US" altLang="zh-CN" sz="2400" b="1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°</m:t>
                        </m:r>
                      </m:sup>
                    </m:sSup>
                    <m:r>
                      <a:rPr lang="en-US" altLang="zh-CN" sz="2400" b="1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；玻璃到空气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𝟑𝟎</m:t>
                        </m:r>
                      </m:e>
                      <m:sup>
                        <m:r>
                          <a:rPr lang="en-US" altLang="zh-CN" sz="2400" b="1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°</m:t>
                        </m:r>
                      </m:sup>
                    </m:sSup>
                    <m:r>
                      <a:rPr lang="en-US" altLang="zh-CN" sz="24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altLang="zh-CN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𝟒𝟐</m:t>
                        </m:r>
                      </m:e>
                      <m:sup>
                        <m:r>
                          <a:rPr lang="en-US" altLang="zh-CN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49255893-2706-44FD-A092-600D89ECF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6214840"/>
                <a:ext cx="10312400" cy="470000"/>
              </a:xfrm>
              <a:prstGeom prst="rect">
                <a:avLst/>
              </a:prstGeom>
              <a:blipFill>
                <a:blip r:embed="rId9"/>
                <a:stretch>
                  <a:fillRect l="-887" t="-7692" b="-282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图片 16">
            <a:extLst>
              <a:ext uri="{FF2B5EF4-FFF2-40B4-BE49-F238E27FC236}">
                <a16:creationId xmlns:a16="http://schemas.microsoft.com/office/drawing/2014/main" id="{2EC89FF0-23E8-11F6-B693-D4F74347D0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637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48EF5-E4A4-B66A-CC24-C0A90A072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B02696B-A424-AE6D-9048-8558B510B805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CA4E651-AA43-F620-62D8-9B9BB28CAF19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0C731AF-8824-2E4E-974C-59D56DDA8BBD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E6F619EF-447B-DDAF-91BB-EA0E6DB80102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46525EC2-45A1-9D5E-9CBD-B059605E5E3A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46F252F-8683-52B7-F2CB-8B2344BE583D}"/>
              </a:ext>
            </a:extLst>
          </p:cNvPr>
          <p:cNvSpPr txBox="1"/>
          <p:nvPr/>
        </p:nvSpPr>
        <p:spPr>
          <a:xfrm>
            <a:off x="152400" y="1217069"/>
            <a:ext cx="114490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在空气中钠黄光的波长为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589.3 nm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，问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(1)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其频率有多大？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(2)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在折射率为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1.52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的玻璃中其波长为多少？</a:t>
            </a:r>
          </a:p>
          <a:p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3A9BEC5B-C050-FD6A-80D1-BE80D75B17F5}"/>
                  </a:ext>
                </a:extLst>
              </p:cNvPr>
              <p:cNvSpPr txBox="1"/>
              <p:nvPr/>
            </p:nvSpPr>
            <p:spPr>
              <a:xfrm rot="10800000">
                <a:off x="6191250" y="6388000"/>
                <a:ext cx="6000750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accent3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ANS:</a:t>
                </a:r>
                <a:r>
                  <a:rPr lang="en-US" altLang="zh-CN" sz="2400" b="1" dirty="0">
                    <a:solidFill>
                      <a:schemeClr val="accent3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Wingdings" panose="05000000000000000000" pitchFamily="2" charset="2"/>
                  </a:rPr>
                  <a:t>(1)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𝟓</m:t>
                    </m:r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.</m:t>
                    </m:r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𝟎𝟗</m:t>
                    </m:r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𝟏𝟒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𝑯𝒛</m:t>
                    </m:r>
                  </m:oMath>
                </a14:m>
                <a:r>
                  <a:rPr lang="en-US" altLang="zh-CN" sz="2400" b="1" dirty="0">
                    <a:solidFill>
                      <a:schemeClr val="accent3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(2)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𝟑𝟖𝟕</m:t>
                    </m:r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.</m:t>
                    </m:r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𝟕𝟎</m:t>
                    </m:r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𝒏𝒎</m:t>
                    </m:r>
                  </m:oMath>
                </a14:m>
                <a:endParaRPr lang="zh-CN" altLang="en-US" sz="2400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3A9BEC5B-C050-FD6A-80D1-BE80D75B17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>
                <a:off x="6191250" y="6388000"/>
                <a:ext cx="6000750" cy="470000"/>
              </a:xfrm>
              <a:prstGeom prst="rect">
                <a:avLst/>
              </a:prstGeom>
              <a:blipFill>
                <a:blip r:embed="rId2"/>
                <a:stretch>
                  <a:fillRect t="-29870" r="-1524" b="-77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A23D3004-2073-2379-C14F-76C423AF2C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31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964E7-0426-6417-ECD2-6EF45B8A4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0990CD6-5DB1-8F5A-FB55-B6586EE40FDE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55DB41F-B717-1641-E27A-C198726375FD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24D3FF5-56C4-7DBE-FEED-A459D7DEF02C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B8EC9F33-BBBA-299B-D1AB-10DFF963AB2B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C87E30F-EAAB-F769-7C46-F7185A0D59BA}"/>
              </a:ext>
            </a:extLst>
          </p:cNvPr>
          <p:cNvSpPr txBox="1"/>
          <p:nvPr/>
        </p:nvSpPr>
        <p:spPr>
          <a:xfrm>
            <a:off x="152400" y="12170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8.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逐渐趋于全反射时，折射光强度变小，反射光强度变大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8521EC46-6FC2-86DA-3DBB-C93D710CC09F}"/>
              </a:ext>
            </a:extLst>
          </p:cNvPr>
          <p:cNvSpPr txBox="1"/>
          <p:nvPr/>
        </p:nvSpPr>
        <p:spPr>
          <a:xfrm>
            <a:off x="284327" y="531153"/>
            <a:ext cx="2146051" cy="528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Before Start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EE26704-8F3A-08A4-EA46-0B5CFEFAC307}"/>
              </a:ext>
            </a:extLst>
          </p:cNvPr>
          <p:cNvSpPr txBox="1"/>
          <p:nvPr/>
        </p:nvSpPr>
        <p:spPr>
          <a:xfrm>
            <a:off x="152400" y="1850156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9.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偏向角：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0F7C0C4-756B-A654-ED58-505ED810FE29}"/>
              </a:ext>
            </a:extLst>
          </p:cNvPr>
          <p:cNvSpPr txBox="1"/>
          <p:nvPr/>
        </p:nvSpPr>
        <p:spPr>
          <a:xfrm>
            <a:off x="152400" y="4298178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10.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色散：紫光偏离最大，红光最小（通常棱镜折射率随波长减小而增加）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B0DBA70-8D24-92BA-527F-78A4E706644C}"/>
              </a:ext>
            </a:extLst>
          </p:cNvPr>
          <p:cNvSpPr txBox="1"/>
          <p:nvPr/>
        </p:nvSpPr>
        <p:spPr>
          <a:xfrm>
            <a:off x="152400" y="498919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别忘了光路可逆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E5FCC6E-A040-55F1-F76B-1AD0612380A5}"/>
              </a:ext>
            </a:extLst>
          </p:cNvPr>
          <p:cNvSpPr txBox="1"/>
          <p:nvPr/>
        </p:nvSpPr>
        <p:spPr>
          <a:xfrm>
            <a:off x="152400" y="5636990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数值孔径：</a:t>
            </a:r>
          </a:p>
        </p:txBody>
      </p:sp>
      <p:sp>
        <p:nvSpPr>
          <p:cNvPr id="17" name="等腰三角形 16">
            <a:extLst>
              <a:ext uri="{FF2B5EF4-FFF2-40B4-BE49-F238E27FC236}">
                <a16:creationId xmlns:a16="http://schemas.microsoft.com/office/drawing/2014/main" id="{9180825D-D3AE-1302-D020-7F0EC1E7F7E2}"/>
              </a:ext>
            </a:extLst>
          </p:cNvPr>
          <p:cNvSpPr/>
          <p:nvPr/>
        </p:nvSpPr>
        <p:spPr>
          <a:xfrm>
            <a:off x="2660650" y="2222500"/>
            <a:ext cx="1835150" cy="1846322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98364318-2DE7-1586-5C70-0781760B3F25}"/>
              </a:ext>
            </a:extLst>
          </p:cNvPr>
          <p:cNvCxnSpPr>
            <a:endCxn id="17" idx="1"/>
          </p:cNvCxnSpPr>
          <p:nvPr/>
        </p:nvCxnSpPr>
        <p:spPr>
          <a:xfrm flipV="1">
            <a:off x="2430378" y="3145661"/>
            <a:ext cx="689060" cy="5754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9EDD6265-3667-051F-FAEA-B1B529A7C90C}"/>
              </a:ext>
            </a:extLst>
          </p:cNvPr>
          <p:cNvCxnSpPr>
            <a:cxnSpLocks/>
            <a:stCxn id="17" idx="5"/>
            <a:endCxn id="17" idx="1"/>
          </p:cNvCxnSpPr>
          <p:nvPr/>
        </p:nvCxnSpPr>
        <p:spPr>
          <a:xfrm flipH="1">
            <a:off x="3119438" y="3145661"/>
            <a:ext cx="9175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A5D15FD6-B945-4F33-5E61-11332E8ADB02}"/>
              </a:ext>
            </a:extLst>
          </p:cNvPr>
          <p:cNvCxnSpPr>
            <a:cxnSpLocks/>
            <a:endCxn id="17" idx="5"/>
          </p:cNvCxnSpPr>
          <p:nvPr/>
        </p:nvCxnSpPr>
        <p:spPr>
          <a:xfrm flipH="1" flipV="1">
            <a:off x="4037013" y="3145661"/>
            <a:ext cx="611980" cy="51943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9E546418-4FDD-ACA0-E8EE-648E4BD7C2A9}"/>
              </a:ext>
            </a:extLst>
          </p:cNvPr>
          <p:cNvCxnSpPr>
            <a:stCxn id="17" idx="1"/>
          </p:cNvCxnSpPr>
          <p:nvPr/>
        </p:nvCxnSpPr>
        <p:spPr>
          <a:xfrm flipV="1">
            <a:off x="3119438" y="2080988"/>
            <a:ext cx="1458912" cy="1064673"/>
          </a:xfrm>
          <a:prstGeom prst="line">
            <a:avLst/>
          </a:prstGeom>
          <a:ln w="28575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C1055E45-4181-AC71-4012-935B16C71372}"/>
              </a:ext>
            </a:extLst>
          </p:cNvPr>
          <p:cNvCxnSpPr>
            <a:cxnSpLocks/>
            <a:stCxn id="17" idx="5"/>
          </p:cNvCxnSpPr>
          <p:nvPr/>
        </p:nvCxnSpPr>
        <p:spPr>
          <a:xfrm flipH="1" flipV="1">
            <a:off x="3048795" y="2453333"/>
            <a:ext cx="988218" cy="692328"/>
          </a:xfrm>
          <a:prstGeom prst="line">
            <a:avLst/>
          </a:prstGeom>
          <a:ln w="28575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弧形 39">
            <a:extLst>
              <a:ext uri="{FF2B5EF4-FFF2-40B4-BE49-F238E27FC236}">
                <a16:creationId xmlns:a16="http://schemas.microsoft.com/office/drawing/2014/main" id="{53D64713-6237-100B-9FAF-4F314BAB310D}"/>
              </a:ext>
            </a:extLst>
          </p:cNvPr>
          <p:cNvSpPr/>
          <p:nvPr/>
        </p:nvSpPr>
        <p:spPr>
          <a:xfrm rot="1368264">
            <a:off x="3613052" y="2572746"/>
            <a:ext cx="389135" cy="788016"/>
          </a:xfrm>
          <a:prstGeom prst="arc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31C1CB69-58E0-3A87-1D46-179638229980}"/>
                  </a:ext>
                </a:extLst>
              </p:cNvPr>
              <p:cNvSpPr txBox="1"/>
              <p:nvPr/>
            </p:nvSpPr>
            <p:spPr>
              <a:xfrm>
                <a:off x="3765805" y="2567811"/>
                <a:ext cx="990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b="1" i="1" smtClean="0">
                          <a:latin typeface="Cambria Math" panose="02040503050406030204" pitchFamily="18" charset="0"/>
                        </a:rPr>
                        <m:t>𝜹</m:t>
                      </m:r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31C1CB69-58E0-3A87-1D46-1796382299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5805" y="2567811"/>
                <a:ext cx="990600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箭头: 左弧形 42">
            <a:extLst>
              <a:ext uri="{FF2B5EF4-FFF2-40B4-BE49-F238E27FC236}">
                <a16:creationId xmlns:a16="http://schemas.microsoft.com/office/drawing/2014/main" id="{ADFCBD7F-82E0-01DB-BDEE-AD3288BBB4B0}"/>
              </a:ext>
            </a:extLst>
          </p:cNvPr>
          <p:cNvSpPr/>
          <p:nvPr/>
        </p:nvSpPr>
        <p:spPr>
          <a:xfrm rot="10800000">
            <a:off x="9975850" y="3773877"/>
            <a:ext cx="795422" cy="1638300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0A5BE12A-F0AF-13D0-101C-9C4AD22EF6A4}"/>
              </a:ext>
            </a:extLst>
          </p:cNvPr>
          <p:cNvSpPr txBox="1"/>
          <p:nvPr/>
        </p:nvSpPr>
        <p:spPr>
          <a:xfrm>
            <a:off x="10598214" y="4990659"/>
            <a:ext cx="1593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试试找最小偏向角的条件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CB4A36E-F345-F9C2-9D14-5890521856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536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97A29-130F-FEAA-6CE7-FA00F6AD8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2F0FC08-F128-3ECF-2553-F8892AD48DBD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BAEF531-CF66-CC6B-6791-B3DA14DF2566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F350D5D-E88F-68D5-52AD-1A6E38C20F4B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431E712B-0F89-9CA8-AF4C-B2E44D7F31CB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8A3274E-13CF-DC95-B941-038DB18BA0C3}"/>
              </a:ext>
            </a:extLst>
          </p:cNvPr>
          <p:cNvSpPr txBox="1"/>
          <p:nvPr/>
        </p:nvSpPr>
        <p:spPr>
          <a:xfrm>
            <a:off x="152400" y="12170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数值孔径（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NA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）：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A11C78E1-ACA2-72F2-8D2C-82372C3F150E}"/>
              </a:ext>
            </a:extLst>
          </p:cNvPr>
          <p:cNvSpPr txBox="1"/>
          <p:nvPr/>
        </p:nvSpPr>
        <p:spPr>
          <a:xfrm>
            <a:off x="284327" y="531153"/>
            <a:ext cx="2146051" cy="528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Before Start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D888BB1-736F-5864-105D-F95BEC49D43F}"/>
              </a:ext>
            </a:extLst>
          </p:cNvPr>
          <p:cNvSpPr/>
          <p:nvPr/>
        </p:nvSpPr>
        <p:spPr>
          <a:xfrm>
            <a:off x="2722144" y="2456515"/>
            <a:ext cx="6745706" cy="13652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A78A8BA-9B3B-ED30-DF6C-3A4128B196D0}"/>
              </a:ext>
            </a:extLst>
          </p:cNvPr>
          <p:cNvSpPr/>
          <p:nvPr/>
        </p:nvSpPr>
        <p:spPr>
          <a:xfrm>
            <a:off x="2722144" y="2575227"/>
            <a:ext cx="6745706" cy="11278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A3BB63F9-28B4-3854-FB53-1D8681A89B33}"/>
              </a:ext>
            </a:extLst>
          </p:cNvPr>
          <p:cNvCxnSpPr>
            <a:cxnSpLocks/>
          </p:cNvCxnSpPr>
          <p:nvPr/>
        </p:nvCxnSpPr>
        <p:spPr>
          <a:xfrm>
            <a:off x="1187450" y="3139139"/>
            <a:ext cx="9658350" cy="0"/>
          </a:xfrm>
          <a:prstGeom prst="line">
            <a:avLst/>
          </a:prstGeom>
          <a:ln w="19050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FD8F9966-5957-9F87-D9E7-4B2779BDDF44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1708150" y="3139140"/>
            <a:ext cx="1013994" cy="6826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6B6DBB0A-9D95-9736-8646-3E39D19F9F99}"/>
              </a:ext>
            </a:extLst>
          </p:cNvPr>
          <p:cNvCxnSpPr>
            <a:cxnSpLocks/>
            <a:stCxn id="15" idx="1"/>
            <a:endCxn id="15" idx="0"/>
          </p:cNvCxnSpPr>
          <p:nvPr/>
        </p:nvCxnSpPr>
        <p:spPr>
          <a:xfrm flipV="1">
            <a:off x="2722144" y="2575227"/>
            <a:ext cx="3372853" cy="5639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30A5E01A-7791-4C73-86CD-DB3E6EB8C017}"/>
              </a:ext>
            </a:extLst>
          </p:cNvPr>
          <p:cNvCxnSpPr>
            <a:cxnSpLocks/>
            <a:stCxn id="15" idx="0"/>
          </p:cNvCxnSpPr>
          <p:nvPr/>
        </p:nvCxnSpPr>
        <p:spPr>
          <a:xfrm>
            <a:off x="6094997" y="2575227"/>
            <a:ext cx="1766303" cy="2819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A9367087-9D7E-A193-B21E-DD690E264C3D}"/>
              </a:ext>
            </a:extLst>
          </p:cNvPr>
          <p:cNvCxnSpPr>
            <a:cxnSpLocks/>
          </p:cNvCxnSpPr>
          <p:nvPr/>
        </p:nvCxnSpPr>
        <p:spPr>
          <a:xfrm>
            <a:off x="6094997" y="2227915"/>
            <a:ext cx="0" cy="679450"/>
          </a:xfrm>
          <a:prstGeom prst="line">
            <a:avLst/>
          </a:prstGeom>
          <a:ln w="19050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12624E4A-9144-8C92-AE77-402C06712131}"/>
                  </a:ext>
                </a:extLst>
              </p:cNvPr>
              <p:cNvSpPr txBox="1"/>
              <p:nvPr/>
            </p:nvSpPr>
            <p:spPr>
              <a:xfrm>
                <a:off x="1439778" y="3154302"/>
                <a:ext cx="990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b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12624E4A-9144-8C92-AE77-402C06712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778" y="3154302"/>
                <a:ext cx="990600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F5AB3943-D769-3A7E-1C4C-2254F2D98329}"/>
                  </a:ext>
                </a:extLst>
              </p:cNvPr>
              <p:cNvSpPr txBox="1"/>
              <p:nvPr/>
            </p:nvSpPr>
            <p:spPr>
              <a:xfrm>
                <a:off x="5376444" y="2589156"/>
                <a:ext cx="990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b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F5AB3943-D769-3A7E-1C4C-2254F2D983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6444" y="2589156"/>
                <a:ext cx="990600" cy="400110"/>
              </a:xfrm>
              <a:prstGeom prst="rect">
                <a:avLst/>
              </a:prstGeom>
              <a:blipFill>
                <a:blip r:embed="rId3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AD696350-FFF6-BA23-C8C0-DA74E59CEE48}"/>
                  </a:ext>
                </a:extLst>
              </p:cNvPr>
              <p:cNvSpPr txBox="1"/>
              <p:nvPr/>
            </p:nvSpPr>
            <p:spPr>
              <a:xfrm>
                <a:off x="4337050" y="2754192"/>
                <a:ext cx="990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US" sz="2000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b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AD696350-FFF6-BA23-C8C0-DA74E59CEE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050" y="2754192"/>
                <a:ext cx="990600" cy="400110"/>
              </a:xfrm>
              <a:prstGeom prst="rect">
                <a:avLst/>
              </a:prstGeom>
              <a:blipFill>
                <a:blip r:embed="rId4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D74294CB-8B97-6EDE-975B-3CB2B777E95A}"/>
                  </a:ext>
                </a:extLst>
              </p:cNvPr>
              <p:cNvSpPr txBox="1"/>
              <p:nvPr/>
            </p:nvSpPr>
            <p:spPr>
              <a:xfrm>
                <a:off x="1852194" y="2608884"/>
                <a:ext cx="990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D74294CB-8B97-6EDE-975B-3CB2B777E9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2194" y="2608884"/>
                <a:ext cx="990600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0EDD182C-F56C-85BF-66B3-97D9DA25887F}"/>
                  </a:ext>
                </a:extLst>
              </p:cNvPr>
              <p:cNvSpPr txBox="1"/>
              <p:nvPr/>
            </p:nvSpPr>
            <p:spPr>
              <a:xfrm>
                <a:off x="8670925" y="2606554"/>
                <a:ext cx="990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0EDD182C-F56C-85BF-66B3-97D9DA2588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0925" y="2606554"/>
                <a:ext cx="990600" cy="400110"/>
              </a:xfrm>
              <a:prstGeom prst="rect">
                <a:avLst/>
              </a:prstGeom>
              <a:blipFill>
                <a:blip r:embed="rId6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89CFAD49-333B-EF54-077E-DBDBC5729C29}"/>
                  </a:ext>
                </a:extLst>
              </p:cNvPr>
              <p:cNvSpPr txBox="1"/>
              <p:nvPr/>
            </p:nvSpPr>
            <p:spPr>
              <a:xfrm>
                <a:off x="8670925" y="1923253"/>
                <a:ext cx="990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89CFAD49-333B-EF54-077E-DBDBC5729C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0925" y="1923253"/>
                <a:ext cx="990600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直接连接符 65">
            <a:extLst>
              <a:ext uri="{FF2B5EF4-FFF2-40B4-BE49-F238E27FC236}">
                <a16:creationId xmlns:a16="http://schemas.microsoft.com/office/drawing/2014/main" id="{880D69E3-D8C3-5DA6-506E-D9EB6336FAE9}"/>
              </a:ext>
            </a:extLst>
          </p:cNvPr>
          <p:cNvCxnSpPr>
            <a:cxnSpLocks/>
          </p:cNvCxnSpPr>
          <p:nvPr/>
        </p:nvCxnSpPr>
        <p:spPr>
          <a:xfrm flipV="1">
            <a:off x="8186236" y="2237735"/>
            <a:ext cx="835108" cy="2873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E303A9DF-F95F-C697-8B50-B9626E510420}"/>
                  </a:ext>
                </a:extLst>
              </p:cNvPr>
              <p:cNvSpPr txBox="1"/>
              <p:nvPr/>
            </p:nvSpPr>
            <p:spPr>
              <a:xfrm>
                <a:off x="152400" y="4317885"/>
                <a:ext cx="11337758" cy="843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𝑵𝑨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𝟎</m:t>
                          </m:r>
                        </m:sub>
                      </m:sSub>
                      <m:func>
                        <m:func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𝒔𝒊𝒏</m:t>
                          </m:r>
                        </m:fName>
                        <m:e>
                          <m:sSub>
                            <m:sSub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zh-CN" altLang="en-US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𝜽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</m:t>
                          </m:r>
                          <m:rad>
                            <m:radPr>
                              <m:degHide m:val="on"/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radPr>
                            <m:deg/>
                            <m:e>
                              <m:sSubSup>
                                <m:sSubSupPr>
                                  <m:ctrlP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𝟐</m:t>
                                  </m:r>
                                </m:sup>
                              </m:sSub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𝟐</m:t>
                                  </m:r>
                                </m:sub>
                                <m:sup>
                                  <m: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𝟐</m:t>
                                  </m:r>
                                </m:sup>
                              </m:sSubSup>
                            </m:e>
                          </m:rad>
                        </m:e>
                      </m:func>
                    </m:oMath>
                  </m:oMathPara>
                </a14:m>
                <a:endParaRPr lang="zh-CN" altLang="en-US" sz="2400" b="1" i="1" dirty="0">
                  <a:solidFill>
                    <a:srgbClr val="000000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E303A9DF-F95F-C697-8B50-B9626E5104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4317885"/>
                <a:ext cx="11337758" cy="84388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D06139BF-9B16-83D9-7934-194E9F96F261}"/>
                  </a:ext>
                </a:extLst>
              </p:cNvPr>
              <p:cNvSpPr txBox="1"/>
              <p:nvPr/>
            </p:nvSpPr>
            <p:spPr>
              <a:xfrm>
                <a:off x="284327" y="5695999"/>
                <a:ext cx="10312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其中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𝜽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为进入物镜的光线锥的最大半角</a:t>
                </a:r>
              </a:p>
            </p:txBody>
          </p:sp>
        </mc:Choice>
        <mc:Fallback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D06139BF-9B16-83D9-7934-194E9F96F2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27" y="5695999"/>
                <a:ext cx="10312400" cy="461665"/>
              </a:xfrm>
              <a:prstGeom prst="rect">
                <a:avLst/>
              </a:prstGeom>
              <a:blipFill>
                <a:blip r:embed="rId9"/>
                <a:stretch>
                  <a:fillRect l="-946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451331A5-FC14-8F65-8D91-96537816EF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492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1D2CA-4C34-A731-20DE-4D8EE503D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F97A24F-E68B-6851-D8F0-A5CA363D1329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94A72D7-A4D5-6567-A7B5-CF6B7C90E91B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B97371D-CAB9-EAD6-06D4-F2799ED8AF8E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421C3D57-5374-CDFD-671A-C4E48EB1F5B2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EB6B536-C031-3F2F-36A7-26A7470A75D8}"/>
              </a:ext>
            </a:extLst>
          </p:cNvPr>
          <p:cNvSpPr txBox="1"/>
          <p:nvPr/>
        </p:nvSpPr>
        <p:spPr>
          <a:xfrm>
            <a:off x="152400" y="12170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直线传播定律：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光在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均匀介质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里沿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直线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传播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CE39561A-408F-3A87-060B-AC6B36E3CB3E}"/>
              </a:ext>
            </a:extLst>
          </p:cNvPr>
          <p:cNvSpPr txBox="1"/>
          <p:nvPr/>
        </p:nvSpPr>
        <p:spPr>
          <a:xfrm>
            <a:off x="284328" y="531153"/>
            <a:ext cx="36209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基本三定律（实验）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CD6364A-683B-3FBA-673A-FA68434DF96E}"/>
              </a:ext>
            </a:extLst>
          </p:cNvPr>
          <p:cNvSpPr txBox="1"/>
          <p:nvPr/>
        </p:nvSpPr>
        <p:spPr>
          <a:xfrm>
            <a:off x="152400" y="2064958"/>
            <a:ext cx="11131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b.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反射定律：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反射线在入射面内，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反射角等于入射角</a:t>
            </a:r>
            <a:r>
              <a:rPr lang="zh-CN" altLang="en-US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（介质都均匀透明和各向同性）</a:t>
            </a:r>
            <a:endParaRPr lang="en-US" altLang="zh-CN" sz="2400" b="1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0BA4022-4DE2-C675-8BC0-5965CF2FE00C}"/>
              </a:ext>
            </a:extLst>
          </p:cNvPr>
          <p:cNvSpPr txBox="1"/>
          <p:nvPr/>
        </p:nvSpPr>
        <p:spPr>
          <a:xfrm>
            <a:off x="152400" y="2855697"/>
            <a:ext cx="11337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c.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折射定律：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折射线在入射面内，折射角与入射角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正弦之比等于常数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（相对折射率）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1F7DF9F1-F6AB-68C0-2438-A54BCEB294DA}"/>
                  </a:ext>
                </a:extLst>
              </p:cNvPr>
              <p:cNvSpPr txBox="1"/>
              <p:nvPr/>
            </p:nvSpPr>
            <p:spPr>
              <a:xfrm>
                <a:off x="152400" y="3667371"/>
                <a:ext cx="11337758" cy="8481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𝒔𝒊𝒏</m:t>
                          </m:r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𝒊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𝒔𝒊𝒏</m:t>
                          </m:r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𝒊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𝟏𝟐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1F7DF9F1-F6AB-68C0-2438-A54BCEB294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3667371"/>
                <a:ext cx="11337758" cy="8481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1CCD4C5B-DA3E-8EB4-6FD0-15317DACF7A8}"/>
                  </a:ext>
                </a:extLst>
              </p:cNvPr>
              <p:cNvSpPr txBox="1"/>
              <p:nvPr/>
            </p:nvSpPr>
            <p:spPr>
              <a:xfrm>
                <a:off x="152400" y="4865497"/>
                <a:ext cx="12039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——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光从光密介质射向光疏介质，入射角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𝒊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𝒊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𝒄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𝒂𝒓𝒄𝒔𝒊𝒏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  <m:d>
                      <m:d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f>
                          <m:fPr>
                            <m:type m:val="lin"/>
                            <m:ctrlP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sz="24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𝒏</m:t>
                                </m:r>
                              </m:e>
                              <m:sub>
                                <m:r>
                                  <a:rPr lang="en-US" altLang="zh-CN" sz="24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𝟐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altLang="zh-CN" sz="24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𝒏</m:t>
                                </m:r>
                              </m:e>
                              <m:sub>
                                <m:r>
                                  <a:rPr lang="en-US" altLang="zh-CN" sz="24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𝟏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时发生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全反射</a:t>
                </a: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1CCD4C5B-DA3E-8EB4-6FD0-15317DACF7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4865497"/>
                <a:ext cx="12039600" cy="461665"/>
              </a:xfrm>
              <a:prstGeom prst="rect">
                <a:avLst/>
              </a:prstGeom>
              <a:blipFill>
                <a:blip r:embed="rId3"/>
                <a:stretch>
                  <a:fillRect l="-759" t="-123684" b="-1921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46783596-91C6-E164-1C40-E49720E35ACA}"/>
              </a:ext>
            </a:extLst>
          </p:cNvPr>
          <p:cNvCxnSpPr>
            <a:cxnSpLocks/>
          </p:cNvCxnSpPr>
          <p:nvPr/>
        </p:nvCxnSpPr>
        <p:spPr>
          <a:xfrm>
            <a:off x="2844800" y="6174064"/>
            <a:ext cx="611505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354FF1D3-5710-559C-5976-31EC082F19C0}"/>
              </a:ext>
            </a:extLst>
          </p:cNvPr>
          <p:cNvCxnSpPr>
            <a:cxnSpLocks/>
          </p:cNvCxnSpPr>
          <p:nvPr/>
        </p:nvCxnSpPr>
        <p:spPr>
          <a:xfrm>
            <a:off x="5956300" y="5556250"/>
            <a:ext cx="0" cy="112395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3EF92C11-A7C1-D863-F31D-5066D1409248}"/>
              </a:ext>
            </a:extLst>
          </p:cNvPr>
          <p:cNvCxnSpPr/>
          <p:nvPr/>
        </p:nvCxnSpPr>
        <p:spPr>
          <a:xfrm flipH="1" flipV="1">
            <a:off x="3448050" y="5556250"/>
            <a:ext cx="2508250" cy="6178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BD95AD41-EC43-AB6E-960F-3356F64A04D8}"/>
              </a:ext>
            </a:extLst>
          </p:cNvPr>
          <p:cNvCxnSpPr>
            <a:cxnSpLocks/>
          </p:cNvCxnSpPr>
          <p:nvPr/>
        </p:nvCxnSpPr>
        <p:spPr>
          <a:xfrm flipH="1">
            <a:off x="5956300" y="5574123"/>
            <a:ext cx="2311400" cy="59994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1C74E651-6953-E4D0-258D-7C4304471835}"/>
              </a:ext>
            </a:extLst>
          </p:cNvPr>
          <p:cNvCxnSpPr>
            <a:cxnSpLocks/>
          </p:cNvCxnSpPr>
          <p:nvPr/>
        </p:nvCxnSpPr>
        <p:spPr>
          <a:xfrm flipH="1" flipV="1">
            <a:off x="5956299" y="6174064"/>
            <a:ext cx="679451" cy="639486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620D6517-DAD4-4AA3-6C97-F834CE89B35B}"/>
              </a:ext>
            </a:extLst>
          </p:cNvPr>
          <p:cNvCxnSpPr>
            <a:cxnSpLocks/>
          </p:cNvCxnSpPr>
          <p:nvPr/>
        </p:nvCxnSpPr>
        <p:spPr>
          <a:xfrm>
            <a:off x="6296024" y="6493807"/>
            <a:ext cx="117476" cy="9749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6B3DDC88-C8A2-E436-95E1-C6B697981D0F}"/>
              </a:ext>
            </a:extLst>
          </p:cNvPr>
          <p:cNvCxnSpPr>
            <a:cxnSpLocks/>
          </p:cNvCxnSpPr>
          <p:nvPr/>
        </p:nvCxnSpPr>
        <p:spPr>
          <a:xfrm>
            <a:off x="4702175" y="5865157"/>
            <a:ext cx="187325" cy="5939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710C344B-932D-C139-9CDF-8B8FE770356A}"/>
              </a:ext>
            </a:extLst>
          </p:cNvPr>
          <p:cNvCxnSpPr>
            <a:cxnSpLocks/>
          </p:cNvCxnSpPr>
          <p:nvPr/>
        </p:nvCxnSpPr>
        <p:spPr>
          <a:xfrm flipV="1">
            <a:off x="7112000" y="5821085"/>
            <a:ext cx="171450" cy="440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D4A352DC-211F-61E7-5363-9108407AA166}"/>
                  </a:ext>
                </a:extLst>
              </p:cNvPr>
              <p:cNvSpPr txBox="1"/>
              <p:nvPr/>
            </p:nvSpPr>
            <p:spPr>
              <a:xfrm>
                <a:off x="5180012" y="5534579"/>
                <a:ext cx="6254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kumimoji="0" lang="en-US" altLang="zh-CN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𝒊</m:t>
                          </m:r>
                        </m:e>
                        <m:sub>
                          <m:r>
                            <a:rPr kumimoji="0" lang="en-US" altLang="zh-CN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D4A352DC-211F-61E7-5363-9108407AA1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0012" y="5534579"/>
                <a:ext cx="62547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82919B4F-2CEA-81C5-914B-AD17952E971C}"/>
                  </a:ext>
                </a:extLst>
              </p:cNvPr>
              <p:cNvSpPr txBox="1"/>
              <p:nvPr/>
            </p:nvSpPr>
            <p:spPr>
              <a:xfrm>
                <a:off x="6169026" y="5534579"/>
                <a:ext cx="452436" cy="3781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altLang="zh-CN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SupPr>
                        <m:e>
                          <m:r>
                            <a:rPr kumimoji="0" lang="en-US" altLang="zh-CN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𝒊</m:t>
                          </m:r>
                        </m:e>
                        <m:sub>
                          <m:r>
                            <a:rPr kumimoji="0" lang="en-US" altLang="zh-CN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sub>
                        <m:sup>
                          <m:r>
                            <a:rPr kumimoji="0" lang="en-US" altLang="zh-CN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82919B4F-2CEA-81C5-914B-AD17952E97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9026" y="5534579"/>
                <a:ext cx="452436" cy="37818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F6B1D31A-9FC9-60F6-EB75-9341891FF18B}"/>
                  </a:ext>
                </a:extLst>
              </p:cNvPr>
              <p:cNvSpPr txBox="1"/>
              <p:nvPr/>
            </p:nvSpPr>
            <p:spPr>
              <a:xfrm>
                <a:off x="5832474" y="6482971"/>
                <a:ext cx="6254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kumimoji="0" lang="en-US" altLang="zh-CN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𝒊</m:t>
                          </m:r>
                        </m:e>
                        <m:sub>
                          <m:r>
                            <a:rPr kumimoji="0" lang="en-US" altLang="zh-CN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F6B1D31A-9FC9-60F6-EB75-9341891FF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474" y="6482971"/>
                <a:ext cx="62547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B482D4EE-CA2E-69AB-219F-154D4AED1717}"/>
                  </a:ext>
                </a:extLst>
              </p:cNvPr>
              <p:cNvSpPr txBox="1"/>
              <p:nvPr/>
            </p:nvSpPr>
            <p:spPr>
              <a:xfrm>
                <a:off x="9658350" y="6357887"/>
                <a:ext cx="55573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B482D4EE-CA2E-69AB-219F-154D4AED17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8350" y="6357887"/>
                <a:ext cx="555733" cy="461665"/>
              </a:xfrm>
              <a:prstGeom prst="rect">
                <a:avLst/>
              </a:prstGeom>
              <a:blipFill>
                <a:blip r:embed="rId7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B9A78629-D2F7-D257-C832-C3642D66DF9C}"/>
                  </a:ext>
                </a:extLst>
              </p:cNvPr>
              <p:cNvSpPr txBox="1"/>
              <p:nvPr/>
            </p:nvSpPr>
            <p:spPr>
              <a:xfrm>
                <a:off x="9658350" y="5560357"/>
                <a:ext cx="55573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B9A78629-D2F7-D257-C832-C3642D66DF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8350" y="5560357"/>
                <a:ext cx="555733" cy="461665"/>
              </a:xfrm>
              <a:prstGeom prst="rect">
                <a:avLst/>
              </a:prstGeom>
              <a:blipFill>
                <a:blip r:embed="rId8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文本框 45">
            <a:extLst>
              <a:ext uri="{FF2B5EF4-FFF2-40B4-BE49-F238E27FC236}">
                <a16:creationId xmlns:a16="http://schemas.microsoft.com/office/drawing/2014/main" id="{DADCB7B1-BAC5-C31D-8371-7EE3277DF186}"/>
              </a:ext>
            </a:extLst>
          </p:cNvPr>
          <p:cNvSpPr txBox="1"/>
          <p:nvPr/>
        </p:nvSpPr>
        <p:spPr>
          <a:xfrm>
            <a:off x="7810500" y="3860596"/>
            <a:ext cx="4229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（斯涅尔定律）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923468E-24E0-58B9-CB3F-664BB029E7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134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1A39B-800D-C623-B4C4-27BFC1E63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EB71154-9C5E-7E0E-CE62-41E77C6438CC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DCDF08A-3A91-7FC2-3B95-0F025DCE1EFF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F7A5919-F8FC-C8B5-8C47-0B2A4EF36F6E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B26F1683-560A-2787-F17E-E4372F5769E1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7F71E21D-A736-B7FE-70DC-478DBD5C4FE2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A632E68-119B-22B6-63B8-515E4A98CEC5}"/>
                  </a:ext>
                </a:extLst>
              </p:cNvPr>
              <p:cNvSpPr txBox="1"/>
              <p:nvPr/>
            </p:nvSpPr>
            <p:spPr>
              <a:xfrm>
                <a:off x="152400" y="1217069"/>
                <a:ext cx="1144905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1.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试证明：当一条光线通过平行平面玻璃板时，出射光线方向不变，但产生侧向平移。当入射角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𝜽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很小时，位移为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A632E68-119B-22B6-63B8-515E4A98CE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217069"/>
                <a:ext cx="11449050" cy="830997"/>
              </a:xfrm>
              <a:prstGeom prst="rect">
                <a:avLst/>
              </a:prstGeom>
              <a:blipFill>
                <a:blip r:embed="rId2"/>
                <a:stretch>
                  <a:fillRect l="-799" t="-5882" r="-2875" b="-161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0259207-B657-EA14-496C-5A5606DF3C24}"/>
                  </a:ext>
                </a:extLst>
              </p:cNvPr>
              <p:cNvSpPr txBox="1"/>
              <p:nvPr/>
            </p:nvSpPr>
            <p:spPr>
              <a:xfrm>
                <a:off x="208046" y="2092571"/>
                <a:ext cx="11337758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𝒙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</m:den>
                      </m:f>
                      <m:r>
                        <a:rPr lang="zh-CN" alt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𝜽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𝒅</m:t>
                      </m:r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0259207-B657-EA14-496C-5A5606DF3C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046" y="2092571"/>
                <a:ext cx="11337758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A3E3B365-C4B7-C486-1736-71A4DCC04962}"/>
                  </a:ext>
                </a:extLst>
              </p:cNvPr>
              <p:cNvSpPr txBox="1"/>
              <p:nvPr/>
            </p:nvSpPr>
            <p:spPr>
              <a:xfrm>
                <a:off x="208046" y="2923253"/>
                <a:ext cx="114490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式中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𝒏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为玻璃板的折射率，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𝒅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为其厚度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A3E3B365-C4B7-C486-1736-71A4DCC049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046" y="2923253"/>
                <a:ext cx="11449050" cy="461665"/>
              </a:xfrm>
              <a:prstGeom prst="rect">
                <a:avLst/>
              </a:prstGeom>
              <a:blipFill>
                <a:blip r:embed="rId4"/>
                <a:stretch>
                  <a:fillRect l="-799" t="-10667" b="-30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1CD26140-24C2-A1FD-BF75-04CC91F66746}"/>
              </a:ext>
            </a:extLst>
          </p:cNvPr>
          <p:cNvSpPr txBox="1"/>
          <p:nvPr/>
        </p:nvSpPr>
        <p:spPr>
          <a:xfrm>
            <a:off x="284328" y="4694809"/>
            <a:ext cx="11449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光导纤维外套由折射率为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1.52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的冕牌玻璃做成，芯线由折射率为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1.66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的火石玻璃做成，求垂直端面的数值孔径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BC2E1F3-32FF-A304-4902-6BB6A3AEA92E}"/>
              </a:ext>
            </a:extLst>
          </p:cNvPr>
          <p:cNvSpPr txBox="1"/>
          <p:nvPr/>
        </p:nvSpPr>
        <p:spPr>
          <a:xfrm rot="10800000">
            <a:off x="10313210" y="6374032"/>
            <a:ext cx="1878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ANS</a:t>
            </a:r>
            <a:r>
              <a:rPr lang="en-US" altLang="zh-CN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Wingdings" panose="05000000000000000000" pitchFamily="2" charset="2"/>
              </a:rPr>
              <a:t>(2)</a:t>
            </a:r>
            <a:r>
              <a:rPr lang="en-US" altLang="zh-CN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0.667</a:t>
            </a:r>
            <a:endParaRPr lang="zh-CN" altLang="en-US" sz="2400" b="1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0B0EF39-9408-0048-C002-263C623A79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828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FFD5E-C4FF-A3D4-6944-01E8CDE88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CCC17E8-078E-0E7D-9D27-B2814B06D75A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3F62781-212D-9AC0-50E4-E30B2E51370C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F294CD6-1893-74E3-8494-02FF97C6097E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72C0634B-CE3E-E0C8-B590-C713E357CA24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90B67F7-E01F-EE01-3F7F-9F09E24653FC}"/>
              </a:ext>
            </a:extLst>
          </p:cNvPr>
          <p:cNvSpPr txBox="1"/>
          <p:nvPr/>
        </p:nvSpPr>
        <p:spPr>
          <a:xfrm>
            <a:off x="284328" y="1282306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波面上的每一面元可认为是次波源，其包络面是下一时刻的波面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02C639C5-B976-1F8F-7809-EDA2273DE48A}"/>
              </a:ext>
            </a:extLst>
          </p:cNvPr>
          <p:cNvSpPr txBox="1"/>
          <p:nvPr/>
        </p:nvSpPr>
        <p:spPr>
          <a:xfrm>
            <a:off x="284328" y="531153"/>
            <a:ext cx="3493588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解释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：惠更斯原理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B709EE6C-793F-7BA0-11E1-A4487E6A0BBB}"/>
              </a:ext>
            </a:extLst>
          </p:cNvPr>
          <p:cNvSpPr/>
          <p:nvPr/>
        </p:nvSpPr>
        <p:spPr>
          <a:xfrm>
            <a:off x="1676400" y="2844800"/>
            <a:ext cx="2653422" cy="2653422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92F5A199-A15E-F41C-4715-E4ED252A84B1}"/>
              </a:ext>
            </a:extLst>
          </p:cNvPr>
          <p:cNvSpPr/>
          <p:nvPr/>
        </p:nvSpPr>
        <p:spPr>
          <a:xfrm>
            <a:off x="1168400" y="2336800"/>
            <a:ext cx="3669422" cy="3669422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2C835330-85A8-DF10-92AC-22AD84A18F6F}"/>
              </a:ext>
            </a:extLst>
          </p:cNvPr>
          <p:cNvSpPr/>
          <p:nvPr/>
        </p:nvSpPr>
        <p:spPr>
          <a:xfrm>
            <a:off x="3834105" y="3675794"/>
            <a:ext cx="991433" cy="99143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F46E6F51-7699-C454-860E-4D27512170C6}"/>
              </a:ext>
            </a:extLst>
          </p:cNvPr>
          <p:cNvSpPr/>
          <p:nvPr/>
        </p:nvSpPr>
        <p:spPr>
          <a:xfrm>
            <a:off x="2507394" y="2349083"/>
            <a:ext cx="991433" cy="99143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2863D79B-B95D-A12F-8BE2-AA98107945BA}"/>
              </a:ext>
            </a:extLst>
          </p:cNvPr>
          <p:cNvSpPr/>
          <p:nvPr/>
        </p:nvSpPr>
        <p:spPr>
          <a:xfrm>
            <a:off x="2507394" y="5014789"/>
            <a:ext cx="991433" cy="99143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B87AE455-BF15-4418-F535-9F2A550AC4FD}"/>
              </a:ext>
            </a:extLst>
          </p:cNvPr>
          <p:cNvSpPr/>
          <p:nvPr/>
        </p:nvSpPr>
        <p:spPr>
          <a:xfrm>
            <a:off x="1168400" y="3675794"/>
            <a:ext cx="991433" cy="99143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7A3C39F4-24E3-5987-D84A-46516C3C9D46}"/>
              </a:ext>
            </a:extLst>
          </p:cNvPr>
          <p:cNvSpPr/>
          <p:nvPr/>
        </p:nvSpPr>
        <p:spPr>
          <a:xfrm>
            <a:off x="1596181" y="2735571"/>
            <a:ext cx="991433" cy="99143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FC501AE3-8CE1-82F9-749B-59CF55A4F9FE}"/>
              </a:ext>
            </a:extLst>
          </p:cNvPr>
          <p:cNvSpPr/>
          <p:nvPr/>
        </p:nvSpPr>
        <p:spPr>
          <a:xfrm>
            <a:off x="3430891" y="2735571"/>
            <a:ext cx="991433" cy="99143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623A61F7-D9B6-F5F0-0D7A-9B46E33BED9C}"/>
              </a:ext>
            </a:extLst>
          </p:cNvPr>
          <p:cNvSpPr/>
          <p:nvPr/>
        </p:nvSpPr>
        <p:spPr>
          <a:xfrm>
            <a:off x="3430891" y="4628301"/>
            <a:ext cx="991433" cy="99143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4D6F08AF-B348-9BC7-A1A4-1558E51A34A4}"/>
              </a:ext>
            </a:extLst>
          </p:cNvPr>
          <p:cNvSpPr/>
          <p:nvPr/>
        </p:nvSpPr>
        <p:spPr>
          <a:xfrm>
            <a:off x="1583897" y="4616017"/>
            <a:ext cx="991433" cy="99143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13E707F3-539B-683A-B001-F1A2DDC0DFCD}"/>
              </a:ext>
            </a:extLst>
          </p:cNvPr>
          <p:cNvSpPr/>
          <p:nvPr/>
        </p:nvSpPr>
        <p:spPr>
          <a:xfrm>
            <a:off x="2936644" y="4117327"/>
            <a:ext cx="120650" cy="1206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22980C18-46EF-5711-9635-ABA3956EEF3D}"/>
                  </a:ext>
                </a:extLst>
              </p:cNvPr>
              <p:cNvSpPr txBox="1"/>
              <p:nvPr/>
            </p:nvSpPr>
            <p:spPr>
              <a:xfrm>
                <a:off x="2790041" y="3265339"/>
                <a:ext cx="9878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𝑺</m:t>
                      </m:r>
                    </m:oMath>
                  </m:oMathPara>
                </a14:m>
                <a:endParaRPr lang="zh-CN" altLang="en-US" sz="2800" b="1" dirty="0"/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22980C18-46EF-5711-9635-ABA3956EEF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0041" y="3265339"/>
                <a:ext cx="98787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683DF017-46B2-DA70-ADD6-FF636B1F9AA4}"/>
                  </a:ext>
                </a:extLst>
              </p:cNvPr>
              <p:cNvSpPr txBox="1"/>
              <p:nvPr/>
            </p:nvSpPr>
            <p:spPr>
              <a:xfrm>
                <a:off x="3771507" y="2219291"/>
                <a:ext cx="9878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800" b="1" dirty="0"/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683DF017-46B2-DA70-ADD6-FF636B1F9A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1507" y="2219291"/>
                <a:ext cx="98787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文本框 22">
            <a:extLst>
              <a:ext uri="{FF2B5EF4-FFF2-40B4-BE49-F238E27FC236}">
                <a16:creationId xmlns:a16="http://schemas.microsoft.com/office/drawing/2014/main" id="{8768E0F7-1A69-8282-1318-6B9A71D8A7E8}"/>
              </a:ext>
            </a:extLst>
          </p:cNvPr>
          <p:cNvSpPr txBox="1"/>
          <p:nvPr/>
        </p:nvSpPr>
        <p:spPr>
          <a:xfrm>
            <a:off x="2655549" y="4246555"/>
            <a:ext cx="98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振源</a:t>
            </a: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89C42202-05DF-4605-0327-A993943D0BAD}"/>
              </a:ext>
            </a:extLst>
          </p:cNvPr>
          <p:cNvCxnSpPr>
            <a:cxnSpLocks/>
          </p:cNvCxnSpPr>
          <p:nvPr/>
        </p:nvCxnSpPr>
        <p:spPr>
          <a:xfrm>
            <a:off x="7473950" y="2312988"/>
            <a:ext cx="0" cy="369323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椭圆 27">
            <a:extLst>
              <a:ext uri="{FF2B5EF4-FFF2-40B4-BE49-F238E27FC236}">
                <a16:creationId xmlns:a16="http://schemas.microsoft.com/office/drawing/2014/main" id="{A8E8B21D-3781-70FD-B28F-1A677509619E}"/>
              </a:ext>
            </a:extLst>
          </p:cNvPr>
          <p:cNvSpPr/>
          <p:nvPr/>
        </p:nvSpPr>
        <p:spPr>
          <a:xfrm>
            <a:off x="2942786" y="2787950"/>
            <a:ext cx="120650" cy="12065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E0D0596A-460A-39FA-07E0-893376BA49C6}"/>
              </a:ext>
            </a:extLst>
          </p:cNvPr>
          <p:cNvSpPr/>
          <p:nvPr/>
        </p:nvSpPr>
        <p:spPr>
          <a:xfrm>
            <a:off x="2942785" y="5448700"/>
            <a:ext cx="120650" cy="12065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4CA438F0-394D-3229-E55D-B8BCA77CA16D}"/>
              </a:ext>
            </a:extLst>
          </p:cNvPr>
          <p:cNvSpPr/>
          <p:nvPr/>
        </p:nvSpPr>
        <p:spPr>
          <a:xfrm>
            <a:off x="3867013" y="5065998"/>
            <a:ext cx="120650" cy="12065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35C67512-23B1-32DB-CDB7-E48E81795808}"/>
              </a:ext>
            </a:extLst>
          </p:cNvPr>
          <p:cNvSpPr/>
          <p:nvPr/>
        </p:nvSpPr>
        <p:spPr>
          <a:xfrm>
            <a:off x="4275639" y="4120301"/>
            <a:ext cx="120650" cy="12065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3FF0448C-50B3-89C5-BD52-994B3DD9C458}"/>
              </a:ext>
            </a:extLst>
          </p:cNvPr>
          <p:cNvSpPr/>
          <p:nvPr/>
        </p:nvSpPr>
        <p:spPr>
          <a:xfrm>
            <a:off x="3867013" y="3168656"/>
            <a:ext cx="120650" cy="12065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DA988BEF-6FF0-4F08-E936-A032F4C2D98A}"/>
              </a:ext>
            </a:extLst>
          </p:cNvPr>
          <p:cNvSpPr/>
          <p:nvPr/>
        </p:nvSpPr>
        <p:spPr>
          <a:xfrm>
            <a:off x="1992177" y="3198405"/>
            <a:ext cx="120650" cy="12065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42EB04FF-4616-C752-5727-D35393A8110F}"/>
              </a:ext>
            </a:extLst>
          </p:cNvPr>
          <p:cNvSpPr/>
          <p:nvPr/>
        </p:nvSpPr>
        <p:spPr>
          <a:xfrm>
            <a:off x="1616075" y="4120301"/>
            <a:ext cx="120650" cy="12065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44B0583F-2D76-84CA-502F-A7DAD5A3C14F}"/>
              </a:ext>
            </a:extLst>
          </p:cNvPr>
          <p:cNvSpPr/>
          <p:nvPr/>
        </p:nvSpPr>
        <p:spPr>
          <a:xfrm>
            <a:off x="1992177" y="5022399"/>
            <a:ext cx="120650" cy="12065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44784B10-C3E0-FFAB-030A-9EA78DBEA3A1}"/>
              </a:ext>
            </a:extLst>
          </p:cNvPr>
          <p:cNvSpPr txBox="1"/>
          <p:nvPr/>
        </p:nvSpPr>
        <p:spPr>
          <a:xfrm>
            <a:off x="4554951" y="2931089"/>
            <a:ext cx="90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次波源</a:t>
            </a:r>
          </a:p>
        </p:txBody>
      </p: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8ED0FDB2-5710-54B7-FE08-6B8EB596F912}"/>
              </a:ext>
            </a:extLst>
          </p:cNvPr>
          <p:cNvCxnSpPr>
            <a:cxnSpLocks/>
          </p:cNvCxnSpPr>
          <p:nvPr/>
        </p:nvCxnSpPr>
        <p:spPr>
          <a:xfrm>
            <a:off x="8007350" y="2312988"/>
            <a:ext cx="0" cy="369323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椭圆 42">
            <a:extLst>
              <a:ext uri="{FF2B5EF4-FFF2-40B4-BE49-F238E27FC236}">
                <a16:creationId xmlns:a16="http://schemas.microsoft.com/office/drawing/2014/main" id="{912E01DA-62CA-50AE-5BAF-462D04E4CA2A}"/>
              </a:ext>
            </a:extLst>
          </p:cNvPr>
          <p:cNvSpPr/>
          <p:nvPr/>
        </p:nvSpPr>
        <p:spPr>
          <a:xfrm>
            <a:off x="6978233" y="2628483"/>
            <a:ext cx="991433" cy="99143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A676F02F-0880-8AE8-6633-CD69E45C2CA7}"/>
              </a:ext>
            </a:extLst>
          </p:cNvPr>
          <p:cNvSpPr/>
          <p:nvPr/>
        </p:nvSpPr>
        <p:spPr>
          <a:xfrm>
            <a:off x="6997075" y="3619916"/>
            <a:ext cx="991433" cy="99143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9998D846-B917-3EFF-EE37-A13449FD34CF}"/>
              </a:ext>
            </a:extLst>
          </p:cNvPr>
          <p:cNvSpPr/>
          <p:nvPr/>
        </p:nvSpPr>
        <p:spPr>
          <a:xfrm>
            <a:off x="6978232" y="4611349"/>
            <a:ext cx="991433" cy="99143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74880432-3FE5-EC47-6DD7-8F77CF80820C}"/>
              </a:ext>
            </a:extLst>
          </p:cNvPr>
          <p:cNvCxnSpPr>
            <a:cxnSpLocks/>
          </p:cNvCxnSpPr>
          <p:nvPr/>
        </p:nvCxnSpPr>
        <p:spPr>
          <a:xfrm>
            <a:off x="8547100" y="2312988"/>
            <a:ext cx="0" cy="369323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椭圆 50">
            <a:extLst>
              <a:ext uri="{FF2B5EF4-FFF2-40B4-BE49-F238E27FC236}">
                <a16:creationId xmlns:a16="http://schemas.microsoft.com/office/drawing/2014/main" id="{A687EB19-6A15-8C7F-9A34-376929E262FA}"/>
              </a:ext>
            </a:extLst>
          </p:cNvPr>
          <p:cNvSpPr/>
          <p:nvPr/>
        </p:nvSpPr>
        <p:spPr>
          <a:xfrm>
            <a:off x="7517983" y="2628483"/>
            <a:ext cx="991433" cy="99143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F7FEDA61-B32F-21CC-CB11-70719C9D9E86}"/>
              </a:ext>
            </a:extLst>
          </p:cNvPr>
          <p:cNvSpPr/>
          <p:nvPr/>
        </p:nvSpPr>
        <p:spPr>
          <a:xfrm>
            <a:off x="7536825" y="3619916"/>
            <a:ext cx="991433" cy="99143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631FAB6B-83DC-F589-0148-FF76E0679AE7}"/>
              </a:ext>
            </a:extLst>
          </p:cNvPr>
          <p:cNvSpPr/>
          <p:nvPr/>
        </p:nvSpPr>
        <p:spPr>
          <a:xfrm>
            <a:off x="7517982" y="4611349"/>
            <a:ext cx="991433" cy="99143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6038540F-1687-3733-BCE1-BD91A9E041DE}"/>
              </a:ext>
            </a:extLst>
          </p:cNvPr>
          <p:cNvCxnSpPr>
            <a:cxnSpLocks/>
          </p:cNvCxnSpPr>
          <p:nvPr/>
        </p:nvCxnSpPr>
        <p:spPr>
          <a:xfrm>
            <a:off x="9085574" y="2305387"/>
            <a:ext cx="0" cy="369323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椭圆 57">
            <a:extLst>
              <a:ext uri="{FF2B5EF4-FFF2-40B4-BE49-F238E27FC236}">
                <a16:creationId xmlns:a16="http://schemas.microsoft.com/office/drawing/2014/main" id="{48C19F04-B816-00E8-3ADA-96AE2AECF9B2}"/>
              </a:ext>
            </a:extLst>
          </p:cNvPr>
          <p:cNvSpPr/>
          <p:nvPr/>
        </p:nvSpPr>
        <p:spPr>
          <a:xfrm>
            <a:off x="8056457" y="2620882"/>
            <a:ext cx="991433" cy="99143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id="{2875DAA4-97DF-9F4B-C312-22C651AC2D67}"/>
              </a:ext>
            </a:extLst>
          </p:cNvPr>
          <p:cNvSpPr/>
          <p:nvPr/>
        </p:nvSpPr>
        <p:spPr>
          <a:xfrm>
            <a:off x="8075299" y="3612315"/>
            <a:ext cx="991433" cy="99143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id="{DE46C871-9D07-C935-4AB9-F3AA25268333}"/>
              </a:ext>
            </a:extLst>
          </p:cNvPr>
          <p:cNvSpPr/>
          <p:nvPr/>
        </p:nvSpPr>
        <p:spPr>
          <a:xfrm>
            <a:off x="8056456" y="4603748"/>
            <a:ext cx="991433" cy="99143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9B0C53A0-3C8D-0BD9-6B27-1372A61887EA}"/>
              </a:ext>
            </a:extLst>
          </p:cNvPr>
          <p:cNvCxnSpPr>
            <a:cxnSpLocks/>
          </p:cNvCxnSpPr>
          <p:nvPr/>
        </p:nvCxnSpPr>
        <p:spPr>
          <a:xfrm>
            <a:off x="9632088" y="2312988"/>
            <a:ext cx="0" cy="369323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椭圆 64">
            <a:extLst>
              <a:ext uri="{FF2B5EF4-FFF2-40B4-BE49-F238E27FC236}">
                <a16:creationId xmlns:a16="http://schemas.microsoft.com/office/drawing/2014/main" id="{FCE7AF0D-41F0-ECB7-5B78-C2C6A98F9A5A}"/>
              </a:ext>
            </a:extLst>
          </p:cNvPr>
          <p:cNvSpPr/>
          <p:nvPr/>
        </p:nvSpPr>
        <p:spPr>
          <a:xfrm>
            <a:off x="8602971" y="2628483"/>
            <a:ext cx="991433" cy="99143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>
            <a:extLst>
              <a:ext uri="{FF2B5EF4-FFF2-40B4-BE49-F238E27FC236}">
                <a16:creationId xmlns:a16="http://schemas.microsoft.com/office/drawing/2014/main" id="{CFA3CE50-240E-7A32-8B40-DC5902C3C7C6}"/>
              </a:ext>
            </a:extLst>
          </p:cNvPr>
          <p:cNvSpPr/>
          <p:nvPr/>
        </p:nvSpPr>
        <p:spPr>
          <a:xfrm>
            <a:off x="8621813" y="3619916"/>
            <a:ext cx="991433" cy="99143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id="{72F3FB03-6669-8C27-502A-EC9D7BFF9DDC}"/>
              </a:ext>
            </a:extLst>
          </p:cNvPr>
          <p:cNvSpPr/>
          <p:nvPr/>
        </p:nvSpPr>
        <p:spPr>
          <a:xfrm>
            <a:off x="8602970" y="4611349"/>
            <a:ext cx="991433" cy="99143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B1070D05-C498-5461-2F87-12CF50E157B5}"/>
              </a:ext>
            </a:extLst>
          </p:cNvPr>
          <p:cNvCxnSpPr>
            <a:cxnSpLocks/>
          </p:cNvCxnSpPr>
          <p:nvPr/>
        </p:nvCxnSpPr>
        <p:spPr>
          <a:xfrm>
            <a:off x="10173528" y="2305387"/>
            <a:ext cx="0" cy="369323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椭圆 71">
            <a:extLst>
              <a:ext uri="{FF2B5EF4-FFF2-40B4-BE49-F238E27FC236}">
                <a16:creationId xmlns:a16="http://schemas.microsoft.com/office/drawing/2014/main" id="{9E187D68-9A6F-B4AC-DCAD-47B89AFD25C1}"/>
              </a:ext>
            </a:extLst>
          </p:cNvPr>
          <p:cNvSpPr/>
          <p:nvPr/>
        </p:nvSpPr>
        <p:spPr>
          <a:xfrm>
            <a:off x="9144411" y="2620882"/>
            <a:ext cx="991433" cy="99143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>
            <a:extLst>
              <a:ext uri="{FF2B5EF4-FFF2-40B4-BE49-F238E27FC236}">
                <a16:creationId xmlns:a16="http://schemas.microsoft.com/office/drawing/2014/main" id="{49A8C4A9-1D44-F842-17F4-A46D9A6B0494}"/>
              </a:ext>
            </a:extLst>
          </p:cNvPr>
          <p:cNvSpPr/>
          <p:nvPr/>
        </p:nvSpPr>
        <p:spPr>
          <a:xfrm>
            <a:off x="9163253" y="3612315"/>
            <a:ext cx="991433" cy="99143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>
            <a:extLst>
              <a:ext uri="{FF2B5EF4-FFF2-40B4-BE49-F238E27FC236}">
                <a16:creationId xmlns:a16="http://schemas.microsoft.com/office/drawing/2014/main" id="{D55C63C6-E824-4A54-8A74-91BD9B272F14}"/>
              </a:ext>
            </a:extLst>
          </p:cNvPr>
          <p:cNvSpPr/>
          <p:nvPr/>
        </p:nvSpPr>
        <p:spPr>
          <a:xfrm>
            <a:off x="9144410" y="4603748"/>
            <a:ext cx="991433" cy="99143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>
            <a:extLst>
              <a:ext uri="{FF2B5EF4-FFF2-40B4-BE49-F238E27FC236}">
                <a16:creationId xmlns:a16="http://schemas.microsoft.com/office/drawing/2014/main" id="{440B7249-30B3-38F5-407E-5836BDFE7CB1}"/>
              </a:ext>
            </a:extLst>
          </p:cNvPr>
          <p:cNvSpPr/>
          <p:nvPr/>
        </p:nvSpPr>
        <p:spPr>
          <a:xfrm>
            <a:off x="9579801" y="3056273"/>
            <a:ext cx="120650" cy="12065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>
            <a:extLst>
              <a:ext uri="{FF2B5EF4-FFF2-40B4-BE49-F238E27FC236}">
                <a16:creationId xmlns:a16="http://schemas.microsoft.com/office/drawing/2014/main" id="{821C9581-C776-2109-AA64-EC9E09AF3C21}"/>
              </a:ext>
            </a:extLst>
          </p:cNvPr>
          <p:cNvSpPr/>
          <p:nvPr/>
        </p:nvSpPr>
        <p:spPr>
          <a:xfrm>
            <a:off x="9579801" y="4052375"/>
            <a:ext cx="120650" cy="12065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>
            <a:extLst>
              <a:ext uri="{FF2B5EF4-FFF2-40B4-BE49-F238E27FC236}">
                <a16:creationId xmlns:a16="http://schemas.microsoft.com/office/drawing/2014/main" id="{1C2296C2-005B-B56D-1745-EAA5E6B5E76C}"/>
              </a:ext>
            </a:extLst>
          </p:cNvPr>
          <p:cNvSpPr/>
          <p:nvPr/>
        </p:nvSpPr>
        <p:spPr>
          <a:xfrm>
            <a:off x="9579801" y="5039139"/>
            <a:ext cx="120650" cy="12065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48E74780-37B6-A6A5-4599-D2EDE513D2B4}"/>
              </a:ext>
            </a:extLst>
          </p:cNvPr>
          <p:cNvSpPr/>
          <p:nvPr/>
        </p:nvSpPr>
        <p:spPr>
          <a:xfrm>
            <a:off x="7413623" y="3063874"/>
            <a:ext cx="120650" cy="12065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D0C58F9D-5173-1547-E4CD-45D5D2EFC8B1}"/>
              </a:ext>
            </a:extLst>
          </p:cNvPr>
          <p:cNvSpPr/>
          <p:nvPr/>
        </p:nvSpPr>
        <p:spPr>
          <a:xfrm>
            <a:off x="7413623" y="4059976"/>
            <a:ext cx="120650" cy="12065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49C9568D-8FCB-6C15-4321-2768C4278383}"/>
              </a:ext>
            </a:extLst>
          </p:cNvPr>
          <p:cNvSpPr/>
          <p:nvPr/>
        </p:nvSpPr>
        <p:spPr>
          <a:xfrm>
            <a:off x="7413623" y="5046740"/>
            <a:ext cx="120650" cy="12065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id="{EE071CCF-73FB-94F6-2734-B2ACCFC533A7}"/>
              </a:ext>
            </a:extLst>
          </p:cNvPr>
          <p:cNvSpPr/>
          <p:nvPr/>
        </p:nvSpPr>
        <p:spPr>
          <a:xfrm>
            <a:off x="7953373" y="3063874"/>
            <a:ext cx="120650" cy="12065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64E723AA-748A-1D76-D423-BED55CB73442}"/>
              </a:ext>
            </a:extLst>
          </p:cNvPr>
          <p:cNvSpPr/>
          <p:nvPr/>
        </p:nvSpPr>
        <p:spPr>
          <a:xfrm>
            <a:off x="7953373" y="4059976"/>
            <a:ext cx="120650" cy="12065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id="{B9616221-58E5-B7C4-EEA0-F7B9EB104213}"/>
              </a:ext>
            </a:extLst>
          </p:cNvPr>
          <p:cNvSpPr/>
          <p:nvPr/>
        </p:nvSpPr>
        <p:spPr>
          <a:xfrm>
            <a:off x="7953373" y="5046740"/>
            <a:ext cx="120650" cy="12065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>
            <a:extLst>
              <a:ext uri="{FF2B5EF4-FFF2-40B4-BE49-F238E27FC236}">
                <a16:creationId xmlns:a16="http://schemas.microsoft.com/office/drawing/2014/main" id="{7E7AE9D8-566F-C4FC-6BD7-A575FA4CBACA}"/>
              </a:ext>
            </a:extLst>
          </p:cNvPr>
          <p:cNvSpPr/>
          <p:nvPr/>
        </p:nvSpPr>
        <p:spPr>
          <a:xfrm>
            <a:off x="8491847" y="3056273"/>
            <a:ext cx="120650" cy="12065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>
            <a:extLst>
              <a:ext uri="{FF2B5EF4-FFF2-40B4-BE49-F238E27FC236}">
                <a16:creationId xmlns:a16="http://schemas.microsoft.com/office/drawing/2014/main" id="{784AE886-A732-A635-ECC0-61CE32A03D37}"/>
              </a:ext>
            </a:extLst>
          </p:cNvPr>
          <p:cNvSpPr/>
          <p:nvPr/>
        </p:nvSpPr>
        <p:spPr>
          <a:xfrm>
            <a:off x="8491847" y="4052375"/>
            <a:ext cx="120650" cy="12065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id="{6120E485-22A1-5F0A-F5F3-A045E90E50E1}"/>
              </a:ext>
            </a:extLst>
          </p:cNvPr>
          <p:cNvSpPr/>
          <p:nvPr/>
        </p:nvSpPr>
        <p:spPr>
          <a:xfrm>
            <a:off x="8491847" y="5039139"/>
            <a:ext cx="120650" cy="12065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id="{897979F5-F4F5-FF2D-7D4C-D1541CEA65FB}"/>
              </a:ext>
            </a:extLst>
          </p:cNvPr>
          <p:cNvSpPr/>
          <p:nvPr/>
        </p:nvSpPr>
        <p:spPr>
          <a:xfrm>
            <a:off x="9038361" y="3063874"/>
            <a:ext cx="120650" cy="12065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id="{FA04F67E-3C01-1940-0872-DC4D8AEA19B3}"/>
              </a:ext>
            </a:extLst>
          </p:cNvPr>
          <p:cNvSpPr/>
          <p:nvPr/>
        </p:nvSpPr>
        <p:spPr>
          <a:xfrm>
            <a:off x="9038361" y="4059976"/>
            <a:ext cx="120650" cy="12065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id="{1BA45685-7B5D-FF31-7FFD-5F4ACE4A46D3}"/>
              </a:ext>
            </a:extLst>
          </p:cNvPr>
          <p:cNvSpPr/>
          <p:nvPr/>
        </p:nvSpPr>
        <p:spPr>
          <a:xfrm>
            <a:off x="9038361" y="5046740"/>
            <a:ext cx="120650" cy="12065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5FF0A704-8EBB-38C7-03B0-4DCEED0D43EE}"/>
              </a:ext>
            </a:extLst>
          </p:cNvPr>
          <p:cNvSpPr txBox="1"/>
          <p:nvPr/>
        </p:nvSpPr>
        <p:spPr>
          <a:xfrm>
            <a:off x="6531495" y="5569350"/>
            <a:ext cx="90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C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次波源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文本框 78">
                <a:extLst>
                  <a:ext uri="{FF2B5EF4-FFF2-40B4-BE49-F238E27FC236}">
                    <a16:creationId xmlns:a16="http://schemas.microsoft.com/office/drawing/2014/main" id="{C719E4E0-1E90-79E0-5518-7B642D8C918B}"/>
                  </a:ext>
                </a:extLst>
              </p:cNvPr>
              <p:cNvSpPr txBox="1"/>
              <p:nvPr/>
            </p:nvSpPr>
            <p:spPr>
              <a:xfrm>
                <a:off x="7001674" y="1741938"/>
                <a:ext cx="9878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𝑺</m:t>
                      </m:r>
                    </m:oMath>
                  </m:oMathPara>
                </a14:m>
                <a:endParaRPr lang="zh-CN" altLang="en-US" sz="2800" b="1" dirty="0"/>
              </a:p>
            </p:txBody>
          </p:sp>
        </mc:Choice>
        <mc:Fallback xmlns="">
          <p:sp>
            <p:nvSpPr>
              <p:cNvPr id="79" name="文本框 78">
                <a:extLst>
                  <a:ext uri="{FF2B5EF4-FFF2-40B4-BE49-F238E27FC236}">
                    <a16:creationId xmlns:a16="http://schemas.microsoft.com/office/drawing/2014/main" id="{C719E4E0-1E90-79E0-5518-7B642D8C9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1674" y="1741938"/>
                <a:ext cx="987875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文本框 79">
                <a:extLst>
                  <a:ext uri="{FF2B5EF4-FFF2-40B4-BE49-F238E27FC236}">
                    <a16:creationId xmlns:a16="http://schemas.microsoft.com/office/drawing/2014/main" id="{1EE5AAFC-8694-D364-9BCF-3F15D9D5942C}"/>
                  </a:ext>
                </a:extLst>
              </p:cNvPr>
              <p:cNvSpPr txBox="1"/>
              <p:nvPr/>
            </p:nvSpPr>
            <p:spPr>
              <a:xfrm>
                <a:off x="7559225" y="1746606"/>
                <a:ext cx="9878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zh-CN" altLang="en-US" sz="2800" b="1" dirty="0"/>
              </a:p>
            </p:txBody>
          </p:sp>
        </mc:Choice>
        <mc:Fallback xmlns="">
          <p:sp>
            <p:nvSpPr>
              <p:cNvPr id="80" name="文本框 79">
                <a:extLst>
                  <a:ext uri="{FF2B5EF4-FFF2-40B4-BE49-F238E27FC236}">
                    <a16:creationId xmlns:a16="http://schemas.microsoft.com/office/drawing/2014/main" id="{1EE5AAFC-8694-D364-9BCF-3F15D9D594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9225" y="1746606"/>
                <a:ext cx="987875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文本框 80">
                <a:extLst>
                  <a:ext uri="{FF2B5EF4-FFF2-40B4-BE49-F238E27FC236}">
                    <a16:creationId xmlns:a16="http://schemas.microsoft.com/office/drawing/2014/main" id="{73B897DC-6566-5CA5-FEF7-333833DA05F0}"/>
                  </a:ext>
                </a:extLst>
              </p:cNvPr>
              <p:cNvSpPr txBox="1"/>
              <p:nvPr/>
            </p:nvSpPr>
            <p:spPr>
              <a:xfrm>
                <a:off x="8464771" y="1749539"/>
                <a:ext cx="143838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800" b="1" i="1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zh-CN" altLang="en-US" sz="2800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1" name="文本框 80">
                <a:extLst>
                  <a:ext uri="{FF2B5EF4-FFF2-40B4-BE49-F238E27FC236}">
                    <a16:creationId xmlns:a16="http://schemas.microsoft.com/office/drawing/2014/main" id="{73B897DC-6566-5CA5-FEF7-333833DA05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4771" y="1749539"/>
                <a:ext cx="1438383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文本框 81">
            <a:extLst>
              <a:ext uri="{FF2B5EF4-FFF2-40B4-BE49-F238E27FC236}">
                <a16:creationId xmlns:a16="http://schemas.microsoft.com/office/drawing/2014/main" id="{B2BEFFA5-EF50-A03C-228A-28397427FAF5}"/>
              </a:ext>
            </a:extLst>
          </p:cNvPr>
          <p:cNvSpPr txBox="1"/>
          <p:nvPr/>
        </p:nvSpPr>
        <p:spPr>
          <a:xfrm>
            <a:off x="2185756" y="6207612"/>
            <a:ext cx="1622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Eg.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球面波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1F37F052-1C98-A443-82FD-5B61C1486250}"/>
              </a:ext>
            </a:extLst>
          </p:cNvPr>
          <p:cNvSpPr txBox="1"/>
          <p:nvPr/>
        </p:nvSpPr>
        <p:spPr>
          <a:xfrm>
            <a:off x="7953373" y="6207612"/>
            <a:ext cx="1622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Eg.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平面波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16D87F0-F3EB-7F17-EA17-B7BC241096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429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ABAAD-973F-4517-DCD1-C3494D720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12E551E-EAFA-50B5-20C6-34BE9779E693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3962D71-FD4B-46A4-E01F-2EB45AE81C42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397349E-9EC3-05D8-A1C3-E5B9636F4192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8EB89546-0746-A87E-6B3A-28D489A9C635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FA55132C-DB90-6EE5-B641-187049940CE2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E0C0640-4F09-E11E-9217-36B016FB7C7E}"/>
              </a:ext>
            </a:extLst>
          </p:cNvPr>
          <p:cNvSpPr txBox="1"/>
          <p:nvPr/>
        </p:nvSpPr>
        <p:spPr>
          <a:xfrm>
            <a:off x="284328" y="1195740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用惠更斯原理解释光的反射与折射定律</a:t>
            </a:r>
          </a:p>
        </p:txBody>
      </p:sp>
      <p:pic>
        <p:nvPicPr>
          <p:cNvPr id="62" name="图片 61" descr="图片包含 游戏机, 物体, 天线&#10;&#10;AI 生成的内容可能不正确。">
            <a:extLst>
              <a:ext uri="{FF2B5EF4-FFF2-40B4-BE49-F238E27FC236}">
                <a16:creationId xmlns:a16="http://schemas.microsoft.com/office/drawing/2014/main" id="{A94DFE74-FEC0-7A70-313F-C32FE3BDF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253" y="1725523"/>
            <a:ext cx="6040264" cy="513247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6C84AB0-991D-CEDF-BCE0-83480165E7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44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BCAF4-9CA2-FB0D-9824-D962E8696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5837EFE-DAF6-46E4-B8B6-E20CF1F050DA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09EC01D-409C-0210-009B-AA5D710D2B44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050B5D1-E11D-C556-71C5-50977539D53E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6AF72F7E-3F78-328B-BE91-25D4B0696620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A5105D6-F85F-DF0B-A967-1D303F95AC0A}"/>
              </a:ext>
            </a:extLst>
          </p:cNvPr>
          <p:cNvSpPr txBox="1"/>
          <p:nvPr/>
        </p:nvSpPr>
        <p:spPr>
          <a:xfrm>
            <a:off x="152400" y="1217069"/>
            <a:ext cx="1150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QP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两点间光的实际路径，是光程（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QP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）为平稳（极小、极大或恒定）的路径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1EFAF09F-3344-2F99-00A2-DE3F073BA318}"/>
              </a:ext>
            </a:extLst>
          </p:cNvPr>
          <p:cNvSpPr txBox="1"/>
          <p:nvPr/>
        </p:nvSpPr>
        <p:spPr>
          <a:xfrm>
            <a:off x="284328" y="531153"/>
            <a:ext cx="3168735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解释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2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：费马原理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785B55E0-F94D-2187-C29C-0F4D127ECFDE}"/>
                  </a:ext>
                </a:extLst>
              </p:cNvPr>
              <p:cNvSpPr txBox="1"/>
              <p:nvPr/>
            </p:nvSpPr>
            <p:spPr>
              <a:xfrm>
                <a:off x="152400" y="1988630"/>
                <a:ext cx="11337758" cy="9531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𝜹</m:t>
                      </m:r>
                      <m:d>
                        <m:d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𝑸𝑷</m:t>
                          </m:r>
                        </m:e>
                      </m:d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zh-CN" alt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𝜹</m:t>
                      </m:r>
                      <m:nary>
                        <m:naryPr>
                          <m:ctrlPr>
                            <a:rPr lang="zh-CN" alt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𝑷</m:t>
                          </m:r>
                        </m:sub>
                        <m: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𝑸</m:t>
                          </m:r>
                        </m:sup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  <m:r>
                            <a:rPr lang="en-US" altLang="zh-CN" sz="2400" b="1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𝐝</m:t>
                          </m:r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𝒍</m:t>
                          </m:r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</m:t>
                          </m:r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𝟎</m:t>
                          </m:r>
                        </m:e>
                      </m:nary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785B55E0-F94D-2187-C29C-0F4D127ECF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988630"/>
                <a:ext cx="11337758" cy="9531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59AB4CF2-3D83-BD6F-2909-08F60273C250}"/>
              </a:ext>
            </a:extLst>
          </p:cNvPr>
          <p:cNvSpPr txBox="1"/>
          <p:nvPr/>
        </p:nvSpPr>
        <p:spPr>
          <a:xfrm>
            <a:off x="152400" y="3077214"/>
            <a:ext cx="1150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反射定理：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easy ,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将军饮马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60232C3-A619-4A08-2CE1-0E86FC888B43}"/>
              </a:ext>
            </a:extLst>
          </p:cNvPr>
          <p:cNvSpPr txBox="1"/>
          <p:nvPr/>
        </p:nvSpPr>
        <p:spPr>
          <a:xfrm>
            <a:off x="152400" y="3713227"/>
            <a:ext cx="1150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b.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折射定理：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20B98A26-D015-64AC-0046-954D83154E29}"/>
              </a:ext>
            </a:extLst>
          </p:cNvPr>
          <p:cNvCxnSpPr>
            <a:cxnSpLocks/>
          </p:cNvCxnSpPr>
          <p:nvPr/>
        </p:nvCxnSpPr>
        <p:spPr>
          <a:xfrm>
            <a:off x="5708650" y="5526364"/>
            <a:ext cx="611505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7DA86D61-E889-3441-6EB3-2D637133E9EC}"/>
              </a:ext>
            </a:extLst>
          </p:cNvPr>
          <p:cNvCxnSpPr>
            <a:cxnSpLocks/>
          </p:cNvCxnSpPr>
          <p:nvPr/>
        </p:nvCxnSpPr>
        <p:spPr>
          <a:xfrm>
            <a:off x="8820150" y="4908550"/>
            <a:ext cx="0" cy="112395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FBD5CB5-EE96-29D1-DAEF-BBDE5595E6EC}"/>
              </a:ext>
            </a:extLst>
          </p:cNvPr>
          <p:cNvCxnSpPr/>
          <p:nvPr/>
        </p:nvCxnSpPr>
        <p:spPr>
          <a:xfrm flipH="1" flipV="1">
            <a:off x="6311900" y="4908550"/>
            <a:ext cx="2508250" cy="6178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500E2C39-C344-6984-AD12-BB3186971CC4}"/>
              </a:ext>
            </a:extLst>
          </p:cNvPr>
          <p:cNvCxnSpPr>
            <a:cxnSpLocks/>
          </p:cNvCxnSpPr>
          <p:nvPr/>
        </p:nvCxnSpPr>
        <p:spPr>
          <a:xfrm>
            <a:off x="9159874" y="5846107"/>
            <a:ext cx="117476" cy="9749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52EACD97-25C3-D20C-BDBD-CA42A9B13FC5}"/>
              </a:ext>
            </a:extLst>
          </p:cNvPr>
          <p:cNvCxnSpPr>
            <a:cxnSpLocks/>
          </p:cNvCxnSpPr>
          <p:nvPr/>
        </p:nvCxnSpPr>
        <p:spPr>
          <a:xfrm>
            <a:off x="7566025" y="5217457"/>
            <a:ext cx="187325" cy="5939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FA678AD6-90BA-E876-0203-409EF3C1B03C}"/>
                  </a:ext>
                </a:extLst>
              </p:cNvPr>
              <p:cNvSpPr txBox="1"/>
              <p:nvPr/>
            </p:nvSpPr>
            <p:spPr>
              <a:xfrm>
                <a:off x="6251574" y="4398973"/>
                <a:ext cx="62547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𝑸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FA678AD6-90BA-E876-0203-409EF3C1B0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1574" y="4398973"/>
                <a:ext cx="625475" cy="461665"/>
              </a:xfrm>
              <a:prstGeom prst="rect">
                <a:avLst/>
              </a:prstGeom>
              <a:blipFill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832A01E2-92F0-0D81-288C-02B9D57AE8A9}"/>
              </a:ext>
            </a:extLst>
          </p:cNvPr>
          <p:cNvCxnSpPr>
            <a:cxnSpLocks/>
            <a:stCxn id="24" idx="1"/>
          </p:cNvCxnSpPr>
          <p:nvPr/>
        </p:nvCxnSpPr>
        <p:spPr>
          <a:xfrm flipH="1" flipV="1">
            <a:off x="8820148" y="5526364"/>
            <a:ext cx="915965" cy="83748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C5B00A14-9911-282B-EEFB-DD7939144605}"/>
                  </a:ext>
                </a:extLst>
              </p:cNvPr>
              <p:cNvSpPr txBox="1"/>
              <p:nvPr/>
            </p:nvSpPr>
            <p:spPr>
              <a:xfrm>
                <a:off x="8759825" y="5823039"/>
                <a:ext cx="6254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kumimoji="0" lang="en-US" altLang="zh-CN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𝒊</m:t>
                          </m:r>
                        </m:e>
                        <m:sub>
                          <m:r>
                            <a:rPr kumimoji="0" lang="en-US" altLang="zh-CN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C5B00A14-9911-282B-EEFB-DD79391446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9825" y="5823039"/>
                <a:ext cx="62547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椭圆 22">
            <a:extLst>
              <a:ext uri="{FF2B5EF4-FFF2-40B4-BE49-F238E27FC236}">
                <a16:creationId xmlns:a16="http://schemas.microsoft.com/office/drawing/2014/main" id="{ECBB090E-2BBE-07B7-33CD-EDD8833AEE17}"/>
              </a:ext>
            </a:extLst>
          </p:cNvPr>
          <p:cNvSpPr/>
          <p:nvPr/>
        </p:nvSpPr>
        <p:spPr>
          <a:xfrm>
            <a:off x="6251574" y="4848224"/>
            <a:ext cx="120650" cy="1206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4A641766-27A0-09DB-3664-C315A423E4F4}"/>
              </a:ext>
            </a:extLst>
          </p:cNvPr>
          <p:cNvSpPr/>
          <p:nvPr/>
        </p:nvSpPr>
        <p:spPr>
          <a:xfrm>
            <a:off x="9718444" y="6346177"/>
            <a:ext cx="120650" cy="1206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4E70B7D6-CF34-32F8-E52E-A483DDD67394}"/>
                  </a:ext>
                </a:extLst>
              </p:cNvPr>
              <p:cNvSpPr txBox="1"/>
              <p:nvPr/>
            </p:nvSpPr>
            <p:spPr>
              <a:xfrm>
                <a:off x="8399462" y="5124767"/>
                <a:ext cx="6254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kumimoji="0" lang="en-US" altLang="zh-CN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𝒊</m:t>
                          </m:r>
                        </m:e>
                        <m:sub>
                          <m:r>
                            <a:rPr kumimoji="0" lang="en-US" altLang="zh-CN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4E70B7D6-CF34-32F8-E52E-A483DDD673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9462" y="5124767"/>
                <a:ext cx="62547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7A247955-D9A2-7D56-D35D-CF05866A56A7}"/>
                  </a:ext>
                </a:extLst>
              </p:cNvPr>
              <p:cNvSpPr txBox="1"/>
              <p:nvPr/>
            </p:nvSpPr>
            <p:spPr>
              <a:xfrm>
                <a:off x="9170961" y="6353673"/>
                <a:ext cx="62547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𝑷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7A247955-D9A2-7D56-D35D-CF05866A56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0961" y="6353673"/>
                <a:ext cx="625475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D177D09C-1CB2-BB71-1DAA-0B09E6B253AB}"/>
                  </a:ext>
                </a:extLst>
              </p:cNvPr>
              <p:cNvSpPr txBox="1"/>
              <p:nvPr/>
            </p:nvSpPr>
            <p:spPr>
              <a:xfrm>
                <a:off x="8312147" y="5504060"/>
                <a:ext cx="62547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𝑴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D177D09C-1CB2-BB71-1DAA-0B09E6B253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2147" y="5504060"/>
                <a:ext cx="625475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1500C374-E138-F4E8-7541-B8E5D57EDB54}"/>
              </a:ext>
            </a:extLst>
          </p:cNvPr>
          <p:cNvCxnSpPr>
            <a:cxnSpLocks/>
            <a:stCxn id="23" idx="4"/>
          </p:cNvCxnSpPr>
          <p:nvPr/>
        </p:nvCxnSpPr>
        <p:spPr>
          <a:xfrm>
            <a:off x="6311899" y="4968874"/>
            <a:ext cx="0" cy="55749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43636224-E6D5-D38E-9181-E78D6CBDF94F}"/>
              </a:ext>
            </a:extLst>
          </p:cNvPr>
          <p:cNvCxnSpPr>
            <a:cxnSpLocks/>
            <a:endCxn id="24" idx="0"/>
          </p:cNvCxnSpPr>
          <p:nvPr/>
        </p:nvCxnSpPr>
        <p:spPr>
          <a:xfrm>
            <a:off x="9778769" y="5526364"/>
            <a:ext cx="0" cy="81981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131DE34C-561F-A64C-6646-652939A19CA3}"/>
                  </a:ext>
                </a:extLst>
              </p:cNvPr>
              <p:cNvSpPr txBox="1"/>
              <p:nvPr/>
            </p:nvSpPr>
            <p:spPr>
              <a:xfrm>
                <a:off x="5788025" y="5032275"/>
                <a:ext cx="6254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kumimoji="0" lang="en-US" altLang="zh-CN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𝒉</m:t>
                          </m:r>
                        </m:e>
                        <m:sub>
                          <m:r>
                            <a:rPr kumimoji="0" lang="en-US" altLang="zh-CN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131DE34C-561F-A64C-6646-652939A19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8025" y="5032275"/>
                <a:ext cx="62547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2369F2FB-358C-8CB6-EAF6-89F4F1598899}"/>
                  </a:ext>
                </a:extLst>
              </p:cNvPr>
              <p:cNvSpPr txBox="1"/>
              <p:nvPr/>
            </p:nvSpPr>
            <p:spPr>
              <a:xfrm>
                <a:off x="9731144" y="5775879"/>
                <a:ext cx="6254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kumimoji="0" lang="en-US" altLang="zh-CN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𝒉</m:t>
                          </m:r>
                        </m:e>
                        <m:sub>
                          <m:r>
                            <a:rPr kumimoji="0" lang="en-US" altLang="zh-CN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2369F2FB-358C-8CB6-EAF6-89F4F15988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1144" y="5775879"/>
                <a:ext cx="625475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01DCE459-6E16-9925-96BF-2F2BACD197ED}"/>
                  </a:ext>
                </a:extLst>
              </p:cNvPr>
              <p:cNvSpPr txBox="1"/>
              <p:nvPr/>
            </p:nvSpPr>
            <p:spPr>
              <a:xfrm>
                <a:off x="7346949" y="5574268"/>
                <a:ext cx="6254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𝒙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01DCE459-6E16-9925-96BF-2F2BACD197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6949" y="5574268"/>
                <a:ext cx="625475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2A3ABA52-01F5-2384-0F78-4244401FC1B5}"/>
                  </a:ext>
                </a:extLst>
              </p:cNvPr>
              <p:cNvSpPr txBox="1"/>
              <p:nvPr/>
            </p:nvSpPr>
            <p:spPr>
              <a:xfrm>
                <a:off x="8937622" y="5134728"/>
                <a:ext cx="83978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𝒑</m:t>
                      </m:r>
                      <m:r>
                        <a:rPr kumimoji="0" lang="en-US" altLang="zh-CN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r>
                        <a:rPr kumimoji="0" lang="en-US" altLang="zh-CN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𝒙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2A3ABA52-01F5-2384-0F78-4244401FC1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7622" y="5134728"/>
                <a:ext cx="839786" cy="369332"/>
              </a:xfrm>
              <a:prstGeom prst="rect">
                <a:avLst/>
              </a:prstGeom>
              <a:blipFill>
                <a:blip r:embed="rId11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3A193F84-AADA-2C9B-0CD8-A062B9835069}"/>
                  </a:ext>
                </a:extLst>
              </p:cNvPr>
              <p:cNvSpPr txBox="1"/>
              <p:nvPr/>
            </p:nvSpPr>
            <p:spPr>
              <a:xfrm>
                <a:off x="152400" y="4375627"/>
                <a:ext cx="5023611" cy="718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𝑸𝑴𝑷</m:t>
                          </m:r>
                        </m:e>
                      </m:d>
                      <m:r>
                        <a:rPr lang="en-US" altLang="zh-CN" sz="20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</m:e>
                        <m:sub>
                          <m:r>
                            <a:rPr lang="en-US" altLang="zh-CN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lang="en-US" altLang="zh-CN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altLang="zh-CN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r>
                                <a:rPr lang="en-US" altLang="zh-CN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en-US" altLang="zh-CN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𝟐</m:t>
                              </m:r>
                            </m:sup>
                          </m:sSubSup>
                          <m:r>
                            <a:rPr lang="en-US" altLang="zh-CN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zh-CN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US" altLang="zh-CN" sz="20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sSub>
                        <m:sSubPr>
                          <m:ctrlPr>
                            <a:rPr lang="en-US" altLang="zh-CN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</m:e>
                        <m:sub>
                          <m:r>
                            <a:rPr lang="en-US" altLang="zh-CN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lang="en-US" altLang="zh-CN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altLang="zh-CN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r>
                                <a:rPr lang="en-US" altLang="zh-CN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altLang="zh-CN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𝟐</m:t>
                              </m:r>
                            </m:sup>
                          </m:sSubSup>
                          <m:r>
                            <a:rPr lang="en-US" altLang="zh-CN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zh-CN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sz="20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𝒑</m:t>
                                  </m:r>
                                  <m:r>
                                    <a:rPr lang="en-US" altLang="zh-CN" sz="20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−</m:t>
                                  </m:r>
                                  <m:r>
                                    <a:rPr lang="en-US" altLang="zh-CN" sz="20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𝒙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zh-CN" altLang="en-US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3A193F84-AADA-2C9B-0CD8-A062B98350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4375627"/>
                <a:ext cx="5023611" cy="71865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41F5E5BF-A8FA-12FB-24B8-726B55C2901B}"/>
                  </a:ext>
                </a:extLst>
              </p:cNvPr>
              <p:cNvSpPr txBox="1"/>
              <p:nvPr/>
            </p:nvSpPr>
            <p:spPr>
              <a:xfrm>
                <a:off x="285094" y="5459573"/>
                <a:ext cx="47726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zh-CN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000" b="1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𝐝</m:t>
                          </m:r>
                          <m:d>
                            <m:dPr>
                              <m:ctrlPr>
                                <a:rPr lang="en-US" altLang="zh-CN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𝑸𝑴𝑷</m:t>
                              </m:r>
                            </m:e>
                          </m:d>
                        </m:num>
                        <m:den>
                          <m:r>
                            <a:rPr lang="en-US" altLang="zh-CN" sz="2000" b="1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𝐝</m:t>
                          </m:r>
                          <m:r>
                            <a:rPr lang="en-US" altLang="zh-CN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den>
                      </m:f>
                      <m:r>
                        <a:rPr lang="en-US" altLang="zh-CN" sz="20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0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𝟎</m:t>
                      </m:r>
                      <m:r>
                        <a:rPr lang="en-US" altLang="zh-CN" sz="20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→ </m:t>
                      </m:r>
                      <m:sSub>
                        <m:sSubPr>
                          <m:ctrlPr>
                            <a:rPr lang="en-US" altLang="zh-CN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altLang="zh-CN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func>
                        <m:funcPr>
                          <m:ctrlPr>
                            <a:rPr lang="en-US" altLang="zh-CN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altLang="zh-CN" sz="2000" b="1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sSub>
                            <m:sSubPr>
                              <m:ctrlPr>
                                <a:rPr lang="en-US" altLang="zh-CN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e>
                      </m:func>
                      <m:r>
                        <a:rPr lang="en-US" altLang="zh-CN" sz="2000" b="1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1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𝐧</m:t>
                          </m:r>
                        </m:e>
                        <m:sub>
                          <m:r>
                            <a:rPr lang="en-US" altLang="zh-CN" sz="2000" b="1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func>
                        <m:funcPr>
                          <m:ctrlPr>
                            <a:rPr lang="en-US" altLang="zh-CN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altLang="zh-CN" sz="2000" b="1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sSub>
                            <m:sSubPr>
                              <m:ctrlPr>
                                <a:rPr lang="en-US" altLang="zh-CN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zh-CN" altLang="en-US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41F5E5BF-A8FA-12FB-24B8-726B55C290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094" y="5459573"/>
                <a:ext cx="4772680" cy="400110"/>
              </a:xfrm>
              <a:prstGeom prst="rect">
                <a:avLst/>
              </a:prstGeom>
              <a:blipFill>
                <a:blip r:embed="rId13"/>
                <a:stretch>
                  <a:fillRect t="-116923" b="-1830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文本框 52">
            <a:extLst>
              <a:ext uri="{FF2B5EF4-FFF2-40B4-BE49-F238E27FC236}">
                <a16:creationId xmlns:a16="http://schemas.microsoft.com/office/drawing/2014/main" id="{A678FFB9-586B-10E1-3CA6-C112A5A943B9}"/>
              </a:ext>
            </a:extLst>
          </p:cNvPr>
          <p:cNvSpPr txBox="1"/>
          <p:nvPr/>
        </p:nvSpPr>
        <p:spPr>
          <a:xfrm>
            <a:off x="152400" y="6032500"/>
            <a:ext cx="1757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（显然共面）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D20E24E-6331-C54C-0037-AB69E761A63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134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A5A3B-4A2D-3CB8-21B1-052708290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FA4E470-240A-37B0-618E-15B0C5930F96}"/>
              </a:ext>
            </a:extLst>
          </p:cNvPr>
          <p:cNvGrpSpPr/>
          <p:nvPr/>
        </p:nvGrpSpPr>
        <p:grpSpPr>
          <a:xfrm>
            <a:off x="-4464172" y="-1137600"/>
            <a:ext cx="7848844" cy="9133201"/>
            <a:chOff x="0" y="0"/>
            <a:chExt cx="6985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DF756FF-9F09-0288-8D70-7B1B1380D578}"/>
                </a:ext>
              </a:extLst>
            </p:cNvPr>
            <p:cNvSpPr/>
            <p:nvPr/>
          </p:nvSpPr>
          <p:spPr>
            <a:xfrm>
              <a:off x="0" y="0"/>
              <a:ext cx="698500" cy="812800"/>
            </a:xfrm>
            <a:custGeom>
              <a:avLst/>
              <a:gdLst/>
              <a:ahLst/>
              <a:cxnLst/>
              <a:rect l="l" t="t" r="r" b="b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3A31A8A-599F-0951-411F-5354F42E04DD}"/>
                </a:ext>
              </a:extLst>
            </p:cNvPr>
            <p:cNvSpPr txBox="1"/>
            <p:nvPr/>
          </p:nvSpPr>
          <p:spPr>
            <a:xfrm>
              <a:off x="0" y="101600"/>
              <a:ext cx="698500" cy="571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40"/>
                </a:lnSpc>
              </a:pPr>
              <a:endParaRPr sz="1200"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CB96389E-6FFB-9A43-4773-1D6CCB625E64}"/>
              </a:ext>
            </a:extLst>
          </p:cNvPr>
          <p:cNvGrpSpPr/>
          <p:nvPr/>
        </p:nvGrpSpPr>
        <p:grpSpPr>
          <a:xfrm>
            <a:off x="11864346" y="-564926"/>
            <a:ext cx="2822911" cy="3284843"/>
            <a:chOff x="0" y="0"/>
            <a:chExt cx="6985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3710466-1341-A251-304A-F52F6C576AEB}"/>
                </a:ext>
              </a:extLst>
            </p:cNvPr>
            <p:cNvSpPr/>
            <p:nvPr/>
          </p:nvSpPr>
          <p:spPr>
            <a:xfrm>
              <a:off x="0" y="0"/>
              <a:ext cx="698500" cy="812800"/>
            </a:xfrm>
            <a:custGeom>
              <a:avLst/>
              <a:gdLst/>
              <a:ahLst/>
              <a:cxnLst/>
              <a:rect l="l" t="t" r="r" b="b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E2324394-0042-FD97-806B-04AEA85BF9E1}"/>
                </a:ext>
              </a:extLst>
            </p:cNvPr>
            <p:cNvSpPr txBox="1"/>
            <p:nvPr/>
          </p:nvSpPr>
          <p:spPr>
            <a:xfrm>
              <a:off x="0" y="101600"/>
              <a:ext cx="698500" cy="571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40"/>
                </a:lnSpc>
              </a:pPr>
              <a:endParaRPr sz="1200"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C09B5053-55E7-861A-8987-0084611790B5}"/>
              </a:ext>
            </a:extLst>
          </p:cNvPr>
          <p:cNvSpPr txBox="1"/>
          <p:nvPr/>
        </p:nvSpPr>
        <p:spPr>
          <a:xfrm>
            <a:off x="1334290" y="2885017"/>
            <a:ext cx="1612110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334"/>
              </a:lnSpc>
            </a:pPr>
            <a:r>
              <a:rPr lang="en-US" sz="9334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eorgia Pro Condensed Bold"/>
                <a:sym typeface="Georgia Pro Condensed Bold"/>
              </a:rPr>
              <a:t>2</a:t>
            </a:r>
          </a:p>
        </p:txBody>
      </p:sp>
      <p:sp>
        <p:nvSpPr>
          <p:cNvPr id="9" name="AutoShape 9">
            <a:extLst>
              <a:ext uri="{FF2B5EF4-FFF2-40B4-BE49-F238E27FC236}">
                <a16:creationId xmlns:a16="http://schemas.microsoft.com/office/drawing/2014/main" id="{94B8D600-C551-C60D-2663-EA6B5AC3BB8D}"/>
              </a:ext>
            </a:extLst>
          </p:cNvPr>
          <p:cNvSpPr/>
          <p:nvPr/>
        </p:nvSpPr>
        <p:spPr>
          <a:xfrm>
            <a:off x="5498826" y="6169025"/>
            <a:ext cx="4410468" cy="0"/>
          </a:xfrm>
          <a:prstGeom prst="line">
            <a:avLst/>
          </a:prstGeom>
          <a:ln w="9525" cap="flat">
            <a:solidFill>
              <a:srgbClr val="004AA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E169E4E7-DC08-9F73-7C88-71F8B62EA069}"/>
              </a:ext>
            </a:extLst>
          </p:cNvPr>
          <p:cNvSpPr txBox="1"/>
          <p:nvPr/>
        </p:nvSpPr>
        <p:spPr>
          <a:xfrm>
            <a:off x="2455401" y="3622344"/>
            <a:ext cx="10820400" cy="440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3734" b="1" i="1" spc="-82" dirty="0">
                <a:solidFill>
                  <a:srgbClr val="047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Futura Ultra-Bold Italics"/>
                <a:sym typeface="Futura Ultra-Bold Italics"/>
              </a:rPr>
              <a:t>Geometrical optics imaging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BEB02D98-3AE4-699D-67D9-04C56E460746}"/>
              </a:ext>
            </a:extLst>
          </p:cNvPr>
          <p:cNvSpPr txBox="1"/>
          <p:nvPr/>
        </p:nvSpPr>
        <p:spPr>
          <a:xfrm>
            <a:off x="2350699" y="2343678"/>
            <a:ext cx="10820400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44"/>
              </a:lnSpc>
            </a:pPr>
            <a:r>
              <a:rPr lang="zh-CN" altLang="en-US" sz="8800" b="1" i="1" spc="-228" dirty="0">
                <a:solidFill>
                  <a:srgbClr val="004AA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Futura Ultra-Bold Italics"/>
                <a:sym typeface="Futura Ultra-Bold Italics"/>
              </a:rPr>
              <a:t>几何光学成像</a:t>
            </a:r>
          </a:p>
        </p:txBody>
      </p:sp>
    </p:spTree>
    <p:extLst>
      <p:ext uri="{BB962C8B-B14F-4D97-AF65-F5344CB8AC3E}">
        <p14:creationId xmlns:p14="http://schemas.microsoft.com/office/powerpoint/2010/main" val="2715079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3AB5F-AD3A-324F-B558-D31E89886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194B129-6982-6BDB-7BFE-DE5630C1F6E6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6F6A1B4-BEB5-9C09-7E9B-8CD2242DCA15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99AEABD-EE85-49F6-8D0A-0153AF60FB46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737C2668-E88B-9F8E-B19A-FCDD407114BA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FB1CE43-A26A-06C1-B2B9-BC47ECB9C154}"/>
              </a:ext>
            </a:extLst>
          </p:cNvPr>
          <p:cNvSpPr txBox="1"/>
          <p:nvPr/>
        </p:nvSpPr>
        <p:spPr>
          <a:xfrm>
            <a:off x="152400" y="12170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物方（物空间）：物体那边    ；   像方（像空间）：像那边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2BE34AD2-E10C-20F1-C6C0-1CABBAAD4D8E}"/>
              </a:ext>
            </a:extLst>
          </p:cNvPr>
          <p:cNvSpPr txBox="1"/>
          <p:nvPr/>
        </p:nvSpPr>
        <p:spPr>
          <a:xfrm>
            <a:off x="284327" y="531153"/>
            <a:ext cx="2146051" cy="528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Before Start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0A9A43F-95A1-E2E6-7715-B8DCDACFA568}"/>
              </a:ext>
            </a:extLst>
          </p:cNvPr>
          <p:cNvSpPr txBox="1"/>
          <p:nvPr/>
        </p:nvSpPr>
        <p:spPr>
          <a:xfrm>
            <a:off x="152400" y="2021173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共轭点：点和变换后的点互称共轭点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09D530C-A232-D5E1-47DE-4F2BF7C5FDAD}"/>
              </a:ext>
            </a:extLst>
          </p:cNvPr>
          <p:cNvSpPr txBox="1"/>
          <p:nvPr/>
        </p:nvSpPr>
        <p:spPr>
          <a:xfrm>
            <a:off x="152400" y="2729025"/>
            <a:ext cx="11337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实像：光线真的相交    ；    虚像：光线延长相交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BC4E294-2699-DB5E-F0AA-0756E9D8BF1B}"/>
              </a:ext>
            </a:extLst>
          </p:cNvPr>
          <p:cNvSpPr txBox="1"/>
          <p:nvPr/>
        </p:nvSpPr>
        <p:spPr>
          <a:xfrm>
            <a:off x="152400" y="6290253"/>
            <a:ext cx="11337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8.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常用符号：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u-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物距  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v-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像距 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r-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透镜（圆的）面半径 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f-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焦距   符号加‘：另一边的</a:t>
            </a:r>
            <a:endParaRPr lang="zh-CN" altLang="en-US" sz="2400" b="1" dirty="0">
              <a:solidFill>
                <a:srgbClr val="000000"/>
              </a:solidFill>
              <a:latin typeface="Cambria Math" panose="02040503050406030204" pitchFamily="18" charset="0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DEF6F0B-21E6-BA5B-DBED-1237C611A5E5}"/>
              </a:ext>
            </a:extLst>
          </p:cNvPr>
          <p:cNvSpPr txBox="1"/>
          <p:nvPr/>
        </p:nvSpPr>
        <p:spPr>
          <a:xfrm>
            <a:off x="152400" y="3521100"/>
            <a:ext cx="11337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4.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物方焦点（第一焦点、前焦点）：轴上无穷远像（物）点的共轭点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042F409-5254-B0B4-12B9-BADC76383CC2}"/>
              </a:ext>
            </a:extLst>
          </p:cNvPr>
          <p:cNvSpPr txBox="1"/>
          <p:nvPr/>
        </p:nvSpPr>
        <p:spPr>
          <a:xfrm>
            <a:off x="152400" y="4250784"/>
            <a:ext cx="11337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5.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像方焦点（第二焦点、后焦点）：轴上无穷远像物点的共轭点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39FC4DC-77AC-1B44-E0E2-2E08A280CFF6}"/>
                  </a:ext>
                </a:extLst>
              </p:cNvPr>
              <p:cNvSpPr txBox="1"/>
              <p:nvPr/>
            </p:nvSpPr>
            <p:spPr>
              <a:xfrm>
                <a:off x="152400" y="4857876"/>
                <a:ext cx="11337758" cy="715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6.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横向放大率：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zh-CN" alt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zh-CN" altLang="en-US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𝜷</m:t>
                            </m:r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=</m:t>
                            </m:r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𝒚</m:t>
                            </m:r>
                          </m:e>
                          <m:sup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𝒚</m:t>
                        </m:r>
                      </m:den>
                    </m:f>
                  </m:oMath>
                </a14:m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, 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长大或者变小的比例 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; 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轴向放大率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𝜶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=−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zh-CN" alt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𝜷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𝒇</m:t>
                            </m:r>
                          </m:e>
                          <m:sup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den>
                    </m:f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39FC4DC-77AC-1B44-E0E2-2E08A280CF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4857876"/>
                <a:ext cx="11337758" cy="715196"/>
              </a:xfrm>
              <a:prstGeom prst="rect">
                <a:avLst/>
              </a:prstGeom>
              <a:blipFill>
                <a:blip r:embed="rId2"/>
                <a:stretch>
                  <a:fillRect l="-806" b="-8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B8C3BC61-8B9B-E8D5-2089-CDEE90F0CE4E}"/>
                  </a:ext>
                </a:extLst>
              </p:cNvPr>
              <p:cNvSpPr txBox="1"/>
              <p:nvPr/>
            </p:nvSpPr>
            <p:spPr>
              <a:xfrm>
                <a:off x="152400" y="5587560"/>
                <a:ext cx="11337758" cy="7026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7.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角放大率：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zh-CN" alt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funcPr>
                          <m:fName>
                            <m:r>
                              <a:rPr lang="zh-CN" altLang="en-US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𝜸</m:t>
                            </m:r>
                            <m:r>
                              <a:rPr lang="en-US" altLang="zh-CN" sz="2400" b="1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=</m:t>
                            </m:r>
                            <m:r>
                              <a:rPr lang="en-US" altLang="zh-CN" sz="2400" b="1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𝐭𝐚𝐧</m:t>
                            </m:r>
                          </m:fName>
                          <m:e>
                            <m:sSup>
                              <m:sSupPr>
                                <m:ctrlPr>
                                  <a:rPr lang="en-US" altLang="zh-CN" sz="24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𝒖</m:t>
                                </m:r>
                              </m:e>
                              <m:sup>
                                <m:r>
                                  <a:rPr lang="en-US" altLang="zh-CN" sz="24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′</m:t>
                                </m:r>
                              </m:sup>
                            </m:sSup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funcPr>
                          <m:fName>
                            <m:r>
                              <a:rPr lang="en-US" altLang="zh-CN" sz="2400" b="1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𝐭𝐚𝐧</m:t>
                            </m:r>
                          </m:fName>
                          <m:e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𝒖</m:t>
                            </m:r>
                          </m:e>
                        </m:func>
                      </m:den>
                    </m:f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=−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𝒇</m:t>
                        </m:r>
                      </m:num>
                      <m:den>
                        <m:sSup>
                          <m:sSupPr>
                            <m:ctrlP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𝒇</m:t>
                            </m:r>
                          </m:e>
                          <m:sup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′</m:t>
                            </m:r>
                          </m:sup>
                        </m:sSup>
                      </m:den>
                    </m:f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zh-CN" alt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𝜷</m:t>
                        </m:r>
                      </m:den>
                    </m:f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   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;    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𝜶</m:t>
                    </m:r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∙</m:t>
                    </m:r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𝜸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𝜷</m:t>
                    </m:r>
                  </m:oMath>
                </a14:m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   </a:t>
                </a:r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B8C3BC61-8B9B-E8D5-2089-CDEE90F0CE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5587560"/>
                <a:ext cx="11337758" cy="702693"/>
              </a:xfrm>
              <a:prstGeom prst="rect">
                <a:avLst/>
              </a:prstGeom>
              <a:blipFill>
                <a:blip r:embed="rId3"/>
                <a:stretch>
                  <a:fillRect l="-8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690CFFC4-AAAB-15FB-C018-8822C816BA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601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7D6FB-49DF-3768-925C-F9CF0872F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81E8B32-A1EB-DC27-A6FF-824DC33A372D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0EA634D-8592-FF4E-5F93-71DCEA63304A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9F03E81-568B-A0CB-0230-AEC7125EA638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4B101E79-B4ED-7062-6C82-B52154584E49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4CEA704-26A4-44B8-2121-C563DBEFC5C3}"/>
              </a:ext>
            </a:extLst>
          </p:cNvPr>
          <p:cNvSpPr txBox="1"/>
          <p:nvPr/>
        </p:nvSpPr>
        <p:spPr>
          <a:xfrm>
            <a:off x="152400" y="1211953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9.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实光程：实际光线的光程，取正    ；    虚光程：光线延长线的光程，取负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2AFFC14-729C-DD6E-42C8-47A07F89D949}"/>
              </a:ext>
            </a:extLst>
          </p:cNvPr>
          <p:cNvSpPr txBox="1"/>
          <p:nvPr/>
        </p:nvSpPr>
        <p:spPr>
          <a:xfrm>
            <a:off x="284327" y="531153"/>
            <a:ext cx="2146051" cy="528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Before Start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0DA9E83-7425-D9D0-2181-B139F58C4724}"/>
              </a:ext>
            </a:extLst>
          </p:cNvPr>
          <p:cNvSpPr txBox="1"/>
          <p:nvPr/>
        </p:nvSpPr>
        <p:spPr>
          <a:xfrm>
            <a:off x="152400" y="2021173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10.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傍轴条件：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7B7FC52-23DF-6EA1-9563-5C187C6EFD1B}"/>
              </a:ext>
            </a:extLst>
          </p:cNvPr>
          <p:cNvSpPr txBox="1"/>
          <p:nvPr/>
        </p:nvSpPr>
        <p:spPr>
          <a:xfrm>
            <a:off x="152400" y="3521100"/>
            <a:ext cx="11337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物点和像点之间各光线的光程都相等（费马原理）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C97C1CDE-CBA4-03B8-BC6F-87B1A5F3A489}"/>
                  </a:ext>
                </a:extLst>
              </p:cNvPr>
              <p:cNvSpPr txBox="1"/>
              <p:nvPr/>
            </p:nvSpPr>
            <p:spPr>
              <a:xfrm>
                <a:off x="152400" y="4251581"/>
                <a:ext cx="11337758" cy="667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12.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齐明点：一组对折射球面的共轭点，距球心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𝒏</m:t>
                            </m:r>
                          </m:e>
                          <m:sup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𝒏</m:t>
                        </m:r>
                      </m:den>
                    </m:f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𝒓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以及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𝒏</m:t>
                        </m:r>
                      </m:num>
                      <m:den>
                        <m:sSup>
                          <m:sSupPr>
                            <m:ctrlP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𝒏</m:t>
                            </m:r>
                          </m:e>
                          <m:sup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′</m:t>
                            </m:r>
                          </m:sup>
                        </m:sSup>
                      </m:den>
                    </m:f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𝒓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，共线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C97C1CDE-CBA4-03B8-BC6F-87B1A5F3A4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4251581"/>
                <a:ext cx="11337758" cy="667875"/>
              </a:xfrm>
              <a:prstGeom prst="rect">
                <a:avLst/>
              </a:prstGeom>
              <a:blipFill>
                <a:blip r:embed="rId2"/>
                <a:stretch>
                  <a:fillRect l="-806" b="-72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椭圆 6">
            <a:extLst>
              <a:ext uri="{FF2B5EF4-FFF2-40B4-BE49-F238E27FC236}">
                <a16:creationId xmlns:a16="http://schemas.microsoft.com/office/drawing/2014/main" id="{77D7B191-699C-942E-C309-60EF53548315}"/>
              </a:ext>
            </a:extLst>
          </p:cNvPr>
          <p:cNvSpPr/>
          <p:nvPr/>
        </p:nvSpPr>
        <p:spPr>
          <a:xfrm>
            <a:off x="8280400" y="5004158"/>
            <a:ext cx="1689100" cy="16891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DF14850D-453C-7C5F-372F-BB8D0C498A07}"/>
              </a:ext>
            </a:extLst>
          </p:cNvPr>
          <p:cNvCxnSpPr>
            <a:cxnSpLocks/>
          </p:cNvCxnSpPr>
          <p:nvPr/>
        </p:nvCxnSpPr>
        <p:spPr>
          <a:xfrm>
            <a:off x="6819900" y="5848708"/>
            <a:ext cx="3860800" cy="0"/>
          </a:xfrm>
          <a:prstGeom prst="line">
            <a:avLst/>
          </a:prstGeom>
          <a:ln w="19050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>
            <a:extLst>
              <a:ext uri="{FF2B5EF4-FFF2-40B4-BE49-F238E27FC236}">
                <a16:creationId xmlns:a16="http://schemas.microsoft.com/office/drawing/2014/main" id="{F8D44E23-851B-1A7C-7B68-5960E82D206F}"/>
              </a:ext>
            </a:extLst>
          </p:cNvPr>
          <p:cNvSpPr/>
          <p:nvPr/>
        </p:nvSpPr>
        <p:spPr>
          <a:xfrm>
            <a:off x="9090025" y="5813783"/>
            <a:ext cx="69850" cy="698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5E84734C-D3A3-7F5C-FD40-46A583801936}"/>
              </a:ext>
            </a:extLst>
          </p:cNvPr>
          <p:cNvSpPr/>
          <p:nvPr/>
        </p:nvSpPr>
        <p:spPr>
          <a:xfrm>
            <a:off x="8750300" y="5813783"/>
            <a:ext cx="69850" cy="698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7B3634C9-9DEE-CC8B-AF78-12AC4A2752FB}"/>
              </a:ext>
            </a:extLst>
          </p:cNvPr>
          <p:cNvSpPr/>
          <p:nvPr/>
        </p:nvSpPr>
        <p:spPr>
          <a:xfrm>
            <a:off x="7470775" y="5813783"/>
            <a:ext cx="69850" cy="698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F209DF09-EFA5-0057-1DC0-36C15EC3B961}"/>
              </a:ext>
            </a:extLst>
          </p:cNvPr>
          <p:cNvCxnSpPr>
            <a:cxnSpLocks/>
          </p:cNvCxnSpPr>
          <p:nvPr/>
        </p:nvCxnSpPr>
        <p:spPr>
          <a:xfrm flipV="1">
            <a:off x="7470775" y="4877092"/>
            <a:ext cx="2632075" cy="971616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43717820-3628-4963-1BEF-92D0455381ED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9100254" y="5074424"/>
            <a:ext cx="459671" cy="79898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C6312489-94BC-4FF1-BA5D-90CFDBCDBEE5}"/>
              </a:ext>
            </a:extLst>
          </p:cNvPr>
          <p:cNvCxnSpPr>
            <a:cxnSpLocks/>
            <a:stCxn id="23" idx="7"/>
          </p:cNvCxnSpPr>
          <p:nvPr/>
        </p:nvCxnSpPr>
        <p:spPr>
          <a:xfrm flipV="1">
            <a:off x="8809921" y="5091460"/>
            <a:ext cx="738584" cy="732552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28BB2C90-D0A9-A52B-223A-F5495E38CE2D}"/>
                  </a:ext>
                </a:extLst>
              </p:cNvPr>
              <p:cNvSpPr txBox="1"/>
              <p:nvPr/>
            </p:nvSpPr>
            <p:spPr>
              <a:xfrm>
                <a:off x="9330089" y="5311729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𝒓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28BB2C90-D0A9-A52B-223A-F5495E38CE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0089" y="5311729"/>
                <a:ext cx="32984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49992A1E-B6CF-0FB7-7818-A9D25AB70F00}"/>
                  </a:ext>
                </a:extLst>
              </p:cNvPr>
              <p:cNvSpPr txBox="1"/>
              <p:nvPr/>
            </p:nvSpPr>
            <p:spPr>
              <a:xfrm>
                <a:off x="9019032" y="5813448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𝑪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49992A1E-B6CF-0FB7-7818-A9D25AB70F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9032" y="5813448"/>
                <a:ext cx="329848" cy="400110"/>
              </a:xfrm>
              <a:prstGeom prst="rect">
                <a:avLst/>
              </a:prstGeom>
              <a:blipFill>
                <a:blip r:embed="rId4"/>
                <a:stretch>
                  <a:fillRect r="-18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B63F804A-F210-AC60-9837-968D1191EF77}"/>
                  </a:ext>
                </a:extLst>
              </p:cNvPr>
              <p:cNvSpPr txBox="1"/>
              <p:nvPr/>
            </p:nvSpPr>
            <p:spPr>
              <a:xfrm>
                <a:off x="8465430" y="5813448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𝑸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B63F804A-F210-AC60-9837-968D1191EF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5430" y="5813448"/>
                <a:ext cx="329848" cy="400110"/>
              </a:xfrm>
              <a:prstGeom prst="rect">
                <a:avLst/>
              </a:prstGeom>
              <a:blipFill>
                <a:blip r:embed="rId5"/>
                <a:stretch>
                  <a:fillRect l="-7407" r="-18519" b="-123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C2768899-A42F-48CC-9CE1-B7B5BBDDC76D}"/>
                  </a:ext>
                </a:extLst>
              </p:cNvPr>
              <p:cNvSpPr txBox="1"/>
              <p:nvPr/>
            </p:nvSpPr>
            <p:spPr>
              <a:xfrm>
                <a:off x="9899079" y="5831078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𝑨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C2768899-A42F-48CC-9CE1-B7B5BBDDC7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9079" y="5831078"/>
                <a:ext cx="329848" cy="400110"/>
              </a:xfrm>
              <a:prstGeom prst="rect">
                <a:avLst/>
              </a:prstGeom>
              <a:blipFill>
                <a:blip r:embed="rId6"/>
                <a:stretch>
                  <a:fillRect r="-5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CDC66A0A-506E-36CD-EE5B-005385D7CC15}"/>
                  </a:ext>
                </a:extLst>
              </p:cNvPr>
              <p:cNvSpPr txBox="1"/>
              <p:nvPr/>
            </p:nvSpPr>
            <p:spPr>
              <a:xfrm>
                <a:off x="9685334" y="4968898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𝑴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CDC66A0A-506E-36CD-EE5B-005385D7CC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334" y="4968898"/>
                <a:ext cx="329848" cy="400110"/>
              </a:xfrm>
              <a:prstGeom prst="rect">
                <a:avLst/>
              </a:prstGeom>
              <a:blipFill>
                <a:blip r:embed="rId7"/>
                <a:stretch>
                  <a:fillRect r="-240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08D6A82A-99D9-6210-80DC-091172B7C112}"/>
                  </a:ext>
                </a:extLst>
              </p:cNvPr>
              <p:cNvSpPr txBox="1"/>
              <p:nvPr/>
            </p:nvSpPr>
            <p:spPr>
              <a:xfrm>
                <a:off x="7326243" y="5831078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𝑸</m:t>
                          </m:r>
                        </m:e>
                        <m:sup>
                          <m: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08D6A82A-99D9-6210-80DC-091172B7C1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6243" y="5831078"/>
                <a:ext cx="329848" cy="400110"/>
              </a:xfrm>
              <a:prstGeom prst="rect">
                <a:avLst/>
              </a:prstGeom>
              <a:blipFill>
                <a:blip r:embed="rId8"/>
                <a:stretch>
                  <a:fillRect l="-7407" r="-20370" b="-123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直接箭头连接符 53">
            <a:extLst>
              <a:ext uri="{FF2B5EF4-FFF2-40B4-BE49-F238E27FC236}">
                <a16:creationId xmlns:a16="http://schemas.microsoft.com/office/drawing/2014/main" id="{E26AAEB8-3A4E-061B-1D5F-92E9A990D7C6}"/>
              </a:ext>
            </a:extLst>
          </p:cNvPr>
          <p:cNvCxnSpPr>
            <a:cxnSpLocks/>
          </p:cNvCxnSpPr>
          <p:nvPr/>
        </p:nvCxnSpPr>
        <p:spPr>
          <a:xfrm flipV="1">
            <a:off x="9054572" y="5506626"/>
            <a:ext cx="105303" cy="7591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D45B483F-ED46-7C41-EC58-EBA37A8A517D}"/>
              </a:ext>
            </a:extLst>
          </p:cNvPr>
          <p:cNvCxnSpPr>
            <a:cxnSpLocks/>
            <a:endCxn id="51" idx="0"/>
          </p:cNvCxnSpPr>
          <p:nvPr/>
        </p:nvCxnSpPr>
        <p:spPr>
          <a:xfrm flipV="1">
            <a:off x="9744955" y="4968898"/>
            <a:ext cx="105303" cy="2914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DB3F9B5A-1DE7-BEBD-639F-6B242EFA79E2}"/>
                  </a:ext>
                </a:extLst>
              </p:cNvPr>
              <p:cNvSpPr txBox="1"/>
              <p:nvPr/>
            </p:nvSpPr>
            <p:spPr>
              <a:xfrm>
                <a:off x="9206797" y="6195282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𝒏</m:t>
                      </m:r>
                    </m:oMath>
                  </m:oMathPara>
                </a14:m>
                <a:endParaRPr lang="zh-CN" altLang="en-US" sz="2000" b="1" i="1" dirty="0">
                  <a:solidFill>
                    <a:srgbClr val="000000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DB3F9B5A-1DE7-BEBD-639F-6B242EFA7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6797" y="6195282"/>
                <a:ext cx="329848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AFF00B41-F1F8-908D-37DA-263F4B6786A4}"/>
                  </a:ext>
                </a:extLst>
              </p:cNvPr>
              <p:cNvSpPr txBox="1"/>
              <p:nvPr/>
            </p:nvSpPr>
            <p:spPr>
              <a:xfrm>
                <a:off x="9734155" y="6350481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</m:e>
                        <m:sup>
                          <m:r>
                            <a:rPr lang="en-US" altLang="zh-CN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000" b="1" i="1" dirty="0">
                  <a:solidFill>
                    <a:srgbClr val="000000"/>
                  </a:solidFill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AFF00B41-F1F8-908D-37DA-263F4B6786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4155" y="6350481"/>
                <a:ext cx="329848" cy="400110"/>
              </a:xfrm>
              <a:prstGeom prst="rect">
                <a:avLst/>
              </a:prstGeom>
              <a:blipFill>
                <a:blip r:embed="rId10"/>
                <a:stretch>
                  <a:fillRect r="-129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F3174403-B505-DCE7-3565-1BEF71B1793E}"/>
                  </a:ext>
                </a:extLst>
              </p:cNvPr>
              <p:cNvSpPr txBox="1"/>
              <p:nvPr/>
            </p:nvSpPr>
            <p:spPr>
              <a:xfrm>
                <a:off x="495300" y="4947137"/>
                <a:ext cx="4806950" cy="903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∆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𝑸𝑴𝑪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~∆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𝑴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𝑸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𝑪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→    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𝑸𝑴</m:t>
                              </m:r>
                            </m:e>
                          </m:acc>
                        </m:num>
                        <m:den>
                          <m:acc>
                            <m:accPr>
                              <m:chr m:val="̅"/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𝑴</m:t>
                              </m:r>
                              <m:sSup>
                                <m:sSupPr>
                                  <m:ctrlP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𝑸</m:t>
                                  </m:r>
                                </m:e>
                                <m:sup>
                                  <m: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acc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F3174403-B505-DCE7-3565-1BEF71B179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" y="4947137"/>
                <a:ext cx="4806950" cy="90351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04DE0914-A6E3-FFC4-E1A4-5E50CEE18DAD}"/>
                  </a:ext>
                </a:extLst>
              </p:cNvPr>
              <p:cNvSpPr txBox="1"/>
              <p:nvPr/>
            </p:nvSpPr>
            <p:spPr>
              <a:xfrm>
                <a:off x="311215" y="5999394"/>
                <a:ext cx="4806950" cy="4635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𝑸𝑴</m:t>
                          </m:r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𝑸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𝒏</m:t>
                      </m:r>
                      <m:acc>
                        <m:accPr>
                          <m:chr m:val="̅"/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acc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𝑸𝑴</m:t>
                          </m:r>
                        </m:e>
                      </m:acc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p>
                      <m:acc>
                        <m:accPr>
                          <m:chr m:val="̅"/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acc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𝑴</m:t>
                          </m:r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𝑸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𝟎</m:t>
                      </m:r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04DE0914-A6E3-FFC4-E1A4-5E50CEE18D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215" y="5999394"/>
                <a:ext cx="4806950" cy="463588"/>
              </a:xfrm>
              <a:prstGeom prst="rect">
                <a:avLst/>
              </a:prstGeom>
              <a:blipFill>
                <a:blip r:embed="rId12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5479111D-9CD6-70EA-746D-50EBF4C81D3C}"/>
                  </a:ext>
                </a:extLst>
              </p:cNvPr>
              <p:cNvSpPr txBox="1"/>
              <p:nvPr/>
            </p:nvSpPr>
            <p:spPr>
              <a:xfrm>
                <a:off x="3692525" y="2560955"/>
                <a:ext cx="4806950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𝒉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sup>
                      </m:sSup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≪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𝒔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𝒔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5479111D-9CD6-70EA-746D-50EBF4C81D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2525" y="2560955"/>
                <a:ext cx="4806950" cy="47000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>
            <a:extLst>
              <a:ext uri="{FF2B5EF4-FFF2-40B4-BE49-F238E27FC236}">
                <a16:creationId xmlns:a16="http://schemas.microsoft.com/office/drawing/2014/main" id="{F9B3DFAE-F723-121D-2D8A-603DE9C8295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475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E2D61-66D0-79AF-D294-474D14110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0CAE753-89EA-6E20-A391-1898D4EFACFD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91CDCBD-667A-35A6-4DFC-1372F0C8C4EC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80C2129-F02A-0B7E-B454-D54F544C5689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0AD81CCE-4FCC-8484-620C-F6B5921A1D2F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CF92AD1B-0A8F-9E9A-368D-7E4BA2F5A46B}"/>
                  </a:ext>
                </a:extLst>
              </p:cNvPr>
              <p:cNvSpPr txBox="1"/>
              <p:nvPr/>
            </p:nvSpPr>
            <p:spPr>
              <a:xfrm>
                <a:off x="152400" y="1211953"/>
                <a:ext cx="10312400" cy="67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13.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光焦度：通常下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𝑷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𝒇</m:t>
                        </m:r>
                      </m:den>
                    </m:f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   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;    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若透镜物像方折射率彼此不等或不等于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1</a:t>
                </a:r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CF92AD1B-0A8F-9E9A-368D-7E4BA2F5A4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211953"/>
                <a:ext cx="10312400" cy="673133"/>
              </a:xfrm>
              <a:prstGeom prst="rect">
                <a:avLst/>
              </a:prstGeom>
              <a:blipFill>
                <a:blip r:embed="rId2"/>
                <a:stretch>
                  <a:fillRect l="-887" b="-9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9">
            <a:extLst>
              <a:ext uri="{FF2B5EF4-FFF2-40B4-BE49-F238E27FC236}">
                <a16:creationId xmlns:a16="http://schemas.microsoft.com/office/drawing/2014/main" id="{B3BB8534-1676-8437-D3E5-CC518AC29FB4}"/>
              </a:ext>
            </a:extLst>
          </p:cNvPr>
          <p:cNvSpPr txBox="1"/>
          <p:nvPr/>
        </p:nvSpPr>
        <p:spPr>
          <a:xfrm>
            <a:off x="284327" y="531153"/>
            <a:ext cx="2146051" cy="528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Before Start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C734A304-CAB6-851B-3DCA-FA8DE464DEFD}"/>
                  </a:ext>
                </a:extLst>
              </p:cNvPr>
              <p:cNvSpPr txBox="1"/>
              <p:nvPr/>
            </p:nvSpPr>
            <p:spPr>
              <a:xfrm>
                <a:off x="152400" y="3742032"/>
                <a:ext cx="11337758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14.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屈光度 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D 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：光焦度的单位（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𝒎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p>
                    </m:sSup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）    ；    眼镜度数为屈光度的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100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倍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C734A304-CAB6-851B-3DCA-FA8DE464DE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3742032"/>
                <a:ext cx="11337758" cy="470000"/>
              </a:xfrm>
              <a:prstGeom prst="rect">
                <a:avLst/>
              </a:prstGeom>
              <a:blipFill>
                <a:blip r:embed="rId3"/>
                <a:stretch>
                  <a:fillRect l="-806" t="-7792" b="-298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0243C7BF-571C-11E5-C13C-53A909E29052}"/>
              </a:ext>
            </a:extLst>
          </p:cNvPr>
          <p:cNvSpPr txBox="1"/>
          <p:nvPr/>
        </p:nvSpPr>
        <p:spPr>
          <a:xfrm>
            <a:off x="152400" y="4638211"/>
            <a:ext cx="11337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15.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密接透镜组焦距公式：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66DDDCA6-9C8F-93D8-A526-12772AC2677A}"/>
                  </a:ext>
                </a:extLst>
              </p:cNvPr>
              <p:cNvSpPr txBox="1"/>
              <p:nvPr/>
            </p:nvSpPr>
            <p:spPr>
              <a:xfrm>
                <a:off x="3692525" y="5202608"/>
                <a:ext cx="4806950" cy="850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en-US" altLang="zh-CN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f>
                        <m:f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altLang="zh-CN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𝒇</m:t>
                          </m:r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66DDDCA6-9C8F-93D8-A526-12772AC267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2525" y="5202608"/>
                <a:ext cx="4806950" cy="8509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9533593F-4790-BAE3-2D75-B18B76467C37}"/>
                  </a:ext>
                </a:extLst>
              </p:cNvPr>
              <p:cNvSpPr txBox="1"/>
              <p:nvPr/>
            </p:nvSpPr>
            <p:spPr>
              <a:xfrm>
                <a:off x="3692525" y="1855210"/>
                <a:ext cx="4806950" cy="872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𝑷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𝒇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𝒇</m:t>
                          </m:r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9533593F-4790-BAE3-2D75-B18B76467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2525" y="1855210"/>
                <a:ext cx="4806950" cy="87241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8D53F497-1C1B-9E44-B147-48D4D0AA98D4}"/>
                  </a:ext>
                </a:extLst>
              </p:cNvPr>
              <p:cNvSpPr txBox="1"/>
              <p:nvPr/>
            </p:nvSpPr>
            <p:spPr>
              <a:xfrm>
                <a:off x="495300" y="2727654"/>
                <a:ext cx="10312400" cy="715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例如单个折射球面，</a:t>
                </a:r>
                <a:r>
                  <a:rPr lang="en-US" altLang="zh-CN" sz="2400" b="1" dirty="0">
                    <a:solidFill>
                      <a:srgbClr val="000000"/>
                    </a:solidFill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𝑷</m:t>
                    </m:r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𝒏</m:t>
                            </m:r>
                          </m:e>
                          <m:sup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𝒇</m:t>
                            </m:r>
                          </m:e>
                          <m:sup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′</m:t>
                            </m:r>
                          </m:sup>
                        </m:sSup>
                      </m:den>
                    </m:f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𝒏</m:t>
                        </m:r>
                      </m:num>
                      <m:den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𝒇</m:t>
                        </m:r>
                      </m:den>
                    </m:f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𝒏</m:t>
                            </m:r>
                          </m:e>
                          <m:sup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𝒏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𝒓</m:t>
                        </m:r>
                      </m:den>
                    </m:f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8D53F497-1C1B-9E44-B147-48D4D0AA98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" y="2727654"/>
                <a:ext cx="10312400" cy="715196"/>
              </a:xfrm>
              <a:prstGeom prst="rect">
                <a:avLst/>
              </a:prstGeom>
              <a:blipFill>
                <a:blip r:embed="rId6"/>
                <a:stretch>
                  <a:fillRect l="-8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6DF85B7A-B24E-E0D1-A1D4-DF5851A992CC}"/>
                  </a:ext>
                </a:extLst>
              </p:cNvPr>
              <p:cNvSpPr txBox="1"/>
              <p:nvPr/>
            </p:nvSpPr>
            <p:spPr>
              <a:xfrm>
                <a:off x="152400" y="6156279"/>
                <a:ext cx="1133775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16.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人眼的明视距离为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25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𝒄𝒎</m:t>
                    </m:r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6DF85B7A-B24E-E0D1-A1D4-DF5851A992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6156279"/>
                <a:ext cx="11337758" cy="461665"/>
              </a:xfrm>
              <a:prstGeom prst="rect">
                <a:avLst/>
              </a:prstGeom>
              <a:blipFill>
                <a:blip r:embed="rId7"/>
                <a:stretch>
                  <a:fillRect l="-806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2E134890-C5D0-B7DB-9D08-9BCC3EF05C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46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D42AE-CBF1-0846-7C10-41CFD56DC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73F6A56-B3D1-854C-066B-D6B3BD17E831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759452A-CA6D-E619-E1B5-63D309165F62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FE3BBAC-E2A9-25AB-B29B-8A76728E34AB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98996BFA-77AB-4826-ECBA-EF782D3FE78D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51A6CCC-A295-9C7F-898D-A01FBAFF129D}"/>
              </a:ext>
            </a:extLst>
          </p:cNvPr>
          <p:cNvSpPr txBox="1"/>
          <p:nvPr/>
        </p:nvSpPr>
        <p:spPr>
          <a:xfrm>
            <a:off x="152400" y="12170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单个折射球面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DFCF24F6-0A41-5A1B-95D0-68751F48050D}"/>
              </a:ext>
            </a:extLst>
          </p:cNvPr>
          <p:cNvSpPr txBox="1"/>
          <p:nvPr/>
        </p:nvSpPr>
        <p:spPr>
          <a:xfrm>
            <a:off x="284327" y="531153"/>
            <a:ext cx="4187465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一些折射公式（傍轴）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03EF475-06A9-6C3C-4168-E30E1F112FB8}"/>
              </a:ext>
            </a:extLst>
          </p:cNvPr>
          <p:cNvSpPr txBox="1"/>
          <p:nvPr/>
        </p:nvSpPr>
        <p:spPr>
          <a:xfrm>
            <a:off x="735033" y="2967335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焦距公式：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078BED9-A66E-F042-414B-CC931CD0DFD3}"/>
              </a:ext>
            </a:extLst>
          </p:cNvPr>
          <p:cNvSpPr txBox="1"/>
          <p:nvPr/>
        </p:nvSpPr>
        <p:spPr>
          <a:xfrm>
            <a:off x="735033" y="1795365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物像距公式：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0C90B91-7D3B-AF15-ACF7-4AB046AE137A}"/>
              </a:ext>
            </a:extLst>
          </p:cNvPr>
          <p:cNvSpPr txBox="1"/>
          <p:nvPr/>
        </p:nvSpPr>
        <p:spPr>
          <a:xfrm>
            <a:off x="735033" y="4139306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横向放大率公式：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D808B13C-C763-7F21-279E-728A016B2C79}"/>
                  </a:ext>
                </a:extLst>
              </p:cNvPr>
              <p:cNvSpPr txBox="1"/>
              <p:nvPr/>
            </p:nvSpPr>
            <p:spPr>
              <a:xfrm>
                <a:off x="3578224" y="1643796"/>
                <a:ext cx="5051425" cy="807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𝒔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𝒔</m:t>
                          </m:r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𝒓</m:t>
                          </m:r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     ;        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𝒇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𝒔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𝒇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𝒔</m:t>
                          </m:r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𝟏</m:t>
                      </m:r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D808B13C-C763-7F21-279E-728A016B2C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224" y="1643796"/>
                <a:ext cx="5051425" cy="80765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F9A95286-9E6C-00D9-E22E-70ABD0787871}"/>
                  </a:ext>
                </a:extLst>
              </p:cNvPr>
              <p:cNvSpPr txBox="1"/>
              <p:nvPr/>
            </p:nvSpPr>
            <p:spPr>
              <a:xfrm>
                <a:off x="3578224" y="2714329"/>
                <a:ext cx="5597525" cy="894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𝒇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𝒏𝒓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;    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𝒇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p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𝒓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;    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𝒇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𝒇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F9A95286-9E6C-00D9-E22E-70ABD07878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224" y="2714329"/>
                <a:ext cx="5597525" cy="8948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E3B6056E-5806-B17C-AB68-3F8101AEC27E}"/>
                  </a:ext>
                </a:extLst>
              </p:cNvPr>
              <p:cNvSpPr txBox="1"/>
              <p:nvPr/>
            </p:nvSpPr>
            <p:spPr>
              <a:xfrm>
                <a:off x="7404102" y="5566480"/>
                <a:ext cx="2244726" cy="830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𝑽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=−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𝒔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𝒔</m:t>
                          </m:r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E3B6056E-5806-B17C-AB68-3F8101AEC2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4102" y="5566480"/>
                <a:ext cx="2244726" cy="8300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文本框 24">
            <a:extLst>
              <a:ext uri="{FF2B5EF4-FFF2-40B4-BE49-F238E27FC236}">
                <a16:creationId xmlns:a16="http://schemas.microsoft.com/office/drawing/2014/main" id="{C71CB2C7-213E-CF35-84E2-5EF919D73D64}"/>
              </a:ext>
            </a:extLst>
          </p:cNvPr>
          <p:cNvSpPr txBox="1"/>
          <p:nvPr/>
        </p:nvSpPr>
        <p:spPr>
          <a:xfrm>
            <a:off x="152400" y="4983371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b.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单个反射球面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EED1C9D2-C039-201A-5399-1545A8E9D79A}"/>
                  </a:ext>
                </a:extLst>
              </p:cNvPr>
              <p:cNvSpPr txBox="1"/>
              <p:nvPr/>
            </p:nvSpPr>
            <p:spPr>
              <a:xfrm>
                <a:off x="2282475" y="5588442"/>
                <a:ext cx="2505425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𝒔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𝒔</m:t>
                          </m:r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=−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𝒓</m:t>
                          </m:r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EED1C9D2-C039-201A-5399-1545A8E9D7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2475" y="5588442"/>
                <a:ext cx="2505425" cy="786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C97D2F94-88A4-949C-F06E-52B49EC2010A}"/>
                  </a:ext>
                </a:extLst>
              </p:cNvPr>
              <p:cNvSpPr txBox="1"/>
              <p:nvPr/>
            </p:nvSpPr>
            <p:spPr>
              <a:xfrm>
                <a:off x="5060952" y="5646856"/>
                <a:ext cx="2505425" cy="727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𝒇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𝒇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p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=−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𝒓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C97D2F94-88A4-949C-F06E-52B49EC201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0952" y="5646856"/>
                <a:ext cx="2505425" cy="7277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文本框 31">
            <a:extLst>
              <a:ext uri="{FF2B5EF4-FFF2-40B4-BE49-F238E27FC236}">
                <a16:creationId xmlns:a16="http://schemas.microsoft.com/office/drawing/2014/main" id="{0E765B6E-572B-6F10-3DA4-76125AB7101B}"/>
              </a:ext>
            </a:extLst>
          </p:cNvPr>
          <p:cNvSpPr txBox="1"/>
          <p:nvPr/>
        </p:nvSpPr>
        <p:spPr>
          <a:xfrm>
            <a:off x="9448800" y="5766513"/>
            <a:ext cx="4229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（焦点重合）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8BF79151-CC64-6689-244C-1280171E7A57}"/>
              </a:ext>
            </a:extLst>
          </p:cNvPr>
          <p:cNvSpPr txBox="1"/>
          <p:nvPr/>
        </p:nvSpPr>
        <p:spPr>
          <a:xfrm>
            <a:off x="9448800" y="4139306"/>
            <a:ext cx="4229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（放大缩小）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A7262591-DD2E-1121-3F1E-3DA16D44E32C}"/>
                  </a:ext>
                </a:extLst>
              </p:cNvPr>
              <p:cNvSpPr txBox="1"/>
              <p:nvPr/>
            </p:nvSpPr>
            <p:spPr>
              <a:xfrm>
                <a:off x="3730624" y="4087066"/>
                <a:ext cx="2244726" cy="870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𝑽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𝒚</m:t>
                          </m:r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=−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𝒔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𝒔</m:t>
                          </m:r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A7262591-DD2E-1121-3F1E-3DA16D44E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0624" y="4087066"/>
                <a:ext cx="2244726" cy="87094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>
            <a:extLst>
              <a:ext uri="{FF2B5EF4-FFF2-40B4-BE49-F238E27FC236}">
                <a16:creationId xmlns:a16="http://schemas.microsoft.com/office/drawing/2014/main" id="{FE76EE1C-0F40-F3CE-FB01-3181D958A7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6002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FB1BE-0C43-8AB2-0FE3-8F98EC6CB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A3C8799-71E3-D811-A0A6-36213E8853B4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320B456-79E5-93D0-D3DC-1804F6488C3C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FB10102-FCFD-5ADC-E8C2-7B32F2A53EC7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A47269FF-0D16-64AA-7848-D90DEC1EAD80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A57411E-BE94-129C-F64F-B3055F5ABB73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03429BD-562D-41D4-8206-066BBD96DFB5}"/>
              </a:ext>
            </a:extLst>
          </p:cNvPr>
          <p:cNvSpPr txBox="1"/>
          <p:nvPr/>
        </p:nvSpPr>
        <p:spPr>
          <a:xfrm>
            <a:off x="152400" y="1217069"/>
            <a:ext cx="11449050" cy="1134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凹面镜的半径为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40 cm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，物体放在何处成放大两倍的实像？放在何处成放大两倍的虚像？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D25B6B8-F867-05B6-6319-43427A0486A3}"/>
              </a:ext>
            </a:extLst>
          </p:cNvPr>
          <p:cNvSpPr txBox="1"/>
          <p:nvPr/>
        </p:nvSpPr>
        <p:spPr>
          <a:xfrm rot="10800000">
            <a:off x="7637516" y="6452605"/>
            <a:ext cx="4554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ANS:</a:t>
            </a:r>
            <a:r>
              <a:rPr lang="zh-CN" altLang="en-US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实像</a:t>
            </a:r>
            <a:r>
              <a:rPr lang="en-US" altLang="zh-CN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30cm </a:t>
            </a:r>
            <a:r>
              <a:rPr lang="zh-CN" altLang="en-US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；虚像</a:t>
            </a:r>
            <a:r>
              <a:rPr lang="en-US" altLang="zh-CN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10cm  </a:t>
            </a:r>
            <a:endParaRPr lang="zh-CN" altLang="en-US" sz="2400" b="1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D983B81-7723-4ADD-1802-3394CE8E2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19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7476D-DD84-BE6C-3E86-D6A323374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E7D8AE4-6EBB-C376-01EC-C18A869DA880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515863F-982B-FEBE-1E15-FB9FBDDF8B37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11C8BC5-9A02-654D-28F6-B839DB06FEE1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FB2C1004-4537-465D-D3BA-962CCC385B72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C273650A-6417-7BFC-F7E5-873CE52750CF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3976910-06A0-E878-BC29-2C74393A3D1B}"/>
              </a:ext>
            </a:extLst>
          </p:cNvPr>
          <p:cNvSpPr txBox="1"/>
          <p:nvPr/>
        </p:nvSpPr>
        <p:spPr>
          <a:xfrm>
            <a:off x="152400" y="1217069"/>
            <a:ext cx="11449050" cy="1134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若空气中一均匀球形透明体能将平行光束会聚于其背面的顶点上，此透明体的折射率应等于多少？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09C50B5-75A7-B6D8-4CD0-898D2490F4E5}"/>
              </a:ext>
            </a:extLst>
          </p:cNvPr>
          <p:cNvSpPr txBox="1"/>
          <p:nvPr/>
        </p:nvSpPr>
        <p:spPr>
          <a:xfrm rot="10800000">
            <a:off x="10520528" y="6396335"/>
            <a:ext cx="1671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ANS:2</a:t>
            </a:r>
            <a:endParaRPr lang="zh-CN" altLang="en-US" sz="2400" b="1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815E096-5404-368F-4169-39FC4699ED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842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463ED-76D2-5824-55C4-95E20D73E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0BB64A0-60D5-CB0A-F289-5F1006C9D202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55F4CEB-E11A-1D5A-4E1F-EF005DA82609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372704B-297D-2507-2115-617669129865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C416979A-BB79-A4F6-2538-75E735EC9C48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6999310E-DA5A-220A-2D51-110EF14EEC96}"/>
              </a:ext>
            </a:extLst>
          </p:cNvPr>
          <p:cNvSpPr txBox="1"/>
          <p:nvPr/>
        </p:nvSpPr>
        <p:spPr>
          <a:xfrm>
            <a:off x="284327" y="531153"/>
            <a:ext cx="4217823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一些折射公式（傍轴）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AEA8A42-5075-C6E7-B1BE-A3DB9FBFADE8}"/>
              </a:ext>
            </a:extLst>
          </p:cNvPr>
          <p:cNvSpPr txBox="1"/>
          <p:nvPr/>
        </p:nvSpPr>
        <p:spPr>
          <a:xfrm>
            <a:off x="735033" y="2249516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焦距公式：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CD02604-88E2-5BBB-FE19-5A5F7622E279}"/>
              </a:ext>
            </a:extLst>
          </p:cNvPr>
          <p:cNvSpPr txBox="1"/>
          <p:nvPr/>
        </p:nvSpPr>
        <p:spPr>
          <a:xfrm>
            <a:off x="152400" y="12170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c.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薄透镜（两个折射球面）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45AEC628-2716-518A-C16C-35982C2AD985}"/>
                  </a:ext>
                </a:extLst>
              </p:cNvPr>
              <p:cNvSpPr txBox="1"/>
              <p:nvPr/>
            </p:nvSpPr>
            <p:spPr>
              <a:xfrm>
                <a:off x="2672542" y="2249516"/>
                <a:ext cx="2244726" cy="2276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eqArr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𝒇</m:t>
                              </m:r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𝒏</m:t>
                                  </m:r>
                                </m:num>
                                <m:den>
                                  <m:f>
                                    <m:fPr>
                                      <m:ctrlPr>
                                        <a:rPr lang="en-US" altLang="zh-CN" sz="2400" b="1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altLang="zh-CN" sz="2400" b="1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b="1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  <m:t>𝒏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b="1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  <m:t>𝑳</m:t>
                                          </m:r>
                                        </m:sub>
                                      </m:sSub>
                                      <m:r>
                                        <a:rPr lang="en-US" altLang="zh-CN" sz="2400" b="1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−</m:t>
                                      </m:r>
                                      <m:r>
                                        <a:rPr lang="en-US" altLang="zh-CN" sz="2400" b="1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𝒏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altLang="zh-CN" sz="2400" b="1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b="1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  <m:t>𝒓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b="1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altLang="zh-CN" sz="2400" b="1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US" altLang="zh-CN" sz="2400" b="1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400" b="1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  <m:t>𝒏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2400" b="1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en-US" altLang="zh-CN" sz="2400" b="1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400" b="1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b="1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  <m:t>𝒏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b="1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  <m:t>𝑳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altLang="zh-CN" sz="2400" b="1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b="1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  <m:t>𝒓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b="1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微软雅黑" panose="020B0503020204020204" pitchFamily="34" charset="-122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den>
                                  </m:f>
                                </m:den>
                              </m:f>
                            </m:e>
                            <m:e>
                              <m:sSup>
                                <m:sSupPr>
                                  <m:ctrlP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</m:e>
                                <m:sup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altLang="zh-CN" sz="24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1" i="1" smtClean="0">
                                          <a:latin typeface="Cambria Math" panose="02040503050406030204" pitchFamily="18" charset="0"/>
                                        </a:rPr>
                                        <m:t>𝒏</m:t>
                                      </m:r>
                                    </m:e>
                                    <m:sup>
                                      <m:r>
                                        <a:rPr lang="en-US" altLang="zh-CN" sz="2400" b="1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num>
                                <m:den>
                                  <m:f>
                                    <m:fPr>
                                      <m:ctrlPr>
                                        <a:rPr lang="en-US" altLang="zh-CN" sz="24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altLang="zh-CN" sz="2400" b="1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𝒏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𝑳</m:t>
                                          </m:r>
                                        </m:sub>
                                      </m:sSub>
                                      <m:r>
                                        <a:rPr lang="en-US" altLang="zh-CN" sz="2400" b="1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zh-CN" sz="2400" b="1" i="1" smtClean="0">
                                          <a:latin typeface="Cambria Math" panose="02040503050406030204" pitchFamily="18" charset="0"/>
                                        </a:rPr>
                                        <m:t>𝒏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altLang="zh-CN" sz="2400" b="1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𝒓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altLang="zh-CN" sz="24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US" altLang="zh-CN" sz="2400" b="1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𝒏</m:t>
                                          </m:r>
                                        </m:e>
                                        <m:sup>
                                          <m:r>
                                            <a:rPr lang="en-US" altLang="zh-CN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en-US" altLang="zh-CN" sz="2400" b="1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400" b="1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𝒏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𝑳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altLang="zh-CN" sz="2400" b="1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𝒓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b="1" i="1" smtClean="0">
                                              <a:latin typeface="Cambria Math" panose="02040503050406030204" pitchFamily="18" charset="0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den>
                                  </m:f>
                                </m:den>
                              </m:f>
                            </m:e>
                          </m:eqArr>
                        </m:e>
                      </m:d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45AEC628-2716-518A-C16C-35982C2AD9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2542" y="2249516"/>
                <a:ext cx="2244726" cy="2276649"/>
              </a:xfrm>
              <a:prstGeom prst="rect">
                <a:avLst/>
              </a:prstGeom>
              <a:blipFill>
                <a:blip r:embed="rId2"/>
                <a:stretch>
                  <a:fillRect r="-428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301E210-B0C0-4548-F03D-AEBA693AB675}"/>
                  </a:ext>
                </a:extLst>
              </p:cNvPr>
              <p:cNvSpPr txBox="1"/>
              <p:nvPr/>
            </p:nvSpPr>
            <p:spPr>
              <a:xfrm>
                <a:off x="6854777" y="2249516"/>
                <a:ext cx="2244726" cy="881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𝒇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𝒇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301E210-B0C0-4548-F03D-AEBA693AB6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4777" y="2249516"/>
                <a:ext cx="2244726" cy="8816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369423B4-527B-847C-6FB0-79EA281349C8}"/>
                  </a:ext>
                </a:extLst>
              </p:cNvPr>
              <p:cNvSpPr txBox="1"/>
              <p:nvPr/>
            </p:nvSpPr>
            <p:spPr>
              <a:xfrm>
                <a:off x="735033" y="5386479"/>
                <a:ext cx="10312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磨镜者公式（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𝒏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𝒏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）：</a:t>
                </a: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369423B4-527B-847C-6FB0-79EA281349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033" y="5386479"/>
                <a:ext cx="10312400" cy="461665"/>
              </a:xfrm>
              <a:prstGeom prst="rect">
                <a:avLst/>
              </a:prstGeom>
              <a:blipFill>
                <a:blip r:embed="rId4"/>
                <a:stretch>
                  <a:fillRect l="-946" t="-10667" b="-30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74FA549B-E490-5603-7926-EEB802B0F660}"/>
                  </a:ext>
                </a:extLst>
              </p:cNvPr>
              <p:cNvSpPr txBox="1"/>
              <p:nvPr/>
            </p:nvSpPr>
            <p:spPr>
              <a:xfrm>
                <a:off x="4853121" y="5260483"/>
                <a:ext cx="4997988" cy="1175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𝒇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𝒇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p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num>
                        <m:den>
                          <m:d>
                            <m:d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𝑳</m:t>
                                  </m:r>
                                </m:sub>
                              </m:sSub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−</m:t>
                              </m:r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𝟏</m:t>
                              </m:r>
                            </m:e>
                          </m:d>
                          <m:d>
                            <m:d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𝟏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zh-CN" sz="2400" b="1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1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altLang="zh-CN" sz="2400" b="1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𝟏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𝟏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zh-CN" sz="2400" b="1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400" b="1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𝒓</m:t>
                                      </m:r>
                                    </m:e>
                                    <m:sub>
                                      <m:r>
                                        <a:rPr lang="en-US" altLang="zh-CN" sz="2400" b="1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𝟐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74FA549B-E490-5603-7926-EEB802B0F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121" y="5260483"/>
                <a:ext cx="4997988" cy="117532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16CA23A7-F5BF-078D-2E80-924B4EE44E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6380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8C5FD-C0D0-D45D-F9A3-5625398D4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B905E9B-8840-C878-D8FD-9FA445515E10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B10E201-3827-D376-FC33-98AB65EC1F1A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0AFE456-49A7-DFC9-C8DC-6F52440ECEF8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1CD6B528-6D13-6140-0780-B5B2F3345C52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E3BA935-FA46-3323-9322-36A1602FC6B7}"/>
              </a:ext>
            </a:extLst>
          </p:cNvPr>
          <p:cNvSpPr txBox="1"/>
          <p:nvPr/>
        </p:nvSpPr>
        <p:spPr>
          <a:xfrm>
            <a:off x="1153335" y="2717330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高斯形式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57710F0-0371-0C2A-BAC6-72F3B01ABEEB}"/>
              </a:ext>
            </a:extLst>
          </p:cNvPr>
          <p:cNvSpPr txBox="1"/>
          <p:nvPr/>
        </p:nvSpPr>
        <p:spPr>
          <a:xfrm>
            <a:off x="1153335" y="48138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牛顿形式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28757E23-0233-6E40-EF35-2CD30C1DFAC1}"/>
              </a:ext>
            </a:extLst>
          </p:cNvPr>
          <p:cNvSpPr txBox="1"/>
          <p:nvPr/>
        </p:nvSpPr>
        <p:spPr>
          <a:xfrm>
            <a:off x="284327" y="531153"/>
            <a:ext cx="4217823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一些折射公式（傍轴）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7E0F58B-4637-792E-B7F0-082FFAA80608}"/>
              </a:ext>
            </a:extLst>
          </p:cNvPr>
          <p:cNvSpPr txBox="1"/>
          <p:nvPr/>
        </p:nvSpPr>
        <p:spPr>
          <a:xfrm>
            <a:off x="152400" y="1217069"/>
            <a:ext cx="4980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c.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薄透镜（两个折射球面）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1285400-3E82-2F35-5357-2C4E7A983D21}"/>
              </a:ext>
            </a:extLst>
          </p:cNvPr>
          <p:cNvSpPr txBox="1"/>
          <p:nvPr/>
        </p:nvSpPr>
        <p:spPr>
          <a:xfrm>
            <a:off x="735033" y="1893572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物象关系公式：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C641D62-25C4-26F3-6D75-6A478ED3C326}"/>
                  </a:ext>
                </a:extLst>
              </p:cNvPr>
              <p:cNvSpPr txBox="1"/>
              <p:nvPr/>
            </p:nvSpPr>
            <p:spPr>
              <a:xfrm>
                <a:off x="3178917" y="2502525"/>
                <a:ext cx="1561391" cy="8180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𝒇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𝒔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𝒇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𝒔</m:t>
                          </m:r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𝟏</m:t>
                      </m:r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C641D62-25C4-26F3-6D75-6A478ED3C3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8917" y="2502525"/>
                <a:ext cx="1561391" cy="8180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B0C70AC4-B0C8-A17F-F93F-0822DE03034E}"/>
                  </a:ext>
                </a:extLst>
              </p:cNvPr>
              <p:cNvSpPr txBox="1"/>
              <p:nvPr/>
            </p:nvSpPr>
            <p:spPr>
              <a:xfrm>
                <a:off x="6168388" y="2522692"/>
                <a:ext cx="3460430" cy="850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𝒇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𝒇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p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 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𝒔</m:t>
                          </m:r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𝒇</m:t>
                          </m:r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B0C70AC4-B0C8-A17F-F93F-0822DE0303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8388" y="2522692"/>
                <a:ext cx="3460430" cy="8509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19D75EEA-72EF-780B-90BA-D7460184178E}"/>
                  </a:ext>
                </a:extLst>
              </p:cNvPr>
              <p:cNvSpPr txBox="1"/>
              <p:nvPr/>
            </p:nvSpPr>
            <p:spPr>
              <a:xfrm>
                <a:off x="3178917" y="3448218"/>
                <a:ext cx="2677833" cy="872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𝑽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=−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𝒔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𝒔</m:t>
                          </m:r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=−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𝒇</m:t>
                          </m:r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𝒔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𝒇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𝒔</m:t>
                          </m:r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19D75EEA-72EF-780B-90BA-D746018417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8917" y="3448218"/>
                <a:ext cx="2677833" cy="8724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6A1BBAEE-E2A8-91C0-2EBA-EFE1FDFD6102}"/>
                  </a:ext>
                </a:extLst>
              </p:cNvPr>
              <p:cNvSpPr txBox="1"/>
              <p:nvPr/>
            </p:nvSpPr>
            <p:spPr>
              <a:xfrm>
                <a:off x="6309535" y="3448218"/>
                <a:ext cx="2833208" cy="807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𝒇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𝒇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p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 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𝒔</m:t>
                          </m:r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6A1BBAEE-E2A8-91C0-2EBA-EFE1FDFD6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9535" y="3448218"/>
                <a:ext cx="2833208" cy="80765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3C1D91C2-7E33-1664-ADBC-854371D03F13}"/>
                  </a:ext>
                </a:extLst>
              </p:cNvPr>
              <p:cNvSpPr txBox="1"/>
              <p:nvPr/>
            </p:nvSpPr>
            <p:spPr>
              <a:xfrm>
                <a:off x="3178917" y="4813869"/>
                <a:ext cx="52190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𝒙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p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𝒇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𝒇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p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  </m:t>
                      </m:r>
                      <m:d>
                        <m:d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</m:t>
                          </m:r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𝒇</m:t>
                          </m:r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𝒔</m:t>
                          </m:r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  ;  </m:t>
                          </m:r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𝒇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𝒔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3C1D91C2-7E33-1664-ADBC-854371D03F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8917" y="4813869"/>
                <a:ext cx="5219021" cy="461665"/>
              </a:xfrm>
              <a:prstGeom prst="rect">
                <a:avLst/>
              </a:prstGeom>
              <a:blipFill>
                <a:blip r:embed="rId6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150C2727-79CC-AE4A-EFF5-7E869EA3B772}"/>
                  </a:ext>
                </a:extLst>
              </p:cNvPr>
              <p:cNvSpPr txBox="1"/>
              <p:nvPr/>
            </p:nvSpPr>
            <p:spPr>
              <a:xfrm>
                <a:off x="3178917" y="5487024"/>
                <a:ext cx="2249828" cy="872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𝑽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=−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𝒇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=−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𝒇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150C2727-79CC-AE4A-EFF5-7E869EA3B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8917" y="5487024"/>
                <a:ext cx="2249828" cy="87241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D039596E-8ADC-E89B-B890-F8DD44A166F3}"/>
                  </a:ext>
                </a:extLst>
              </p:cNvPr>
              <p:cNvSpPr txBox="1"/>
              <p:nvPr/>
            </p:nvSpPr>
            <p:spPr>
              <a:xfrm>
                <a:off x="6309535" y="5466461"/>
                <a:ext cx="3742728" cy="872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𝒇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𝒇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p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 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 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</m:t>
                      </m:r>
                      <m:r>
                        <a:rPr lang="en-US" altLang="zh-CN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=−</m:t>
                      </m:r>
                      <m:f>
                        <m:f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𝒇</m:t>
                          </m:r>
                        </m:num>
                        <m:den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𝒙</m:t>
                          </m:r>
                        </m:den>
                      </m:f>
                      <m:r>
                        <a:rPr lang="en-US" altLang="zh-CN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=−</m:t>
                      </m:r>
                      <m:f>
                        <m:f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𝒇</m:t>
                          </m:r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D039596E-8ADC-E89B-B890-F8DD44A166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9535" y="5466461"/>
                <a:ext cx="3742728" cy="8724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>
            <a:extLst>
              <a:ext uri="{FF2B5EF4-FFF2-40B4-BE49-F238E27FC236}">
                <a16:creationId xmlns:a16="http://schemas.microsoft.com/office/drawing/2014/main" id="{F1DAE0F9-4AA8-39FC-8B66-A75384A587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719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63091-B02D-94DF-C3F3-BBBD933D5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3E21AAA-B8D6-82BB-321C-20B3EA376A4B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982C58C-EBD8-4B31-5B56-00307F05E533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599FC45-7443-B9EB-6AA0-3F7195BAE09D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12804B21-AEC2-32C3-EC98-F437B6B36678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DF196458-CE32-B57B-596A-79D71CA8B5EE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2A79EEE-BCE7-528A-8B52-3902DCFE4E10}"/>
              </a:ext>
            </a:extLst>
          </p:cNvPr>
          <p:cNvSpPr txBox="1"/>
          <p:nvPr/>
        </p:nvSpPr>
        <p:spPr>
          <a:xfrm>
            <a:off x="152400" y="1217069"/>
            <a:ext cx="11449050" cy="1134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一薄透镜折射率为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1.50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，光焦度为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5.00 D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。将它浸入某液体，光焦度变为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-1.00 D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。求此液体的折射率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87324AA-EC1F-6F16-A54F-F42F03C46E49}"/>
              </a:ext>
            </a:extLst>
          </p:cNvPr>
          <p:cNvSpPr txBox="1"/>
          <p:nvPr/>
        </p:nvSpPr>
        <p:spPr>
          <a:xfrm rot="10800000">
            <a:off x="10425278" y="6287377"/>
            <a:ext cx="1671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ANS:1.67</a:t>
            </a:r>
            <a:endParaRPr lang="zh-CN" altLang="en-US" sz="2400" b="1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E2CCBCA-0D56-028C-51DB-0AB733C83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0060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74359-D757-4243-1576-B49EAE701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33F1DED-7C75-67B9-3DCD-09467B9F4FE1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5575F62-76D3-BF40-DEFF-23FBDD3885ED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9EA662C-D86A-41F1-F1A2-6EA244931B48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A088DB7B-918E-E46A-26EC-B192C51F7A55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42010DE1-EE82-65FC-4B84-577273F5D278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D7A2785-A978-982F-ED31-35B547046CE9}"/>
              </a:ext>
            </a:extLst>
          </p:cNvPr>
          <p:cNvSpPr txBox="1"/>
          <p:nvPr/>
        </p:nvSpPr>
        <p:spPr>
          <a:xfrm>
            <a:off x="152400" y="1217069"/>
            <a:ext cx="11449050" cy="1688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一光学系统由一焦距为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5.0 cm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的会聚透镜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L₁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和一焦距为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10.0 cm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的发散透镜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L₂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组成，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L₂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在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L₁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之右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5.0 cm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。在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L₁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之左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10.0 cm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处置一小物，求经此光学系统后所成的像的位置和横向放大率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AAC8CF0-6B2C-B690-59D1-6EFD85D05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AE6A015-7098-7C6A-3A22-911359BA5B5C}"/>
                  </a:ext>
                </a:extLst>
              </p:cNvPr>
              <p:cNvSpPr txBox="1"/>
              <p:nvPr/>
            </p:nvSpPr>
            <p:spPr>
              <a:xfrm rot="10800000">
                <a:off x="8931963" y="6396335"/>
                <a:ext cx="32600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accent3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ANS: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𝑳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zh-CN" altLang="en-US" sz="2400" b="1" dirty="0">
                    <a:solidFill>
                      <a:schemeClr val="accent3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右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𝟏𝟎</m:t>
                    </m:r>
                    <m:r>
                      <a:rPr lang="en-US" altLang="zh-CN" sz="2400" b="1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𝒄𝒎</m:t>
                    </m:r>
                  </m:oMath>
                </a14:m>
                <a:r>
                  <a:rPr lang="zh-CN" altLang="en-US" sz="2400" b="1" dirty="0">
                    <a:solidFill>
                      <a:schemeClr val="accent3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400" b="1" dirty="0">
                    <a:solidFill>
                      <a:schemeClr val="accent3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; -2.0</a:t>
                </a:r>
                <a:endParaRPr lang="zh-CN" altLang="en-US" sz="2400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AE6A015-7098-7C6A-3A22-911359BA5B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>
                <a:off x="8931963" y="6396335"/>
                <a:ext cx="3260037" cy="461665"/>
              </a:xfrm>
              <a:prstGeom prst="rect">
                <a:avLst/>
              </a:prstGeom>
              <a:blipFill>
                <a:blip r:embed="rId3"/>
                <a:stretch>
                  <a:fillRect t="-28947" r="-2804" b="-105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82219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E94F3-8221-586E-32D0-FDCEF255F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3B1EB038-482B-52EA-B094-06C0540FE1D4}"/>
              </a:ext>
            </a:extLst>
          </p:cNvPr>
          <p:cNvSpPr/>
          <p:nvPr/>
        </p:nvSpPr>
        <p:spPr>
          <a:xfrm>
            <a:off x="4095750" y="2101597"/>
            <a:ext cx="4775200" cy="204469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E526DC93-6D7E-496C-EE51-FF8D7272A0DA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2E19CC5-A604-9B33-382D-B838BC36C76F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DEACFA8-277D-CA04-62A3-808549166439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55B05C4A-9594-922B-27CF-9355D3CEFABC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C66EAD88-A0C8-9575-8DE6-1C55457D1912}"/>
              </a:ext>
            </a:extLst>
          </p:cNvPr>
          <p:cNvSpPr txBox="1"/>
          <p:nvPr/>
        </p:nvSpPr>
        <p:spPr>
          <a:xfrm>
            <a:off x="284328" y="531153"/>
            <a:ext cx="424957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拉格朗日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-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亥姆霍兹定理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240C32F0-25A0-72B8-436A-03B090E68055}"/>
                  </a:ext>
                </a:extLst>
              </p:cNvPr>
              <p:cNvSpPr txBox="1"/>
              <p:nvPr/>
            </p:nvSpPr>
            <p:spPr>
              <a:xfrm>
                <a:off x="152400" y="1345060"/>
                <a:ext cx="10312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规定从光轴转到光线为逆时针交角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𝒖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为正，顺时针为负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240C32F0-25A0-72B8-436A-03B090E680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345060"/>
                <a:ext cx="10312400" cy="461665"/>
              </a:xfrm>
              <a:prstGeom prst="rect">
                <a:avLst/>
              </a:prstGeom>
              <a:blipFill>
                <a:blip r:embed="rId2"/>
                <a:stretch>
                  <a:fillRect l="-887" t="-10667" b="-30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9678D6B9-7E15-C659-EE16-A45F24A900C8}"/>
              </a:ext>
            </a:extLst>
          </p:cNvPr>
          <p:cNvCxnSpPr/>
          <p:nvPr/>
        </p:nvCxnSpPr>
        <p:spPr>
          <a:xfrm>
            <a:off x="2355850" y="3162047"/>
            <a:ext cx="69977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C38A7CDC-FF11-DB2B-7D51-F7BD9AED681B}"/>
              </a:ext>
            </a:extLst>
          </p:cNvPr>
          <p:cNvCxnSpPr/>
          <p:nvPr/>
        </p:nvCxnSpPr>
        <p:spPr>
          <a:xfrm flipV="1">
            <a:off x="2978150" y="2711197"/>
            <a:ext cx="0" cy="45085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2AD0BFB7-0FD9-AADD-5B25-7AEACE0BE0AF}"/>
              </a:ext>
            </a:extLst>
          </p:cNvPr>
          <p:cNvCxnSpPr>
            <a:cxnSpLocks/>
          </p:cNvCxnSpPr>
          <p:nvPr/>
        </p:nvCxnSpPr>
        <p:spPr>
          <a:xfrm>
            <a:off x="6604000" y="3162047"/>
            <a:ext cx="0" cy="74295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1C719D7C-1F6B-CE3D-389C-3DAE08F14E0A}"/>
              </a:ext>
            </a:extLst>
          </p:cNvPr>
          <p:cNvCxnSpPr/>
          <p:nvPr/>
        </p:nvCxnSpPr>
        <p:spPr>
          <a:xfrm flipV="1">
            <a:off x="2978150" y="2577847"/>
            <a:ext cx="1117600" cy="584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2F0CF666-FCF8-ABA2-B41F-5EC0DC3A146D}"/>
              </a:ext>
            </a:extLst>
          </p:cNvPr>
          <p:cNvCxnSpPr>
            <a:cxnSpLocks/>
          </p:cNvCxnSpPr>
          <p:nvPr/>
        </p:nvCxnSpPr>
        <p:spPr>
          <a:xfrm flipH="1" flipV="1">
            <a:off x="4095750" y="2577846"/>
            <a:ext cx="2508250" cy="58420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83068C29-FD83-F816-D69A-3BB98397D0D5}"/>
              </a:ext>
            </a:extLst>
          </p:cNvPr>
          <p:cNvCxnSpPr>
            <a:cxnSpLocks/>
          </p:cNvCxnSpPr>
          <p:nvPr/>
        </p:nvCxnSpPr>
        <p:spPr>
          <a:xfrm flipV="1">
            <a:off x="3695700" y="2761997"/>
            <a:ext cx="57150" cy="3809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58FE2571-854F-3495-F123-9F40154380D4}"/>
              </a:ext>
            </a:extLst>
          </p:cNvPr>
          <p:cNvCxnSpPr>
            <a:cxnSpLocks/>
          </p:cNvCxnSpPr>
          <p:nvPr/>
        </p:nvCxnSpPr>
        <p:spPr>
          <a:xfrm>
            <a:off x="4464050" y="2673336"/>
            <a:ext cx="6985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6DC0B484-E9E4-C76A-E00E-B541B3AEF88F}"/>
                  </a:ext>
                </a:extLst>
              </p:cNvPr>
              <p:cNvSpPr txBox="1"/>
              <p:nvPr/>
            </p:nvSpPr>
            <p:spPr>
              <a:xfrm>
                <a:off x="8096252" y="2219043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</m:e>
                        <m:sup>
                          <m: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6DC0B484-E9E4-C76A-E00E-B541B3AEF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2" y="2219043"/>
                <a:ext cx="329848" cy="400110"/>
              </a:xfrm>
              <a:prstGeom prst="rect">
                <a:avLst/>
              </a:prstGeom>
              <a:blipFill>
                <a:blip r:embed="rId3"/>
                <a:stretch>
                  <a:fillRect r="-148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41F357BC-A70C-F63D-B7A9-7709C2F930AE}"/>
                  </a:ext>
                </a:extLst>
              </p:cNvPr>
              <p:cNvSpPr txBox="1"/>
              <p:nvPr/>
            </p:nvSpPr>
            <p:spPr>
              <a:xfrm>
                <a:off x="2229026" y="2219043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𝒏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41F357BC-A70C-F63D-B7A9-7709C2F930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9026" y="2219043"/>
                <a:ext cx="329848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024F572D-660E-EB17-5E80-59CFA3EEB68F}"/>
                  </a:ext>
                </a:extLst>
              </p:cNvPr>
              <p:cNvSpPr txBox="1"/>
              <p:nvPr/>
            </p:nvSpPr>
            <p:spPr>
              <a:xfrm>
                <a:off x="2603498" y="2690545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𝒚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024F572D-660E-EB17-5E80-59CFA3EEB6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3498" y="2690545"/>
                <a:ext cx="329848" cy="400110"/>
              </a:xfrm>
              <a:prstGeom prst="rect">
                <a:avLst/>
              </a:prstGeom>
              <a:blipFill>
                <a:blip r:embed="rId5"/>
                <a:stretch>
                  <a:fillRect r="-3704" b="-75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6324B7B5-00F7-0D33-7AA6-058F62FACE6A}"/>
                  </a:ext>
                </a:extLst>
              </p:cNvPr>
              <p:cNvSpPr txBox="1"/>
              <p:nvPr/>
            </p:nvSpPr>
            <p:spPr>
              <a:xfrm>
                <a:off x="4705525" y="2800096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𝒖</m:t>
                          </m:r>
                        </m:e>
                        <m:sup>
                          <m: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6324B7B5-00F7-0D33-7AA6-058F62FACE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5525" y="2800096"/>
                <a:ext cx="329848" cy="400110"/>
              </a:xfrm>
              <a:prstGeom prst="rect">
                <a:avLst/>
              </a:prstGeom>
              <a:blipFill>
                <a:blip r:embed="rId6"/>
                <a:stretch>
                  <a:fillRect r="-703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921605CE-AE87-5B75-DCCF-BB88F09B8115}"/>
                  </a:ext>
                </a:extLst>
              </p:cNvPr>
              <p:cNvSpPr txBox="1"/>
              <p:nvPr/>
            </p:nvSpPr>
            <p:spPr>
              <a:xfrm>
                <a:off x="3432350" y="2800096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𝒖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921605CE-AE87-5B75-DCCF-BB88F09B81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2350" y="2800096"/>
                <a:ext cx="329848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527DA625-F120-29B5-8C97-3365A0246B83}"/>
                  </a:ext>
                </a:extLst>
              </p:cNvPr>
              <p:cNvSpPr txBox="1"/>
              <p:nvPr/>
            </p:nvSpPr>
            <p:spPr>
              <a:xfrm>
                <a:off x="5956476" y="3333467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𝒚</m:t>
                          </m:r>
                        </m:e>
                        <m:sup>
                          <m: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527DA625-F120-29B5-8C97-3365A0246B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6476" y="3333467"/>
                <a:ext cx="329848" cy="400110"/>
              </a:xfrm>
              <a:prstGeom prst="rect">
                <a:avLst/>
              </a:prstGeom>
              <a:blipFill>
                <a:blip r:embed="rId8"/>
                <a:stretch>
                  <a:fillRect r="-68519" b="-92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D9F063C3-5BE9-BBD1-B135-A610B68217C9}"/>
                  </a:ext>
                </a:extLst>
              </p:cNvPr>
              <p:cNvSpPr txBox="1"/>
              <p:nvPr/>
            </p:nvSpPr>
            <p:spPr>
              <a:xfrm>
                <a:off x="2813226" y="3207549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𝑸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D9F063C3-5BE9-BBD1-B135-A610B6821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226" y="3207549"/>
                <a:ext cx="329848" cy="400110"/>
              </a:xfrm>
              <a:prstGeom prst="rect">
                <a:avLst/>
              </a:prstGeom>
              <a:blipFill>
                <a:blip r:embed="rId9"/>
                <a:stretch>
                  <a:fillRect l="-5455" r="-18182" b="-106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C3204B3A-C672-B298-926B-8F988CE82F46}"/>
                  </a:ext>
                </a:extLst>
              </p:cNvPr>
              <p:cNvSpPr txBox="1"/>
              <p:nvPr/>
            </p:nvSpPr>
            <p:spPr>
              <a:xfrm>
                <a:off x="2810228" y="2321260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𝑷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C3204B3A-C672-B298-926B-8F988CE82F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0228" y="2321260"/>
                <a:ext cx="329848" cy="400110"/>
              </a:xfrm>
              <a:prstGeom prst="rect">
                <a:avLst/>
              </a:prstGeom>
              <a:blipFill>
                <a:blip r:embed="rId10"/>
                <a:stretch>
                  <a:fillRect r="-74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1DC3A66B-B5F2-AF96-3EF8-CAFD2953C109}"/>
                  </a:ext>
                </a:extLst>
              </p:cNvPr>
              <p:cNvSpPr txBox="1"/>
              <p:nvPr/>
            </p:nvSpPr>
            <p:spPr>
              <a:xfrm>
                <a:off x="6439076" y="2669891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𝑸</m:t>
                          </m:r>
                        </m:e>
                        <m:sup>
                          <m: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1DC3A66B-B5F2-AF96-3EF8-CAFD2953C1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9076" y="2669891"/>
                <a:ext cx="329848" cy="400110"/>
              </a:xfrm>
              <a:prstGeom prst="rect">
                <a:avLst/>
              </a:prstGeom>
              <a:blipFill>
                <a:blip r:embed="rId11"/>
                <a:stretch>
                  <a:fillRect l="-5556" r="-22222" b="-106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654C5252-4FEB-565B-B349-407F287908FB}"/>
                  </a:ext>
                </a:extLst>
              </p:cNvPr>
              <p:cNvSpPr txBox="1"/>
              <p:nvPr/>
            </p:nvSpPr>
            <p:spPr>
              <a:xfrm>
                <a:off x="6661151" y="3664447"/>
                <a:ext cx="28575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𝑷</m:t>
                          </m:r>
                        </m:e>
                        <m:sup>
                          <m: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654C5252-4FEB-565B-B349-407F287908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1151" y="3664447"/>
                <a:ext cx="285750" cy="400110"/>
              </a:xfrm>
              <a:prstGeom prst="rect">
                <a:avLst/>
              </a:prstGeom>
              <a:blipFill>
                <a:blip r:embed="rId12"/>
                <a:stretch>
                  <a:fillRect r="-340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B71D5016-D758-1FA7-8D18-579533BFDF1C}"/>
                  </a:ext>
                </a:extLst>
              </p:cNvPr>
              <p:cNvSpPr txBox="1"/>
              <p:nvPr/>
            </p:nvSpPr>
            <p:spPr>
              <a:xfrm>
                <a:off x="4111624" y="3209833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𝑨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B71D5016-D758-1FA7-8D18-579533BFDF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1624" y="3209833"/>
                <a:ext cx="329848" cy="400110"/>
              </a:xfrm>
              <a:prstGeom prst="rect">
                <a:avLst/>
              </a:prstGeom>
              <a:blipFill>
                <a:blip r:embed="rId13"/>
                <a:stretch>
                  <a:fillRect r="-54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DB34D503-6902-F398-8B2F-7B59A348F2AC}"/>
                  </a:ext>
                </a:extLst>
              </p:cNvPr>
              <p:cNvSpPr txBox="1"/>
              <p:nvPr/>
            </p:nvSpPr>
            <p:spPr>
              <a:xfrm>
                <a:off x="4039303" y="2698600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𝒉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DB34D503-6902-F398-8B2F-7B59A348F2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9303" y="2698600"/>
                <a:ext cx="329848" cy="400110"/>
              </a:xfrm>
              <a:prstGeom prst="rect">
                <a:avLst/>
              </a:prstGeom>
              <a:blipFill>
                <a:blip r:embed="rId14"/>
                <a:stretch>
                  <a:fillRect l="-1852" r="-5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EA10B551-550E-4C4D-881E-3DA73305A827}"/>
                  </a:ext>
                </a:extLst>
              </p:cNvPr>
              <p:cNvSpPr txBox="1"/>
              <p:nvPr/>
            </p:nvSpPr>
            <p:spPr>
              <a:xfrm>
                <a:off x="900236" y="4482531"/>
                <a:ext cx="2244726" cy="874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𝒖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𝒉</m:t>
                          </m:r>
                        </m:num>
                        <m:den>
                          <m:acc>
                            <m:accPr>
                              <m:chr m:val="̅"/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𝑸𝑨</m:t>
                              </m:r>
                            </m:e>
                          </m:acc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𝒉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𝒔</m:t>
                          </m:r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EA10B551-550E-4C4D-881E-3DA73305A8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236" y="4482531"/>
                <a:ext cx="2244726" cy="87472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F9A2A8BB-1BE3-0DD7-F2EC-D1204FE3B34C}"/>
                  </a:ext>
                </a:extLst>
              </p:cNvPr>
              <p:cNvSpPr txBox="1"/>
              <p:nvPr/>
            </p:nvSpPr>
            <p:spPr>
              <a:xfrm>
                <a:off x="3432350" y="4482531"/>
                <a:ext cx="2537119" cy="862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𝒖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p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𝒉</m:t>
                          </m:r>
                        </m:num>
                        <m:den>
                          <m:acc>
                            <m:accPr>
                              <m:chr m:val="̅"/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𝑨</m:t>
                              </m:r>
                              <m:sSup>
                                <m:sSupPr>
                                  <m:ctrlP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𝑸</m:t>
                                  </m:r>
                                </m:e>
                                <m:sup>
                                  <m: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acc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𝒉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𝑺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F9A2A8BB-1BE3-0DD7-F2EC-D1204FE3B3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2350" y="4482531"/>
                <a:ext cx="2537119" cy="86203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CDFF1636-F5C1-708D-308F-30E1920FB69A}"/>
                  </a:ext>
                </a:extLst>
              </p:cNvPr>
              <p:cNvSpPr txBox="1"/>
              <p:nvPr/>
            </p:nvSpPr>
            <p:spPr>
              <a:xfrm>
                <a:off x="8261176" y="4614426"/>
                <a:ext cx="2537119" cy="730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𝒖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𝒖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=−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𝒔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𝒔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CDFF1636-F5C1-708D-308F-30E1920FB6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1176" y="4614426"/>
                <a:ext cx="2537119" cy="73013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87BA70E3-AC1C-6C99-786E-78D9EFC464BE}"/>
                  </a:ext>
                </a:extLst>
              </p:cNvPr>
              <p:cNvSpPr txBox="1"/>
              <p:nvPr/>
            </p:nvSpPr>
            <p:spPr>
              <a:xfrm>
                <a:off x="3385347" y="5512939"/>
                <a:ext cx="25371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𝒚𝒏𝒖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𝒚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𝒖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87BA70E3-AC1C-6C99-786E-78D9EFC464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5347" y="5512939"/>
                <a:ext cx="2537119" cy="461665"/>
              </a:xfrm>
              <a:prstGeom prst="rect">
                <a:avLst/>
              </a:prstGeom>
              <a:blipFill>
                <a:blip r:embed="rId18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文本框 55">
            <a:extLst>
              <a:ext uri="{FF2B5EF4-FFF2-40B4-BE49-F238E27FC236}">
                <a16:creationId xmlns:a16="http://schemas.microsoft.com/office/drawing/2014/main" id="{AB2BDCFC-5927-EC15-B662-4FFA9C66AEFF}"/>
              </a:ext>
            </a:extLst>
          </p:cNvPr>
          <p:cNvSpPr txBox="1"/>
          <p:nvPr/>
        </p:nvSpPr>
        <p:spPr>
          <a:xfrm>
            <a:off x="152400" y="4695409"/>
            <a:ext cx="111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有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49BB1582-2AE5-4803-DB6B-C5C26E5F6880}"/>
              </a:ext>
            </a:extLst>
          </p:cNvPr>
          <p:cNvSpPr txBox="1"/>
          <p:nvPr/>
        </p:nvSpPr>
        <p:spPr>
          <a:xfrm>
            <a:off x="7080230" y="4695408"/>
            <a:ext cx="111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得到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6194972A-E4BF-DA31-CD4F-81C116D04C3D}"/>
              </a:ext>
            </a:extLst>
          </p:cNvPr>
          <p:cNvSpPr txBox="1"/>
          <p:nvPr/>
        </p:nvSpPr>
        <p:spPr>
          <a:xfrm>
            <a:off x="152399" y="5512940"/>
            <a:ext cx="3701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带入横向放大率公式得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ABFEEB10-C909-29EB-05FB-0A6EAFC6346E}"/>
                  </a:ext>
                </a:extLst>
              </p:cNvPr>
              <p:cNvSpPr txBox="1"/>
              <p:nvPr/>
            </p:nvSpPr>
            <p:spPr>
              <a:xfrm>
                <a:off x="152399" y="6128029"/>
                <a:ext cx="108694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𝒚𝒏𝒖</m:t>
                    </m:r>
                  </m:oMath>
                </a14:m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这个乘积也叫做拉格朗日</a:t>
                </a:r>
                <a:r>
                  <a:rPr lang="en-US" altLang="zh-CN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-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亥姆霍兹不变量，联系起整个光具组</a:t>
                </a:r>
              </a:p>
            </p:txBody>
          </p:sp>
        </mc:Choice>
        <mc:Fallback xmlns="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ABFEEB10-C909-29EB-05FB-0A6EAFC634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99" y="6128029"/>
                <a:ext cx="10869496" cy="461665"/>
              </a:xfrm>
              <a:prstGeom prst="rect">
                <a:avLst/>
              </a:prstGeom>
              <a:blipFill>
                <a:blip r:embed="rId19"/>
                <a:stretch>
                  <a:fillRect l="-168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CDD53670-7D0A-22F9-5D4E-D075499A3D65}"/>
                  </a:ext>
                </a:extLst>
              </p:cNvPr>
              <p:cNvSpPr txBox="1"/>
              <p:nvPr/>
            </p:nvSpPr>
            <p:spPr>
              <a:xfrm>
                <a:off x="6121400" y="5543716"/>
                <a:ext cx="639109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（</a:t>
                </a:r>
                <a:r>
                  <a:rPr lang="en-US" altLang="zh-CN" sz="2000" b="1" dirty="0">
                    <a:solidFill>
                      <a:srgbClr val="FF0000"/>
                    </a:solidFill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𝒚𝒏</m:t>
                    </m:r>
                    <m:func>
                      <m:funcPr>
                        <m:ctrlP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a:rPr lang="en-US" altLang="zh-CN" sz="20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𝐭𝐚𝐧</m:t>
                        </m:r>
                      </m:fName>
                      <m:e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𝒖</m:t>
                        </m:r>
                      </m:e>
                    </m:func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p>
                      <m:sSupPr>
                        <m:ctrlP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𝒚</m:t>
                        </m:r>
                      </m:e>
                      <m:sup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𝒏</m:t>
                        </m:r>
                      </m:e>
                      <m:sup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p>
                    <m:func>
                      <m:funcPr>
                        <m:ctrlP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a:rPr lang="en-US" altLang="zh-CN" sz="20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𝐭𝐚𝐧</m:t>
                        </m:r>
                      </m:fName>
                      <m:e>
                        <m:sSup>
                          <m:sSupPr>
                            <m:ctrlPr>
                              <a:rPr lang="en-US" altLang="zh-CN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𝒖</m:t>
                            </m:r>
                          </m:e>
                          <m:sup>
                            <m:r>
                              <a:rPr lang="en-US" altLang="zh-CN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′</m:t>
                            </m:r>
                          </m:sup>
                        </m:sSup>
                      </m:e>
                    </m:func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，宽光束，单个折射球面）</a:t>
                </a:r>
              </a:p>
            </p:txBody>
          </p:sp>
        </mc:Choice>
        <mc:Fallback xmlns="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CDD53670-7D0A-22F9-5D4E-D075499A3D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1400" y="5543716"/>
                <a:ext cx="6391098" cy="400110"/>
              </a:xfrm>
              <a:prstGeom prst="rect">
                <a:avLst/>
              </a:prstGeom>
              <a:blipFill>
                <a:blip r:embed="rId20"/>
                <a:stretch>
                  <a:fillRect l="-953" t="-9091" b="-242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ACBE0F94-6DD3-1B59-F0AA-DE8C02D0B99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2442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4F85E-7A18-4A37-2BFA-D7DF391EB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D9F6108-2179-2FD6-2AA0-410D5E014501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E2956F1-4B83-283B-350E-0087516540C4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2BBD7FC-64AD-B152-2C12-406A6B7150C3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934089B4-0F83-3E3D-8DAE-E25CC5975DA2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DEBF0CC-17BC-FAEA-215B-09C2A1164221}"/>
              </a:ext>
            </a:extLst>
          </p:cNvPr>
          <p:cNvSpPr txBox="1"/>
          <p:nvPr/>
        </p:nvSpPr>
        <p:spPr>
          <a:xfrm>
            <a:off x="152400" y="12170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理想：要求空间任何一点都能严格成像（傍轴下的共轴球面组、平面镜）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27791CB1-1F3C-F8D0-9C85-8C7B75068109}"/>
              </a:ext>
            </a:extLst>
          </p:cNvPr>
          <p:cNvSpPr txBox="1"/>
          <p:nvPr/>
        </p:nvSpPr>
        <p:spPr>
          <a:xfrm>
            <a:off x="284328" y="531153"/>
            <a:ext cx="2158163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理想光具组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BA78853-731C-7037-FEDA-162E85C6CEBC}"/>
              </a:ext>
            </a:extLst>
          </p:cNvPr>
          <p:cNvSpPr txBox="1"/>
          <p:nvPr/>
        </p:nvSpPr>
        <p:spPr>
          <a:xfrm>
            <a:off x="152400" y="2527227"/>
            <a:ext cx="1418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性质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D35B83F-7218-AE2F-F3E4-00D58D958EA7}"/>
              </a:ext>
            </a:extLst>
          </p:cNvPr>
          <p:cNvSpPr txBox="1"/>
          <p:nvPr/>
        </p:nvSpPr>
        <p:spPr>
          <a:xfrm>
            <a:off x="1872772" y="1987175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物方每个点对应像方一个点        （共轭点）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50403F3-9CDE-A588-841E-77A6554388F7}"/>
              </a:ext>
            </a:extLst>
          </p:cNvPr>
          <p:cNvSpPr txBox="1"/>
          <p:nvPr/>
        </p:nvSpPr>
        <p:spPr>
          <a:xfrm>
            <a:off x="1875387" y="2569581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物方每条直线对应像方一条直线（共轭线）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42F70F6-7042-D3C1-805C-BF033BA2619A}"/>
              </a:ext>
            </a:extLst>
          </p:cNvPr>
          <p:cNvSpPr txBox="1"/>
          <p:nvPr/>
        </p:nvSpPr>
        <p:spPr>
          <a:xfrm>
            <a:off x="1872772" y="3151986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物方每个平面对应像方一个平面（共轭面）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0FDB658-EDB5-4F95-2989-9ABE39F0CB6B}"/>
              </a:ext>
            </a:extLst>
          </p:cNvPr>
          <p:cNvSpPr txBox="1"/>
          <p:nvPr/>
        </p:nvSpPr>
        <p:spPr>
          <a:xfrm>
            <a:off x="9043762" y="2506841"/>
            <a:ext cx="18804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共线变换</a:t>
            </a:r>
          </a:p>
        </p:txBody>
      </p:sp>
      <p:sp>
        <p:nvSpPr>
          <p:cNvPr id="15" name="左大括号 14">
            <a:extLst>
              <a:ext uri="{FF2B5EF4-FFF2-40B4-BE49-F238E27FC236}">
                <a16:creationId xmlns:a16="http://schemas.microsoft.com/office/drawing/2014/main" id="{544FC416-08AB-7A5C-9365-218C74BC6F96}"/>
              </a:ext>
            </a:extLst>
          </p:cNvPr>
          <p:cNvSpPr/>
          <p:nvPr/>
        </p:nvSpPr>
        <p:spPr>
          <a:xfrm>
            <a:off x="1626281" y="2123372"/>
            <a:ext cx="141149" cy="1305628"/>
          </a:xfrm>
          <a:prstGeom prst="leftBrac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箭头: 右 15">
            <a:extLst>
              <a:ext uri="{FF2B5EF4-FFF2-40B4-BE49-F238E27FC236}">
                <a16:creationId xmlns:a16="http://schemas.microsoft.com/office/drawing/2014/main" id="{F920F03C-7541-AD48-EC99-30567F4D5C89}"/>
              </a:ext>
            </a:extLst>
          </p:cNvPr>
          <p:cNvSpPr/>
          <p:nvPr/>
        </p:nvSpPr>
        <p:spPr>
          <a:xfrm>
            <a:off x="8031172" y="2625403"/>
            <a:ext cx="601418" cy="3500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84AE31D-4794-6E4E-B6C1-42360E1D7085}"/>
              </a:ext>
            </a:extLst>
          </p:cNvPr>
          <p:cNvSpPr txBox="1"/>
          <p:nvPr/>
        </p:nvSpPr>
        <p:spPr>
          <a:xfrm>
            <a:off x="152400" y="4109008"/>
            <a:ext cx="1768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轴对称</a:t>
            </a:r>
          </a:p>
        </p:txBody>
      </p:sp>
      <p:sp>
        <p:nvSpPr>
          <p:cNvPr id="18" name="左大括号 17">
            <a:extLst>
              <a:ext uri="{FF2B5EF4-FFF2-40B4-BE49-F238E27FC236}">
                <a16:creationId xmlns:a16="http://schemas.microsoft.com/office/drawing/2014/main" id="{FB90EEB2-A88C-70E4-65EB-379B9917BBC6}"/>
              </a:ext>
            </a:extLst>
          </p:cNvPr>
          <p:cNvSpPr/>
          <p:nvPr/>
        </p:nvSpPr>
        <p:spPr>
          <a:xfrm>
            <a:off x="1626281" y="4139269"/>
            <a:ext cx="141149" cy="1813535"/>
          </a:xfrm>
          <a:prstGeom prst="leftBrac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4050C68-35F0-9F6F-1FE9-74BA2C7F2081}"/>
              </a:ext>
            </a:extLst>
          </p:cNvPr>
          <p:cNvSpPr txBox="1"/>
          <p:nvPr/>
        </p:nvSpPr>
        <p:spPr>
          <a:xfrm>
            <a:off x="1872772" y="398089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光轴上任何一点仍在光轴上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E5F9EF0-723B-C68B-6B0B-86B695529E3D}"/>
              </a:ext>
            </a:extLst>
          </p:cNvPr>
          <p:cNvSpPr txBox="1"/>
          <p:nvPr/>
        </p:nvSpPr>
        <p:spPr>
          <a:xfrm>
            <a:off x="1872772" y="4561251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任何垂直于光轴的平面，其共轭面仍与光轴垂直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849E1BF-9871-E0C4-A8B0-98A5F6602653}"/>
              </a:ext>
            </a:extLst>
          </p:cNvPr>
          <p:cNvSpPr txBox="1"/>
          <p:nvPr/>
        </p:nvSpPr>
        <p:spPr>
          <a:xfrm>
            <a:off x="1872772" y="5139428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在垂直于光轴的同一平面内横向放大率相同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FA65AA6-348B-05A1-E253-3FF488929395}"/>
              </a:ext>
            </a:extLst>
          </p:cNvPr>
          <p:cNvSpPr txBox="1"/>
          <p:nvPr/>
        </p:nvSpPr>
        <p:spPr>
          <a:xfrm>
            <a:off x="1920854" y="5717605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垂直光轴不同平面内横向放大率一般不等；但只要两个相等就处处相等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6F34981-4FD6-A1F9-576C-236BB4DC0574}"/>
              </a:ext>
            </a:extLst>
          </p:cNvPr>
          <p:cNvSpPr txBox="1"/>
          <p:nvPr/>
        </p:nvSpPr>
        <p:spPr>
          <a:xfrm>
            <a:off x="9727008" y="6240639"/>
            <a:ext cx="2279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（望远系统）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FFBB4C0-A2D2-A77E-340C-6185AF8D3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0998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2C5D7-A232-44AC-B25C-64B64D857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29E78E4-C4E5-0D2A-3378-174413FFF5B3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8DF5528-8BD9-840E-2861-6F8F5386A48B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E27A2F0-AD50-2384-5A3B-4986346BC62F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8262F2D9-CCC4-9F04-F23D-502D7A9AD3A1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97C2FC8-1FF8-6402-D478-FBA2A455E03D}"/>
              </a:ext>
            </a:extLst>
          </p:cNvPr>
          <p:cNvSpPr txBox="1"/>
          <p:nvPr/>
        </p:nvSpPr>
        <p:spPr>
          <a:xfrm>
            <a:off x="152400" y="12170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基点和基面：把整个系统看成一个整体的变换确定输出，就像一个透镜一样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2DEEE071-ABB7-CB95-0D24-688F9BF85096}"/>
              </a:ext>
            </a:extLst>
          </p:cNvPr>
          <p:cNvSpPr txBox="1"/>
          <p:nvPr/>
        </p:nvSpPr>
        <p:spPr>
          <a:xfrm>
            <a:off x="284328" y="531153"/>
            <a:ext cx="2158163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理想光具组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CD1E9E8-7A7B-8C21-923C-3E1B4C4A9738}"/>
              </a:ext>
            </a:extLst>
          </p:cNvPr>
          <p:cNvSpPr txBox="1"/>
          <p:nvPr/>
        </p:nvSpPr>
        <p:spPr>
          <a:xfrm>
            <a:off x="152400" y="2028743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焦点和焦面：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同上，焦面即与无穷远像平面共轭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3ABDF7D-4725-0BC4-80F4-0B473A564024}"/>
              </a:ext>
            </a:extLst>
          </p:cNvPr>
          <p:cNvSpPr txBox="1"/>
          <p:nvPr/>
        </p:nvSpPr>
        <p:spPr>
          <a:xfrm>
            <a:off x="152400" y="3675034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b.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主点和主面：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横向放大率为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的一组共轭面为主面；其轴上点为主点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6D4F046-7FBF-FBD1-A315-0BFA749A5A50}"/>
              </a:ext>
            </a:extLst>
          </p:cNvPr>
          <p:cNvSpPr txBox="1"/>
          <p:nvPr/>
        </p:nvSpPr>
        <p:spPr>
          <a:xfrm>
            <a:off x="427538" y="4255875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两主面之间画与光轴平行线即可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5D66C1D-0679-3484-493B-3C93DDA5833C}"/>
              </a:ext>
            </a:extLst>
          </p:cNvPr>
          <p:cNvSpPr txBox="1"/>
          <p:nvPr/>
        </p:nvSpPr>
        <p:spPr>
          <a:xfrm>
            <a:off x="427538" y="2609584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关注平行出射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08DFBD0-2074-7FB4-4933-C9CAD3072EC1}"/>
              </a:ext>
            </a:extLst>
          </p:cNvPr>
          <p:cNvSpPr txBox="1"/>
          <p:nvPr/>
        </p:nvSpPr>
        <p:spPr>
          <a:xfrm>
            <a:off x="152400" y="5241614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c.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节点：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轴上角放大率为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的共轭点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CFBF89B-E580-2A8C-1A11-12018B1F8581}"/>
              </a:ext>
            </a:extLst>
          </p:cNvPr>
          <p:cNvSpPr txBox="1"/>
          <p:nvPr/>
        </p:nvSpPr>
        <p:spPr>
          <a:xfrm>
            <a:off x="427538" y="5822455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过节点的光方向不变，就像传送门一样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CD5868D-41C7-367E-42E1-0E13A7867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3729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2A081-6F74-FB3D-B093-7EAA333E7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F6DC79B-949F-9B18-104F-74333AD7CCB0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1E7F7E1-3CAB-9156-B429-9619F4FE1F13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FFE4C4F-2794-4AA1-2F4B-82F19A5908D1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4F5C29E3-ED11-A6DA-114C-18088828967E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C2108DA9-D999-F95B-9586-BC410724D815}"/>
              </a:ext>
            </a:extLst>
          </p:cNvPr>
          <p:cNvSpPr txBox="1"/>
          <p:nvPr/>
        </p:nvSpPr>
        <p:spPr>
          <a:xfrm>
            <a:off x="284328" y="531153"/>
            <a:ext cx="893959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作图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48ECFCD-789C-D16A-FB2E-9220A1555E37}"/>
              </a:ext>
            </a:extLst>
          </p:cNvPr>
          <p:cNvSpPr txBox="1"/>
          <p:nvPr/>
        </p:nvSpPr>
        <p:spPr>
          <a:xfrm>
            <a:off x="152400" y="1345060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通常为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一组主平面和两个焦点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400696F-89FE-9A62-4F48-FEA9D7214D31}"/>
              </a:ext>
            </a:extLst>
          </p:cNvPr>
          <p:cNvSpPr txBox="1"/>
          <p:nvPr/>
        </p:nvSpPr>
        <p:spPr>
          <a:xfrm>
            <a:off x="152400" y="2012961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主平面间平行画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,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两方“光心”类似节点，方向不变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8A323EA-E54A-F1EB-0A5E-7904DDB18D03}"/>
              </a:ext>
            </a:extLst>
          </p:cNvPr>
          <p:cNvSpPr txBox="1"/>
          <p:nvPr/>
        </p:nvSpPr>
        <p:spPr>
          <a:xfrm>
            <a:off x="152400" y="2680862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过焦点的平行出射，过焦平面的出射方向利用过焦点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+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平行解决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08084A8-AD92-FFFA-A118-198B623D7840}"/>
              </a:ext>
            </a:extLst>
          </p:cNvPr>
          <p:cNvCxnSpPr/>
          <p:nvPr/>
        </p:nvCxnSpPr>
        <p:spPr>
          <a:xfrm>
            <a:off x="484816" y="5210239"/>
            <a:ext cx="11156907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>
            <a:extLst>
              <a:ext uri="{FF2B5EF4-FFF2-40B4-BE49-F238E27FC236}">
                <a16:creationId xmlns:a16="http://schemas.microsoft.com/office/drawing/2014/main" id="{EBF2615D-1A5E-787E-E56F-1C8F51FF4930}"/>
              </a:ext>
            </a:extLst>
          </p:cNvPr>
          <p:cNvSpPr/>
          <p:nvPr/>
        </p:nvSpPr>
        <p:spPr>
          <a:xfrm>
            <a:off x="2129508" y="5145374"/>
            <a:ext cx="128875" cy="1288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D6BD8C09-8E4A-C7E0-1DDE-3AF9A17CCD0B}"/>
              </a:ext>
            </a:extLst>
          </p:cNvPr>
          <p:cNvSpPr/>
          <p:nvPr/>
        </p:nvSpPr>
        <p:spPr>
          <a:xfrm>
            <a:off x="10062492" y="5145373"/>
            <a:ext cx="128875" cy="1288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633895BF-1D93-CA1A-2F5C-D895F9E6ECAB}"/>
              </a:ext>
            </a:extLst>
          </p:cNvPr>
          <p:cNvCxnSpPr>
            <a:cxnSpLocks/>
          </p:cNvCxnSpPr>
          <p:nvPr/>
        </p:nvCxnSpPr>
        <p:spPr>
          <a:xfrm>
            <a:off x="2212355" y="3344617"/>
            <a:ext cx="0" cy="3412123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F09C5C27-2AEB-4117-8C28-86920331BFF9}"/>
              </a:ext>
            </a:extLst>
          </p:cNvPr>
          <p:cNvCxnSpPr>
            <a:cxnSpLocks/>
          </p:cNvCxnSpPr>
          <p:nvPr/>
        </p:nvCxnSpPr>
        <p:spPr>
          <a:xfrm>
            <a:off x="10122836" y="3344616"/>
            <a:ext cx="0" cy="3412123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484F8FA3-FDC4-7551-A487-C05460A0789D}"/>
                  </a:ext>
                </a:extLst>
              </p:cNvPr>
              <p:cNvSpPr txBox="1"/>
              <p:nvPr/>
            </p:nvSpPr>
            <p:spPr>
              <a:xfrm>
                <a:off x="1521477" y="5312885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𝑭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484F8FA3-FDC4-7551-A487-C05460A07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1477" y="5312885"/>
                <a:ext cx="329848" cy="400110"/>
              </a:xfrm>
              <a:prstGeom prst="rect">
                <a:avLst/>
              </a:prstGeom>
              <a:blipFill>
                <a:blip r:embed="rId2"/>
                <a:stretch>
                  <a:fillRect r="-37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571C8D27-1E7D-07B3-F0F6-78CBC4E59632}"/>
                  </a:ext>
                </a:extLst>
              </p:cNvPr>
              <p:cNvSpPr txBox="1"/>
              <p:nvPr/>
            </p:nvSpPr>
            <p:spPr>
              <a:xfrm>
                <a:off x="10299876" y="5360957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p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571C8D27-1E7D-07B3-F0F6-78CBC4E596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9876" y="5360957"/>
                <a:ext cx="329848" cy="400110"/>
              </a:xfrm>
              <a:prstGeom prst="rect">
                <a:avLst/>
              </a:prstGeom>
              <a:blipFill>
                <a:blip r:embed="rId3"/>
                <a:stretch>
                  <a:fillRect r="-129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6F9EC6DC-38AE-D03B-BEC8-AB4BF5E7C275}"/>
              </a:ext>
            </a:extLst>
          </p:cNvPr>
          <p:cNvCxnSpPr>
            <a:stCxn id="17" idx="6"/>
          </p:cNvCxnSpPr>
          <p:nvPr/>
        </p:nvCxnSpPr>
        <p:spPr>
          <a:xfrm flipV="1">
            <a:off x="2258383" y="4050362"/>
            <a:ext cx="2874691" cy="115945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5A043697-127B-6568-66AB-51DDF4277F21}"/>
              </a:ext>
            </a:extLst>
          </p:cNvPr>
          <p:cNvCxnSpPr>
            <a:cxnSpLocks/>
          </p:cNvCxnSpPr>
          <p:nvPr/>
        </p:nvCxnSpPr>
        <p:spPr>
          <a:xfrm>
            <a:off x="5087047" y="4050362"/>
            <a:ext cx="100895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E40F307C-BF67-B0B9-F050-FBA4BE26BF62}"/>
              </a:ext>
            </a:extLst>
          </p:cNvPr>
          <p:cNvCxnSpPr>
            <a:cxnSpLocks/>
          </p:cNvCxnSpPr>
          <p:nvPr/>
        </p:nvCxnSpPr>
        <p:spPr>
          <a:xfrm>
            <a:off x="6012698" y="4050362"/>
            <a:ext cx="557993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FC214745-E143-EC55-38AC-FEED596E129A}"/>
              </a:ext>
            </a:extLst>
          </p:cNvPr>
          <p:cNvCxnSpPr>
            <a:cxnSpLocks/>
          </p:cNvCxnSpPr>
          <p:nvPr/>
        </p:nvCxnSpPr>
        <p:spPr>
          <a:xfrm flipV="1">
            <a:off x="2189853" y="3809572"/>
            <a:ext cx="2943220" cy="64459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38C07490-B0CE-A2FA-9E6A-F4DF25D88AF2}"/>
              </a:ext>
            </a:extLst>
          </p:cNvPr>
          <p:cNvCxnSpPr>
            <a:cxnSpLocks/>
          </p:cNvCxnSpPr>
          <p:nvPr/>
        </p:nvCxnSpPr>
        <p:spPr>
          <a:xfrm>
            <a:off x="1055751" y="4574094"/>
            <a:ext cx="4077322" cy="618858"/>
          </a:xfrm>
          <a:prstGeom prst="straightConnector1">
            <a:avLst/>
          </a:prstGeom>
          <a:ln w="28575">
            <a:solidFill>
              <a:srgbClr val="00B05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0DBDC2B6-1487-B473-C1B6-B86229B00EBC}"/>
              </a:ext>
            </a:extLst>
          </p:cNvPr>
          <p:cNvCxnSpPr>
            <a:cxnSpLocks/>
          </p:cNvCxnSpPr>
          <p:nvPr/>
        </p:nvCxnSpPr>
        <p:spPr>
          <a:xfrm>
            <a:off x="5133073" y="5209810"/>
            <a:ext cx="979292" cy="0"/>
          </a:xfrm>
          <a:prstGeom prst="straightConnector1">
            <a:avLst/>
          </a:prstGeom>
          <a:ln w="28575">
            <a:solidFill>
              <a:srgbClr val="00B05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844C274E-1C0F-2456-1332-68B886909339}"/>
              </a:ext>
            </a:extLst>
          </p:cNvPr>
          <p:cNvCxnSpPr>
            <a:cxnSpLocks/>
          </p:cNvCxnSpPr>
          <p:nvPr/>
        </p:nvCxnSpPr>
        <p:spPr>
          <a:xfrm>
            <a:off x="6096000" y="5192952"/>
            <a:ext cx="4989761" cy="759853"/>
          </a:xfrm>
          <a:prstGeom prst="straightConnector1">
            <a:avLst/>
          </a:prstGeom>
          <a:ln w="28575">
            <a:solidFill>
              <a:srgbClr val="00B05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B5AC6F61-1B99-5304-23A1-20947587D842}"/>
              </a:ext>
            </a:extLst>
          </p:cNvPr>
          <p:cNvCxnSpPr>
            <a:cxnSpLocks/>
          </p:cNvCxnSpPr>
          <p:nvPr/>
        </p:nvCxnSpPr>
        <p:spPr>
          <a:xfrm flipV="1">
            <a:off x="5121822" y="3812709"/>
            <a:ext cx="980873" cy="894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01A963A5-476A-8A95-0E2C-7FA8D8706C77}"/>
              </a:ext>
            </a:extLst>
          </p:cNvPr>
          <p:cNvCxnSpPr>
            <a:cxnSpLocks/>
          </p:cNvCxnSpPr>
          <p:nvPr/>
        </p:nvCxnSpPr>
        <p:spPr>
          <a:xfrm>
            <a:off x="6102695" y="3806668"/>
            <a:ext cx="4527029" cy="100873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箭头连接符 59">
            <a:extLst>
              <a:ext uri="{FF2B5EF4-FFF2-40B4-BE49-F238E27FC236}">
                <a16:creationId xmlns:a16="http://schemas.microsoft.com/office/drawing/2014/main" id="{0CC1F908-10AD-E703-B127-01DE88FA3A9A}"/>
              </a:ext>
            </a:extLst>
          </p:cNvPr>
          <p:cNvCxnSpPr>
            <a:cxnSpLocks/>
          </p:cNvCxnSpPr>
          <p:nvPr/>
        </p:nvCxnSpPr>
        <p:spPr>
          <a:xfrm flipV="1">
            <a:off x="2183159" y="4379264"/>
            <a:ext cx="3929206" cy="69223"/>
          </a:xfrm>
          <a:prstGeom prst="straightConnector1">
            <a:avLst/>
          </a:prstGeom>
          <a:ln w="28575">
            <a:solidFill>
              <a:srgbClr val="FFC000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箭头连接符 62">
            <a:extLst>
              <a:ext uri="{FF2B5EF4-FFF2-40B4-BE49-F238E27FC236}">
                <a16:creationId xmlns:a16="http://schemas.microsoft.com/office/drawing/2014/main" id="{172C0B17-FBC5-FDA6-4960-AE197FA00151}"/>
              </a:ext>
            </a:extLst>
          </p:cNvPr>
          <p:cNvCxnSpPr>
            <a:cxnSpLocks/>
          </p:cNvCxnSpPr>
          <p:nvPr/>
        </p:nvCxnSpPr>
        <p:spPr>
          <a:xfrm>
            <a:off x="6102695" y="4379264"/>
            <a:ext cx="5643356" cy="1179135"/>
          </a:xfrm>
          <a:prstGeom prst="straightConnector1">
            <a:avLst/>
          </a:prstGeom>
          <a:ln w="28575">
            <a:solidFill>
              <a:srgbClr val="FFC000"/>
            </a:solidFill>
            <a:prstDash val="lgDashDot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C4483EA0-650C-2E0F-EB20-D93A5C07AD04}"/>
              </a:ext>
            </a:extLst>
          </p:cNvPr>
          <p:cNvCxnSpPr>
            <a:cxnSpLocks/>
          </p:cNvCxnSpPr>
          <p:nvPr/>
        </p:nvCxnSpPr>
        <p:spPr>
          <a:xfrm>
            <a:off x="5133074" y="3344617"/>
            <a:ext cx="0" cy="346735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22A0C698-F83C-E015-F1F5-6C439B974393}"/>
              </a:ext>
            </a:extLst>
          </p:cNvPr>
          <p:cNvCxnSpPr>
            <a:cxnSpLocks/>
          </p:cNvCxnSpPr>
          <p:nvPr/>
        </p:nvCxnSpPr>
        <p:spPr>
          <a:xfrm>
            <a:off x="6096000" y="3344617"/>
            <a:ext cx="0" cy="346735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>
            <a:extLst>
              <a:ext uri="{FF2B5EF4-FFF2-40B4-BE49-F238E27FC236}">
                <a16:creationId xmlns:a16="http://schemas.microsoft.com/office/drawing/2014/main" id="{E31E74B9-52BD-AA9D-D8F4-2D3FE414EE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7106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0798E-7798-AD59-1B4E-D0571490B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49DFBC6-F30B-E099-D2EC-F37B707AB218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300A691-8A1C-581F-6EB1-7336557F4C4B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EC0139A-68D9-278C-7F85-8B32D77F073D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F2260DA9-3825-1494-1054-DCE1ACE12820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DCAECA01-667B-C5C2-E475-92B8DE2A5314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607BEB6-9F60-8F83-A5E5-2DD74D9D4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01" y="2934055"/>
            <a:ext cx="11236198" cy="299420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2D6A84B-9ACD-1722-F7FD-98EFE91026EB}"/>
              </a:ext>
            </a:extLst>
          </p:cNvPr>
          <p:cNvSpPr txBox="1"/>
          <p:nvPr/>
        </p:nvSpPr>
        <p:spPr>
          <a:xfrm>
            <a:off x="152400" y="1345060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求物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AB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的像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B20E832-B48D-582B-4FEF-4F8122FC4D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7200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CD7CC-7C2F-9570-3694-BB67F4CB8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32618A8-D118-074C-961E-E772D395EFC6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249D5F9-60B6-6133-746B-9A80E2EE84AA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9BD9372-4219-61B2-2B17-29B04B076F66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FCF7E1B2-344E-C386-9F84-A1C443EB0055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D7EBB443-0DC5-0749-DDB2-C27294A72D56}"/>
              </a:ext>
            </a:extLst>
          </p:cNvPr>
          <p:cNvSpPr txBox="1"/>
          <p:nvPr/>
        </p:nvSpPr>
        <p:spPr>
          <a:xfrm>
            <a:off x="284328" y="531153"/>
            <a:ext cx="771221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Ans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A2858F3-4FBB-8688-F1B8-AF9AA87E75B0}"/>
              </a:ext>
            </a:extLst>
          </p:cNvPr>
          <p:cNvSpPr txBox="1"/>
          <p:nvPr/>
        </p:nvSpPr>
        <p:spPr>
          <a:xfrm>
            <a:off x="152400" y="1345060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求物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AB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的像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B8CD2EF-7A14-8049-67D0-A67999D4E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01" y="3658211"/>
            <a:ext cx="11236198" cy="2994203"/>
          </a:xfrm>
          <a:prstGeom prst="rect">
            <a:avLst/>
          </a:prstGeom>
        </p:spPr>
      </p:pic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B0C315C4-A54F-85F2-6AAC-E58E02FFC7C9}"/>
              </a:ext>
            </a:extLst>
          </p:cNvPr>
          <p:cNvCxnSpPr>
            <a:cxnSpLocks/>
          </p:cNvCxnSpPr>
          <p:nvPr/>
        </p:nvCxnSpPr>
        <p:spPr>
          <a:xfrm>
            <a:off x="4222196" y="4338798"/>
            <a:ext cx="132557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3FD96FD0-FEE8-6B1A-73E2-DB962137C4F8}"/>
              </a:ext>
            </a:extLst>
          </p:cNvPr>
          <p:cNvCxnSpPr>
            <a:cxnSpLocks/>
          </p:cNvCxnSpPr>
          <p:nvPr/>
        </p:nvCxnSpPr>
        <p:spPr>
          <a:xfrm>
            <a:off x="6031562" y="4338798"/>
            <a:ext cx="3001974" cy="133171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143B5DD2-AA4E-7BB1-F506-B61C794868EC}"/>
              </a:ext>
            </a:extLst>
          </p:cNvPr>
          <p:cNvCxnSpPr>
            <a:cxnSpLocks/>
          </p:cNvCxnSpPr>
          <p:nvPr/>
        </p:nvCxnSpPr>
        <p:spPr>
          <a:xfrm>
            <a:off x="4222196" y="4338798"/>
            <a:ext cx="1325573" cy="82848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F2DF727B-D40E-02D9-5F0A-7E1DC424FF78}"/>
              </a:ext>
            </a:extLst>
          </p:cNvPr>
          <p:cNvCxnSpPr>
            <a:cxnSpLocks/>
          </p:cNvCxnSpPr>
          <p:nvPr/>
        </p:nvCxnSpPr>
        <p:spPr>
          <a:xfrm>
            <a:off x="6064385" y="5167281"/>
            <a:ext cx="1325573" cy="82848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AB675289-8B34-CF43-4166-9B10166017F0}"/>
              </a:ext>
            </a:extLst>
          </p:cNvPr>
          <p:cNvCxnSpPr>
            <a:cxnSpLocks/>
          </p:cNvCxnSpPr>
          <p:nvPr/>
        </p:nvCxnSpPr>
        <p:spPr>
          <a:xfrm>
            <a:off x="5547769" y="5167281"/>
            <a:ext cx="516616" cy="0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66FFFA58-A91A-A623-89A3-9775D3983D02}"/>
              </a:ext>
            </a:extLst>
          </p:cNvPr>
          <p:cNvCxnSpPr>
            <a:cxnSpLocks/>
          </p:cNvCxnSpPr>
          <p:nvPr/>
        </p:nvCxnSpPr>
        <p:spPr>
          <a:xfrm>
            <a:off x="1920854" y="2530881"/>
            <a:ext cx="4143531" cy="263640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FF49E18D-2784-849E-C545-35CDB5A85836}"/>
              </a:ext>
            </a:extLst>
          </p:cNvPr>
          <p:cNvCxnSpPr>
            <a:cxnSpLocks/>
          </p:cNvCxnSpPr>
          <p:nvPr/>
        </p:nvCxnSpPr>
        <p:spPr>
          <a:xfrm>
            <a:off x="1920854" y="2530881"/>
            <a:ext cx="4143531" cy="1807917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5430BA5A-8A0E-B21C-6AA1-D7C484626C7C}"/>
                  </a:ext>
                </a:extLst>
              </p:cNvPr>
              <p:cNvSpPr txBox="1"/>
              <p:nvPr/>
            </p:nvSpPr>
            <p:spPr>
              <a:xfrm>
                <a:off x="1386465" y="2209248"/>
                <a:ext cx="32984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800" b="1" dirty="0"/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5430BA5A-8A0E-B21C-6AA1-D7C484626C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465" y="2209248"/>
                <a:ext cx="329848" cy="523220"/>
              </a:xfrm>
              <a:prstGeom prst="rect">
                <a:avLst/>
              </a:prstGeom>
              <a:blipFill>
                <a:blip r:embed="rId3"/>
                <a:stretch>
                  <a:fillRect r="-218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椭圆 30">
            <a:extLst>
              <a:ext uri="{FF2B5EF4-FFF2-40B4-BE49-F238E27FC236}">
                <a16:creationId xmlns:a16="http://schemas.microsoft.com/office/drawing/2014/main" id="{3C78BA12-51CF-6582-D39D-C6B46F915304}"/>
              </a:ext>
            </a:extLst>
          </p:cNvPr>
          <p:cNvSpPr/>
          <p:nvPr/>
        </p:nvSpPr>
        <p:spPr>
          <a:xfrm>
            <a:off x="1889239" y="2495159"/>
            <a:ext cx="108264" cy="10826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84F56985-5BAA-70D5-B201-A983B3407BD2}"/>
              </a:ext>
            </a:extLst>
          </p:cNvPr>
          <p:cNvCxnSpPr>
            <a:cxnSpLocks/>
            <a:endCxn id="31" idx="4"/>
          </p:cNvCxnSpPr>
          <p:nvPr/>
        </p:nvCxnSpPr>
        <p:spPr>
          <a:xfrm flipV="1">
            <a:off x="1931143" y="2603423"/>
            <a:ext cx="12228" cy="2551889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ABE592EE-5E7E-DFF1-9DA5-1190D3C08901}"/>
              </a:ext>
            </a:extLst>
          </p:cNvPr>
          <p:cNvCxnSpPr>
            <a:cxnSpLocks/>
          </p:cNvCxnSpPr>
          <p:nvPr/>
        </p:nvCxnSpPr>
        <p:spPr>
          <a:xfrm>
            <a:off x="5512063" y="4338798"/>
            <a:ext cx="552322" cy="0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745E965E-D4FD-2D46-6D1C-34AA4A05F6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966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5E25D-9730-A330-BB6D-67D709DD6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5EB00F8-424D-142F-5279-F13A427E3F72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563F85D-7E6D-98F3-7A45-807C6625B676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2A173FB-FF2B-1CA5-8810-EA0566D751D2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6061800D-3364-4F78-750D-A2DDB4FE68F2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DF8FC49-111A-4869-6C6E-9A69FE911498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F68EDE-34DF-E279-2E9F-22F80831682E}"/>
              </a:ext>
            </a:extLst>
          </p:cNvPr>
          <p:cNvSpPr txBox="1"/>
          <p:nvPr/>
        </p:nvSpPr>
        <p:spPr>
          <a:xfrm>
            <a:off x="152400" y="1345060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求物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AB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的像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1701189-ED27-FC17-F9F4-25B3BE14D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60" y="2746390"/>
            <a:ext cx="11650741" cy="351474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B31AE09-0375-5D6F-CC56-A8637492FC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0806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64FAC-AEEC-2A77-6A4C-54B871489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B664E4D-472A-BA7A-E33F-A9E3AEF2287A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C4A0869-E02F-6947-B892-2214F129CE8A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D717C6B-C59F-6644-DF69-7CF1BF15CF13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55EC17BC-CD3C-5337-F289-65D5E44D82B3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26E7E421-DAF1-22BB-9527-6E06EC994D52}"/>
              </a:ext>
            </a:extLst>
          </p:cNvPr>
          <p:cNvSpPr txBox="1"/>
          <p:nvPr/>
        </p:nvSpPr>
        <p:spPr>
          <a:xfrm>
            <a:off x="284328" y="531153"/>
            <a:ext cx="771221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Ans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AF13699-EE97-9B2F-F9A9-6C5164B32EBE}"/>
              </a:ext>
            </a:extLst>
          </p:cNvPr>
          <p:cNvSpPr txBox="1"/>
          <p:nvPr/>
        </p:nvSpPr>
        <p:spPr>
          <a:xfrm>
            <a:off x="152400" y="1345060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求物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AB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的像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6BE2340-EFAA-672D-2F1B-0B3AA22AC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60" y="2746390"/>
            <a:ext cx="11650741" cy="3514749"/>
          </a:xfrm>
          <a:prstGeom prst="rect">
            <a:avLst/>
          </a:prstGeom>
        </p:spPr>
      </p:pic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6F1BBBA9-063A-27CC-4F8A-CE9BEBB7EB28}"/>
              </a:ext>
            </a:extLst>
          </p:cNvPr>
          <p:cNvCxnSpPr>
            <a:cxnSpLocks/>
          </p:cNvCxnSpPr>
          <p:nvPr/>
        </p:nvCxnSpPr>
        <p:spPr>
          <a:xfrm>
            <a:off x="4265154" y="3657600"/>
            <a:ext cx="1343984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C7F86BAD-1054-1976-9640-045854BA270A}"/>
              </a:ext>
            </a:extLst>
          </p:cNvPr>
          <p:cNvCxnSpPr>
            <a:cxnSpLocks/>
          </p:cNvCxnSpPr>
          <p:nvPr/>
        </p:nvCxnSpPr>
        <p:spPr>
          <a:xfrm flipV="1">
            <a:off x="6096000" y="2657283"/>
            <a:ext cx="2900714" cy="100031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EFEE9D45-4DF0-F2E2-BBD6-5AE3EC98933B}"/>
              </a:ext>
            </a:extLst>
          </p:cNvPr>
          <p:cNvCxnSpPr>
            <a:cxnSpLocks/>
          </p:cNvCxnSpPr>
          <p:nvPr/>
        </p:nvCxnSpPr>
        <p:spPr>
          <a:xfrm flipV="1">
            <a:off x="3178921" y="3657600"/>
            <a:ext cx="2982539" cy="1006454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F3F35A2D-D2C5-167C-732A-3906D1F54ECF}"/>
              </a:ext>
            </a:extLst>
          </p:cNvPr>
          <p:cNvCxnSpPr>
            <a:cxnSpLocks/>
          </p:cNvCxnSpPr>
          <p:nvPr/>
        </p:nvCxnSpPr>
        <p:spPr>
          <a:xfrm>
            <a:off x="4265154" y="3657600"/>
            <a:ext cx="1343984" cy="8461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5606430B-C3E8-7FCD-B4F4-054A8A300078}"/>
              </a:ext>
            </a:extLst>
          </p:cNvPr>
          <p:cNvCxnSpPr>
            <a:cxnSpLocks/>
          </p:cNvCxnSpPr>
          <p:nvPr/>
        </p:nvCxnSpPr>
        <p:spPr>
          <a:xfrm>
            <a:off x="6096000" y="4503764"/>
            <a:ext cx="1343984" cy="8461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5BAD0AF1-1C9D-DB40-5AF4-AA2F734982D2}"/>
              </a:ext>
            </a:extLst>
          </p:cNvPr>
          <p:cNvCxnSpPr>
            <a:cxnSpLocks/>
          </p:cNvCxnSpPr>
          <p:nvPr/>
        </p:nvCxnSpPr>
        <p:spPr>
          <a:xfrm>
            <a:off x="5609138" y="4497067"/>
            <a:ext cx="552322" cy="0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C92EC841-4C22-FDA9-5A0C-65DF7BAA0A52}"/>
              </a:ext>
            </a:extLst>
          </p:cNvPr>
          <p:cNvCxnSpPr>
            <a:cxnSpLocks/>
          </p:cNvCxnSpPr>
          <p:nvPr/>
        </p:nvCxnSpPr>
        <p:spPr>
          <a:xfrm>
            <a:off x="3847844" y="3099817"/>
            <a:ext cx="2313616" cy="1468993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椭圆 38">
            <a:extLst>
              <a:ext uri="{FF2B5EF4-FFF2-40B4-BE49-F238E27FC236}">
                <a16:creationId xmlns:a16="http://schemas.microsoft.com/office/drawing/2014/main" id="{0CB563EA-9432-2470-6CD2-64B2D53F5598}"/>
              </a:ext>
            </a:extLst>
          </p:cNvPr>
          <p:cNvSpPr/>
          <p:nvPr/>
        </p:nvSpPr>
        <p:spPr>
          <a:xfrm>
            <a:off x="5159175" y="3914938"/>
            <a:ext cx="108264" cy="10826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EA8EE351-32C2-29EE-8275-8129250233CE}"/>
                  </a:ext>
                </a:extLst>
              </p:cNvPr>
              <p:cNvSpPr txBox="1"/>
              <p:nvPr/>
            </p:nvSpPr>
            <p:spPr>
              <a:xfrm>
                <a:off x="5159175" y="3183496"/>
                <a:ext cx="32984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  <m: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800" b="1" dirty="0"/>
              </a:p>
            </p:txBody>
          </p:sp>
        </mc:Choice>
        <mc:Fallback xmlns="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EA8EE351-32C2-29EE-8275-8129250233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175" y="3183496"/>
                <a:ext cx="329848" cy="523220"/>
              </a:xfrm>
              <a:prstGeom prst="rect">
                <a:avLst/>
              </a:prstGeom>
              <a:blipFill>
                <a:blip r:embed="rId3"/>
                <a:stretch>
                  <a:fillRect r="-222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57C63396-D0AC-8A42-7A8E-FFE69DAC7883}"/>
              </a:ext>
            </a:extLst>
          </p:cNvPr>
          <p:cNvCxnSpPr>
            <a:cxnSpLocks/>
            <a:endCxn id="39" idx="4"/>
          </p:cNvCxnSpPr>
          <p:nvPr/>
        </p:nvCxnSpPr>
        <p:spPr>
          <a:xfrm flipV="1">
            <a:off x="5213307" y="4023202"/>
            <a:ext cx="0" cy="473865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9FCA33DE-34DE-C9D2-2965-76DFF86FEF4D}"/>
              </a:ext>
            </a:extLst>
          </p:cNvPr>
          <p:cNvCxnSpPr>
            <a:cxnSpLocks/>
          </p:cNvCxnSpPr>
          <p:nvPr/>
        </p:nvCxnSpPr>
        <p:spPr>
          <a:xfrm>
            <a:off x="5609138" y="3657600"/>
            <a:ext cx="552322" cy="0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96F05288-459D-8DC1-B37B-FF45CC14D5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0917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120CB-6BD6-AB55-6080-6B7AD2B91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4BE6151-1B50-2AF2-A509-466C0DDC7880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97D397E-70E1-7D39-5621-392812FC07F7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831C537-B7B6-4486-3FD7-6A122C36CC2C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70616DC2-025F-2FC7-F7E8-C83F8C4F2EB9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FBB95B06-DE57-8C91-8836-755FD28EA523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82109E1-DC26-209C-23F6-48CFE6DFB393}"/>
                  </a:ext>
                </a:extLst>
              </p:cNvPr>
              <p:cNvSpPr txBox="1"/>
              <p:nvPr/>
            </p:nvSpPr>
            <p:spPr>
              <a:xfrm>
                <a:off x="152400" y="1345060"/>
                <a:ext cx="10312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惠更斯目镜的结构如图所示，由焦距分别为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𝟑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和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的凸透镜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𝑳</m:t>
                        </m:r>
                      </m:e>
                      <m:sub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𝑳</m:t>
                        </m:r>
                      </m:e>
                      <m:sub>
                        <m:r>
                          <a:rPr lang="en-US" altLang="zh-CN" sz="2400" b="1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组成，光心之间的距离为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𝟐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</m:oMath>
                </a14:m>
                <a:r>
                  <a:rPr lang="en-US" altLang="zh-CN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.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求它的焦点和主面的位置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82109E1-DC26-209C-23F6-48CFE6DFB3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345060"/>
                <a:ext cx="10312400" cy="830997"/>
              </a:xfrm>
              <a:prstGeom prst="rect">
                <a:avLst/>
              </a:prstGeom>
              <a:blipFill>
                <a:blip r:embed="rId2"/>
                <a:stretch>
                  <a:fillRect l="-887" t="-5882" b="-161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6886307-2DD2-8C69-7C93-955492EE5A42}"/>
              </a:ext>
            </a:extLst>
          </p:cNvPr>
          <p:cNvCxnSpPr/>
          <p:nvPr/>
        </p:nvCxnSpPr>
        <p:spPr>
          <a:xfrm>
            <a:off x="484816" y="5210239"/>
            <a:ext cx="11156907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DBA534ED-D69C-F671-A1B6-C3CFECEC528D}"/>
              </a:ext>
            </a:extLst>
          </p:cNvPr>
          <p:cNvCxnSpPr/>
          <p:nvPr/>
        </p:nvCxnSpPr>
        <p:spPr>
          <a:xfrm>
            <a:off x="4074910" y="4001267"/>
            <a:ext cx="0" cy="2417944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2E29A527-B280-934E-19CA-EF0736451694}"/>
              </a:ext>
            </a:extLst>
          </p:cNvPr>
          <p:cNvCxnSpPr>
            <a:cxnSpLocks/>
          </p:cNvCxnSpPr>
          <p:nvPr/>
        </p:nvCxnSpPr>
        <p:spPr>
          <a:xfrm>
            <a:off x="7050290" y="4298907"/>
            <a:ext cx="0" cy="1822663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0D14775C-AB37-740F-C561-E460728BAFA4}"/>
              </a:ext>
            </a:extLst>
          </p:cNvPr>
          <p:cNvCxnSpPr>
            <a:cxnSpLocks/>
          </p:cNvCxnSpPr>
          <p:nvPr/>
        </p:nvCxnSpPr>
        <p:spPr>
          <a:xfrm>
            <a:off x="4105595" y="5830067"/>
            <a:ext cx="2880000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D7715598-86DC-A401-FEED-BA7E2CC4FEFC}"/>
                  </a:ext>
                </a:extLst>
              </p:cNvPr>
              <p:cNvSpPr txBox="1"/>
              <p:nvPr/>
            </p:nvSpPr>
            <p:spPr>
              <a:xfrm>
                <a:off x="5380671" y="5890737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D7715598-86DC-A401-FEED-BA7E2CC4FE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0671" y="5890737"/>
                <a:ext cx="329848" cy="461665"/>
              </a:xfrm>
              <a:prstGeom prst="rect">
                <a:avLst/>
              </a:prstGeom>
              <a:blipFill>
                <a:blip r:embed="rId3"/>
                <a:stretch>
                  <a:fillRect l="-5556" r="-722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B0F28FEA-C467-0E53-B756-F2B9C771345D}"/>
              </a:ext>
            </a:extLst>
          </p:cNvPr>
          <p:cNvCxnSpPr>
            <a:cxnSpLocks/>
          </p:cNvCxnSpPr>
          <p:nvPr/>
        </p:nvCxnSpPr>
        <p:spPr>
          <a:xfrm>
            <a:off x="7099385" y="5830067"/>
            <a:ext cx="1251543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>
            <a:extLst>
              <a:ext uri="{FF2B5EF4-FFF2-40B4-BE49-F238E27FC236}">
                <a16:creationId xmlns:a16="http://schemas.microsoft.com/office/drawing/2014/main" id="{08672FB0-6CC0-51E2-A4D5-2D4D5D05D251}"/>
              </a:ext>
            </a:extLst>
          </p:cNvPr>
          <p:cNvSpPr/>
          <p:nvPr/>
        </p:nvSpPr>
        <p:spPr>
          <a:xfrm>
            <a:off x="8286491" y="5145800"/>
            <a:ext cx="128875" cy="1288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96C40467-B901-F660-8F7F-65352858F979}"/>
                  </a:ext>
                </a:extLst>
              </p:cNvPr>
              <p:cNvSpPr txBox="1"/>
              <p:nvPr/>
            </p:nvSpPr>
            <p:spPr>
              <a:xfrm>
                <a:off x="7562222" y="5890736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96C40467-B901-F660-8F7F-65352858F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2222" y="5890736"/>
                <a:ext cx="329848" cy="461665"/>
              </a:xfrm>
              <a:prstGeom prst="rect">
                <a:avLst/>
              </a:prstGeom>
              <a:blipFill>
                <a:blip r:embed="rId4"/>
                <a:stretch>
                  <a:fillRect r="-92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36BF2B0E-57B4-B8BD-A53C-66BC2DE52FAC}"/>
                  </a:ext>
                </a:extLst>
              </p:cNvPr>
              <p:cNvSpPr txBox="1"/>
              <p:nvPr/>
            </p:nvSpPr>
            <p:spPr>
              <a:xfrm>
                <a:off x="8415366" y="4651915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p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36BF2B0E-57B4-B8BD-A53C-66BC2DE52F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5366" y="4651915"/>
                <a:ext cx="329848" cy="461665"/>
              </a:xfrm>
              <a:prstGeom prst="rect">
                <a:avLst/>
              </a:prstGeom>
              <a:blipFill>
                <a:blip r:embed="rId5"/>
                <a:stretch>
                  <a:fillRect l="-3636" r="-272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椭圆 25">
            <a:extLst>
              <a:ext uri="{FF2B5EF4-FFF2-40B4-BE49-F238E27FC236}">
                <a16:creationId xmlns:a16="http://schemas.microsoft.com/office/drawing/2014/main" id="{568DF8B8-8653-073E-48C5-CBBE5776E537}"/>
              </a:ext>
            </a:extLst>
          </p:cNvPr>
          <p:cNvSpPr/>
          <p:nvPr/>
        </p:nvSpPr>
        <p:spPr>
          <a:xfrm>
            <a:off x="5655286" y="5145799"/>
            <a:ext cx="128875" cy="1288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DD50F7A8-F800-038C-B7FF-062179D1F41E}"/>
                  </a:ext>
                </a:extLst>
              </p:cNvPr>
              <p:cNvSpPr txBox="1"/>
              <p:nvPr/>
            </p:nvSpPr>
            <p:spPr>
              <a:xfrm>
                <a:off x="5348324" y="5274674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DD50F7A8-F800-038C-B7FF-062179D1F4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8324" y="5274674"/>
                <a:ext cx="329848" cy="461665"/>
              </a:xfrm>
              <a:prstGeom prst="rect">
                <a:avLst/>
              </a:prstGeom>
              <a:blipFill>
                <a:blip r:embed="rId6"/>
                <a:stretch>
                  <a:fillRect l="-3704" r="-51852" b="-26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49653C80-56CE-D51D-9E43-C26363C4F6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5822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679FC-D10C-4871-63BB-7173F70BC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2A5DA8B-A7FA-1597-C19F-6CBAD1F30670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E231991-9177-29CB-0FE5-BC1C58CA4FCF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068EB84-0D8E-8A7D-62C3-B57726D02C2E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67601264-7B71-EADC-168B-1CFE83BB7A22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401D17E8-C378-C214-2DFB-6D5F4F22B37E}"/>
              </a:ext>
            </a:extLst>
          </p:cNvPr>
          <p:cNvSpPr txBox="1"/>
          <p:nvPr/>
        </p:nvSpPr>
        <p:spPr>
          <a:xfrm>
            <a:off x="284328" y="531153"/>
            <a:ext cx="691441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Ans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B9EB4DF-F7AD-EF8D-29AF-2DA9CDAE100F}"/>
                  </a:ext>
                </a:extLst>
              </p:cNvPr>
              <p:cNvSpPr txBox="1"/>
              <p:nvPr/>
            </p:nvSpPr>
            <p:spPr>
              <a:xfrm>
                <a:off x="152400" y="1345060"/>
                <a:ext cx="10312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惠更斯目镜的结构如图所示，由焦距分别为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𝟑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和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的凸透镜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𝑳</m:t>
                        </m:r>
                      </m:e>
                      <m:sub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𝑳</m:t>
                        </m:r>
                      </m:e>
                      <m:sub>
                        <m:r>
                          <a:rPr lang="en-US" altLang="zh-CN" sz="2400" b="1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组成，光心之间的距离为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𝟐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</m:oMath>
                </a14:m>
                <a:r>
                  <a:rPr lang="en-US" altLang="zh-CN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.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求它的焦点和主面的位置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B9EB4DF-F7AD-EF8D-29AF-2DA9CDAE10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345060"/>
                <a:ext cx="10312400" cy="830997"/>
              </a:xfrm>
              <a:prstGeom prst="rect">
                <a:avLst/>
              </a:prstGeom>
              <a:blipFill>
                <a:blip r:embed="rId2"/>
                <a:stretch>
                  <a:fillRect l="-887" t="-5882" b="-161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DFF3AF49-82A9-8BCE-DBA9-7775EBE11C34}"/>
              </a:ext>
            </a:extLst>
          </p:cNvPr>
          <p:cNvCxnSpPr/>
          <p:nvPr/>
        </p:nvCxnSpPr>
        <p:spPr>
          <a:xfrm>
            <a:off x="484816" y="5210239"/>
            <a:ext cx="11156907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66181E42-92CC-63EB-9FFA-857DDB1230CD}"/>
              </a:ext>
            </a:extLst>
          </p:cNvPr>
          <p:cNvCxnSpPr/>
          <p:nvPr/>
        </p:nvCxnSpPr>
        <p:spPr>
          <a:xfrm>
            <a:off x="4074910" y="4001267"/>
            <a:ext cx="0" cy="2417944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59A23520-B97F-B96D-A8CF-6AE3EABBEF86}"/>
              </a:ext>
            </a:extLst>
          </p:cNvPr>
          <p:cNvCxnSpPr>
            <a:cxnSpLocks/>
          </p:cNvCxnSpPr>
          <p:nvPr/>
        </p:nvCxnSpPr>
        <p:spPr>
          <a:xfrm>
            <a:off x="7050290" y="4298907"/>
            <a:ext cx="0" cy="1822663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5318C2D9-ADA1-8DBE-64DF-6EF33CC02F6E}"/>
              </a:ext>
            </a:extLst>
          </p:cNvPr>
          <p:cNvCxnSpPr>
            <a:cxnSpLocks/>
          </p:cNvCxnSpPr>
          <p:nvPr/>
        </p:nvCxnSpPr>
        <p:spPr>
          <a:xfrm>
            <a:off x="4105595" y="5830067"/>
            <a:ext cx="2880000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0B8C6F8C-76BC-A71D-3BB0-23F5E62D4FB2}"/>
                  </a:ext>
                </a:extLst>
              </p:cNvPr>
              <p:cNvSpPr txBox="1"/>
              <p:nvPr/>
            </p:nvSpPr>
            <p:spPr>
              <a:xfrm>
                <a:off x="5380671" y="5890737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0B8C6F8C-76BC-A71D-3BB0-23F5E62D4F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0671" y="5890737"/>
                <a:ext cx="329848" cy="461665"/>
              </a:xfrm>
              <a:prstGeom prst="rect">
                <a:avLst/>
              </a:prstGeom>
              <a:blipFill>
                <a:blip r:embed="rId3"/>
                <a:stretch>
                  <a:fillRect l="-5556" r="-722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8B11CA02-AE69-E91D-573C-6BAD4F7639F7}"/>
              </a:ext>
            </a:extLst>
          </p:cNvPr>
          <p:cNvCxnSpPr>
            <a:cxnSpLocks/>
          </p:cNvCxnSpPr>
          <p:nvPr/>
        </p:nvCxnSpPr>
        <p:spPr>
          <a:xfrm>
            <a:off x="7099385" y="5830067"/>
            <a:ext cx="1251543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>
            <a:extLst>
              <a:ext uri="{FF2B5EF4-FFF2-40B4-BE49-F238E27FC236}">
                <a16:creationId xmlns:a16="http://schemas.microsoft.com/office/drawing/2014/main" id="{F75FA555-A671-C30E-EFF9-8AE6A741FEEF}"/>
              </a:ext>
            </a:extLst>
          </p:cNvPr>
          <p:cNvSpPr/>
          <p:nvPr/>
        </p:nvSpPr>
        <p:spPr>
          <a:xfrm>
            <a:off x="8286491" y="5145800"/>
            <a:ext cx="128875" cy="1288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E0279B38-7F6A-E708-7B5E-9E5CC1C6927D}"/>
                  </a:ext>
                </a:extLst>
              </p:cNvPr>
              <p:cNvSpPr txBox="1"/>
              <p:nvPr/>
            </p:nvSpPr>
            <p:spPr>
              <a:xfrm>
                <a:off x="7562222" y="5890736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E0279B38-7F6A-E708-7B5E-9E5CC1C692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2222" y="5890736"/>
                <a:ext cx="329848" cy="461665"/>
              </a:xfrm>
              <a:prstGeom prst="rect">
                <a:avLst/>
              </a:prstGeom>
              <a:blipFill>
                <a:blip r:embed="rId4"/>
                <a:stretch>
                  <a:fillRect r="-92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D0E44488-5502-0D30-6134-13F9A28476E6}"/>
                  </a:ext>
                </a:extLst>
              </p:cNvPr>
              <p:cNvSpPr txBox="1"/>
              <p:nvPr/>
            </p:nvSpPr>
            <p:spPr>
              <a:xfrm>
                <a:off x="8415366" y="4651915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p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D0E44488-5502-0D30-6134-13F9A28476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5366" y="4651915"/>
                <a:ext cx="329848" cy="461665"/>
              </a:xfrm>
              <a:prstGeom prst="rect">
                <a:avLst/>
              </a:prstGeom>
              <a:blipFill>
                <a:blip r:embed="rId5"/>
                <a:stretch>
                  <a:fillRect l="-3636" r="-272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椭圆 25">
            <a:extLst>
              <a:ext uri="{FF2B5EF4-FFF2-40B4-BE49-F238E27FC236}">
                <a16:creationId xmlns:a16="http://schemas.microsoft.com/office/drawing/2014/main" id="{648C67AF-414D-A7BC-4B33-5946C7F93084}"/>
              </a:ext>
            </a:extLst>
          </p:cNvPr>
          <p:cNvSpPr/>
          <p:nvPr/>
        </p:nvSpPr>
        <p:spPr>
          <a:xfrm>
            <a:off x="5655286" y="5145799"/>
            <a:ext cx="128875" cy="1288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562AC630-63C7-CD8D-F239-01B1332595CD}"/>
                  </a:ext>
                </a:extLst>
              </p:cNvPr>
              <p:cNvSpPr txBox="1"/>
              <p:nvPr/>
            </p:nvSpPr>
            <p:spPr>
              <a:xfrm>
                <a:off x="5348324" y="5274674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562AC630-63C7-CD8D-F239-01B133259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8324" y="5274674"/>
                <a:ext cx="329848" cy="461665"/>
              </a:xfrm>
              <a:prstGeom prst="rect">
                <a:avLst/>
              </a:prstGeom>
              <a:blipFill>
                <a:blip r:embed="rId6"/>
                <a:stretch>
                  <a:fillRect l="-3704" r="-51852" b="-26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2617432F-FF28-4A28-04FD-9A0E870BB76A}"/>
              </a:ext>
            </a:extLst>
          </p:cNvPr>
          <p:cNvCxnSpPr>
            <a:cxnSpLocks/>
          </p:cNvCxnSpPr>
          <p:nvPr/>
        </p:nvCxnSpPr>
        <p:spPr>
          <a:xfrm>
            <a:off x="482440" y="4298907"/>
            <a:ext cx="359975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C35E7A57-B0E5-5040-1C19-E6B51D719F8B}"/>
              </a:ext>
            </a:extLst>
          </p:cNvPr>
          <p:cNvCxnSpPr>
            <a:cxnSpLocks/>
          </p:cNvCxnSpPr>
          <p:nvPr/>
        </p:nvCxnSpPr>
        <p:spPr>
          <a:xfrm>
            <a:off x="3993777" y="4298907"/>
            <a:ext cx="3056513" cy="65971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B3F7B1C9-5857-BF0B-C147-A4BB60F65BC7}"/>
              </a:ext>
            </a:extLst>
          </p:cNvPr>
          <p:cNvCxnSpPr>
            <a:cxnSpLocks/>
          </p:cNvCxnSpPr>
          <p:nvPr/>
        </p:nvCxnSpPr>
        <p:spPr>
          <a:xfrm>
            <a:off x="5713585" y="3172784"/>
            <a:ext cx="0" cy="2233836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E12338DE-3922-3FDB-A737-3B02E91A83AC}"/>
              </a:ext>
            </a:extLst>
          </p:cNvPr>
          <p:cNvCxnSpPr>
            <a:cxnSpLocks/>
          </p:cNvCxnSpPr>
          <p:nvPr/>
        </p:nvCxnSpPr>
        <p:spPr>
          <a:xfrm>
            <a:off x="5704385" y="4677096"/>
            <a:ext cx="3445752" cy="1380174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9DE4F6B2-0D8A-8E33-CEDA-673F782946AB}"/>
              </a:ext>
            </a:extLst>
          </p:cNvPr>
          <p:cNvCxnSpPr>
            <a:cxnSpLocks/>
          </p:cNvCxnSpPr>
          <p:nvPr/>
        </p:nvCxnSpPr>
        <p:spPr>
          <a:xfrm>
            <a:off x="6985595" y="4944814"/>
            <a:ext cx="2962341" cy="117312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>
            <a:extLst>
              <a:ext uri="{FF2B5EF4-FFF2-40B4-BE49-F238E27FC236}">
                <a16:creationId xmlns:a16="http://schemas.microsoft.com/office/drawing/2014/main" id="{60D40D30-D507-83B6-6EF8-A95F19E620F3}"/>
              </a:ext>
            </a:extLst>
          </p:cNvPr>
          <p:cNvSpPr/>
          <p:nvPr/>
        </p:nvSpPr>
        <p:spPr>
          <a:xfrm>
            <a:off x="7581449" y="5150472"/>
            <a:ext cx="128875" cy="12887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31AAAFF2-CD23-473E-6307-129A5760FDAA}"/>
              </a:ext>
            </a:extLst>
          </p:cNvPr>
          <p:cNvCxnSpPr>
            <a:cxnSpLocks/>
          </p:cNvCxnSpPr>
          <p:nvPr/>
        </p:nvCxnSpPr>
        <p:spPr>
          <a:xfrm>
            <a:off x="5513248" y="4343402"/>
            <a:ext cx="1537042" cy="601412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D922AA64-6BB8-BAC5-B8BF-42778A0EC0C4}"/>
              </a:ext>
            </a:extLst>
          </p:cNvPr>
          <p:cNvCxnSpPr>
            <a:cxnSpLocks/>
          </p:cNvCxnSpPr>
          <p:nvPr/>
        </p:nvCxnSpPr>
        <p:spPr>
          <a:xfrm>
            <a:off x="4074910" y="4316644"/>
            <a:ext cx="1438338" cy="21967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98329C95-B4E3-187A-BCAA-7DC0F271F33B}"/>
              </a:ext>
            </a:extLst>
          </p:cNvPr>
          <p:cNvCxnSpPr>
            <a:cxnSpLocks/>
          </p:cNvCxnSpPr>
          <p:nvPr/>
        </p:nvCxnSpPr>
        <p:spPr>
          <a:xfrm flipV="1">
            <a:off x="5482887" y="3087388"/>
            <a:ext cx="0" cy="2093558"/>
          </a:xfrm>
          <a:prstGeom prst="line">
            <a:avLst/>
          </a:prstGeom>
          <a:ln w="571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04A07334-E442-6D47-B9E7-70B2DF2D1933}"/>
                  </a:ext>
                </a:extLst>
              </p:cNvPr>
              <p:cNvSpPr txBox="1"/>
              <p:nvPr/>
            </p:nvSpPr>
            <p:spPr>
              <a:xfrm>
                <a:off x="7480962" y="4658473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04A07334-E442-6D47-B9E7-70B2DF2D19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0962" y="4658473"/>
                <a:ext cx="329848" cy="461665"/>
              </a:xfrm>
              <a:prstGeom prst="rect">
                <a:avLst/>
              </a:prstGeom>
              <a:blipFill>
                <a:blip r:embed="rId7"/>
                <a:stretch>
                  <a:fillRect l="-3704" r="-296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95DDDCC9-DE72-1E5C-7C9A-DA845A020AB3}"/>
                  </a:ext>
                </a:extLst>
              </p:cNvPr>
              <p:cNvSpPr txBox="1"/>
              <p:nvPr/>
            </p:nvSpPr>
            <p:spPr>
              <a:xfrm>
                <a:off x="5234158" y="2593503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95DDDCC9-DE72-1E5C-7C9A-DA845A020A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4158" y="2593503"/>
                <a:ext cx="329848" cy="461665"/>
              </a:xfrm>
              <a:prstGeom prst="rect">
                <a:avLst/>
              </a:prstGeom>
              <a:blipFill>
                <a:blip r:embed="rId8"/>
                <a:stretch>
                  <a:fillRect l="-5556" r="-425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6ED63EE2-E41A-998A-888B-39173C5252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5693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8DE2D-B72C-5142-D73E-807B98009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B73C8540-5665-5B15-8F67-D3F92CC16114}"/>
              </a:ext>
            </a:extLst>
          </p:cNvPr>
          <p:cNvCxnSpPr>
            <a:cxnSpLocks/>
          </p:cNvCxnSpPr>
          <p:nvPr/>
        </p:nvCxnSpPr>
        <p:spPr>
          <a:xfrm flipH="1">
            <a:off x="4074910" y="4578137"/>
            <a:ext cx="2975380" cy="14544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2">
            <a:extLst>
              <a:ext uri="{FF2B5EF4-FFF2-40B4-BE49-F238E27FC236}">
                <a16:creationId xmlns:a16="http://schemas.microsoft.com/office/drawing/2014/main" id="{38BF142B-D5E2-6009-891F-DBB5CC619B6A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FE2E637-F878-CCDA-8D90-25E8BF658F8B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C4672BF-3390-3B41-F9D5-1CA137ADD039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C5D197F0-397B-9289-B738-469D7B2CB2BD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4A1819F-D857-6BAD-07E4-4184A93F191A}"/>
                  </a:ext>
                </a:extLst>
              </p:cNvPr>
              <p:cNvSpPr txBox="1"/>
              <p:nvPr/>
            </p:nvSpPr>
            <p:spPr>
              <a:xfrm>
                <a:off x="152400" y="1345060"/>
                <a:ext cx="10312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惠更斯目镜的结构如图所示，由焦距分别为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𝟑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和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的凸透镜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𝑳</m:t>
                        </m:r>
                      </m:e>
                      <m:sub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𝑳</m:t>
                        </m:r>
                      </m:e>
                      <m:sub>
                        <m:r>
                          <a:rPr lang="en-US" altLang="zh-CN" sz="2400" b="1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组成，光心之间的距离为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𝟐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</m:oMath>
                </a14:m>
                <a:r>
                  <a:rPr lang="en-US" altLang="zh-CN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.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求它的焦点和主面的位置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4A1819F-D857-6BAD-07E4-4184A93F19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345060"/>
                <a:ext cx="10312400" cy="830997"/>
              </a:xfrm>
              <a:prstGeom prst="rect">
                <a:avLst/>
              </a:prstGeom>
              <a:blipFill>
                <a:blip r:embed="rId2"/>
                <a:stretch>
                  <a:fillRect l="-887" t="-5882" b="-161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4DF9E4FA-C64C-9D1B-E480-5F9794D97E18}"/>
              </a:ext>
            </a:extLst>
          </p:cNvPr>
          <p:cNvCxnSpPr/>
          <p:nvPr/>
        </p:nvCxnSpPr>
        <p:spPr>
          <a:xfrm>
            <a:off x="484816" y="5210239"/>
            <a:ext cx="11156907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2EC67B4B-74F4-A48B-0414-D2CFE8978669}"/>
              </a:ext>
            </a:extLst>
          </p:cNvPr>
          <p:cNvCxnSpPr>
            <a:cxnSpLocks/>
          </p:cNvCxnSpPr>
          <p:nvPr/>
        </p:nvCxnSpPr>
        <p:spPr>
          <a:xfrm>
            <a:off x="7050290" y="4298907"/>
            <a:ext cx="0" cy="1822663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A5A83311-D613-7013-9637-215877A22BBD}"/>
              </a:ext>
            </a:extLst>
          </p:cNvPr>
          <p:cNvCxnSpPr>
            <a:cxnSpLocks/>
          </p:cNvCxnSpPr>
          <p:nvPr/>
        </p:nvCxnSpPr>
        <p:spPr>
          <a:xfrm>
            <a:off x="4105595" y="5830067"/>
            <a:ext cx="2880000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C4A3BE6C-4C2B-C956-92C3-22AA77105467}"/>
                  </a:ext>
                </a:extLst>
              </p:cNvPr>
              <p:cNvSpPr txBox="1"/>
              <p:nvPr/>
            </p:nvSpPr>
            <p:spPr>
              <a:xfrm>
                <a:off x="5380671" y="5890737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C4A3BE6C-4C2B-C956-92C3-22AA77105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0671" y="5890737"/>
                <a:ext cx="329848" cy="461665"/>
              </a:xfrm>
              <a:prstGeom prst="rect">
                <a:avLst/>
              </a:prstGeom>
              <a:blipFill>
                <a:blip r:embed="rId3"/>
                <a:stretch>
                  <a:fillRect l="-5556" r="-722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ADA6735A-F934-4B51-42BA-A622E1C53F8D}"/>
              </a:ext>
            </a:extLst>
          </p:cNvPr>
          <p:cNvCxnSpPr>
            <a:cxnSpLocks/>
          </p:cNvCxnSpPr>
          <p:nvPr/>
        </p:nvCxnSpPr>
        <p:spPr>
          <a:xfrm>
            <a:off x="7099385" y="5830067"/>
            <a:ext cx="1251543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>
            <a:extLst>
              <a:ext uri="{FF2B5EF4-FFF2-40B4-BE49-F238E27FC236}">
                <a16:creationId xmlns:a16="http://schemas.microsoft.com/office/drawing/2014/main" id="{19F1AB80-073E-18DB-D865-C453156C1A30}"/>
              </a:ext>
            </a:extLst>
          </p:cNvPr>
          <p:cNvSpPr/>
          <p:nvPr/>
        </p:nvSpPr>
        <p:spPr>
          <a:xfrm>
            <a:off x="8286491" y="5145800"/>
            <a:ext cx="128875" cy="1288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B6FF7322-DA34-F7FE-F240-8BF83D97E325}"/>
                  </a:ext>
                </a:extLst>
              </p:cNvPr>
              <p:cNvSpPr txBox="1"/>
              <p:nvPr/>
            </p:nvSpPr>
            <p:spPr>
              <a:xfrm>
                <a:off x="7562222" y="5890736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B6FF7322-DA34-F7FE-F240-8BF83D97E3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2222" y="5890736"/>
                <a:ext cx="329848" cy="461665"/>
              </a:xfrm>
              <a:prstGeom prst="rect">
                <a:avLst/>
              </a:prstGeom>
              <a:blipFill>
                <a:blip r:embed="rId4"/>
                <a:stretch>
                  <a:fillRect r="-92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B2228E97-7C8D-458B-B06A-F6FC20CE963C}"/>
                  </a:ext>
                </a:extLst>
              </p:cNvPr>
              <p:cNvSpPr txBox="1"/>
              <p:nvPr/>
            </p:nvSpPr>
            <p:spPr>
              <a:xfrm>
                <a:off x="8415366" y="4651915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p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B2228E97-7C8D-458B-B06A-F6FC20CE9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5366" y="4651915"/>
                <a:ext cx="329848" cy="461665"/>
              </a:xfrm>
              <a:prstGeom prst="rect">
                <a:avLst/>
              </a:prstGeom>
              <a:blipFill>
                <a:blip r:embed="rId5"/>
                <a:stretch>
                  <a:fillRect l="-3636" r="-272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椭圆 25">
            <a:extLst>
              <a:ext uri="{FF2B5EF4-FFF2-40B4-BE49-F238E27FC236}">
                <a16:creationId xmlns:a16="http://schemas.microsoft.com/office/drawing/2014/main" id="{48B8BBCA-C554-FB01-2967-1D6BD871F884}"/>
              </a:ext>
            </a:extLst>
          </p:cNvPr>
          <p:cNvSpPr/>
          <p:nvPr/>
        </p:nvSpPr>
        <p:spPr>
          <a:xfrm>
            <a:off x="5655286" y="5145799"/>
            <a:ext cx="128875" cy="1288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71252DB6-9D46-124D-7D1E-39B13EF50544}"/>
                  </a:ext>
                </a:extLst>
              </p:cNvPr>
              <p:cNvSpPr txBox="1"/>
              <p:nvPr/>
            </p:nvSpPr>
            <p:spPr>
              <a:xfrm>
                <a:off x="5348324" y="5274674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71252DB6-9D46-124D-7D1E-39B13EF505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8324" y="5274674"/>
                <a:ext cx="329848" cy="461665"/>
              </a:xfrm>
              <a:prstGeom prst="rect">
                <a:avLst/>
              </a:prstGeom>
              <a:blipFill>
                <a:blip r:embed="rId6"/>
                <a:stretch>
                  <a:fillRect l="-3704" r="-51852" b="-26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090D3891-C57C-2765-8E8D-1D18164DC2C2}"/>
              </a:ext>
            </a:extLst>
          </p:cNvPr>
          <p:cNvCxnSpPr>
            <a:cxnSpLocks/>
          </p:cNvCxnSpPr>
          <p:nvPr/>
        </p:nvCxnSpPr>
        <p:spPr>
          <a:xfrm flipH="1">
            <a:off x="7050290" y="4578137"/>
            <a:ext cx="336405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B1D5D717-C81E-8B7E-F956-07ECAF8121A0}"/>
              </a:ext>
            </a:extLst>
          </p:cNvPr>
          <p:cNvCxnSpPr>
            <a:cxnSpLocks/>
          </p:cNvCxnSpPr>
          <p:nvPr/>
        </p:nvCxnSpPr>
        <p:spPr>
          <a:xfrm>
            <a:off x="8350928" y="3123688"/>
            <a:ext cx="0" cy="2233836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9950CAFC-438F-AC5A-341F-769697AE9AD7}"/>
              </a:ext>
            </a:extLst>
          </p:cNvPr>
          <p:cNvCxnSpPr>
            <a:cxnSpLocks/>
          </p:cNvCxnSpPr>
          <p:nvPr/>
        </p:nvCxnSpPr>
        <p:spPr>
          <a:xfrm flipH="1">
            <a:off x="7018071" y="3952172"/>
            <a:ext cx="1332857" cy="638236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7DD9E017-0CF3-49C2-B72E-8593ED2E90B4}"/>
              </a:ext>
            </a:extLst>
          </p:cNvPr>
          <p:cNvCxnSpPr>
            <a:cxnSpLocks/>
          </p:cNvCxnSpPr>
          <p:nvPr/>
        </p:nvCxnSpPr>
        <p:spPr>
          <a:xfrm flipH="1">
            <a:off x="1961889" y="3952172"/>
            <a:ext cx="6389039" cy="1938564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0D84EB84-2B45-1E5F-EA8C-95DC042017E9}"/>
              </a:ext>
            </a:extLst>
          </p:cNvPr>
          <p:cNvCxnSpPr>
            <a:cxnSpLocks/>
          </p:cNvCxnSpPr>
          <p:nvPr/>
        </p:nvCxnSpPr>
        <p:spPr>
          <a:xfrm flipH="1">
            <a:off x="1961889" y="6032585"/>
            <a:ext cx="2113021" cy="69347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4F352BC2-13C3-63F4-D66D-4ACB2F134A7C}"/>
              </a:ext>
            </a:extLst>
          </p:cNvPr>
          <p:cNvCxnSpPr>
            <a:cxnSpLocks/>
          </p:cNvCxnSpPr>
          <p:nvPr/>
        </p:nvCxnSpPr>
        <p:spPr>
          <a:xfrm flipV="1">
            <a:off x="4074910" y="4298907"/>
            <a:ext cx="5695055" cy="1733678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6EBC0D9A-0CE0-584C-FEDB-199925D04EB4}"/>
              </a:ext>
            </a:extLst>
          </p:cNvPr>
          <p:cNvCxnSpPr>
            <a:cxnSpLocks/>
          </p:cNvCxnSpPr>
          <p:nvPr/>
        </p:nvCxnSpPr>
        <p:spPr>
          <a:xfrm flipV="1">
            <a:off x="8864326" y="3263966"/>
            <a:ext cx="0" cy="2093558"/>
          </a:xfrm>
          <a:prstGeom prst="line">
            <a:avLst/>
          </a:prstGeom>
          <a:ln w="571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B3646DBC-78AD-5C46-F9CB-C3716AB68B2C}"/>
                  </a:ext>
                </a:extLst>
              </p:cNvPr>
              <p:cNvSpPr txBox="1"/>
              <p:nvPr/>
            </p:nvSpPr>
            <p:spPr>
              <a:xfrm>
                <a:off x="8745214" y="2654057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𝑯</m:t>
                      </m:r>
                    </m:oMath>
                  </m:oMathPara>
                </a14:m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B3646DBC-78AD-5C46-F9CB-C3716AB68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5214" y="2654057"/>
                <a:ext cx="329848" cy="461665"/>
              </a:xfrm>
              <a:prstGeom prst="rect">
                <a:avLst/>
              </a:prstGeom>
              <a:blipFill>
                <a:blip r:embed="rId7"/>
                <a:stretch>
                  <a:fillRect l="-5556" r="-314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椭圆 42">
            <a:extLst>
              <a:ext uri="{FF2B5EF4-FFF2-40B4-BE49-F238E27FC236}">
                <a16:creationId xmlns:a16="http://schemas.microsoft.com/office/drawing/2014/main" id="{2E45A2EE-8F9D-FDB3-C1E6-52E86198D50E}"/>
              </a:ext>
            </a:extLst>
          </p:cNvPr>
          <p:cNvSpPr/>
          <p:nvPr/>
        </p:nvSpPr>
        <p:spPr>
          <a:xfrm>
            <a:off x="6673922" y="5145798"/>
            <a:ext cx="128875" cy="12887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783CEE1F-BF42-D85C-D3D8-DBCBC3748143}"/>
                  </a:ext>
                </a:extLst>
              </p:cNvPr>
              <p:cNvSpPr txBox="1"/>
              <p:nvPr/>
            </p:nvSpPr>
            <p:spPr>
              <a:xfrm>
                <a:off x="6523171" y="5266445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𝑭</m:t>
                      </m:r>
                    </m:oMath>
                  </m:oMathPara>
                </a14:m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783CEE1F-BF42-D85C-D3D8-DBCBC37481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3171" y="5266445"/>
                <a:ext cx="329848" cy="461665"/>
              </a:xfrm>
              <a:prstGeom prst="rect">
                <a:avLst/>
              </a:prstGeom>
              <a:blipFill>
                <a:blip r:embed="rId8"/>
                <a:stretch>
                  <a:fillRect l="-3704" r="-203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9">
            <a:extLst>
              <a:ext uri="{FF2B5EF4-FFF2-40B4-BE49-F238E27FC236}">
                <a16:creationId xmlns:a16="http://schemas.microsoft.com/office/drawing/2014/main" id="{61F3E669-C7C3-998F-71E1-2F44F6482D8F}"/>
              </a:ext>
            </a:extLst>
          </p:cNvPr>
          <p:cNvSpPr txBox="1"/>
          <p:nvPr/>
        </p:nvSpPr>
        <p:spPr>
          <a:xfrm>
            <a:off x="284328" y="531153"/>
            <a:ext cx="691441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Ans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84B21B5-87E3-B65E-2E3F-21296A375F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487518F2-A45F-6E28-FC02-569D35836309}"/>
              </a:ext>
            </a:extLst>
          </p:cNvPr>
          <p:cNvCxnSpPr/>
          <p:nvPr/>
        </p:nvCxnSpPr>
        <p:spPr>
          <a:xfrm>
            <a:off x="4074910" y="4001267"/>
            <a:ext cx="0" cy="2417944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6495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64645-816D-8ACE-35A4-852F96CF8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F2CAF79-87D3-3DF3-2249-4BDAA7E110B4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7E0341E-CC52-D391-1203-843A98B6D25A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A1F76A2-F589-9B5D-86BD-830508EDE293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D3CD8B02-8630-984D-BCA1-7D6495991B64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72AF5E2-1F5A-2C54-F409-A69626D1757D}"/>
              </a:ext>
            </a:extLst>
          </p:cNvPr>
          <p:cNvSpPr txBox="1"/>
          <p:nvPr/>
        </p:nvSpPr>
        <p:spPr>
          <a:xfrm>
            <a:off x="152400" y="12170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基点和基面：把整个系统看成一个整体的变换确定输出，就像一个透镜一样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A5AA0631-E4C5-FF03-0F65-9B2DC270C472}"/>
              </a:ext>
            </a:extLst>
          </p:cNvPr>
          <p:cNvSpPr txBox="1"/>
          <p:nvPr/>
        </p:nvSpPr>
        <p:spPr>
          <a:xfrm>
            <a:off x="284328" y="531153"/>
            <a:ext cx="2158163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求基点基面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A64DF4B7-EEC2-1559-26CA-281EFA53FBEB}"/>
              </a:ext>
            </a:extLst>
          </p:cNvPr>
          <p:cNvCxnSpPr/>
          <p:nvPr/>
        </p:nvCxnSpPr>
        <p:spPr>
          <a:xfrm>
            <a:off x="484816" y="5210239"/>
            <a:ext cx="11156907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>
            <a:extLst>
              <a:ext uri="{FF2B5EF4-FFF2-40B4-BE49-F238E27FC236}">
                <a16:creationId xmlns:a16="http://schemas.microsoft.com/office/drawing/2014/main" id="{6D64E244-9729-DFDB-C052-24BA776D7DFA}"/>
              </a:ext>
            </a:extLst>
          </p:cNvPr>
          <p:cNvSpPr/>
          <p:nvPr/>
        </p:nvSpPr>
        <p:spPr>
          <a:xfrm>
            <a:off x="2129508" y="5145374"/>
            <a:ext cx="128875" cy="1288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BF59737B-90AA-35AE-3C2D-B331EC6F283C}"/>
              </a:ext>
            </a:extLst>
          </p:cNvPr>
          <p:cNvSpPr/>
          <p:nvPr/>
        </p:nvSpPr>
        <p:spPr>
          <a:xfrm>
            <a:off x="4545862" y="5139237"/>
            <a:ext cx="128875" cy="1288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C47D9721-2A8E-D358-2CA3-EC1A5CA872B4}"/>
                  </a:ext>
                </a:extLst>
              </p:cNvPr>
              <p:cNvSpPr txBox="1"/>
              <p:nvPr/>
            </p:nvSpPr>
            <p:spPr>
              <a:xfrm>
                <a:off x="1521477" y="5312885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C47D9721-2A8E-D358-2CA3-EC1A5CA872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1477" y="5312885"/>
                <a:ext cx="329848" cy="461665"/>
              </a:xfrm>
              <a:prstGeom prst="rect">
                <a:avLst/>
              </a:prstGeom>
              <a:blipFill>
                <a:blip r:embed="rId2"/>
                <a:stretch>
                  <a:fillRect l="-5556" r="-51852" b="-2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8C4AD3D1-E951-DC92-1951-C2BDC6B4E910}"/>
                  </a:ext>
                </a:extLst>
              </p:cNvPr>
              <p:cNvSpPr txBox="1"/>
              <p:nvPr/>
            </p:nvSpPr>
            <p:spPr>
              <a:xfrm>
                <a:off x="4344889" y="5312884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8C4AD3D1-E951-DC92-1951-C2BDC6B4E9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4889" y="5312884"/>
                <a:ext cx="329848" cy="461665"/>
              </a:xfrm>
              <a:prstGeom prst="rect">
                <a:avLst/>
              </a:prstGeom>
              <a:blipFill>
                <a:blip r:embed="rId3"/>
                <a:stretch>
                  <a:fillRect l="-5556" r="-51852" b="-5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78673B25-45D0-FC91-E565-A2A822F66013}"/>
              </a:ext>
            </a:extLst>
          </p:cNvPr>
          <p:cNvCxnSpPr>
            <a:cxnSpLocks/>
          </p:cNvCxnSpPr>
          <p:nvPr/>
        </p:nvCxnSpPr>
        <p:spPr>
          <a:xfrm>
            <a:off x="3064932" y="3390644"/>
            <a:ext cx="0" cy="346735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555D8A75-64AE-BC31-2437-99D34F6C7850}"/>
              </a:ext>
            </a:extLst>
          </p:cNvPr>
          <p:cNvCxnSpPr>
            <a:cxnSpLocks/>
          </p:cNvCxnSpPr>
          <p:nvPr/>
        </p:nvCxnSpPr>
        <p:spPr>
          <a:xfrm>
            <a:off x="3837616" y="3390644"/>
            <a:ext cx="0" cy="346735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A5F63484-48BA-39A0-9DA6-81C9458796C7}"/>
              </a:ext>
            </a:extLst>
          </p:cNvPr>
          <p:cNvCxnSpPr>
            <a:cxnSpLocks/>
          </p:cNvCxnSpPr>
          <p:nvPr/>
        </p:nvCxnSpPr>
        <p:spPr>
          <a:xfrm>
            <a:off x="6567520" y="3390644"/>
            <a:ext cx="0" cy="346735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F7FC3B2C-C8C4-4E2E-56A1-15BDCF0F8EB3}"/>
              </a:ext>
            </a:extLst>
          </p:cNvPr>
          <p:cNvCxnSpPr>
            <a:cxnSpLocks/>
          </p:cNvCxnSpPr>
          <p:nvPr/>
        </p:nvCxnSpPr>
        <p:spPr>
          <a:xfrm>
            <a:off x="7843997" y="3390644"/>
            <a:ext cx="0" cy="346735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>
            <a:extLst>
              <a:ext uri="{FF2B5EF4-FFF2-40B4-BE49-F238E27FC236}">
                <a16:creationId xmlns:a16="http://schemas.microsoft.com/office/drawing/2014/main" id="{78A5F2DB-E50A-98DA-047F-D98022EFA09D}"/>
              </a:ext>
            </a:extLst>
          </p:cNvPr>
          <p:cNvSpPr/>
          <p:nvPr/>
        </p:nvSpPr>
        <p:spPr>
          <a:xfrm>
            <a:off x="5601525" y="5145801"/>
            <a:ext cx="128875" cy="1288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DD5C9EA6-3C22-8772-8956-258F64F7FE34}"/>
              </a:ext>
            </a:extLst>
          </p:cNvPr>
          <p:cNvSpPr/>
          <p:nvPr/>
        </p:nvSpPr>
        <p:spPr>
          <a:xfrm>
            <a:off x="8779423" y="5139236"/>
            <a:ext cx="128875" cy="1288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AD14FB80-ABFA-AC08-C131-2699F069CEF4}"/>
                  </a:ext>
                </a:extLst>
              </p:cNvPr>
              <p:cNvSpPr txBox="1"/>
              <p:nvPr/>
            </p:nvSpPr>
            <p:spPr>
              <a:xfrm>
                <a:off x="8876022" y="4645929"/>
                <a:ext cx="329848" cy="4735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  <m:sup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AD14FB80-ABFA-AC08-C131-2699F069CE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6022" y="4645929"/>
                <a:ext cx="329848" cy="473591"/>
              </a:xfrm>
              <a:prstGeom prst="rect">
                <a:avLst/>
              </a:prstGeom>
              <a:blipFill>
                <a:blip r:embed="rId4"/>
                <a:stretch>
                  <a:fillRect l="-3704" r="-51852" b="-25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667870B5-C77B-21DA-4BEE-7F7E9740AA6B}"/>
                  </a:ext>
                </a:extLst>
              </p:cNvPr>
              <p:cNvSpPr txBox="1"/>
              <p:nvPr/>
            </p:nvSpPr>
            <p:spPr>
              <a:xfrm>
                <a:off x="5624481" y="4645929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667870B5-C77B-21DA-4BEE-7F7E9740AA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4481" y="4645929"/>
                <a:ext cx="329848" cy="461665"/>
              </a:xfrm>
              <a:prstGeom prst="rect">
                <a:avLst/>
              </a:prstGeom>
              <a:blipFill>
                <a:blip r:embed="rId5"/>
                <a:stretch>
                  <a:fillRect l="-5556" r="-51852" b="-26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71D4771F-0244-95A9-6702-722C61B1B17E}"/>
              </a:ext>
            </a:extLst>
          </p:cNvPr>
          <p:cNvCxnSpPr>
            <a:cxnSpLocks/>
          </p:cNvCxnSpPr>
          <p:nvPr/>
        </p:nvCxnSpPr>
        <p:spPr>
          <a:xfrm>
            <a:off x="4557471" y="4720969"/>
            <a:ext cx="1151205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7444F2EE-F89A-E466-FCBC-7D7CD72D4848}"/>
                  </a:ext>
                </a:extLst>
              </p:cNvPr>
              <p:cNvSpPr txBox="1"/>
              <p:nvPr/>
            </p:nvSpPr>
            <p:spPr>
              <a:xfrm>
                <a:off x="4961196" y="4156659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b="1" i="1" smtClean="0">
                          <a:latin typeface="Cambria Math" panose="02040503050406030204" pitchFamily="18" charset="0"/>
                        </a:rPr>
                        <m:t>∆</m:t>
                      </m:r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7444F2EE-F89A-E466-FCBC-7D7CD72D48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196" y="4156659"/>
                <a:ext cx="329848" cy="461665"/>
              </a:xfrm>
              <a:prstGeom prst="rect">
                <a:avLst/>
              </a:prstGeom>
              <a:blipFill>
                <a:blip r:embed="rId6"/>
                <a:stretch>
                  <a:fillRect l="-5556" r="-148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B1CDDA39-62BF-DA73-592A-0D1D71644A03}"/>
                  </a:ext>
                </a:extLst>
              </p:cNvPr>
              <p:cNvSpPr txBox="1"/>
              <p:nvPr/>
            </p:nvSpPr>
            <p:spPr>
              <a:xfrm>
                <a:off x="2815343" y="2864543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B1CDDA39-62BF-DA73-592A-0D1D71644A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5343" y="2864543"/>
                <a:ext cx="329848" cy="461665"/>
              </a:xfrm>
              <a:prstGeom prst="rect">
                <a:avLst/>
              </a:prstGeom>
              <a:blipFill>
                <a:blip r:embed="rId7"/>
                <a:stretch>
                  <a:fillRect l="-5556" r="-64815" b="-13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5918358A-6E8A-E5EF-FD8A-EAC6C0905B82}"/>
                  </a:ext>
                </a:extLst>
              </p:cNvPr>
              <p:cNvSpPr txBox="1"/>
              <p:nvPr/>
            </p:nvSpPr>
            <p:spPr>
              <a:xfrm>
                <a:off x="6318498" y="2864542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5918358A-6E8A-E5EF-FD8A-EAC6C0905B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8498" y="2864542"/>
                <a:ext cx="329848" cy="461665"/>
              </a:xfrm>
              <a:prstGeom prst="rect">
                <a:avLst/>
              </a:prstGeom>
              <a:blipFill>
                <a:blip r:embed="rId8"/>
                <a:stretch>
                  <a:fillRect l="-3636" r="-61818" b="-13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888A7B89-1B35-8299-1923-4909E8BF2609}"/>
                  </a:ext>
                </a:extLst>
              </p:cNvPr>
              <p:cNvSpPr txBox="1"/>
              <p:nvPr/>
            </p:nvSpPr>
            <p:spPr>
              <a:xfrm>
                <a:off x="3672692" y="2864541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888A7B89-1B35-8299-1923-4909E8BF26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2692" y="2864541"/>
                <a:ext cx="329848" cy="461665"/>
              </a:xfrm>
              <a:prstGeom prst="rect">
                <a:avLst/>
              </a:prstGeom>
              <a:blipFill>
                <a:blip r:embed="rId9"/>
                <a:stretch>
                  <a:fillRect l="-3636" r="-61818" b="-3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82833244-AF7C-F437-D924-FB2DEEE8F096}"/>
                  </a:ext>
                </a:extLst>
              </p:cNvPr>
              <p:cNvSpPr txBox="1"/>
              <p:nvPr/>
            </p:nvSpPr>
            <p:spPr>
              <a:xfrm>
                <a:off x="7580110" y="2852615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  <m:sup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82833244-AF7C-F437-D924-FB2DEEE8F0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0110" y="2852615"/>
                <a:ext cx="329848" cy="461665"/>
              </a:xfrm>
              <a:prstGeom prst="rect">
                <a:avLst/>
              </a:prstGeom>
              <a:blipFill>
                <a:blip r:embed="rId10"/>
                <a:stretch>
                  <a:fillRect l="-3636" r="-61818" b="-3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69C7DBF2-3828-B658-D677-364A537A5B6F}"/>
              </a:ext>
            </a:extLst>
          </p:cNvPr>
          <p:cNvCxnSpPr>
            <a:cxnSpLocks/>
          </p:cNvCxnSpPr>
          <p:nvPr/>
        </p:nvCxnSpPr>
        <p:spPr>
          <a:xfrm>
            <a:off x="3837616" y="5947329"/>
            <a:ext cx="2729904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C33ACBF8-1C8F-6D0E-0772-06EF0A3AF29A}"/>
                  </a:ext>
                </a:extLst>
              </p:cNvPr>
              <p:cNvSpPr txBox="1"/>
              <p:nvPr/>
            </p:nvSpPr>
            <p:spPr>
              <a:xfrm>
                <a:off x="4978752" y="5940999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𝒅</m:t>
                      </m:r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C33ACBF8-1C8F-6D0E-0772-06EF0A3AF2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8752" y="5940999"/>
                <a:ext cx="329848" cy="461665"/>
              </a:xfrm>
              <a:prstGeom prst="rect">
                <a:avLst/>
              </a:prstGeom>
              <a:blipFill>
                <a:blip r:embed="rId11"/>
                <a:stretch>
                  <a:fillRect l="-7407" r="-203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D0C473AB-3066-8969-8F51-96C48C854297}"/>
                  </a:ext>
                </a:extLst>
              </p:cNvPr>
              <p:cNvSpPr txBox="1"/>
              <p:nvPr/>
            </p:nvSpPr>
            <p:spPr>
              <a:xfrm>
                <a:off x="154967" y="1769453"/>
                <a:ext cx="11689275" cy="815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</m:den>
                      </m:f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;  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</m:den>
                      </m:f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;  </m:t>
                      </m:r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</m:den>
                      </m:f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;  </m:t>
                      </m:r>
                      <m:sSubSup>
                        <m:sSubSup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sub>
                        <m:sup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  <m:sup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D0C473AB-3066-8969-8F51-96C48C8542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967" y="1769453"/>
                <a:ext cx="11689275" cy="81580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>
            <a:extLst>
              <a:ext uri="{FF2B5EF4-FFF2-40B4-BE49-F238E27FC236}">
                <a16:creationId xmlns:a16="http://schemas.microsoft.com/office/drawing/2014/main" id="{4DCB796F-7A17-EE6C-1849-45EF5A42528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1658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3741D-8C0D-445C-5F9E-B5902DF41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8E5D1D3-7205-7346-16E2-660C8340D29E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C06B36F-EFDA-7718-F9BA-B5C041BD5C1E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93DBA17-6127-B981-3976-E059C3A3F90D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F0981F76-6E2B-7F51-F45B-011FCBE3DACE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7B73C71C-3A9B-AF52-858F-460FC17C4E41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EA4904B-DC61-88B8-4F4A-B990DEAD78BB}"/>
                  </a:ext>
                </a:extLst>
              </p:cNvPr>
              <p:cNvSpPr txBox="1"/>
              <p:nvPr/>
            </p:nvSpPr>
            <p:spPr>
              <a:xfrm>
                <a:off x="152400" y="1345060"/>
                <a:ext cx="10312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惠更斯目镜的结构如图所示，由焦距分别为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𝟑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和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的凸透镜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𝑳</m:t>
                        </m:r>
                      </m:e>
                      <m:sub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𝑳</m:t>
                        </m:r>
                      </m:e>
                      <m:sub>
                        <m:r>
                          <a:rPr lang="en-US" altLang="zh-CN" sz="2400" b="1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组成，光心之间的距离为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𝟐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</m:oMath>
                </a14:m>
                <a:r>
                  <a:rPr lang="en-US" altLang="zh-CN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.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求它的焦点和主面的位置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EA4904B-DC61-88B8-4F4A-B990DEAD78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345060"/>
                <a:ext cx="10312400" cy="830997"/>
              </a:xfrm>
              <a:prstGeom prst="rect">
                <a:avLst/>
              </a:prstGeom>
              <a:blipFill>
                <a:blip r:embed="rId2"/>
                <a:stretch>
                  <a:fillRect l="-887" t="-5882" b="-161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089B865-3002-C65F-8415-B3332545280A}"/>
                  </a:ext>
                </a:extLst>
              </p:cNvPr>
              <p:cNvSpPr txBox="1"/>
              <p:nvPr/>
            </p:nvSpPr>
            <p:spPr>
              <a:xfrm>
                <a:off x="3688910" y="2459819"/>
                <a:ext cx="48141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  ;  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𝒉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  ;  </m:t>
                      </m:r>
                      <m:sSub>
                        <m:sSub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zh-CN" altLang="en-US" sz="2800" b="1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089B865-3002-C65F-8415-B333254528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8910" y="2459819"/>
                <a:ext cx="4814178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45680BA-84C2-8AED-D6B3-46664006370A}"/>
                  </a:ext>
                </a:extLst>
              </p:cNvPr>
              <p:cNvSpPr txBox="1"/>
              <p:nvPr/>
            </p:nvSpPr>
            <p:spPr>
              <a:xfrm>
                <a:off x="3901542" y="3773225"/>
                <a:ext cx="438891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∆=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zh-CN" altLang="en-US" sz="2800" b="1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45680BA-84C2-8AED-D6B3-4666400637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1542" y="3773225"/>
                <a:ext cx="4388915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19ED54E0-6998-312A-D2D3-C52E5D06D7B0}"/>
                  </a:ext>
                </a:extLst>
              </p:cNvPr>
              <p:cNvSpPr txBox="1"/>
              <p:nvPr/>
            </p:nvSpPr>
            <p:spPr>
              <a:xfrm>
                <a:off x="2301945" y="4970028"/>
                <a:ext cx="752487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𝒇</m:t>
                          </m:r>
                        </m:e>
                        <m: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,  </m:t>
                      </m:r>
                      <m:sSub>
                        <m:sSub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𝑯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,  </m:t>
                      </m:r>
                      <m:sSubSup>
                        <m:sSubSup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𝑯</m:t>
                          </m:r>
                        </m:sub>
                        <m:sup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zh-CN" altLang="en-US" sz="2800" b="1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19ED54E0-6998-312A-D2D3-C52E5D06D7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1945" y="4970028"/>
                <a:ext cx="7524879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6A914289-953C-51E3-0DF6-F93A3D2BAB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7788949C-8597-C754-8758-339880126612}"/>
                  </a:ext>
                </a:extLst>
              </p:cNvPr>
              <p:cNvSpPr txBox="1"/>
              <p:nvPr/>
            </p:nvSpPr>
            <p:spPr>
              <a:xfrm>
                <a:off x="2301944" y="5938639"/>
                <a:ext cx="752487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𝑯</m:t>
                        </m:r>
                      </m:sub>
                    </m:sSub>
                  </m:oMath>
                </a14:m>
                <a:r>
                  <a:rPr lang="zh-CN" altLang="en-US" sz="2800" b="1" dirty="0">
                    <a:solidFill>
                      <a:srgbClr val="0070C0"/>
                    </a:solidFill>
                  </a:rPr>
                  <a:t>基于主面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altLang="zh-CN" sz="2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sz="2800" b="1" dirty="0">
                    <a:solidFill>
                      <a:srgbClr val="0070C0"/>
                    </a:solidFill>
                  </a:rPr>
                  <a:t> ，</a:t>
                </a:r>
                <a:r>
                  <a:rPr lang="en-US" altLang="zh-CN" sz="2800" b="1" dirty="0">
                    <a:solidFill>
                      <a:srgbClr val="0070C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8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en-US" altLang="zh-CN" sz="28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𝑯</m:t>
                        </m:r>
                      </m:sub>
                      <m:sup>
                        <m:r>
                          <a:rPr lang="en-US" altLang="zh-CN" sz="28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zh-CN" altLang="en-US" sz="2800" b="1" dirty="0">
                    <a:solidFill>
                      <a:srgbClr val="0070C0"/>
                    </a:solidFill>
                  </a:rPr>
                  <a:t>基于主面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altLang="zh-CN" sz="2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  <m:sup>
                        <m:r>
                          <a:rPr lang="en-US" altLang="zh-CN" sz="28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zh-CN" altLang="en-US" sz="2800" b="1" dirty="0">
                    <a:solidFill>
                      <a:srgbClr val="0070C0"/>
                    </a:solidFill>
                  </a:rPr>
                  <a:t>，中间为负 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7788949C-8597-C754-8758-3398801266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1944" y="5938639"/>
                <a:ext cx="7524879" cy="523220"/>
              </a:xfrm>
              <a:prstGeom prst="rect">
                <a:avLst/>
              </a:prstGeom>
              <a:blipFill>
                <a:blip r:embed="rId7"/>
                <a:stretch>
                  <a:fillRect t="-11628" b="-313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14564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93C91-545F-545D-7C08-7CE73264B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77A6FB4-7329-217B-CC0A-78F6D68A6555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FFA0EDB-6639-4C43-A47B-911955576CBB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C4FC40E-F236-332B-9AF5-43EE3E8A1B08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7E79F325-06BF-299E-85AC-FCBCE89902B2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2C2D6C8B-7C78-C45B-ADBD-7F0FACFE7683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2033D4D-1E80-C8B9-7F78-74045009340E}"/>
                  </a:ext>
                </a:extLst>
              </p:cNvPr>
              <p:cNvSpPr txBox="1"/>
              <p:nvPr/>
            </p:nvSpPr>
            <p:spPr>
              <a:xfrm>
                <a:off x="152400" y="1345060"/>
                <a:ext cx="10312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惠更斯目镜的结构如图所示，由焦距分别为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𝟑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和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的凸透镜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𝑳</m:t>
                        </m:r>
                      </m:e>
                      <m:sub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𝑳</m:t>
                        </m:r>
                      </m:e>
                      <m:sub>
                        <m:r>
                          <a:rPr lang="en-US" altLang="zh-CN" sz="2400" b="1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组成，光心之间的距离为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𝟐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</m:oMath>
                </a14:m>
                <a:r>
                  <a:rPr lang="en-US" altLang="zh-CN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.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求它的焦点和主面的位置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2033D4D-1E80-C8B9-7F78-7404500934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345060"/>
                <a:ext cx="10312400" cy="830997"/>
              </a:xfrm>
              <a:prstGeom prst="rect">
                <a:avLst/>
              </a:prstGeom>
              <a:blipFill>
                <a:blip r:embed="rId2"/>
                <a:stretch>
                  <a:fillRect l="-887" t="-5882" b="-161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A9604593-C329-1E09-BF4E-895FA3C64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  <p:pic>
        <p:nvPicPr>
          <p:cNvPr id="14" name="图片 13" descr="图表&#10;&#10;AI 生成的内容可能不正确。">
            <a:extLst>
              <a:ext uri="{FF2B5EF4-FFF2-40B4-BE49-F238E27FC236}">
                <a16:creationId xmlns:a16="http://schemas.microsoft.com/office/drawing/2014/main" id="{6DCDD13C-1F6C-B4E0-D72C-4D227CBAD0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694" y="2176057"/>
            <a:ext cx="9888612" cy="464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17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8AFA7-E932-38C0-D913-8B56655F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8640E26-1100-4390-7D0F-A7D57ACB59D6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8EE8699-0CC8-3E98-EEC7-BC8AEDDADADC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FD4169D-EA9F-07C3-A870-95A50FC02CBE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DA85C845-9E79-C5AC-04E3-01D14CC152E4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987932D-E6D5-06DF-C799-D7A68C855276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CBE0803-EF51-6436-98E6-E54A26C75B2C}"/>
                  </a:ext>
                </a:extLst>
              </p:cNvPr>
              <p:cNvSpPr txBox="1"/>
              <p:nvPr/>
            </p:nvSpPr>
            <p:spPr>
              <a:xfrm>
                <a:off x="152400" y="1345060"/>
                <a:ext cx="10312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惠更斯目镜的结构如图所示，由焦距分别为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𝟑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和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的凸透镜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𝑳</m:t>
                        </m:r>
                      </m:e>
                      <m:sub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𝑳</m:t>
                        </m:r>
                      </m:e>
                      <m:sub>
                        <m:r>
                          <a:rPr lang="en-US" altLang="zh-CN" sz="2400" b="1" i="1" dirty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组成，光心之间的距离为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𝟐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</m:oMath>
                </a14:m>
                <a:r>
                  <a:rPr lang="en-US" altLang="zh-CN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.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求它的焦点和主面的位置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CBE0803-EF51-6436-98E6-E54A26C75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345060"/>
                <a:ext cx="10312400" cy="830997"/>
              </a:xfrm>
              <a:prstGeom prst="rect">
                <a:avLst/>
              </a:prstGeom>
              <a:blipFill>
                <a:blip r:embed="rId2"/>
                <a:stretch>
                  <a:fillRect l="-887" t="-5882" b="-161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AEB07F18-4691-FFB8-C71F-58B4C9213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  <p:pic>
        <p:nvPicPr>
          <p:cNvPr id="9" name="图片 8" descr="电脑萤幕画面&#10;&#10;AI 生成的内容可能不正确。">
            <a:extLst>
              <a:ext uri="{FF2B5EF4-FFF2-40B4-BE49-F238E27FC236}">
                <a16:creationId xmlns:a16="http://schemas.microsoft.com/office/drawing/2014/main" id="{FED1D136-5AB8-F26A-DE51-411B781DB1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480" y="2176057"/>
            <a:ext cx="10241040" cy="452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2378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75E5C-C0FA-0049-7AA5-BBF0AEDF9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23B2C55-86E7-848B-1E88-24C577C12199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A01A768-6513-D619-104B-DB9980443224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1BB36EC-D006-DEB5-4184-009AA2BC9DE0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5CB7B27E-10EF-E9B2-72A8-89FBBBA27AC4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097D1A20-6C6A-2CEE-ACA2-E825584B02C7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B645DE5-807F-0868-FEAC-54A8376A45B1}"/>
              </a:ext>
            </a:extLst>
          </p:cNvPr>
          <p:cNvSpPr txBox="1"/>
          <p:nvPr/>
        </p:nvSpPr>
        <p:spPr>
          <a:xfrm>
            <a:off x="152400" y="1217069"/>
            <a:ext cx="11449050" cy="1134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求放在空气中玻璃球的焦距和主面、焦点的位置，并作图表示。已知玻璃球的半径为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2.00 cm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，折射率为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1.500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2CFA9D2-1889-E33B-B729-F69946431E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1443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AAF86-C4C5-D616-1BBC-03FF7842E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1B1B21B-1331-C282-7F2D-B31D8C90DF20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B385300-C624-EBF3-30A2-AEAAD8C797A4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DC0B6BC-8C65-2E31-5085-9300CA3D0CAE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91E7823E-C2F7-900C-C27A-955E4C3923ED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5DA86E8D-4FAD-DACA-B82D-35C949645714}"/>
              </a:ext>
            </a:extLst>
          </p:cNvPr>
          <p:cNvSpPr txBox="1"/>
          <p:nvPr/>
        </p:nvSpPr>
        <p:spPr>
          <a:xfrm>
            <a:off x="284328" y="531153"/>
            <a:ext cx="80804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Ans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42B2606-6758-EB52-0179-FCD59AB89D82}"/>
              </a:ext>
            </a:extLst>
          </p:cNvPr>
          <p:cNvSpPr txBox="1"/>
          <p:nvPr/>
        </p:nvSpPr>
        <p:spPr>
          <a:xfrm>
            <a:off x="152400" y="1217069"/>
            <a:ext cx="11449050" cy="1134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求放在空气中玻璃球的焦距和主面、焦点的位置，并作图表示。已知玻璃球的半径为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2.00 cm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，折射率为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1.500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4CDEC94-9851-4D6E-BACE-21B0D0D6E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80A8002-3CC0-26DD-721C-A86D0F3EB95E}"/>
                  </a:ext>
                </a:extLst>
              </p:cNvPr>
              <p:cNvSpPr txBox="1"/>
              <p:nvPr/>
            </p:nvSpPr>
            <p:spPr>
              <a:xfrm>
                <a:off x="152400" y="2507702"/>
                <a:ext cx="3959332" cy="666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𝒏</m:t>
                        </m:r>
                      </m:num>
                      <m:den>
                        <m:sSup>
                          <m:sSup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p>
                            <m:r>
                              <a:rPr lang="en-US" altLang="zh-CN" sz="2800" b="1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𝒏</m:t>
                        </m:r>
                      </m:den>
                    </m:f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altLang="zh-CN" sz="2800" b="1" i="1">
                        <a:latin typeface="Cambria Math" panose="02040503050406030204" pitchFamily="18" charset="0"/>
                      </a:rPr>
                      <m:t>𝒄𝒎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sz="2800" b="1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  <m:sup>
                        <m:r>
                          <a:rPr lang="en-US" altLang="zh-CN" sz="28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zh-CN" altLang="en-US" sz="2800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80A8002-3CC0-26DD-721C-A86D0F3EB9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2507702"/>
                <a:ext cx="3959332" cy="6669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00CCFBB-C1DE-2BCC-7309-9122A2BE3A1A}"/>
                  </a:ext>
                </a:extLst>
              </p:cNvPr>
              <p:cNvSpPr txBox="1"/>
              <p:nvPr/>
            </p:nvSpPr>
            <p:spPr>
              <a:xfrm>
                <a:off x="152399" y="3429000"/>
                <a:ext cx="4456421" cy="9268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𝒏</m:t>
                          </m:r>
                        </m:den>
                      </m:f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𝒄𝒎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zh-CN" altLang="en-US" sz="2800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00CCFBB-C1DE-2BCC-7309-9122A2BE3A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99" y="3429000"/>
                <a:ext cx="4456421" cy="9268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0D7B6DA-5C48-286A-43C9-EF63743A4744}"/>
                  </a:ext>
                </a:extLst>
              </p:cNvPr>
              <p:cNvSpPr txBox="1"/>
              <p:nvPr/>
            </p:nvSpPr>
            <p:spPr>
              <a:xfrm>
                <a:off x="152399" y="4610241"/>
                <a:ext cx="17684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∆=−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zh-CN" altLang="en-US" sz="2800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0D7B6DA-5C48-286A-43C9-EF63743A47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99" y="4610241"/>
                <a:ext cx="1768456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8B9A80C0-AD21-2DBC-7649-1C4B29EFE52E}"/>
                  </a:ext>
                </a:extLst>
              </p:cNvPr>
              <p:cNvSpPr txBox="1"/>
              <p:nvPr/>
            </p:nvSpPr>
            <p:spPr>
              <a:xfrm>
                <a:off x="152399" y="5284278"/>
                <a:ext cx="16457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zh-CN" altLang="en-US" sz="2800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8B9A80C0-AD21-2DBC-7649-1C4B29EFE5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99" y="5284278"/>
                <a:ext cx="164571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箭头: 下 12">
            <a:extLst>
              <a:ext uri="{FF2B5EF4-FFF2-40B4-BE49-F238E27FC236}">
                <a16:creationId xmlns:a16="http://schemas.microsoft.com/office/drawing/2014/main" id="{BBBF1488-B1AC-C3CF-B7B5-36C68E25E60C}"/>
              </a:ext>
            </a:extLst>
          </p:cNvPr>
          <p:cNvSpPr/>
          <p:nvPr/>
        </p:nvSpPr>
        <p:spPr>
          <a:xfrm>
            <a:off x="2675694" y="5284278"/>
            <a:ext cx="589144" cy="57073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C2CD1DF0-E69D-AC04-6AFF-48D7B91F4176}"/>
                  </a:ext>
                </a:extLst>
              </p:cNvPr>
              <p:cNvSpPr txBox="1"/>
              <p:nvPr/>
            </p:nvSpPr>
            <p:spPr>
              <a:xfrm>
                <a:off x="152399" y="6065237"/>
                <a:ext cx="235759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</m:t>
                      </m:r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𝒇</m:t>
                          </m:r>
                        </m:e>
                        <m:sup>
                          <m: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zh-CN" altLang="en-US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C2CD1DF0-E69D-AC04-6AFF-48D7B91F41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99" y="6065237"/>
                <a:ext cx="2357598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89FFAB1-5933-5AD8-49F2-98A0C89088BD}"/>
                  </a:ext>
                </a:extLst>
              </p:cNvPr>
              <p:cNvSpPr txBox="1"/>
              <p:nvPr/>
            </p:nvSpPr>
            <p:spPr>
              <a:xfrm>
                <a:off x="2722144" y="6065237"/>
                <a:ext cx="312633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𝑯</m:t>
                          </m:r>
                        </m:sub>
                      </m:sSub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𝑯</m:t>
                          </m:r>
                        </m:sub>
                        <m:sup>
                          <m: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zh-CN" altLang="en-US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89FFAB1-5933-5AD8-49F2-98A0C89088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2144" y="6065237"/>
                <a:ext cx="3126334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图片 15">
            <a:extLst>
              <a:ext uri="{FF2B5EF4-FFF2-40B4-BE49-F238E27FC236}">
                <a16:creationId xmlns:a16="http://schemas.microsoft.com/office/drawing/2014/main" id="{756D8033-E46D-9132-AAB1-C634D87F971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5394" t="40404" r="6299" b="43249"/>
          <a:stretch>
            <a:fillRect/>
          </a:stretch>
        </p:blipFill>
        <p:spPr>
          <a:xfrm>
            <a:off x="5133074" y="2610533"/>
            <a:ext cx="6669443" cy="267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0009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FC696-D014-C213-1887-47EFC3545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EA9F42D-2EFC-1482-F57C-C386423146C5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457F258-F02A-892D-3AB4-B16689C85C95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D51FAEE-CEBA-D297-49C1-8728A56FA049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5A8E9D41-4A34-C538-E1A5-4116521170D8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9C96365-279A-73FD-BB5B-FDB84F9FC049}"/>
              </a:ext>
            </a:extLst>
          </p:cNvPr>
          <p:cNvSpPr txBox="1"/>
          <p:nvPr/>
        </p:nvSpPr>
        <p:spPr>
          <a:xfrm>
            <a:off x="152400" y="12170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投影仪器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4D5B723D-7AAF-9296-E0E6-11D115B67638}"/>
              </a:ext>
            </a:extLst>
          </p:cNvPr>
          <p:cNvSpPr txBox="1"/>
          <p:nvPr/>
        </p:nvSpPr>
        <p:spPr>
          <a:xfrm>
            <a:off x="284328" y="531153"/>
            <a:ext cx="1740853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光学仪器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D0E17A83-59BB-34EF-B346-D3BB19EC0982}"/>
                  </a:ext>
                </a:extLst>
              </p:cNvPr>
              <p:cNvSpPr txBox="1"/>
              <p:nvPr/>
            </p:nvSpPr>
            <p:spPr>
              <a:xfrm>
                <a:off x="5403738" y="4830547"/>
                <a:ext cx="1321294" cy="8075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𝑴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𝒘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𝒘</m:t>
                          </m:r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D0E17A83-59BB-34EF-B346-D3BB19EC0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3738" y="4830547"/>
                <a:ext cx="1321294" cy="8075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A4753402-86A1-C092-5F30-F0F3C6839B50}"/>
              </a:ext>
            </a:extLst>
          </p:cNvPr>
          <p:cNvSpPr txBox="1"/>
          <p:nvPr/>
        </p:nvSpPr>
        <p:spPr>
          <a:xfrm>
            <a:off x="152400" y="1835947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b.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照相机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C21AAC0-E76F-44C0-DAF1-45BC91D5F8A8}"/>
              </a:ext>
            </a:extLst>
          </p:cNvPr>
          <p:cNvSpPr txBox="1"/>
          <p:nvPr/>
        </p:nvSpPr>
        <p:spPr>
          <a:xfrm>
            <a:off x="152400" y="2454825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c.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人的眼睛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FD0CDDF-A999-D097-6DAC-B3493A96DFBC}"/>
              </a:ext>
            </a:extLst>
          </p:cNvPr>
          <p:cNvSpPr txBox="1"/>
          <p:nvPr/>
        </p:nvSpPr>
        <p:spPr>
          <a:xfrm>
            <a:off x="152400" y="3072261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d.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放大镜和目镜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A8E4C9B-D44D-C613-41A4-872514F7310F}"/>
                  </a:ext>
                </a:extLst>
              </p:cNvPr>
              <p:cNvSpPr txBox="1"/>
              <p:nvPr/>
            </p:nvSpPr>
            <p:spPr>
              <a:xfrm>
                <a:off x="384579" y="3611811"/>
                <a:ext cx="10312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像只能成在明视距离以外</a:t>
                </a:r>
                <a14:m>
                  <m:oMath xmlns:m="http://schemas.openxmlformats.org/officeDocument/2006/math">
                    <m:r>
                      <a:rPr lang="en-US" altLang="zh-CN" sz="2400" b="1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 </m:t>
                    </m:r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 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物只能在焦距内一个范围  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 焦深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A8E4C9B-D44D-C613-41A4-872514F731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579" y="3611811"/>
                <a:ext cx="10312400" cy="461665"/>
              </a:xfrm>
              <a:prstGeom prst="rect">
                <a:avLst/>
              </a:prstGeom>
              <a:blipFill>
                <a:blip r:embed="rId3"/>
                <a:stretch>
                  <a:fillRect l="-887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8AA81FA-9AE8-5DB8-3EC2-8644B1730407}"/>
                  </a:ext>
                </a:extLst>
              </p:cNvPr>
              <p:cNvSpPr txBox="1"/>
              <p:nvPr/>
            </p:nvSpPr>
            <p:spPr>
              <a:xfrm>
                <a:off x="384579" y="4221179"/>
                <a:ext cx="10312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视角放大率：像的视角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𝒘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p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与物在明视距离的视角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𝒘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之比</a:t>
                </a: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8AA81FA-9AE8-5DB8-3EC2-8644B17304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579" y="4221179"/>
                <a:ext cx="10312400" cy="461665"/>
              </a:xfrm>
              <a:prstGeom prst="rect">
                <a:avLst/>
              </a:prstGeom>
              <a:blipFill>
                <a:blip r:embed="rId4"/>
                <a:stretch>
                  <a:fillRect l="-887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0F850938-CAB8-5BAB-6302-8C03FFAEE718}"/>
              </a:ext>
            </a:extLst>
          </p:cNvPr>
          <p:cNvSpPr txBox="1"/>
          <p:nvPr/>
        </p:nvSpPr>
        <p:spPr>
          <a:xfrm>
            <a:off x="384579" y="5933067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放大镜视角放大率：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DDB3E022-8BD7-9F38-DDA4-21FC483B7AB7}"/>
                  </a:ext>
                </a:extLst>
              </p:cNvPr>
              <p:cNvSpPr txBox="1"/>
              <p:nvPr/>
            </p:nvSpPr>
            <p:spPr>
              <a:xfrm>
                <a:off x="5403738" y="5785779"/>
                <a:ext cx="1321294" cy="794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𝑴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𝟎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𝒇</m:t>
                          </m:r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DDB3E022-8BD7-9F38-DDA4-21FC483B7A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3738" y="5785779"/>
                <a:ext cx="1321294" cy="7948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>
            <a:extLst>
              <a:ext uri="{FF2B5EF4-FFF2-40B4-BE49-F238E27FC236}">
                <a16:creationId xmlns:a16="http://schemas.microsoft.com/office/drawing/2014/main" id="{684A8E40-D610-984C-F1DD-94F680E0CB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2828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D5C3B-C14E-CD73-848D-922A567A7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5EB3463-0367-855F-070A-4F3D258A7C93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A73AA51-DA0E-D88E-C027-6516160D7D85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114A4F3-BD8D-BD28-CB03-8CA796AB09F2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ED505F86-81E9-6AC1-4E8D-B08F13EBAE4F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C98D1CC4-22DF-BC35-DEA6-AD348FB2AE5E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0384FC0-5F82-27CB-6A87-A4CA08B17A28}"/>
              </a:ext>
            </a:extLst>
          </p:cNvPr>
          <p:cNvSpPr txBox="1"/>
          <p:nvPr/>
        </p:nvSpPr>
        <p:spPr>
          <a:xfrm>
            <a:off x="152400" y="1217069"/>
            <a:ext cx="11449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计算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2×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、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3×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、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5×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、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10×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放大镜或目镜的焦深。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CD8BE57-1B49-6BF7-3720-2CC8DFB60FDE}"/>
              </a:ext>
            </a:extLst>
          </p:cNvPr>
          <p:cNvSpPr txBox="1"/>
          <p:nvPr/>
        </p:nvSpPr>
        <p:spPr>
          <a:xfrm rot="10800000">
            <a:off x="7570011" y="6396335"/>
            <a:ext cx="4621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ANS:4.17 ; 2.08 ; 0.83 ; 0.23</a:t>
            </a:r>
            <a:endParaRPr lang="zh-CN" altLang="en-US" sz="2400" b="1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F42AD6C-91E1-0C3E-A8C7-2E0605948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94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9C5C6-F756-A65C-DF16-866115095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2A3D3FA-3F45-6F2B-FA34-8BE8F3D04150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583846A-7882-99E8-F5CD-097C5299BBC5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0F55D6E-BBD4-C01E-9C2A-02EFAA5017C4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011F9982-ED61-1470-EE90-E153CBAED2D7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FC613B5-46A1-62E5-0E5B-653A498B6B2C}"/>
              </a:ext>
            </a:extLst>
          </p:cNvPr>
          <p:cNvSpPr txBox="1"/>
          <p:nvPr/>
        </p:nvSpPr>
        <p:spPr>
          <a:xfrm>
            <a:off x="152400" y="12170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e.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显微镜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9AD950E5-50DB-95B6-8015-515875E5E581}"/>
              </a:ext>
            </a:extLst>
          </p:cNvPr>
          <p:cNvSpPr txBox="1"/>
          <p:nvPr/>
        </p:nvSpPr>
        <p:spPr>
          <a:xfrm>
            <a:off x="284328" y="531153"/>
            <a:ext cx="1740853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光学仪器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F5875C0-28DB-AE91-E88A-94566CEE0ED0}"/>
              </a:ext>
            </a:extLst>
          </p:cNvPr>
          <p:cNvSpPr txBox="1"/>
          <p:nvPr/>
        </p:nvSpPr>
        <p:spPr>
          <a:xfrm>
            <a:off x="311215" y="2029994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视角放大率：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2BC1C17D-B4CA-A8A4-15A0-65838196451B}"/>
                  </a:ext>
                </a:extLst>
              </p:cNvPr>
              <p:cNvSpPr txBox="1"/>
              <p:nvPr/>
            </p:nvSpPr>
            <p:spPr>
              <a:xfrm>
                <a:off x="5182382" y="1850570"/>
                <a:ext cx="1827235" cy="850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𝑴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=−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𝟎</m:t>
                              </m:r>
                            </m:sub>
                          </m:sSub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𝒐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𝑬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2BC1C17D-B4CA-A8A4-15A0-6583819645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2382" y="1850570"/>
                <a:ext cx="1827235" cy="85093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2A5EDE4F-93D7-4EEA-1EDF-D2283A731BD6}"/>
                  </a:ext>
                </a:extLst>
              </p:cNvPr>
              <p:cNvSpPr txBox="1"/>
              <p:nvPr/>
            </p:nvSpPr>
            <p:spPr>
              <a:xfrm>
                <a:off x="311214" y="2941120"/>
                <a:ext cx="114962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𝒇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𝑬</m:t>
                        </m:r>
                      </m:sub>
                    </m:sSub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为目镜焦距，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𝒇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𝒐</m:t>
                        </m:r>
                      </m:sub>
                    </m:sSub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为物镜焦距，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∆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为物镜像方焦点到目镜物方焦点的距离（光学筒长）</a:t>
                </a: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2A5EDE4F-93D7-4EEA-1EDF-D2283A731B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214" y="2941120"/>
                <a:ext cx="11496205" cy="461665"/>
              </a:xfrm>
              <a:prstGeom prst="rect">
                <a:avLst/>
              </a:prstGeom>
              <a:blipFill>
                <a:blip r:embed="rId3"/>
                <a:stretch>
                  <a:fillRect l="-424" t="-10526" r="-3499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文本框 20">
            <a:extLst>
              <a:ext uri="{FF2B5EF4-FFF2-40B4-BE49-F238E27FC236}">
                <a16:creationId xmlns:a16="http://schemas.microsoft.com/office/drawing/2014/main" id="{BAAD15E1-14DE-BBA8-4466-91E84ABF0C31}"/>
              </a:ext>
            </a:extLst>
          </p:cNvPr>
          <p:cNvSpPr txBox="1"/>
          <p:nvPr/>
        </p:nvSpPr>
        <p:spPr>
          <a:xfrm>
            <a:off x="152400" y="3928561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f.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望远镜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457C40F-C543-98BA-CA03-6FC0FD2C8948}"/>
              </a:ext>
            </a:extLst>
          </p:cNvPr>
          <p:cNvSpPr txBox="1"/>
          <p:nvPr/>
        </p:nvSpPr>
        <p:spPr>
          <a:xfrm>
            <a:off x="311215" y="4962415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视角放大率：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951ADC1B-C2F5-DC28-2EDC-9609739489B7}"/>
                  </a:ext>
                </a:extLst>
              </p:cNvPr>
              <p:cNvSpPr txBox="1"/>
              <p:nvPr/>
            </p:nvSpPr>
            <p:spPr>
              <a:xfrm>
                <a:off x="5145698" y="4782991"/>
                <a:ext cx="1827235" cy="850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𝑴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=−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𝑬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951ADC1B-C2F5-DC28-2EDC-960973948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5698" y="4782991"/>
                <a:ext cx="1827235" cy="8509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7F927D35-3555-F48E-9AB4-09AB34B0B2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2773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B4654-3A79-6D10-3459-4FB689C71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3714A72-752A-1B04-7BED-835D17BCCF16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6D8863F-02EA-A252-F1B6-07DFDEB9D036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8ED5DBD-96F8-F510-CFE0-27789589FBD6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3D296411-DB4C-EDCE-5000-552A6EDD3B06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9D713FED-1F2A-1A3A-C620-90CA3DBCBEB4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5A55F0B-BF2B-56AA-31B7-A86C09FBE229}"/>
              </a:ext>
            </a:extLst>
          </p:cNvPr>
          <p:cNvSpPr txBox="1"/>
          <p:nvPr/>
        </p:nvSpPr>
        <p:spPr>
          <a:xfrm>
            <a:off x="152400" y="1217069"/>
            <a:ext cx="11449050" cy="1134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将望远镜倒过来可作激光扩束之用。设一望远镜物镜焦距为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30cm,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目镜焦距为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1.5cm,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它能使激光光束的直径扩大几倍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?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3E9DCA6-F1D7-4218-02D9-71C404851BCB}"/>
              </a:ext>
            </a:extLst>
          </p:cNvPr>
          <p:cNvSpPr txBox="1"/>
          <p:nvPr/>
        </p:nvSpPr>
        <p:spPr>
          <a:xfrm rot="10800000">
            <a:off x="10425278" y="6287377"/>
            <a:ext cx="1671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ANS:20</a:t>
            </a:r>
            <a:endParaRPr lang="zh-CN" altLang="en-US" sz="2400" b="1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AA89F38-44E5-563B-BCAF-1789463D12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8550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18223-6509-E56B-DE86-C9E0A2944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E1B224D-5B6E-D164-9998-272C6BE94D44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82171E0-B583-9CEC-4A58-47F4EB23B2E2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B9E7170-4900-B89B-7D2E-66DC06B689A7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4B7BD243-53F9-6D1B-61B8-25ED91D12BA8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508CE2A5-2A83-F083-F957-DF86546DD2A4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59D7F2A-F425-400F-BB93-6F89BC2A68FA}"/>
              </a:ext>
            </a:extLst>
          </p:cNvPr>
          <p:cNvSpPr txBox="1"/>
          <p:nvPr/>
        </p:nvSpPr>
        <p:spPr>
          <a:xfrm>
            <a:off x="152400" y="1217069"/>
            <a:ext cx="11449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某人对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2.5 m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以外的物看不清，需配多少度的眼镜？另一人对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 m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以内的物看不清，需配怎样的眼镜？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044C958-341F-1222-4E39-E0FB5EDA1DA1}"/>
              </a:ext>
            </a:extLst>
          </p:cNvPr>
          <p:cNvSpPr txBox="1"/>
          <p:nvPr/>
        </p:nvSpPr>
        <p:spPr>
          <a:xfrm rot="10800000">
            <a:off x="7244426" y="6396335"/>
            <a:ext cx="4947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ANS:-40</a:t>
            </a:r>
            <a:r>
              <a:rPr lang="zh-CN" altLang="en-US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度发散镜 ； </a:t>
            </a:r>
            <a:r>
              <a:rPr lang="en-US" altLang="zh-CN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300</a:t>
            </a:r>
            <a:r>
              <a:rPr lang="zh-CN" altLang="en-US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度会聚镜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33EF9DC-6612-05B1-8A6A-AECDD56E0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354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580C7-2989-A20F-65F7-A4BEA51C4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2AADDED-B120-E054-1998-90F20F3CB06E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4425BA3-E9E3-A5B2-698E-BAEAE5DB11D9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5A266B7-179F-5EFF-E8E9-916220E687F8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A1DBBAF6-E78F-A350-3FA5-037AB4491D44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806A8FE-57C8-77BC-708E-D15BC9442CF7}"/>
              </a:ext>
            </a:extLst>
          </p:cNvPr>
          <p:cNvSpPr txBox="1"/>
          <p:nvPr/>
        </p:nvSpPr>
        <p:spPr>
          <a:xfrm>
            <a:off x="152400" y="12170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参数正负号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: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3F7B205C-BDCE-788C-9AD3-DC4FCAA9F7C4}"/>
              </a:ext>
            </a:extLst>
          </p:cNvPr>
          <p:cNvSpPr txBox="1"/>
          <p:nvPr/>
        </p:nvSpPr>
        <p:spPr>
          <a:xfrm>
            <a:off x="284328" y="531153"/>
            <a:ext cx="1857294" cy="528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Attention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1173A00-8328-3545-C473-FB8A6B85169A}"/>
              </a:ext>
            </a:extLst>
          </p:cNvPr>
          <p:cNvSpPr txBox="1"/>
          <p:nvPr/>
        </p:nvSpPr>
        <p:spPr>
          <a:xfrm>
            <a:off x="152400" y="4669046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公式适用傍轴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40B5FEE-B518-372D-60C2-7530A79327A8}"/>
              </a:ext>
            </a:extLst>
          </p:cNvPr>
          <p:cNvSpPr txBox="1"/>
          <p:nvPr/>
        </p:nvSpPr>
        <p:spPr>
          <a:xfrm>
            <a:off x="152400" y="5313526"/>
            <a:ext cx="11337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作图看准哪个是像方，哪个是物方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8F75C59-D01E-0A94-5B29-E87CAA479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85478B1-DC9C-B5F9-7136-3FE34161299D}"/>
              </a:ext>
            </a:extLst>
          </p:cNvPr>
          <p:cNvSpPr txBox="1"/>
          <p:nvPr/>
        </p:nvSpPr>
        <p:spPr>
          <a:xfrm>
            <a:off x="2353504" y="1217068"/>
            <a:ext cx="85456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rPr>
              <a:t>a.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rPr>
              <a:t>以透镜光心为原点，光线方向为正方向（从左向右）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ED8ADA3-1AAD-598E-A13E-22030B7B72C0}"/>
                  </a:ext>
                </a:extLst>
              </p:cNvPr>
              <p:cNvSpPr txBox="1"/>
              <p:nvPr/>
            </p:nvSpPr>
            <p:spPr>
              <a:xfrm>
                <a:off x="2353504" y="1900551"/>
                <a:ext cx="85456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b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微软雅黑" panose="020B0503020204020204" pitchFamily="34" charset="-122"/>
                    <a:cs typeface="+mn-cs"/>
                  </a:rPr>
                  <a:t>.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物距 </a:t>
                </a:r>
                <a14:m>
                  <m:oMath xmlns:m="http://schemas.openxmlformats.org/officeDocument/2006/math">
                    <m:r>
                      <a:rPr lang="zh-CN" altLang="en-US" sz="2400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𝐮</m:t>
                    </m:r>
                  </m:oMath>
                </a14:m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：实物在左侧，</a:t>
                </a:r>
                <a14:m>
                  <m:oMath xmlns:m="http://schemas.openxmlformats.org/officeDocument/2006/math">
                    <m:r>
                      <a:rPr lang="zh-CN" altLang="en-US" sz="2400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𝐮</m:t>
                    </m:r>
                    <m:r>
                      <a:rPr lang="en-US" altLang="zh-CN" sz="2400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  <m:r>
                      <a:rPr lang="en-US" altLang="zh-CN" sz="2400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𝟎</m:t>
                    </m:r>
                  </m:oMath>
                </a14:m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；虚物在右侧，</a:t>
                </a:r>
                <a14:m>
                  <m:oMath xmlns:m="http://schemas.openxmlformats.org/officeDocument/2006/math">
                    <m:r>
                      <a:rPr lang="zh-CN" altLang="en-US" sz="2400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𝐮</m:t>
                    </m:r>
                    <m:r>
                      <a:rPr lang="en-US" altLang="zh-CN" sz="2400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</m:t>
                    </m:r>
                    <m:r>
                      <a:rPr lang="en-US" altLang="zh-CN" sz="2400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𝟎</m:t>
                    </m:r>
                  </m:oMath>
                </a14:m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ED8ADA3-1AAD-598E-A13E-22030B7B72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3504" y="1900551"/>
                <a:ext cx="8545651" cy="461665"/>
              </a:xfrm>
              <a:prstGeom prst="rect">
                <a:avLst/>
              </a:prstGeom>
              <a:blipFill>
                <a:blip r:embed="rId3"/>
                <a:stretch>
                  <a:fillRect l="-1070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8B8CAB4-9B73-B030-E9D3-FB0F000F38BA}"/>
                  </a:ext>
                </a:extLst>
              </p:cNvPr>
              <p:cNvSpPr txBox="1"/>
              <p:nvPr/>
            </p:nvSpPr>
            <p:spPr>
              <a:xfrm>
                <a:off x="2353504" y="2582924"/>
                <a:ext cx="85456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400" b="1" noProof="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c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微软雅黑" panose="020B0503020204020204" pitchFamily="34" charset="-122"/>
                    <a:cs typeface="+mn-cs"/>
                  </a:rPr>
                  <a:t>.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像距 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𝒗</m:t>
                    </m:r>
                  </m:oMath>
                </a14:m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：实像在右侧，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𝒗</m:t>
                    </m:r>
                    <m:r>
                      <a:rPr lang="en-US" altLang="zh-CN" sz="24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𝟎</m:t>
                    </m:r>
                  </m:oMath>
                </a14:m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；虚像在左侧，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𝒗</m:t>
                    </m:r>
                    <m:r>
                      <a:rPr lang="en-US" altLang="zh-CN" sz="24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</m:t>
                    </m:r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𝟎</m:t>
                    </m:r>
                  </m:oMath>
                </a14:m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8B8CAB4-9B73-B030-E9D3-FB0F000F38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3504" y="2582924"/>
                <a:ext cx="8545651" cy="461665"/>
              </a:xfrm>
              <a:prstGeom prst="rect">
                <a:avLst/>
              </a:prstGeom>
              <a:blipFill>
                <a:blip r:embed="rId4"/>
                <a:stretch>
                  <a:fillRect l="-1070" t="-10667" b="-30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096F2398-9CE4-0D6A-7A66-027126181594}"/>
                  </a:ext>
                </a:extLst>
              </p:cNvPr>
              <p:cNvSpPr txBox="1"/>
              <p:nvPr/>
            </p:nvSpPr>
            <p:spPr>
              <a:xfrm>
                <a:off x="2353504" y="3265297"/>
                <a:ext cx="901205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d.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焦距 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𝒇</m:t>
                    </m:r>
                  </m:oMath>
                </a14:m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：凸透镜（会聚）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𝒇</m:t>
                    </m:r>
                    <m:r>
                      <a:rPr lang="en-US" altLang="zh-CN" sz="24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𝟎</m:t>
                    </m:r>
                  </m:oMath>
                </a14:m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；凹透镜（发散）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𝒇</m:t>
                    </m:r>
                    <m:r>
                      <a:rPr lang="en-US" altLang="zh-CN" sz="24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</m:t>
                    </m:r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𝟎</m:t>
                    </m:r>
                  </m:oMath>
                </a14:m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096F2398-9CE4-0D6A-7A66-0271261815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3504" y="3265297"/>
                <a:ext cx="9012056" cy="461665"/>
              </a:xfrm>
              <a:prstGeom prst="rect">
                <a:avLst/>
              </a:prstGeom>
              <a:blipFill>
                <a:blip r:embed="rId5"/>
                <a:stretch>
                  <a:fillRect l="-1015" t="-10667" b="-30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文本框 16">
            <a:extLst>
              <a:ext uri="{FF2B5EF4-FFF2-40B4-BE49-F238E27FC236}">
                <a16:creationId xmlns:a16="http://schemas.microsoft.com/office/drawing/2014/main" id="{060C28B6-0FE7-6B86-B202-663A8C7FC80A}"/>
              </a:ext>
            </a:extLst>
          </p:cNvPr>
          <p:cNvSpPr txBox="1"/>
          <p:nvPr/>
        </p:nvSpPr>
        <p:spPr>
          <a:xfrm>
            <a:off x="2353504" y="3947670"/>
            <a:ext cx="8128340" cy="464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e.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横向放大率大于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表示正立像，小于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表示倒立像</a:t>
            </a:r>
          </a:p>
        </p:txBody>
      </p:sp>
    </p:spTree>
    <p:extLst>
      <p:ext uri="{BB962C8B-B14F-4D97-AF65-F5344CB8AC3E}">
        <p14:creationId xmlns:p14="http://schemas.microsoft.com/office/powerpoint/2010/main" val="42810658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4AE5E-9036-46F3-19CD-9E96F8A72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39ED610-39AD-30C1-6075-A684FD13D2F1}"/>
              </a:ext>
            </a:extLst>
          </p:cNvPr>
          <p:cNvGrpSpPr/>
          <p:nvPr/>
        </p:nvGrpSpPr>
        <p:grpSpPr>
          <a:xfrm>
            <a:off x="-4464172" y="-1137600"/>
            <a:ext cx="7848844" cy="9133201"/>
            <a:chOff x="0" y="0"/>
            <a:chExt cx="6985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42FA939-F943-2F7F-1EFF-AD33D7DF8FB3}"/>
                </a:ext>
              </a:extLst>
            </p:cNvPr>
            <p:cNvSpPr/>
            <p:nvPr/>
          </p:nvSpPr>
          <p:spPr>
            <a:xfrm>
              <a:off x="0" y="0"/>
              <a:ext cx="698500" cy="812800"/>
            </a:xfrm>
            <a:custGeom>
              <a:avLst/>
              <a:gdLst/>
              <a:ahLst/>
              <a:cxnLst/>
              <a:rect l="l" t="t" r="r" b="b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FD902F6-096A-00C6-8639-14D57FD36105}"/>
                </a:ext>
              </a:extLst>
            </p:cNvPr>
            <p:cNvSpPr txBox="1"/>
            <p:nvPr/>
          </p:nvSpPr>
          <p:spPr>
            <a:xfrm>
              <a:off x="0" y="101600"/>
              <a:ext cx="698500" cy="571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40"/>
                </a:lnSpc>
              </a:pPr>
              <a:endParaRPr sz="1200"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9938AAD3-91CC-6405-6F80-E7D2FEA0F443}"/>
              </a:ext>
            </a:extLst>
          </p:cNvPr>
          <p:cNvGrpSpPr/>
          <p:nvPr/>
        </p:nvGrpSpPr>
        <p:grpSpPr>
          <a:xfrm>
            <a:off x="11864346" y="-564926"/>
            <a:ext cx="2822911" cy="3284843"/>
            <a:chOff x="0" y="0"/>
            <a:chExt cx="6985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FDC3E8E-68DB-899F-2D0B-63970BBB5521}"/>
                </a:ext>
              </a:extLst>
            </p:cNvPr>
            <p:cNvSpPr/>
            <p:nvPr/>
          </p:nvSpPr>
          <p:spPr>
            <a:xfrm>
              <a:off x="0" y="0"/>
              <a:ext cx="698500" cy="812800"/>
            </a:xfrm>
            <a:custGeom>
              <a:avLst/>
              <a:gdLst/>
              <a:ahLst/>
              <a:cxnLst/>
              <a:rect l="l" t="t" r="r" b="b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E5EFFE3-5C64-88D8-37B8-3F234AB88946}"/>
                </a:ext>
              </a:extLst>
            </p:cNvPr>
            <p:cNvSpPr txBox="1"/>
            <p:nvPr/>
          </p:nvSpPr>
          <p:spPr>
            <a:xfrm>
              <a:off x="0" y="101600"/>
              <a:ext cx="698500" cy="571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40"/>
                </a:lnSpc>
              </a:pPr>
              <a:endParaRPr sz="1200"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80A16691-41DE-BDAE-9E63-A9CCDB2F8234}"/>
              </a:ext>
            </a:extLst>
          </p:cNvPr>
          <p:cNvSpPr txBox="1"/>
          <p:nvPr/>
        </p:nvSpPr>
        <p:spPr>
          <a:xfrm>
            <a:off x="1334290" y="2885017"/>
            <a:ext cx="1612110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334"/>
              </a:lnSpc>
            </a:pPr>
            <a:r>
              <a:rPr lang="en-US" sz="9334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eorgia Pro Condensed Bold"/>
                <a:sym typeface="Georgia Pro Condensed Bold"/>
              </a:rPr>
              <a:t>3</a:t>
            </a:r>
          </a:p>
        </p:txBody>
      </p:sp>
      <p:sp>
        <p:nvSpPr>
          <p:cNvPr id="9" name="AutoShape 9">
            <a:extLst>
              <a:ext uri="{FF2B5EF4-FFF2-40B4-BE49-F238E27FC236}">
                <a16:creationId xmlns:a16="http://schemas.microsoft.com/office/drawing/2014/main" id="{4E413C75-5AE7-A7FB-8A7B-3576827FD3C5}"/>
              </a:ext>
            </a:extLst>
          </p:cNvPr>
          <p:cNvSpPr/>
          <p:nvPr/>
        </p:nvSpPr>
        <p:spPr>
          <a:xfrm>
            <a:off x="5498826" y="6169025"/>
            <a:ext cx="4410468" cy="0"/>
          </a:xfrm>
          <a:prstGeom prst="line">
            <a:avLst/>
          </a:prstGeom>
          <a:ln w="9525" cap="flat">
            <a:solidFill>
              <a:srgbClr val="004AA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477CEF5A-38C4-CAD9-48A7-53B62EE34D1C}"/>
              </a:ext>
            </a:extLst>
          </p:cNvPr>
          <p:cNvSpPr txBox="1"/>
          <p:nvPr/>
        </p:nvSpPr>
        <p:spPr>
          <a:xfrm>
            <a:off x="2455401" y="3622344"/>
            <a:ext cx="10820400" cy="440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3734" b="1" i="1" spc="-82" dirty="0">
                <a:solidFill>
                  <a:srgbClr val="047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Futura Ultra-Bold Italics"/>
                <a:sym typeface="Futura Ultra-Bold Italics"/>
              </a:rPr>
              <a:t>Interference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DAFE684A-152F-977E-79A8-D24D6AF9E263}"/>
              </a:ext>
            </a:extLst>
          </p:cNvPr>
          <p:cNvSpPr txBox="1"/>
          <p:nvPr/>
        </p:nvSpPr>
        <p:spPr>
          <a:xfrm>
            <a:off x="2350699" y="2343678"/>
            <a:ext cx="10820400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44"/>
              </a:lnSpc>
            </a:pPr>
            <a:r>
              <a:rPr lang="zh-CN" altLang="en-US" sz="8800" b="1" i="1" spc="-228" dirty="0">
                <a:solidFill>
                  <a:srgbClr val="004AA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Futura Ultra-Bold Italics"/>
                <a:sym typeface="Futura Ultra-Bold Italics"/>
              </a:rPr>
              <a:t>干涉</a:t>
            </a:r>
          </a:p>
        </p:txBody>
      </p:sp>
    </p:spTree>
    <p:extLst>
      <p:ext uri="{BB962C8B-B14F-4D97-AF65-F5344CB8AC3E}">
        <p14:creationId xmlns:p14="http://schemas.microsoft.com/office/powerpoint/2010/main" val="18703065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2330F-97E2-29FA-46C1-C93D81558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5A446CA-2ABC-878E-C9F7-3CB637BEDADE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F66E5AF-0232-B486-BC87-8845FFD834B6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E6F2CAA-07C1-4E36-D493-9A59BDE45183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70909D7A-12D9-4D8A-D84A-486E7B9379A6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32944197-3322-0A6E-0F85-C72F6CB4DFC7}"/>
                  </a:ext>
                </a:extLst>
              </p:cNvPr>
              <p:cNvSpPr txBox="1"/>
              <p:nvPr/>
            </p:nvSpPr>
            <p:spPr>
              <a:xfrm>
                <a:off x="152400" y="1217069"/>
                <a:ext cx="10312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1.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增透膜：多为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𝑴𝒈</m:t>
                    </m:r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𝑭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, 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折射率为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1.38</a:t>
                </a:r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32944197-3322-0A6E-0F85-C72F6CB4DF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217069"/>
                <a:ext cx="10312400" cy="461665"/>
              </a:xfrm>
              <a:prstGeom prst="rect">
                <a:avLst/>
              </a:prstGeom>
              <a:blipFill>
                <a:blip r:embed="rId2"/>
                <a:stretch>
                  <a:fillRect l="-887" t="-10667" b="-30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9">
            <a:extLst>
              <a:ext uri="{FF2B5EF4-FFF2-40B4-BE49-F238E27FC236}">
                <a16:creationId xmlns:a16="http://schemas.microsoft.com/office/drawing/2014/main" id="{F58C5F4B-D287-C4B0-60FD-1BBFC25F9A00}"/>
              </a:ext>
            </a:extLst>
          </p:cNvPr>
          <p:cNvSpPr txBox="1"/>
          <p:nvPr/>
        </p:nvSpPr>
        <p:spPr>
          <a:xfrm>
            <a:off x="284327" y="531153"/>
            <a:ext cx="2146051" cy="528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Before Start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181F890-FE88-FF24-6722-61E06B0E1FAA}"/>
              </a:ext>
            </a:extLst>
          </p:cNvPr>
          <p:cNvSpPr txBox="1"/>
          <p:nvPr/>
        </p:nvSpPr>
        <p:spPr>
          <a:xfrm>
            <a:off x="152400" y="2021173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加毛玻璃：形成拓展光源完满呈现干涉条纹，提高强度，不影响衬比度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2271496-532E-AED0-07BF-21D8C8C8C8B2}"/>
              </a:ext>
            </a:extLst>
          </p:cNvPr>
          <p:cNvSpPr txBox="1"/>
          <p:nvPr/>
        </p:nvSpPr>
        <p:spPr>
          <a:xfrm>
            <a:off x="152400" y="2729025"/>
            <a:ext cx="11337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强度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I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为振幅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的平方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BAA3542-1D74-3173-D087-3ED9D1142E29}"/>
                  </a:ext>
                </a:extLst>
              </p:cNvPr>
              <p:cNvSpPr txBox="1"/>
              <p:nvPr/>
            </p:nvSpPr>
            <p:spPr>
              <a:xfrm>
                <a:off x="152400" y="3521100"/>
                <a:ext cx="11337758" cy="647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4.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半波损失：光疏射向光密，反射光相位突变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𝝅</m:t>
                    </m:r>
                  </m:oMath>
                </a14:m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，光程变化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den>
                    </m:f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BAA3542-1D74-3173-D087-3ED9D1142E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3521100"/>
                <a:ext cx="11337758" cy="647357"/>
              </a:xfrm>
              <a:prstGeom prst="rect">
                <a:avLst/>
              </a:prstGeom>
              <a:blipFill>
                <a:blip r:embed="rId3"/>
                <a:stretch>
                  <a:fillRect l="-806" b="-56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8704297-9562-4507-9A0B-A081C2083D0D}"/>
                  </a:ext>
                </a:extLst>
              </p:cNvPr>
              <p:cNvSpPr txBox="1"/>
              <p:nvPr/>
            </p:nvSpPr>
            <p:spPr>
              <a:xfrm>
                <a:off x="152400" y="4250784"/>
                <a:ext cx="11337758" cy="4742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5.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单位换算：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𝒎𝒎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𝟏𝟎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𝟑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𝒎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 ;  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</m:t>
                    </m:r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𝝁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𝒎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𝟏𝟎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𝟔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𝒎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 ;  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𝒏𝒎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𝟏𝟎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𝟗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𝒎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 ;  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</m:t>
                    </m:r>
                    <m:acc>
                      <m:accPr>
                        <m:chr m:val="̇"/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acc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𝑨</m:t>
                        </m:r>
                      </m:e>
                    </m:acc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 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𝟏𝟎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𝟏𝟎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𝒎</m:t>
                    </m:r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8704297-9562-4507-9A0B-A081C2083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4250784"/>
                <a:ext cx="11337758" cy="474297"/>
              </a:xfrm>
              <a:prstGeom prst="rect">
                <a:avLst/>
              </a:prstGeom>
              <a:blipFill>
                <a:blip r:embed="rId4"/>
                <a:stretch>
                  <a:fillRect l="-806" t="-7692" b="-282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E0436F9F-CBDC-2E1C-49BD-8DCA0F4ABE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3987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5DDAC-6DE7-0FEB-2EA5-00D78F973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8A73FDF-2D78-D4B5-490F-F892D25166D3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087727D-6522-E37A-16DD-DE2AD398CFD1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30F1C68-68EE-4E64-49F6-0EFE735D22FD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3B85C945-FAAD-E229-B4D9-6E6D8146F43B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B8B7573-CB76-9E6B-D8C7-EAE16726B4F9}"/>
              </a:ext>
            </a:extLst>
          </p:cNvPr>
          <p:cNvSpPr txBox="1"/>
          <p:nvPr/>
        </p:nvSpPr>
        <p:spPr>
          <a:xfrm>
            <a:off x="152400" y="3002904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强度结论：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27724030-8DBB-4ADB-932B-A120997CF196}"/>
              </a:ext>
            </a:extLst>
          </p:cNvPr>
          <p:cNvSpPr txBox="1"/>
          <p:nvPr/>
        </p:nvSpPr>
        <p:spPr>
          <a:xfrm>
            <a:off x="284328" y="531153"/>
            <a:ext cx="3299629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两个点波源的干涉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DF6171BE-C82D-0672-5552-D14F034EF01C}"/>
                  </a:ext>
                </a:extLst>
              </p:cNvPr>
              <p:cNvSpPr txBox="1"/>
              <p:nvPr/>
            </p:nvSpPr>
            <p:spPr>
              <a:xfrm>
                <a:off x="2794341" y="2963950"/>
                <a:ext cx="6603318" cy="5395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𝑰</m:t>
                      </m:r>
                      <m:d>
                        <m:d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𝑷</m:t>
                          </m:r>
                        </m:e>
                      </m:d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𝑰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𝑷</m:t>
                          </m:r>
                        </m:e>
                      </m:d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𝑰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sub>
                      </m:sSub>
                      <m:d>
                        <m:d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𝑷</m:t>
                          </m:r>
                        </m:e>
                      </m:d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𝑰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𝟏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𝑷</m:t>
                              </m:r>
                            </m:e>
                          </m:d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𝑰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𝟐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𝑷</m:t>
                              </m:r>
                            </m:e>
                          </m:d>
                        </m:e>
                      </m:rad>
                      <m:func>
                        <m:func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r>
                            <a:rPr lang="en-US" altLang="zh-CN" sz="2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𝐜𝐨𝐬</m:t>
                          </m:r>
                        </m:fName>
                        <m:e>
                          <m:r>
                            <a:rPr lang="zh-CN" alt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𝜹</m:t>
                          </m:r>
                          <m:d>
                            <m:dPr>
                              <m:ctrlP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𝑷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DF6171BE-C82D-0672-5552-D14F034EF0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4341" y="2963950"/>
                <a:ext cx="6603318" cy="53957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D1F4C2C4-8466-134A-E6EF-CCD70D9E523D}"/>
                  </a:ext>
                </a:extLst>
              </p:cNvPr>
              <p:cNvSpPr txBox="1"/>
              <p:nvPr/>
            </p:nvSpPr>
            <p:spPr>
              <a:xfrm>
                <a:off x="152400" y="3763879"/>
                <a:ext cx="10312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其中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𝜹</m:t>
                    </m:r>
                    <m:d>
                      <m:d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𝑷</m:t>
                        </m:r>
                      </m:e>
                    </m:d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为两列波在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𝑷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点的相位差</a:t>
                </a: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D1F4C2C4-8466-134A-E6EF-CCD70D9E52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3763879"/>
                <a:ext cx="10312400" cy="461665"/>
              </a:xfrm>
              <a:prstGeom prst="rect">
                <a:avLst/>
              </a:prstGeom>
              <a:blipFill>
                <a:blip r:embed="rId3"/>
                <a:stretch>
                  <a:fillRect l="-887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文本框 23">
            <a:extLst>
              <a:ext uri="{FF2B5EF4-FFF2-40B4-BE49-F238E27FC236}">
                <a16:creationId xmlns:a16="http://schemas.microsoft.com/office/drawing/2014/main" id="{A079EE9F-E6D5-71C1-849A-AEE9E57AE855}"/>
              </a:ext>
            </a:extLst>
          </p:cNvPr>
          <p:cNvSpPr txBox="1"/>
          <p:nvPr/>
        </p:nvSpPr>
        <p:spPr>
          <a:xfrm>
            <a:off x="152400" y="202713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干涉：因波的叠加引起强度的重新分布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C59D8861-7366-80FA-3F7F-8E97DB55AD8F}"/>
                  </a:ext>
                </a:extLst>
              </p:cNvPr>
              <p:cNvSpPr txBox="1"/>
              <p:nvPr/>
            </p:nvSpPr>
            <p:spPr>
              <a:xfrm>
                <a:off x="4006375" y="4754427"/>
                <a:ext cx="16395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相位差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𝝅</m:t>
                    </m:r>
                  </m:oMath>
                </a14:m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C59D8861-7366-80FA-3F7F-8E97DB55AD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6375" y="4754427"/>
                <a:ext cx="1639579" cy="461665"/>
              </a:xfrm>
              <a:prstGeom prst="rect">
                <a:avLst/>
              </a:prstGeom>
              <a:blipFill>
                <a:blip r:embed="rId4"/>
                <a:stretch>
                  <a:fillRect l="-5576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箭头: 左右 6">
            <a:extLst>
              <a:ext uri="{FF2B5EF4-FFF2-40B4-BE49-F238E27FC236}">
                <a16:creationId xmlns:a16="http://schemas.microsoft.com/office/drawing/2014/main" id="{20C00113-6209-80B5-B5D4-2FA78FA5BCEB}"/>
              </a:ext>
            </a:extLst>
          </p:cNvPr>
          <p:cNvSpPr/>
          <p:nvPr/>
        </p:nvSpPr>
        <p:spPr>
          <a:xfrm>
            <a:off x="5680130" y="4856525"/>
            <a:ext cx="895989" cy="257468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1E4D879A-680B-7418-3E12-F3AADB7FEADD}"/>
                  </a:ext>
                </a:extLst>
              </p:cNvPr>
              <p:cNvSpPr txBox="1"/>
              <p:nvPr/>
            </p:nvSpPr>
            <p:spPr>
              <a:xfrm>
                <a:off x="6975618" y="4754426"/>
                <a:ext cx="16395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波长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zh-CN" alt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1E4D879A-680B-7418-3E12-F3AADB7FEA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618" y="4754426"/>
                <a:ext cx="1639579" cy="461665"/>
              </a:xfrm>
              <a:prstGeom prst="rect">
                <a:avLst/>
              </a:prstGeom>
              <a:blipFill>
                <a:blip r:embed="rId5"/>
                <a:stretch>
                  <a:fillRect l="-5576" t="-123684" r="-22677" b="-1921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052322BF-58A2-D063-BA83-85354A7CA057}"/>
              </a:ext>
            </a:extLst>
          </p:cNvPr>
          <p:cNvSpPr txBox="1"/>
          <p:nvPr/>
        </p:nvSpPr>
        <p:spPr>
          <a:xfrm>
            <a:off x="152400" y="5656825"/>
            <a:ext cx="11127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相干：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相位差恒定    （分波阵面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分振幅）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647DDC1-CC87-9275-34CA-2AE8B29B5474}"/>
                  </a:ext>
                </a:extLst>
              </p:cNvPr>
              <p:cNvSpPr txBox="1"/>
              <p:nvPr/>
            </p:nvSpPr>
            <p:spPr>
              <a:xfrm>
                <a:off x="152399" y="1276416"/>
                <a:ext cx="10734483" cy="5091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光波：矢量横波；傍轴下，可以用标量波来处理</a:t>
                </a:r>
                <a14:m>
                  <m:oMath xmlns:m="http://schemas.openxmlformats.org/officeDocument/2006/math">
                    <m:r>
                      <a:rPr lang="en-US" altLang="zh-CN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𝐔</m:t>
                    </m:r>
                    <m:d>
                      <m:d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𝑷</m:t>
                        </m:r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𝒕</m:t>
                        </m:r>
                      </m:e>
                    </m:d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𝑨</m:t>
                    </m:r>
                    <m:func>
                      <m:func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a:rPr lang="en-US" altLang="zh-CN" sz="24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𝐜𝐨𝐬</m:t>
                        </m:r>
                      </m:fName>
                      <m:e>
                        <m:d>
                          <m:dPr>
                            <m:ctrlP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𝝎</m:t>
                            </m:r>
                            <m: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zh-CN" alt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𝝋</m:t>
                            </m:r>
                            <m:d>
                              <m:dPr>
                                <m:ctrlPr>
                                  <a:rPr lang="en-US" altLang="zh-CN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647DDC1-CC87-9275-34CA-2AE8B29B54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99" y="1276416"/>
                <a:ext cx="10734483" cy="509178"/>
              </a:xfrm>
              <a:prstGeom prst="rect">
                <a:avLst/>
              </a:prstGeom>
              <a:blipFill>
                <a:blip r:embed="rId6"/>
                <a:stretch>
                  <a:fillRect l="-852" t="-4762" b="-214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图片 13">
            <a:extLst>
              <a:ext uri="{FF2B5EF4-FFF2-40B4-BE49-F238E27FC236}">
                <a16:creationId xmlns:a16="http://schemas.microsoft.com/office/drawing/2014/main" id="{02522AED-A383-EA5B-35ED-E7AFDF59F3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111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49649-E327-99BE-B4A0-935C63CD6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1383DC4-46CB-9FE8-2953-F3C9ADEAE2A0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9A2D58B-FDE2-AA1A-8EB1-CE33290CA814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A7C983B-F255-FDB7-26B7-BEBB49209833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DD988658-4567-AA1B-D304-A00801ADBD05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301A3E4F-BAE9-F552-3139-D3B947C57A5B}"/>
                  </a:ext>
                </a:extLst>
              </p:cNvPr>
              <p:cNvSpPr txBox="1"/>
              <p:nvPr/>
            </p:nvSpPr>
            <p:spPr>
              <a:xfrm>
                <a:off x="152400" y="1217069"/>
                <a:ext cx="10312400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两个点波元干涉 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, 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远场（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𝒅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p>
                    </m:sSup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≪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）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, 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傍轴（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≪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）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301A3E4F-BAE9-F552-3139-D3B947C57A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217069"/>
                <a:ext cx="10312400" cy="470000"/>
              </a:xfrm>
              <a:prstGeom prst="rect">
                <a:avLst/>
              </a:prstGeom>
              <a:blipFill>
                <a:blip r:embed="rId2"/>
                <a:stretch>
                  <a:fillRect l="-887" t="-7792" b="-298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9">
            <a:extLst>
              <a:ext uri="{FF2B5EF4-FFF2-40B4-BE49-F238E27FC236}">
                <a16:creationId xmlns:a16="http://schemas.microsoft.com/office/drawing/2014/main" id="{4C2AFF67-BF26-2509-1D8F-D9E3E7E8B65F}"/>
              </a:ext>
            </a:extLst>
          </p:cNvPr>
          <p:cNvSpPr txBox="1"/>
          <p:nvPr/>
        </p:nvSpPr>
        <p:spPr>
          <a:xfrm>
            <a:off x="284328" y="531153"/>
            <a:ext cx="2471144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杨氏双缝干涉</a:t>
            </a: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DEB8C9BB-BBD7-6457-455D-E08FD106A716}"/>
              </a:ext>
            </a:extLst>
          </p:cNvPr>
          <p:cNvCxnSpPr/>
          <p:nvPr/>
        </p:nvCxnSpPr>
        <p:spPr>
          <a:xfrm>
            <a:off x="1386942" y="3700560"/>
            <a:ext cx="9150137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2313C956-D9A4-1919-C336-1AF42FAB3468}"/>
              </a:ext>
            </a:extLst>
          </p:cNvPr>
          <p:cNvSpPr/>
          <p:nvPr/>
        </p:nvSpPr>
        <p:spPr>
          <a:xfrm>
            <a:off x="497090" y="2632739"/>
            <a:ext cx="325256" cy="213564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1520624B-5D44-E639-D24F-878D08C18CFB}"/>
              </a:ext>
            </a:extLst>
          </p:cNvPr>
          <p:cNvCxnSpPr/>
          <p:nvPr/>
        </p:nvCxnSpPr>
        <p:spPr>
          <a:xfrm>
            <a:off x="2411807" y="2405672"/>
            <a:ext cx="0" cy="119669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6055FCE6-3F17-E39A-DD24-B993925A26B4}"/>
              </a:ext>
            </a:extLst>
          </p:cNvPr>
          <p:cNvCxnSpPr/>
          <p:nvPr/>
        </p:nvCxnSpPr>
        <p:spPr>
          <a:xfrm>
            <a:off x="2411807" y="3822276"/>
            <a:ext cx="0" cy="119669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CA147458-A483-571C-0D8C-57FF3AAE26E7}"/>
              </a:ext>
            </a:extLst>
          </p:cNvPr>
          <p:cNvCxnSpPr>
            <a:cxnSpLocks/>
          </p:cNvCxnSpPr>
          <p:nvPr/>
        </p:nvCxnSpPr>
        <p:spPr>
          <a:xfrm>
            <a:off x="4122982" y="3287852"/>
            <a:ext cx="0" cy="84382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854CF1E8-CF21-5384-57FD-7BADC7F539B0}"/>
              </a:ext>
            </a:extLst>
          </p:cNvPr>
          <p:cNvCxnSpPr/>
          <p:nvPr/>
        </p:nvCxnSpPr>
        <p:spPr>
          <a:xfrm>
            <a:off x="4122982" y="1963403"/>
            <a:ext cx="0" cy="119669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E96AB8AC-E34A-1002-B532-216771863CD1}"/>
              </a:ext>
            </a:extLst>
          </p:cNvPr>
          <p:cNvCxnSpPr/>
          <p:nvPr/>
        </p:nvCxnSpPr>
        <p:spPr>
          <a:xfrm>
            <a:off x="4127073" y="4263723"/>
            <a:ext cx="0" cy="119669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CDF2D364-2675-4BA2-2090-BB79D5B6B6FF}"/>
              </a:ext>
            </a:extLst>
          </p:cNvPr>
          <p:cNvCxnSpPr>
            <a:cxnSpLocks/>
          </p:cNvCxnSpPr>
          <p:nvPr/>
        </p:nvCxnSpPr>
        <p:spPr>
          <a:xfrm>
            <a:off x="10109540" y="1576800"/>
            <a:ext cx="0" cy="405688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515CA1FF-9106-FCC5-17BE-137D26683F59}"/>
                  </a:ext>
                </a:extLst>
              </p:cNvPr>
              <p:cNvSpPr txBox="1"/>
              <p:nvPr/>
            </p:nvSpPr>
            <p:spPr>
              <a:xfrm>
                <a:off x="1891624" y="3140705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𝑺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515CA1FF-9106-FCC5-17BE-137D26683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624" y="3140705"/>
                <a:ext cx="329848" cy="461665"/>
              </a:xfrm>
              <a:prstGeom prst="rect">
                <a:avLst/>
              </a:prstGeom>
              <a:blipFill>
                <a:blip r:embed="rId3"/>
                <a:stretch>
                  <a:fillRect l="-3704" r="-129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1A3F89C8-187F-B8F6-4E65-D4D5F475454C}"/>
                  </a:ext>
                </a:extLst>
              </p:cNvPr>
              <p:cNvSpPr txBox="1"/>
              <p:nvPr/>
            </p:nvSpPr>
            <p:spPr>
              <a:xfrm>
                <a:off x="3646009" y="2716565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𝑺</m:t>
                          </m:r>
                        </m:e>
                        <m:sub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1A3F89C8-187F-B8F6-4E65-D4D5F4754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6009" y="2716565"/>
                <a:ext cx="329848" cy="461665"/>
              </a:xfrm>
              <a:prstGeom prst="rect">
                <a:avLst/>
              </a:prstGeom>
              <a:blipFill>
                <a:blip r:embed="rId4"/>
                <a:stretch>
                  <a:fillRect l="-3704" r="-44444" b="-2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D774C490-BB95-4AFA-F2BA-40AD0CA39065}"/>
                  </a:ext>
                </a:extLst>
              </p:cNvPr>
              <p:cNvSpPr txBox="1"/>
              <p:nvPr/>
            </p:nvSpPr>
            <p:spPr>
              <a:xfrm>
                <a:off x="3646009" y="4263723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𝑺</m:t>
                          </m:r>
                        </m:e>
                        <m:sub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D774C490-BB95-4AFA-F2BA-40AD0CA390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6009" y="4263723"/>
                <a:ext cx="329848" cy="461665"/>
              </a:xfrm>
              <a:prstGeom prst="rect">
                <a:avLst/>
              </a:prstGeom>
              <a:blipFill>
                <a:blip r:embed="rId5"/>
                <a:stretch>
                  <a:fillRect l="-3704" r="-44444" b="-26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4888A831-E680-D94B-4EC0-911660C590A2}"/>
              </a:ext>
            </a:extLst>
          </p:cNvPr>
          <p:cNvCxnSpPr>
            <a:cxnSpLocks/>
          </p:cNvCxnSpPr>
          <p:nvPr/>
        </p:nvCxnSpPr>
        <p:spPr>
          <a:xfrm flipV="1">
            <a:off x="2411807" y="3213646"/>
            <a:ext cx="1711175" cy="4869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7F04EAAA-A869-DF4D-30E0-04BB715243A9}"/>
              </a:ext>
            </a:extLst>
          </p:cNvPr>
          <p:cNvCxnSpPr>
            <a:cxnSpLocks/>
          </p:cNvCxnSpPr>
          <p:nvPr/>
        </p:nvCxnSpPr>
        <p:spPr>
          <a:xfrm flipV="1">
            <a:off x="4122982" y="2830354"/>
            <a:ext cx="5982466" cy="38329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D872DB98-8F8F-8BEB-C6A0-CF0FDB4A2592}"/>
              </a:ext>
            </a:extLst>
          </p:cNvPr>
          <p:cNvCxnSpPr>
            <a:cxnSpLocks/>
          </p:cNvCxnSpPr>
          <p:nvPr/>
        </p:nvCxnSpPr>
        <p:spPr>
          <a:xfrm>
            <a:off x="2411806" y="3700559"/>
            <a:ext cx="1711176" cy="47536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FA2C4E6F-40C2-0521-FDF9-B51FAF53F471}"/>
              </a:ext>
            </a:extLst>
          </p:cNvPr>
          <p:cNvCxnSpPr>
            <a:cxnSpLocks/>
          </p:cNvCxnSpPr>
          <p:nvPr/>
        </p:nvCxnSpPr>
        <p:spPr>
          <a:xfrm flipV="1">
            <a:off x="4122981" y="2830353"/>
            <a:ext cx="5982467" cy="134522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749C4D4A-EF76-2344-ADC6-43E22980D00D}"/>
                  </a:ext>
                </a:extLst>
              </p:cNvPr>
              <p:cNvSpPr txBox="1"/>
              <p:nvPr/>
            </p:nvSpPr>
            <p:spPr>
              <a:xfrm>
                <a:off x="4127073" y="3342536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𝒅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749C4D4A-EF76-2344-ADC6-43E22980D0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7073" y="3342536"/>
                <a:ext cx="329848" cy="400110"/>
              </a:xfrm>
              <a:prstGeom prst="rect">
                <a:avLst/>
              </a:prstGeom>
              <a:blipFill>
                <a:blip r:embed="rId6"/>
                <a:stretch>
                  <a:fillRect r="-74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17F325F9-F139-4268-0164-0C615459DF19}"/>
                  </a:ext>
                </a:extLst>
              </p:cNvPr>
              <p:cNvSpPr txBox="1"/>
              <p:nvPr/>
            </p:nvSpPr>
            <p:spPr>
              <a:xfrm>
                <a:off x="10207231" y="3056993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17F325F9-F139-4268-0164-0C615459DF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7231" y="3056993"/>
                <a:ext cx="329848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24D58099-0893-BE92-D00E-AFA09EAF10A2}"/>
                  </a:ext>
                </a:extLst>
              </p:cNvPr>
              <p:cNvSpPr txBox="1"/>
              <p:nvPr/>
            </p:nvSpPr>
            <p:spPr>
              <a:xfrm>
                <a:off x="822346" y="4584062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𝝀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24D58099-0893-BE92-D00E-AFA09EAF10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346" y="4584062"/>
                <a:ext cx="329848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D6C974AA-3869-36DC-36F2-833A60EC80E9}"/>
              </a:ext>
            </a:extLst>
          </p:cNvPr>
          <p:cNvCxnSpPr>
            <a:cxnSpLocks/>
          </p:cNvCxnSpPr>
          <p:nvPr/>
        </p:nvCxnSpPr>
        <p:spPr>
          <a:xfrm>
            <a:off x="2411806" y="4862072"/>
            <a:ext cx="769364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D469C033-C358-E97B-4508-75D7683ED94A}"/>
                  </a:ext>
                </a:extLst>
              </p:cNvPr>
              <p:cNvSpPr txBox="1"/>
              <p:nvPr/>
            </p:nvSpPr>
            <p:spPr>
              <a:xfrm>
                <a:off x="6949290" y="4939441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𝑫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D469C033-C358-E97B-4508-75D7683ED9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9290" y="4939441"/>
                <a:ext cx="329848" cy="400110"/>
              </a:xfrm>
              <a:prstGeom prst="rect">
                <a:avLst/>
              </a:prstGeom>
              <a:blipFill>
                <a:blip r:embed="rId9"/>
                <a:stretch>
                  <a:fillRect r="-129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CAA593EF-0DAE-312D-811A-E90943790170}"/>
                  </a:ext>
                </a:extLst>
              </p:cNvPr>
              <p:cNvSpPr txBox="1"/>
              <p:nvPr/>
            </p:nvSpPr>
            <p:spPr>
              <a:xfrm>
                <a:off x="3102470" y="4939441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CAA593EF-0DAE-312D-811A-E909437901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2470" y="4939441"/>
                <a:ext cx="329848" cy="400110"/>
              </a:xfrm>
              <a:prstGeom prst="rect">
                <a:avLst/>
              </a:prstGeom>
              <a:blipFill>
                <a:blip r:embed="rId10"/>
                <a:stretch>
                  <a:fillRect r="-74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882487CF-8DCC-FFE4-D7BC-D387E0D67428}"/>
                  </a:ext>
                </a:extLst>
              </p:cNvPr>
              <p:cNvSpPr txBox="1"/>
              <p:nvPr/>
            </p:nvSpPr>
            <p:spPr>
              <a:xfrm>
                <a:off x="2937546" y="3084899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882487CF-8DCC-FFE4-D7BC-D387E0D67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7546" y="3084899"/>
                <a:ext cx="329848" cy="400110"/>
              </a:xfrm>
              <a:prstGeom prst="rect">
                <a:avLst/>
              </a:prstGeom>
              <a:blipFill>
                <a:blip r:embed="rId11"/>
                <a:stretch>
                  <a:fillRect r="-3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467B750A-C3B8-37F4-8DC3-435B47A04782}"/>
                  </a:ext>
                </a:extLst>
              </p:cNvPr>
              <p:cNvSpPr txBox="1"/>
              <p:nvPr/>
            </p:nvSpPr>
            <p:spPr>
              <a:xfrm>
                <a:off x="2935501" y="3947194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467B750A-C3B8-37F4-8DC3-435B47A047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501" y="3947194"/>
                <a:ext cx="329848" cy="400110"/>
              </a:xfrm>
              <a:prstGeom prst="rect">
                <a:avLst/>
              </a:prstGeom>
              <a:blipFill>
                <a:blip r:embed="rId12"/>
                <a:stretch>
                  <a:fillRect r="-33333" b="-15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DDC3A399-1539-D87B-994A-F0A2CEBA9AB7}"/>
                  </a:ext>
                </a:extLst>
              </p:cNvPr>
              <p:cNvSpPr txBox="1"/>
              <p:nvPr/>
            </p:nvSpPr>
            <p:spPr>
              <a:xfrm>
                <a:off x="5459143" y="3947194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DDC3A399-1539-D87B-994A-F0A2CEBA9A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9143" y="3947194"/>
                <a:ext cx="329848" cy="400110"/>
              </a:xfrm>
              <a:prstGeom prst="rect">
                <a:avLst/>
              </a:prstGeom>
              <a:blipFill>
                <a:blip r:embed="rId13"/>
                <a:stretch>
                  <a:fillRect r="-22222" b="-15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E5C01648-9602-C509-02D6-612EE4476E49}"/>
                  </a:ext>
                </a:extLst>
              </p:cNvPr>
              <p:cNvSpPr txBox="1"/>
              <p:nvPr/>
            </p:nvSpPr>
            <p:spPr>
              <a:xfrm>
                <a:off x="5459143" y="2598574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E5C01648-9602-C509-02D6-612EE4476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9143" y="2598574"/>
                <a:ext cx="329848" cy="400110"/>
              </a:xfrm>
              <a:prstGeom prst="rect">
                <a:avLst/>
              </a:prstGeom>
              <a:blipFill>
                <a:blip r:embed="rId14"/>
                <a:stretch>
                  <a:fillRect r="-222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F4427B8D-0530-78AA-0671-3A98FF94A19A}"/>
                  </a:ext>
                </a:extLst>
              </p:cNvPr>
              <p:cNvSpPr txBox="1"/>
              <p:nvPr/>
            </p:nvSpPr>
            <p:spPr>
              <a:xfrm>
                <a:off x="9628475" y="2292555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𝑷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F4427B8D-0530-78AA-0671-3A98FF94A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8475" y="2292555"/>
                <a:ext cx="329848" cy="461665"/>
              </a:xfrm>
              <a:prstGeom prst="rect">
                <a:avLst/>
              </a:prstGeom>
              <a:blipFill>
                <a:blip r:embed="rId15"/>
                <a:stretch>
                  <a:fillRect l="-3636" r="-218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D96879C9-1680-29EB-327F-0A254FC2307E}"/>
                  </a:ext>
                </a:extLst>
              </p:cNvPr>
              <p:cNvSpPr txBox="1"/>
              <p:nvPr/>
            </p:nvSpPr>
            <p:spPr>
              <a:xfrm>
                <a:off x="3697966" y="3301786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D96879C9-1680-29EB-327F-0A254FC230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966" y="3301786"/>
                <a:ext cx="329848" cy="461665"/>
              </a:xfrm>
              <a:prstGeom prst="rect">
                <a:avLst/>
              </a:prstGeom>
              <a:blipFill>
                <a:blip r:embed="rId16"/>
                <a:stretch>
                  <a:fillRect l="-5556" r="-277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01A5FB17-361F-3EA1-73F3-FFAA10AB750B}"/>
                  </a:ext>
                </a:extLst>
              </p:cNvPr>
              <p:cNvSpPr txBox="1"/>
              <p:nvPr/>
            </p:nvSpPr>
            <p:spPr>
              <a:xfrm>
                <a:off x="314311" y="5911664"/>
                <a:ext cx="4056795" cy="7277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𝑳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altLang="zh-CN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acc>
                        <m:accPr>
                          <m:chr m:val="̅"/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𝑺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𝑵</m:t>
                          </m:r>
                        </m:e>
                      </m:acc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𝑫</m:t>
                          </m:r>
                        </m:den>
                      </m:f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01A5FB17-361F-3EA1-73F3-FFAA10AB7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11" y="5911664"/>
                <a:ext cx="4056795" cy="72776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id="{22D7B076-5E3E-9194-0E9E-DE088A2496BC}"/>
              </a:ext>
            </a:extLst>
          </p:cNvPr>
          <p:cNvCxnSpPr/>
          <p:nvPr/>
        </p:nvCxnSpPr>
        <p:spPr>
          <a:xfrm>
            <a:off x="4122981" y="3213646"/>
            <a:ext cx="215816" cy="91803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53A8F3FC-4355-8490-8D01-8A8FAD7C3BD0}"/>
                  </a:ext>
                </a:extLst>
              </p:cNvPr>
              <p:cNvSpPr txBox="1"/>
              <p:nvPr/>
            </p:nvSpPr>
            <p:spPr>
              <a:xfrm>
                <a:off x="4371106" y="4072062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𝑵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53A8F3FC-4355-8490-8D01-8A8FAD7C3B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1106" y="4072062"/>
                <a:ext cx="329848" cy="461665"/>
              </a:xfrm>
              <a:prstGeom prst="rect">
                <a:avLst/>
              </a:prstGeom>
              <a:blipFill>
                <a:blip r:embed="rId18"/>
                <a:stretch>
                  <a:fillRect l="-3704" r="-314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1959FC5D-DA61-7E19-81B4-C4C74990C743}"/>
                  </a:ext>
                </a:extLst>
              </p:cNvPr>
              <p:cNvSpPr txBox="1"/>
              <p:nvPr/>
            </p:nvSpPr>
            <p:spPr>
              <a:xfrm>
                <a:off x="4456921" y="5845555"/>
                <a:ext cx="4056795" cy="7938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</m:t>
                      </m:r>
                      <m:d>
                        <m:d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𝑷</m:t>
                          </m:r>
                        </m:e>
                      </m:d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zh-CN" alt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  <m:r>
                            <a:rPr lang="zh-CN" alt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𝑳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𝝀</m:t>
                          </m:r>
                        </m:den>
                      </m:f>
                      <m:r>
                        <a:rPr lang="en-US" altLang="zh-CN" sz="2400" b="1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zh-CN" alt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𝒅𝒙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𝝀</m:t>
                          </m:r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𝑫</m:t>
                          </m:r>
                        </m:den>
                      </m:f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1959FC5D-DA61-7E19-81B4-C4C74990C7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921" y="5845555"/>
                <a:ext cx="4056795" cy="79387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21443942-99E0-7FDB-AD60-9F4BB5BB621E}"/>
                  </a:ext>
                </a:extLst>
              </p:cNvPr>
              <p:cNvSpPr txBox="1"/>
              <p:nvPr/>
            </p:nvSpPr>
            <p:spPr>
              <a:xfrm>
                <a:off x="7929925" y="5823426"/>
                <a:ext cx="4056795" cy="7937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𝝀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21443942-99E0-7FDB-AD60-9F4BB5BB62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9925" y="5823426"/>
                <a:ext cx="4056795" cy="79374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4D73CF55-E100-02C7-46A0-BC3B7242538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0473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D13EA-C7FD-8882-87D1-704661F6C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8F23FF6-BDEC-322F-8C41-A5057EA20D4E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C860128-1AE7-C213-855C-211015174BD7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D8F336C-58AB-4B53-56FA-E2DCD2EC1F5C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BF9CC880-7878-7D0C-D821-15BF0E20C9EA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F7187DE4-4B24-888C-7A8A-D20E75FADE82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7126C51-41E2-5CAC-754B-1904588B6FB5}"/>
              </a:ext>
            </a:extLst>
          </p:cNvPr>
          <p:cNvSpPr txBox="1"/>
          <p:nvPr/>
        </p:nvSpPr>
        <p:spPr>
          <a:xfrm>
            <a:off x="152400" y="1217069"/>
            <a:ext cx="11449050" cy="1688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在杨氏双孔实验中，孔距为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0.1 mm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，孔与屏幕的距离为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3 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，对下列三条典型谱线求出干涉条纹的间距：</a:t>
            </a:r>
          </a:p>
          <a:p>
            <a:pPr algn="ctr"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F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蓝线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(486.1 nm)   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；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D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黄线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(589.3 nm)   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；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C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红线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(656.3 nm)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31BF61A-9E93-003F-4DF2-8DA92C235D83}"/>
              </a:ext>
            </a:extLst>
          </p:cNvPr>
          <p:cNvSpPr txBox="1"/>
          <p:nvPr/>
        </p:nvSpPr>
        <p:spPr>
          <a:xfrm rot="10800000">
            <a:off x="5826685" y="6396335"/>
            <a:ext cx="6365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ANS: F 14.6mm ; D 17.7mm ; C 19.7mm</a:t>
            </a:r>
            <a:endParaRPr lang="zh-CN" altLang="en-US" sz="2400" b="1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21165EF-FA89-5849-3535-40F910CAF2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301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42878-1491-4F93-4132-8390AB227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74538E0-47DD-DE69-E3FA-7F33B2CEEC31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7EC7C7E-624A-01F2-1390-3DE05DD5CE4E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E7AB9FE-A7EC-050A-ED53-BDDC807B1512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F412CBB3-EA24-5A79-996D-4100263F062C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26D1C8F5-18BC-532D-D11E-67DA26384181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4D0C1C1-D1F5-2DC9-FBAA-B095B773D910}"/>
              </a:ext>
            </a:extLst>
          </p:cNvPr>
          <p:cNvSpPr txBox="1"/>
          <p:nvPr/>
        </p:nvSpPr>
        <p:spPr>
          <a:xfrm>
            <a:off x="152400" y="1217069"/>
            <a:ext cx="11449050" cy="1134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在杨氏双孔实验中，孔距为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0.45mm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，孔与幕的距离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1.2m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，测得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10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个亮纹之间的间距为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1.5cm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，问光源的波长是多少。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1440D3C-E3F5-6164-88DF-BA1322EB6112}"/>
              </a:ext>
            </a:extLst>
          </p:cNvPr>
          <p:cNvSpPr txBox="1"/>
          <p:nvPr/>
        </p:nvSpPr>
        <p:spPr>
          <a:xfrm rot="10800000">
            <a:off x="10060968" y="6396335"/>
            <a:ext cx="2131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ANS:625nm</a:t>
            </a:r>
            <a:endParaRPr lang="zh-CN" altLang="en-US" sz="2400" b="1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275DB68-F416-1590-971B-FC4EA024E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0663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84339-5A28-3B43-4DBF-BD3391CC4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96F2BEC-254A-ECE0-C76F-4B0573F0EDA1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6C63F7E-0A04-1A27-1011-C5301FE9F8D4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DAE7B8F-7C65-5233-6D34-AF3718695B6F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8B9576A9-9FD4-30FC-A5A1-D4648476DF1E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2256BE1-150A-32FD-048D-FB189FC76388}"/>
              </a:ext>
            </a:extLst>
          </p:cNvPr>
          <p:cNvSpPr txBox="1"/>
          <p:nvPr/>
        </p:nvSpPr>
        <p:spPr>
          <a:xfrm>
            <a:off x="152400" y="1217069"/>
            <a:ext cx="10312400" cy="47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如果光源移动呢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82CA6D45-5035-93F5-B890-23769311E9B4}"/>
              </a:ext>
            </a:extLst>
          </p:cNvPr>
          <p:cNvSpPr txBox="1"/>
          <p:nvPr/>
        </p:nvSpPr>
        <p:spPr>
          <a:xfrm>
            <a:off x="284328" y="531153"/>
            <a:ext cx="2471144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杨氏双缝干涉</a:t>
            </a: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FC1AFDD1-30F7-EA5E-0513-FF678AF0A98D}"/>
              </a:ext>
            </a:extLst>
          </p:cNvPr>
          <p:cNvCxnSpPr/>
          <p:nvPr/>
        </p:nvCxnSpPr>
        <p:spPr>
          <a:xfrm>
            <a:off x="1386942" y="3700560"/>
            <a:ext cx="9150137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91C37E22-521E-627C-F727-BE456DE1C339}"/>
              </a:ext>
            </a:extLst>
          </p:cNvPr>
          <p:cNvSpPr/>
          <p:nvPr/>
        </p:nvSpPr>
        <p:spPr>
          <a:xfrm>
            <a:off x="497090" y="2632739"/>
            <a:ext cx="325256" cy="213564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E5A69E7D-B23C-79CF-E3D9-BCFA4C39E2AC}"/>
              </a:ext>
            </a:extLst>
          </p:cNvPr>
          <p:cNvCxnSpPr>
            <a:cxnSpLocks/>
          </p:cNvCxnSpPr>
          <p:nvPr/>
        </p:nvCxnSpPr>
        <p:spPr>
          <a:xfrm>
            <a:off x="2411807" y="2405672"/>
            <a:ext cx="0" cy="154152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ACFA2649-A035-711A-13B7-6ABB89EEBF86}"/>
              </a:ext>
            </a:extLst>
          </p:cNvPr>
          <p:cNvCxnSpPr>
            <a:cxnSpLocks/>
          </p:cNvCxnSpPr>
          <p:nvPr/>
        </p:nvCxnSpPr>
        <p:spPr>
          <a:xfrm>
            <a:off x="2411806" y="4175576"/>
            <a:ext cx="1" cy="84339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4687996A-AADF-C2C4-045E-F5BF4A2AC9C9}"/>
              </a:ext>
            </a:extLst>
          </p:cNvPr>
          <p:cNvCxnSpPr>
            <a:cxnSpLocks/>
          </p:cNvCxnSpPr>
          <p:nvPr/>
        </p:nvCxnSpPr>
        <p:spPr>
          <a:xfrm>
            <a:off x="4122982" y="3287852"/>
            <a:ext cx="0" cy="84382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B2F9E507-FDAD-10F0-2128-043371584A21}"/>
              </a:ext>
            </a:extLst>
          </p:cNvPr>
          <p:cNvCxnSpPr/>
          <p:nvPr/>
        </p:nvCxnSpPr>
        <p:spPr>
          <a:xfrm>
            <a:off x="4122982" y="1963403"/>
            <a:ext cx="0" cy="119669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C51B1990-3D6C-FB29-A318-4BC72D4AFD2C}"/>
              </a:ext>
            </a:extLst>
          </p:cNvPr>
          <p:cNvCxnSpPr/>
          <p:nvPr/>
        </p:nvCxnSpPr>
        <p:spPr>
          <a:xfrm>
            <a:off x="4127073" y="4263723"/>
            <a:ext cx="0" cy="119669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C479B6AF-8758-DE3E-2898-03CC2BD19FFD}"/>
              </a:ext>
            </a:extLst>
          </p:cNvPr>
          <p:cNvCxnSpPr>
            <a:cxnSpLocks/>
          </p:cNvCxnSpPr>
          <p:nvPr/>
        </p:nvCxnSpPr>
        <p:spPr>
          <a:xfrm>
            <a:off x="10109540" y="1576800"/>
            <a:ext cx="0" cy="405688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299A9E8F-E76B-7157-B1CF-86E3F05B60C2}"/>
                  </a:ext>
                </a:extLst>
              </p:cNvPr>
              <p:cNvSpPr txBox="1"/>
              <p:nvPr/>
            </p:nvSpPr>
            <p:spPr>
              <a:xfrm>
                <a:off x="1891624" y="3913953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𝑺</m:t>
                          </m:r>
                        </m:e>
                        <m:sup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299A9E8F-E76B-7157-B1CF-86E3F05B60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624" y="3913953"/>
                <a:ext cx="329848" cy="461665"/>
              </a:xfrm>
              <a:prstGeom prst="rect">
                <a:avLst/>
              </a:prstGeom>
              <a:blipFill>
                <a:blip r:embed="rId2"/>
                <a:stretch>
                  <a:fillRect l="-3704" r="-222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7FDE79C6-E3AF-CC36-6FCF-7005E504C863}"/>
                  </a:ext>
                </a:extLst>
              </p:cNvPr>
              <p:cNvSpPr txBox="1"/>
              <p:nvPr/>
            </p:nvSpPr>
            <p:spPr>
              <a:xfrm>
                <a:off x="3646009" y="2716565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𝑺</m:t>
                          </m:r>
                        </m:e>
                        <m:sub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7FDE79C6-E3AF-CC36-6FCF-7005E504C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6009" y="2716565"/>
                <a:ext cx="329848" cy="461665"/>
              </a:xfrm>
              <a:prstGeom prst="rect">
                <a:avLst/>
              </a:prstGeom>
              <a:blipFill>
                <a:blip r:embed="rId3"/>
                <a:stretch>
                  <a:fillRect l="-3704" r="-44444" b="-2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2F185C57-BDDF-7906-7F83-18047DCD1C47}"/>
                  </a:ext>
                </a:extLst>
              </p:cNvPr>
              <p:cNvSpPr txBox="1"/>
              <p:nvPr/>
            </p:nvSpPr>
            <p:spPr>
              <a:xfrm>
                <a:off x="3646009" y="4263723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𝑺</m:t>
                          </m:r>
                        </m:e>
                        <m:sub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2F185C57-BDDF-7906-7F83-18047DCD1C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6009" y="4263723"/>
                <a:ext cx="329848" cy="461665"/>
              </a:xfrm>
              <a:prstGeom prst="rect">
                <a:avLst/>
              </a:prstGeom>
              <a:blipFill>
                <a:blip r:embed="rId4"/>
                <a:stretch>
                  <a:fillRect l="-3704" r="-44444" b="-26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B7526406-DA8E-2CDA-2A30-00434BE74FB7}"/>
              </a:ext>
            </a:extLst>
          </p:cNvPr>
          <p:cNvCxnSpPr>
            <a:cxnSpLocks/>
          </p:cNvCxnSpPr>
          <p:nvPr/>
        </p:nvCxnSpPr>
        <p:spPr>
          <a:xfrm flipV="1">
            <a:off x="2411806" y="3213646"/>
            <a:ext cx="1711176" cy="81216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D29C789E-6B39-DE2B-3E1C-07B3FBAAAA98}"/>
              </a:ext>
            </a:extLst>
          </p:cNvPr>
          <p:cNvCxnSpPr>
            <a:cxnSpLocks/>
          </p:cNvCxnSpPr>
          <p:nvPr/>
        </p:nvCxnSpPr>
        <p:spPr>
          <a:xfrm flipV="1">
            <a:off x="4122982" y="2405672"/>
            <a:ext cx="5982466" cy="80797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570766FA-127D-F0EA-66B6-4B2A22294CA3}"/>
              </a:ext>
            </a:extLst>
          </p:cNvPr>
          <p:cNvCxnSpPr>
            <a:cxnSpLocks/>
          </p:cNvCxnSpPr>
          <p:nvPr/>
        </p:nvCxnSpPr>
        <p:spPr>
          <a:xfrm>
            <a:off x="2411806" y="4025815"/>
            <a:ext cx="1711176" cy="1501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D40CC148-4E4A-B5C7-CB07-719E44C46F8F}"/>
              </a:ext>
            </a:extLst>
          </p:cNvPr>
          <p:cNvCxnSpPr>
            <a:cxnSpLocks/>
          </p:cNvCxnSpPr>
          <p:nvPr/>
        </p:nvCxnSpPr>
        <p:spPr>
          <a:xfrm flipV="1">
            <a:off x="4122981" y="2405672"/>
            <a:ext cx="5982467" cy="176990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14677C49-55BF-9727-F578-AB08F6A5D72D}"/>
                  </a:ext>
                </a:extLst>
              </p:cNvPr>
              <p:cNvSpPr txBox="1"/>
              <p:nvPr/>
            </p:nvSpPr>
            <p:spPr>
              <a:xfrm>
                <a:off x="10207231" y="2817650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14677C49-55BF-9727-F578-AB08F6A5D7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7231" y="2817650"/>
                <a:ext cx="329848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5DE18A01-1238-1937-6844-FBFCA7935DA9}"/>
                  </a:ext>
                </a:extLst>
              </p:cNvPr>
              <p:cNvSpPr txBox="1"/>
              <p:nvPr/>
            </p:nvSpPr>
            <p:spPr>
              <a:xfrm>
                <a:off x="822346" y="4584062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𝝀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5DE18A01-1238-1937-6844-FBFCA7935D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346" y="4584062"/>
                <a:ext cx="329848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16C57728-89AD-4E8F-4B60-3E4F08ED449F}"/>
              </a:ext>
            </a:extLst>
          </p:cNvPr>
          <p:cNvCxnSpPr>
            <a:cxnSpLocks/>
          </p:cNvCxnSpPr>
          <p:nvPr/>
        </p:nvCxnSpPr>
        <p:spPr>
          <a:xfrm>
            <a:off x="2411806" y="4862072"/>
            <a:ext cx="769364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7BB2F29B-EDFF-7AD6-75A8-2B39FF48A3EE}"/>
                  </a:ext>
                </a:extLst>
              </p:cNvPr>
              <p:cNvSpPr txBox="1"/>
              <p:nvPr/>
            </p:nvSpPr>
            <p:spPr>
              <a:xfrm>
                <a:off x="6949290" y="4939441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𝑫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7BB2F29B-EDFF-7AD6-75A8-2B39FF48A3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9290" y="4939441"/>
                <a:ext cx="329848" cy="400110"/>
              </a:xfrm>
              <a:prstGeom prst="rect">
                <a:avLst/>
              </a:prstGeom>
              <a:blipFill>
                <a:blip r:embed="rId7"/>
                <a:stretch>
                  <a:fillRect r="-129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B9504665-5FEF-E9C6-5FBB-9E98CA80FAEC}"/>
                  </a:ext>
                </a:extLst>
              </p:cNvPr>
              <p:cNvSpPr txBox="1"/>
              <p:nvPr/>
            </p:nvSpPr>
            <p:spPr>
              <a:xfrm>
                <a:off x="3102470" y="4939441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B9504665-5FEF-E9C6-5FBB-9E98CA80F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2470" y="4939441"/>
                <a:ext cx="329848" cy="400110"/>
              </a:xfrm>
              <a:prstGeom prst="rect">
                <a:avLst/>
              </a:prstGeom>
              <a:blipFill>
                <a:blip r:embed="rId8"/>
                <a:stretch>
                  <a:fillRect r="-74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DD483ACA-0C87-850F-E684-B258D39958D0}"/>
                  </a:ext>
                </a:extLst>
              </p:cNvPr>
              <p:cNvSpPr txBox="1"/>
              <p:nvPr/>
            </p:nvSpPr>
            <p:spPr>
              <a:xfrm>
                <a:off x="2937546" y="3152406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DD483ACA-0C87-850F-E684-B258D39958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7546" y="3152406"/>
                <a:ext cx="329848" cy="400110"/>
              </a:xfrm>
              <a:prstGeom prst="rect">
                <a:avLst/>
              </a:prstGeom>
              <a:blipFill>
                <a:blip r:embed="rId9"/>
                <a:stretch>
                  <a:fillRect r="-3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80613117-FB71-49B8-B906-2C83E3D01276}"/>
                  </a:ext>
                </a:extLst>
              </p:cNvPr>
              <p:cNvSpPr txBox="1"/>
              <p:nvPr/>
            </p:nvSpPr>
            <p:spPr>
              <a:xfrm>
                <a:off x="2935501" y="4063797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80613117-FB71-49B8-B906-2C83E3D012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501" y="4063797"/>
                <a:ext cx="329848" cy="400110"/>
              </a:xfrm>
              <a:prstGeom prst="rect">
                <a:avLst/>
              </a:prstGeom>
              <a:blipFill>
                <a:blip r:embed="rId10"/>
                <a:stretch>
                  <a:fillRect r="-33333" b="-15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E57E1FA2-5A1C-6E23-79A3-A8DC60C21398}"/>
                  </a:ext>
                </a:extLst>
              </p:cNvPr>
              <p:cNvSpPr txBox="1"/>
              <p:nvPr/>
            </p:nvSpPr>
            <p:spPr>
              <a:xfrm>
                <a:off x="5459143" y="3947194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E57E1FA2-5A1C-6E23-79A3-A8DC60C213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9143" y="3947194"/>
                <a:ext cx="329848" cy="400110"/>
              </a:xfrm>
              <a:prstGeom prst="rect">
                <a:avLst/>
              </a:prstGeom>
              <a:blipFill>
                <a:blip r:embed="rId11"/>
                <a:stretch>
                  <a:fillRect r="-22222" b="-15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BFCD4BE2-F7D6-4E20-6F91-257A4F445684}"/>
                  </a:ext>
                </a:extLst>
              </p:cNvPr>
              <p:cNvSpPr txBox="1"/>
              <p:nvPr/>
            </p:nvSpPr>
            <p:spPr>
              <a:xfrm>
                <a:off x="5459143" y="2598574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BFCD4BE2-F7D6-4E20-6F91-257A4F445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9143" y="2598574"/>
                <a:ext cx="329848" cy="400110"/>
              </a:xfrm>
              <a:prstGeom prst="rect">
                <a:avLst/>
              </a:prstGeom>
              <a:blipFill>
                <a:blip r:embed="rId12"/>
                <a:stretch>
                  <a:fillRect r="-222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A8910A9F-4FE1-126C-9D8E-C85E08698CF1}"/>
                  </a:ext>
                </a:extLst>
              </p:cNvPr>
              <p:cNvSpPr txBox="1"/>
              <p:nvPr/>
            </p:nvSpPr>
            <p:spPr>
              <a:xfrm>
                <a:off x="9628475" y="2040938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𝑷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A8910A9F-4FE1-126C-9D8E-C85E08698C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8475" y="2040938"/>
                <a:ext cx="329848" cy="461665"/>
              </a:xfrm>
              <a:prstGeom prst="rect">
                <a:avLst/>
              </a:prstGeom>
              <a:blipFill>
                <a:blip r:embed="rId13"/>
                <a:stretch>
                  <a:fillRect l="-3636" r="-218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9D2BA098-D2C5-65B0-92E1-D67207481E93}"/>
                  </a:ext>
                </a:extLst>
              </p:cNvPr>
              <p:cNvSpPr txBox="1"/>
              <p:nvPr/>
            </p:nvSpPr>
            <p:spPr>
              <a:xfrm>
                <a:off x="3697966" y="3301786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9D2BA098-D2C5-65B0-92E1-D67207481E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966" y="3301786"/>
                <a:ext cx="329848" cy="461665"/>
              </a:xfrm>
              <a:prstGeom prst="rect">
                <a:avLst/>
              </a:prstGeom>
              <a:blipFill>
                <a:blip r:embed="rId14"/>
                <a:stretch>
                  <a:fillRect l="-5556" r="-277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C05C70B5-990E-EC0A-A02B-99E0D2E4CBDE}"/>
                  </a:ext>
                </a:extLst>
              </p:cNvPr>
              <p:cNvSpPr txBox="1"/>
              <p:nvPr/>
            </p:nvSpPr>
            <p:spPr>
              <a:xfrm>
                <a:off x="314311" y="6058952"/>
                <a:ext cx="671245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光程差不变，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∆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𝑹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，</a:t>
                </a:r>
                <a14:m>
                  <m:oMath xmlns:m="http://schemas.openxmlformats.org/officeDocument/2006/math">
                    <m:r>
                      <a:rPr lang="zh-CN" altLang="en-US" sz="24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∆</m:t>
                    </m:r>
                    <m:r>
                      <a:rPr lang="en-US" altLang="zh-CN" sz="24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𝒓</m:t>
                    </m:r>
                    <m:r>
                      <a:rPr lang="en-US" altLang="zh-CN" sz="24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↓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，条纹向上移动</a:t>
                </a:r>
              </a:p>
            </p:txBody>
          </p:sp>
        </mc:Choice>
        <mc:Fallback xmlns="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C05C70B5-990E-EC0A-A02B-99E0D2E4CB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11" y="6058952"/>
                <a:ext cx="6712454" cy="461665"/>
              </a:xfrm>
              <a:prstGeom prst="rect">
                <a:avLst/>
              </a:prstGeom>
              <a:blipFill>
                <a:blip r:embed="rId15"/>
                <a:stretch>
                  <a:fillRect l="-1453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2F49F821-12CF-8BE3-D5FD-574B73133277}"/>
                  </a:ext>
                </a:extLst>
              </p:cNvPr>
              <p:cNvSpPr txBox="1"/>
              <p:nvPr/>
            </p:nvSpPr>
            <p:spPr>
              <a:xfrm>
                <a:off x="4371106" y="4072062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𝑵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2F49F821-12CF-8BE3-D5FD-574B731332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1106" y="4072062"/>
                <a:ext cx="329848" cy="461665"/>
              </a:xfrm>
              <a:prstGeom prst="rect">
                <a:avLst/>
              </a:prstGeom>
              <a:blipFill>
                <a:blip r:embed="rId16"/>
                <a:stretch>
                  <a:fillRect l="-3704" r="-314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A041AC95-9080-E6BD-0E59-205EA8041FA9}"/>
                  </a:ext>
                </a:extLst>
              </p:cNvPr>
              <p:cNvSpPr txBox="1"/>
              <p:nvPr/>
            </p:nvSpPr>
            <p:spPr>
              <a:xfrm>
                <a:off x="6378302" y="5977964"/>
                <a:ext cx="4591634" cy="6222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𝜹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𝑫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den>
                    </m:f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zh-CN" alt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𝜹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en-US" altLang="zh-CN" sz="2400" b="1" dirty="0">
                    <a:solidFill>
                      <a:srgbClr val="FF0000"/>
                    </a:solidFill>
                  </a:rPr>
                  <a:t>      (</a:t>
                </a:r>
                <a:r>
                  <a:rPr lang="zh-CN" altLang="en-US" sz="2400" b="1" dirty="0">
                    <a:solidFill>
                      <a:srgbClr val="FF0000"/>
                    </a:solidFill>
                  </a:rPr>
                  <a:t>像一个杠杆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)</a:t>
                </a:r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A041AC95-9080-E6BD-0E59-205EA8041F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8302" y="5977964"/>
                <a:ext cx="4591634" cy="622286"/>
              </a:xfrm>
              <a:prstGeom prst="rect">
                <a:avLst/>
              </a:prstGeom>
              <a:blipFill>
                <a:blip r:embed="rId17"/>
                <a:stretch>
                  <a:fillRect b="-107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03B82EE6-E219-B8B2-6A67-11CEE08B9E54}"/>
              </a:ext>
            </a:extLst>
          </p:cNvPr>
          <p:cNvCxnSpPr>
            <a:cxnSpLocks/>
          </p:cNvCxnSpPr>
          <p:nvPr/>
        </p:nvCxnSpPr>
        <p:spPr>
          <a:xfrm>
            <a:off x="1583324" y="3735946"/>
            <a:ext cx="0" cy="395731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5F4BB5A8-720C-132E-048D-E69B9E344718}"/>
                  </a:ext>
                </a:extLst>
              </p:cNvPr>
              <p:cNvSpPr txBox="1"/>
              <p:nvPr/>
            </p:nvSpPr>
            <p:spPr>
              <a:xfrm>
                <a:off x="1106315" y="3709764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zh-CN" altLang="en-US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𝜹</m:t>
                      </m:r>
                      <m:r>
                        <a:rPr kumimoji="0" lang="en-US" altLang="zh-CN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𝒔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5F4BB5A8-720C-132E-048D-E69B9E3447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315" y="3709764"/>
                <a:ext cx="329848" cy="400110"/>
              </a:xfrm>
              <a:prstGeom prst="rect">
                <a:avLst/>
              </a:prstGeom>
              <a:blipFill>
                <a:blip r:embed="rId18"/>
                <a:stretch>
                  <a:fillRect r="-290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469AE8D3-F78C-BF19-4A5E-98DDBCA24EB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3792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531D4-D141-4231-3D6F-58507FCA8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2B2969D-508A-79B7-6889-93F4F6216BEA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64605BC-FCCD-D18D-4682-CB6A43D288A5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EE38DE8-C9CC-9500-5B5D-E66AFFA17AFF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B8AB9C35-EFA2-57FE-9927-D8FB7A56D5C0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0F080ED5-B07E-A70C-F53B-F95E288AD906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26C867A0-ED78-CCF6-A1B0-385C8FB17D3B}"/>
                  </a:ext>
                </a:extLst>
              </p:cNvPr>
              <p:cNvSpPr txBox="1"/>
              <p:nvPr/>
            </p:nvSpPr>
            <p:spPr>
              <a:xfrm>
                <a:off x="152400" y="1217069"/>
                <a:ext cx="114490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1.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计算劳埃德镜的干涉条纹间隔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∆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26C867A0-ED78-CCF6-A1B0-385C8FB17D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217069"/>
                <a:ext cx="11449050" cy="461665"/>
              </a:xfrm>
              <a:prstGeom prst="rect">
                <a:avLst/>
              </a:prstGeom>
              <a:blipFill>
                <a:blip r:embed="rId2"/>
                <a:stretch>
                  <a:fillRect l="-799" t="-10667" b="-30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B839A4B0-9331-26F9-67CA-F70C3F11E295}"/>
                  </a:ext>
                </a:extLst>
              </p:cNvPr>
              <p:cNvSpPr txBox="1"/>
              <p:nvPr/>
            </p:nvSpPr>
            <p:spPr>
              <a:xfrm rot="10800000">
                <a:off x="10138180" y="6200814"/>
                <a:ext cx="1958570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accent3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ANS: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  <m:r>
                          <a:rPr lang="en-US" altLang="zh-CN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𝝀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  <m:r>
                          <a:rPr lang="en-US" altLang="zh-CN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den>
                    </m:f>
                  </m:oMath>
                </a14:m>
                <a:endParaRPr lang="zh-CN" altLang="en-US" sz="2400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B839A4B0-9331-26F9-67CA-F70C3F11E2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>
                <a:off x="10138180" y="6200814"/>
                <a:ext cx="1958570" cy="634789"/>
              </a:xfrm>
              <a:prstGeom prst="rect">
                <a:avLst/>
              </a:prstGeom>
              <a:blipFill>
                <a:blip r:embed="rId3"/>
                <a:stretch>
                  <a:fillRect t="-7692" r="-49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FD872C0D-5212-D848-5338-45A1381B406E}"/>
              </a:ext>
            </a:extLst>
          </p:cNvPr>
          <p:cNvCxnSpPr/>
          <p:nvPr/>
        </p:nvCxnSpPr>
        <p:spPr>
          <a:xfrm>
            <a:off x="1202835" y="4001265"/>
            <a:ext cx="991463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A51972F9-0049-49C7-B141-7D5E6D5D80EF}"/>
              </a:ext>
            </a:extLst>
          </p:cNvPr>
          <p:cNvCxnSpPr>
            <a:cxnSpLocks/>
          </p:cNvCxnSpPr>
          <p:nvPr/>
        </p:nvCxnSpPr>
        <p:spPr>
          <a:xfrm>
            <a:off x="4338797" y="4001265"/>
            <a:ext cx="2104961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73EB19D-783D-D71C-B714-AA57C24A4ED8}"/>
              </a:ext>
            </a:extLst>
          </p:cNvPr>
          <p:cNvCxnSpPr>
            <a:cxnSpLocks/>
          </p:cNvCxnSpPr>
          <p:nvPr/>
        </p:nvCxnSpPr>
        <p:spPr>
          <a:xfrm>
            <a:off x="1999610" y="2772860"/>
            <a:ext cx="0" cy="30786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44924748-8D0C-DEC0-97C8-3EA116993E98}"/>
              </a:ext>
            </a:extLst>
          </p:cNvPr>
          <p:cNvCxnSpPr>
            <a:cxnSpLocks/>
          </p:cNvCxnSpPr>
          <p:nvPr/>
        </p:nvCxnSpPr>
        <p:spPr>
          <a:xfrm>
            <a:off x="1999610" y="3195284"/>
            <a:ext cx="0" cy="30786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F1DCD8F8-D2B3-38EA-FC9B-414BA9AC5FBD}"/>
              </a:ext>
            </a:extLst>
          </p:cNvPr>
          <p:cNvCxnSpPr>
            <a:cxnSpLocks/>
          </p:cNvCxnSpPr>
          <p:nvPr/>
        </p:nvCxnSpPr>
        <p:spPr>
          <a:xfrm>
            <a:off x="10471618" y="1888246"/>
            <a:ext cx="0" cy="405688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3F66147C-EDE8-A4D1-6213-477781374C5B}"/>
              </a:ext>
            </a:extLst>
          </p:cNvPr>
          <p:cNvCxnSpPr>
            <a:cxnSpLocks/>
          </p:cNvCxnSpPr>
          <p:nvPr/>
        </p:nvCxnSpPr>
        <p:spPr>
          <a:xfrm flipV="1">
            <a:off x="1999610" y="2430215"/>
            <a:ext cx="8472008" cy="71188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E03C71F1-BB68-F211-4AAB-B9705C1B1CF4}"/>
              </a:ext>
            </a:extLst>
          </p:cNvPr>
          <p:cNvCxnSpPr>
            <a:cxnSpLocks/>
          </p:cNvCxnSpPr>
          <p:nvPr/>
        </p:nvCxnSpPr>
        <p:spPr>
          <a:xfrm>
            <a:off x="1999610" y="3142097"/>
            <a:ext cx="2799456" cy="81621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BB11C948-6807-39A4-AD21-834FE188E95B}"/>
              </a:ext>
            </a:extLst>
          </p:cNvPr>
          <p:cNvCxnSpPr>
            <a:cxnSpLocks/>
          </p:cNvCxnSpPr>
          <p:nvPr/>
        </p:nvCxnSpPr>
        <p:spPr>
          <a:xfrm flipV="1">
            <a:off x="4799066" y="2430215"/>
            <a:ext cx="5672552" cy="152809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6654F682-DC85-B7C1-44D6-D0206AEC820F}"/>
                  </a:ext>
                </a:extLst>
              </p:cNvPr>
              <p:cNvSpPr txBox="1"/>
              <p:nvPr/>
            </p:nvSpPr>
            <p:spPr>
              <a:xfrm>
                <a:off x="1468018" y="2963428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𝑺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6654F682-DC85-B7C1-44D6-D0206AEC8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8018" y="2963428"/>
                <a:ext cx="329848" cy="461665"/>
              </a:xfrm>
              <a:prstGeom prst="rect">
                <a:avLst/>
              </a:prstGeom>
              <a:blipFill>
                <a:blip r:embed="rId4"/>
                <a:stretch>
                  <a:fillRect l="-5556" r="-11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4FC97240-49E5-C6F5-6A10-997D09096ED8}"/>
                  </a:ext>
                </a:extLst>
              </p:cNvPr>
              <p:cNvSpPr txBox="1"/>
              <p:nvPr/>
            </p:nvSpPr>
            <p:spPr>
              <a:xfrm>
                <a:off x="10541761" y="2196927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𝑷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4FC97240-49E5-C6F5-6A10-997D09096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1761" y="2196927"/>
                <a:ext cx="329848" cy="461665"/>
              </a:xfrm>
              <a:prstGeom prst="rect">
                <a:avLst/>
              </a:prstGeom>
              <a:blipFill>
                <a:blip r:embed="rId5"/>
                <a:stretch>
                  <a:fillRect l="-3704" r="-240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AB28961D-9B15-A8FE-5B44-991E94AAEEB1}"/>
              </a:ext>
            </a:extLst>
          </p:cNvPr>
          <p:cNvCxnSpPr/>
          <p:nvPr/>
        </p:nvCxnSpPr>
        <p:spPr>
          <a:xfrm>
            <a:off x="2059935" y="4627227"/>
            <a:ext cx="8348269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993DE7C2-81A0-9C7C-FA25-ACA768D32CA7}"/>
              </a:ext>
            </a:extLst>
          </p:cNvPr>
          <p:cNvCxnSpPr>
            <a:cxnSpLocks/>
          </p:cNvCxnSpPr>
          <p:nvPr/>
        </p:nvCxnSpPr>
        <p:spPr>
          <a:xfrm>
            <a:off x="1202835" y="3142097"/>
            <a:ext cx="0" cy="81621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4AAA702B-1D58-A458-84E6-35D86C77047F}"/>
                  </a:ext>
                </a:extLst>
              </p:cNvPr>
              <p:cNvSpPr txBox="1"/>
              <p:nvPr/>
            </p:nvSpPr>
            <p:spPr>
              <a:xfrm>
                <a:off x="5995226" y="4760777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𝑫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4AAA702B-1D58-A458-84E6-35D86C770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5226" y="4760777"/>
                <a:ext cx="329848" cy="400110"/>
              </a:xfrm>
              <a:prstGeom prst="rect">
                <a:avLst/>
              </a:prstGeom>
              <a:blipFill>
                <a:blip r:embed="rId6"/>
                <a:stretch>
                  <a:fillRect r="-127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81A93118-277A-4D6B-C6A7-F8856360ACB8}"/>
                  </a:ext>
                </a:extLst>
              </p:cNvPr>
              <p:cNvSpPr txBox="1"/>
              <p:nvPr/>
            </p:nvSpPr>
            <p:spPr>
              <a:xfrm>
                <a:off x="708065" y="3319369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𝒂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81A93118-277A-4D6B-C6A7-F8856360AC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065" y="3319369"/>
                <a:ext cx="329848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8D654B10-E2BC-12F5-51A4-67AF196F54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505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D70C8-E30A-5642-E438-06ED10F55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8A10FA6-B763-61D9-F154-8599B336249B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053F8B3-D2E6-D43D-60E1-CF37F598F84C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11AEA04-6115-A5A9-3907-78AE9034280C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9ADDD84A-E0A9-208F-9BEE-B459ED30F270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D0774260-5D0F-93E0-58DC-21BD3FF3E68B}"/>
                  </a:ext>
                </a:extLst>
              </p:cNvPr>
              <p:cNvSpPr txBox="1"/>
              <p:nvPr/>
            </p:nvSpPr>
            <p:spPr>
              <a:xfrm>
                <a:off x="152400" y="1217069"/>
                <a:ext cx="10312400" cy="669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干涉条纹的衬比度：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𝜸</m:t>
                    </m:r>
                    <m:r>
                      <a:rPr lang="zh-CN" alt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≡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𝑰</m:t>
                            </m:r>
                          </m:e>
                          <m:sub>
                            <m: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𝒎𝒂𝒙</m:t>
                            </m:r>
                          </m:sub>
                        </m:sSub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𝑰</m:t>
                            </m:r>
                          </m:e>
                          <m:sub>
                            <m: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𝒎𝒊𝒏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𝑰</m:t>
                            </m:r>
                          </m:e>
                          <m:sub>
                            <m: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𝒎𝒂𝒙</m:t>
                            </m:r>
                          </m:sub>
                        </m:sSub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𝑰</m:t>
                            </m:r>
                          </m:e>
                          <m:sub>
                            <m: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𝒎𝒊𝒏</m:t>
                            </m:r>
                          </m:sub>
                        </m:sSub>
                      </m:den>
                    </m:f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D0774260-5D0F-93E0-58DC-21BD3FF3E6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217069"/>
                <a:ext cx="10312400" cy="669479"/>
              </a:xfrm>
              <a:prstGeom prst="rect">
                <a:avLst/>
              </a:prstGeom>
              <a:blipFill>
                <a:blip r:embed="rId2"/>
                <a:stretch>
                  <a:fillRect l="-887" b="-18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9">
            <a:extLst>
              <a:ext uri="{FF2B5EF4-FFF2-40B4-BE49-F238E27FC236}">
                <a16:creationId xmlns:a16="http://schemas.microsoft.com/office/drawing/2014/main" id="{44A7DEFB-DC14-958D-9CC7-CAE7349A13E8}"/>
              </a:ext>
            </a:extLst>
          </p:cNvPr>
          <p:cNvSpPr txBox="1"/>
          <p:nvPr/>
        </p:nvSpPr>
        <p:spPr>
          <a:xfrm>
            <a:off x="284328" y="531153"/>
            <a:ext cx="3741487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衬比度与空间相干性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1CB0628-56E0-5501-18DB-084A831FBA42}"/>
              </a:ext>
            </a:extLst>
          </p:cNvPr>
          <p:cNvSpPr txBox="1"/>
          <p:nvPr/>
        </p:nvSpPr>
        <p:spPr>
          <a:xfrm>
            <a:off x="207632" y="5070409"/>
            <a:ext cx="3818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以及有相干区域的孔径角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5A0EC4C3-954B-9CBA-5154-F675E211D613}"/>
                  </a:ext>
                </a:extLst>
              </p:cNvPr>
              <p:cNvSpPr txBox="1"/>
              <p:nvPr/>
            </p:nvSpPr>
            <p:spPr>
              <a:xfrm>
                <a:off x="4763267" y="5581931"/>
                <a:ext cx="266546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∆</m:t>
                      </m:r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𝜽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𝟎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zh-CN" alt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𝝀</m:t>
                      </m:r>
                      <m:r>
                        <a:rPr lang="en-US" altLang="zh-C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altLang="zh-C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5A0EC4C3-954B-9CBA-5154-F675E211D6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3267" y="5581931"/>
                <a:ext cx="2665466" cy="461665"/>
              </a:xfrm>
              <a:prstGeom prst="rect">
                <a:avLst/>
              </a:prstGeom>
              <a:blipFill>
                <a:blip r:embed="rId3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3267E7E6-46C3-80C5-B1CB-86842723215B}"/>
                  </a:ext>
                </a:extLst>
              </p:cNvPr>
              <p:cNvSpPr txBox="1"/>
              <p:nvPr/>
            </p:nvSpPr>
            <p:spPr>
              <a:xfrm>
                <a:off x="152399" y="2377443"/>
                <a:ext cx="8469963" cy="624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光源多宽看不见条纹呢：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𝜹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=∆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;  </m:t>
                    </m:r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𝒃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</m:den>
                    </m:f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</m:den>
                    </m:f>
                    <m:r>
                      <a:rPr lang="zh-CN" alt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3267E7E6-46C3-80C5-B1CB-8684272321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99" y="2377443"/>
                <a:ext cx="8469963" cy="624017"/>
              </a:xfrm>
              <a:prstGeom prst="rect">
                <a:avLst/>
              </a:prstGeom>
              <a:blipFill>
                <a:blip r:embed="rId4"/>
                <a:stretch>
                  <a:fillRect l="-1080" b="-88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ECDF2CD3-DBAE-FCC2-4464-117CF2DF94B7}"/>
              </a:ext>
            </a:extLst>
          </p:cNvPr>
          <p:cNvCxnSpPr>
            <a:cxnSpLocks/>
          </p:cNvCxnSpPr>
          <p:nvPr/>
        </p:nvCxnSpPr>
        <p:spPr>
          <a:xfrm flipV="1">
            <a:off x="5308600" y="1976089"/>
            <a:ext cx="2423910" cy="4786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9DD4FD50-CB29-1E8D-4BD6-E442F519CF98}"/>
              </a:ext>
            </a:extLst>
          </p:cNvPr>
          <p:cNvSpPr txBox="1"/>
          <p:nvPr/>
        </p:nvSpPr>
        <p:spPr>
          <a:xfrm>
            <a:off x="7832746" y="1621267"/>
            <a:ext cx="26654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光源处缝宽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A51A2CC0-21F0-1F7B-AF04-32CA4195B181}"/>
                  </a:ext>
                </a:extLst>
              </p:cNvPr>
              <p:cNvSpPr txBox="1"/>
              <p:nvPr/>
            </p:nvSpPr>
            <p:spPr>
              <a:xfrm>
                <a:off x="207632" y="3630246"/>
                <a:ext cx="8469963" cy="680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给定光源宽度，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d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在什么范围内能相干呢：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𝒅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𝝀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𝒃</m:t>
                        </m:r>
                      </m:den>
                    </m:f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𝝀</m:t>
                        </m:r>
                      </m:num>
                      <m:den>
                        <m:r>
                          <a:rPr lang="zh-CN" alt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𝝋</m:t>
                        </m:r>
                      </m:den>
                    </m:f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A51A2CC0-21F0-1F7B-AF04-32CA4195B1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32" y="3630246"/>
                <a:ext cx="8469963" cy="680443"/>
              </a:xfrm>
              <a:prstGeom prst="rect">
                <a:avLst/>
              </a:prstGeom>
              <a:blipFill>
                <a:blip r:embed="rId5"/>
                <a:stretch>
                  <a:fillRect l="-1080" b="-9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3BCA81C8-CB9A-E6EB-AC87-ABD14352099B}"/>
              </a:ext>
            </a:extLst>
          </p:cNvPr>
          <p:cNvCxnSpPr>
            <a:cxnSpLocks/>
          </p:cNvCxnSpPr>
          <p:nvPr/>
        </p:nvCxnSpPr>
        <p:spPr>
          <a:xfrm flipV="1">
            <a:off x="7388843" y="3719416"/>
            <a:ext cx="1288752" cy="5089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E34FE3AA-4B20-9E7E-7D4D-41D7835AE83B}"/>
              </a:ext>
            </a:extLst>
          </p:cNvPr>
          <p:cNvSpPr txBox="1"/>
          <p:nvPr/>
        </p:nvSpPr>
        <p:spPr>
          <a:xfrm>
            <a:off x="8677595" y="3318051"/>
            <a:ext cx="26654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光源对缝张的角度</a:t>
            </a: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B916A27B-371A-A551-2E04-48CA39AEF8BC}"/>
              </a:ext>
            </a:extLst>
          </p:cNvPr>
          <p:cNvSpPr/>
          <p:nvPr/>
        </p:nvSpPr>
        <p:spPr>
          <a:xfrm>
            <a:off x="8303243" y="5301242"/>
            <a:ext cx="141149" cy="93096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52056207-79C9-2A70-7C54-2133E8757DB7}"/>
              </a:ext>
            </a:extLst>
          </p:cNvPr>
          <p:cNvCxnSpPr>
            <a:stCxn id="22" idx="2"/>
          </p:cNvCxnSpPr>
          <p:nvPr/>
        </p:nvCxnSpPr>
        <p:spPr>
          <a:xfrm flipV="1">
            <a:off x="8303243" y="4657917"/>
            <a:ext cx="3571683" cy="11088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4223B6ED-D996-C367-5F21-D46CD3C4B3E6}"/>
              </a:ext>
            </a:extLst>
          </p:cNvPr>
          <p:cNvCxnSpPr>
            <a:cxnSpLocks/>
            <a:stCxn id="22" idx="2"/>
          </p:cNvCxnSpPr>
          <p:nvPr/>
        </p:nvCxnSpPr>
        <p:spPr>
          <a:xfrm>
            <a:off x="8303243" y="5766723"/>
            <a:ext cx="3688285" cy="80591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椭圆 27">
            <a:extLst>
              <a:ext uri="{FF2B5EF4-FFF2-40B4-BE49-F238E27FC236}">
                <a16:creationId xmlns:a16="http://schemas.microsoft.com/office/drawing/2014/main" id="{405C464F-2629-4D9D-FA49-B23CEEC3D0BF}"/>
              </a:ext>
            </a:extLst>
          </p:cNvPr>
          <p:cNvSpPr/>
          <p:nvPr/>
        </p:nvSpPr>
        <p:spPr>
          <a:xfrm>
            <a:off x="10285465" y="5101856"/>
            <a:ext cx="73643" cy="7364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02A470D0-6990-D47B-A8AA-BE3ABC134331}"/>
              </a:ext>
            </a:extLst>
          </p:cNvPr>
          <p:cNvSpPr/>
          <p:nvPr/>
        </p:nvSpPr>
        <p:spPr>
          <a:xfrm>
            <a:off x="10277282" y="6173840"/>
            <a:ext cx="73643" cy="7364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AC9BB122-6045-56F0-8580-8A85DED6F813}"/>
                  </a:ext>
                </a:extLst>
              </p:cNvPr>
              <p:cNvSpPr txBox="1"/>
              <p:nvPr/>
            </p:nvSpPr>
            <p:spPr>
              <a:xfrm>
                <a:off x="10089084" y="4553170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AC9BB122-6045-56F0-8580-8A85DED6F8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9084" y="4553170"/>
                <a:ext cx="329848" cy="461665"/>
              </a:xfrm>
              <a:prstGeom prst="rect">
                <a:avLst/>
              </a:prstGeom>
              <a:blipFill>
                <a:blip r:embed="rId6"/>
                <a:stretch>
                  <a:fillRect l="-3704" r="-44444" b="-13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FBC6C1F6-DBB9-4524-2D20-87E294971A8F}"/>
                  </a:ext>
                </a:extLst>
              </p:cNvPr>
              <p:cNvSpPr txBox="1"/>
              <p:nvPr/>
            </p:nvSpPr>
            <p:spPr>
              <a:xfrm>
                <a:off x="10089084" y="6287778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FBC6C1F6-DBB9-4524-2D20-87E294971A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9084" y="6287778"/>
                <a:ext cx="329848" cy="461665"/>
              </a:xfrm>
              <a:prstGeom prst="rect">
                <a:avLst/>
              </a:prstGeom>
              <a:blipFill>
                <a:blip r:embed="rId7"/>
                <a:stretch>
                  <a:fillRect l="-3704" r="-44444" b="-26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88D5D253-B42E-C2E5-6678-4D25C2E94211}"/>
              </a:ext>
            </a:extLst>
          </p:cNvPr>
          <p:cNvCxnSpPr>
            <a:cxnSpLocks/>
          </p:cNvCxnSpPr>
          <p:nvPr/>
        </p:nvCxnSpPr>
        <p:spPr>
          <a:xfrm>
            <a:off x="8112999" y="5414914"/>
            <a:ext cx="0" cy="81621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2E8A4E40-9A06-E1BD-898C-275620BCEE08}"/>
                  </a:ext>
                </a:extLst>
              </p:cNvPr>
              <p:cNvSpPr txBox="1"/>
              <p:nvPr/>
            </p:nvSpPr>
            <p:spPr>
              <a:xfrm>
                <a:off x="7618229" y="5592186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2E8A4E40-9A06-E1BD-898C-275620BCEE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8229" y="5592186"/>
                <a:ext cx="329848" cy="400110"/>
              </a:xfrm>
              <a:prstGeom prst="rect">
                <a:avLst/>
              </a:prstGeom>
              <a:blipFill>
                <a:blip r:embed="rId8"/>
                <a:stretch>
                  <a:fillRect l="-1852" r="-18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CFB4B0A6-1168-BEF6-6404-FE1FC3EAE865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10313081" y="5195119"/>
            <a:ext cx="1023" cy="978721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E27F8B99-D220-A9DE-B759-144CDD35A0C5}"/>
                  </a:ext>
                </a:extLst>
              </p:cNvPr>
              <p:cNvSpPr txBox="1"/>
              <p:nvPr/>
            </p:nvSpPr>
            <p:spPr>
              <a:xfrm>
                <a:off x="10359108" y="5586439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𝒅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E27F8B99-D220-A9DE-B759-144CDD35A0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9108" y="5586439"/>
                <a:ext cx="329848" cy="400110"/>
              </a:xfrm>
              <a:prstGeom prst="rect">
                <a:avLst/>
              </a:prstGeom>
              <a:blipFill>
                <a:blip r:embed="rId9"/>
                <a:stretch>
                  <a:fillRect r="-74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A91769DA-0947-D2B4-430A-D7F93AF179D7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8422788" y="6279425"/>
            <a:ext cx="1831220" cy="8353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3A4AF1C7-3B3B-9431-C7C5-FFA1F61BDAFC}"/>
                  </a:ext>
                </a:extLst>
              </p:cNvPr>
              <p:cNvSpPr txBox="1"/>
              <p:nvPr/>
            </p:nvSpPr>
            <p:spPr>
              <a:xfrm>
                <a:off x="9165479" y="6287643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3A4AF1C7-3B3B-9431-C7C5-FFA1F61BDA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5479" y="6287643"/>
                <a:ext cx="329848" cy="400110"/>
              </a:xfrm>
              <a:prstGeom prst="rect">
                <a:avLst/>
              </a:prstGeom>
              <a:blipFill>
                <a:blip r:embed="rId10"/>
                <a:stretch>
                  <a:fillRect r="-74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98B90F7D-6C24-76AA-7B4E-A261F88B50B6}"/>
                  </a:ext>
                </a:extLst>
              </p:cNvPr>
              <p:cNvSpPr txBox="1"/>
              <p:nvPr/>
            </p:nvSpPr>
            <p:spPr>
              <a:xfrm>
                <a:off x="8835631" y="5535759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altLang="zh-CN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𝜽</m:t>
                          </m:r>
                        </m:e>
                        <m:sub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98B90F7D-6C24-76AA-7B4E-A261F88B50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5631" y="5535759"/>
                <a:ext cx="329848" cy="400110"/>
              </a:xfrm>
              <a:prstGeom prst="rect">
                <a:avLst/>
              </a:prstGeom>
              <a:blipFill>
                <a:blip r:embed="rId11"/>
                <a:stretch>
                  <a:fillRect r="-727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034FB7B1-E45D-A375-5A8C-B5C350C2894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5837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E260D-A5E2-E4B7-12FE-FBDEAD898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449D3CE-9C26-77A8-C80B-56C1EBEEA6E4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5590F74-FE88-4A4D-4754-0EB3D968A521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37784D5-9D5D-17D2-32AE-C96DC2F85E20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694CE4C2-683F-32CA-6F94-602439CCF918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7BDF3C0-FAA4-40CD-761F-D54B519AFE6C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CA65BFC-11BB-1A18-70F1-20CF2EF5A33A}"/>
              </a:ext>
            </a:extLst>
          </p:cNvPr>
          <p:cNvSpPr txBox="1"/>
          <p:nvPr/>
        </p:nvSpPr>
        <p:spPr>
          <a:xfrm>
            <a:off x="152400" y="1217069"/>
            <a:ext cx="11449050" cy="1134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用钠光灯作杨氏双缝干涉实验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,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光源宽度被限制为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 mm,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带双缝的屏离缝光源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2.5m,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为了在幕上获得可见的干涉条纹，双缝间隔不能大于多少？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86438CB-33EF-AE43-3E72-F8B19C4603C1}"/>
              </a:ext>
            </a:extLst>
          </p:cNvPr>
          <p:cNvSpPr txBox="1"/>
          <p:nvPr/>
        </p:nvSpPr>
        <p:spPr>
          <a:xfrm rot="10800000">
            <a:off x="9914310" y="6396335"/>
            <a:ext cx="2277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ANS:0.74mm</a:t>
            </a:r>
            <a:endParaRPr lang="zh-CN" altLang="en-US" sz="2400" b="1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584FC60-BC28-921D-1CE8-94EE5EE8C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38155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7718C-FA77-DADB-0C14-1CDAF6F9A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1FC902A-08EC-632B-4682-1018A2E0C3BF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33B74AF-405E-124F-5A60-09747382EA9A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C17DA9D-3D20-5403-5A37-5B0182578239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5292A21C-9DCD-F027-49EC-E4B50D0CBAEE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86F23EA3-999C-9A3A-C1CE-8AAB8D86CCDB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C7528894-633B-B60A-F53F-16CBFC789D1B}"/>
                  </a:ext>
                </a:extLst>
              </p:cNvPr>
              <p:cNvSpPr txBox="1"/>
              <p:nvPr/>
            </p:nvSpPr>
            <p:spPr>
              <a:xfrm>
                <a:off x="152400" y="1061298"/>
                <a:ext cx="11449050" cy="4458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1.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迈克耳孙测量干涉仪的结构如图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3-17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所示，两个离开很远的可移动反射镜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𝑴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𝑴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，收集来自一个很远的恒星的光线（可以认为是平行光）。然后光经由另两块反射镜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𝑴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𝟑</m:t>
                        </m:r>
                      </m:sub>
                    </m:sSub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𝑴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𝟒</m:t>
                        </m:r>
                      </m:sub>
                    </m:sSub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，穿过一块挡光板上的小孔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𝑺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𝑺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，进入望远镜的物镜。</a:t>
                </a:r>
                <a:r>
                  <a:rPr lang="en-US" altLang="zh-CN" sz="2400" b="1" dirty="0">
                    <a:solidFill>
                      <a:srgbClr val="000000"/>
                    </a:solidFill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𝑴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𝑴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,</a:t>
                </a:r>
                <a:r>
                  <a:rPr lang="en-US" altLang="zh-CN" sz="2400" b="1" dirty="0">
                    <a:solidFill>
                      <a:srgbClr val="000000"/>
                    </a:solidFill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𝑴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𝟑</m:t>
                        </m:r>
                      </m:sub>
                    </m:sSub>
                    <m:sSub>
                      <m:sSub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𝑴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𝟒</m:t>
                        </m:r>
                      </m:sub>
                    </m:sSub>
                  </m:oMath>
                </a14:m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,</a:t>
                </a:r>
                <a:r>
                  <a:rPr lang="en-US" altLang="zh-CN" sz="2400" b="1" dirty="0">
                    <a:solidFill>
                      <a:srgbClr val="000000"/>
                    </a:solidFill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𝑺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𝑺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对称布局。透过两小孔的光在物镜焦面上产生通常杨氏实验的条纹。</a:t>
                </a:r>
                <a:endPara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       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用这样的仪器可以测量星体的角直径，办法是拉开 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M1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之间的距离 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h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，看看什么时候干涉条纹消失。参宿四（猎户座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α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）是被这个装置测量角直径的第一颗星，它是猎户座左上方的一颗橙色的星。测量是在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1920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年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12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月的一个寒冷的夜晚进行的。当 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h 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调节到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121in(3073.4mm)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，杨氏干涉条纹消失了。这颗星的角直径应为多少？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C7528894-633B-B60A-F53F-16CBFC789D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061298"/>
                <a:ext cx="11449050" cy="4458849"/>
              </a:xfrm>
              <a:prstGeom prst="rect">
                <a:avLst/>
              </a:prstGeom>
              <a:blipFill>
                <a:blip r:embed="rId2"/>
                <a:stretch>
                  <a:fillRect l="-799" r="-3461" b="-21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8C126767-6EA8-5EFD-418B-FC71BB1A29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0028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7AA30-5CC4-D798-1095-C8943EB07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28EB089-0409-5164-A63E-6D3F280277C6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12D4109-68E0-5E28-3738-84CFE79F3642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3F66F75-B789-1942-6CE5-E89AC4D5557F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C6B6232C-C04D-EB7A-442A-D0EB6E5247CA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00AA263D-9E3B-D07F-AA61-E347D8DB88A8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pic>
        <p:nvPicPr>
          <p:cNvPr id="7" name="图片 6" descr="图示&#10;&#10;AI 生成的内容可能不正确。">
            <a:extLst>
              <a:ext uri="{FF2B5EF4-FFF2-40B4-BE49-F238E27FC236}">
                <a16:creationId xmlns:a16="http://schemas.microsoft.com/office/drawing/2014/main" id="{6FE1CD9A-FF77-C2C8-0A06-5A64FCE8D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862" y="429173"/>
            <a:ext cx="6870276" cy="628985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E0FBB3E-A745-C18E-33DA-47586627FA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3232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DCE6A-E306-A18E-AEB2-B18E2E4D9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14A201D-EABD-DF17-781D-50B7DA9F8701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DAD9804-364A-218B-BD20-F0469BFC5486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EA83E18-E5E0-9CF6-82F3-753C81D23220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75032CD5-021D-1427-261D-F5FAAB15C4B1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0205A34-07E4-403A-AC6A-06DC6F21676A}"/>
              </a:ext>
            </a:extLst>
          </p:cNvPr>
          <p:cNvSpPr txBox="1"/>
          <p:nvPr/>
        </p:nvSpPr>
        <p:spPr>
          <a:xfrm>
            <a:off x="284328" y="531153"/>
            <a:ext cx="814179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Ans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pic>
        <p:nvPicPr>
          <p:cNvPr id="7" name="图片 6" descr="图示&#10;&#10;AI 生成的内容可能不正确。">
            <a:extLst>
              <a:ext uri="{FF2B5EF4-FFF2-40B4-BE49-F238E27FC236}">
                <a16:creationId xmlns:a16="http://schemas.microsoft.com/office/drawing/2014/main" id="{B05EA287-0CF4-9B63-5D3D-8BC0E87D3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4379" y="1423763"/>
            <a:ext cx="4878970" cy="44667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7232E2F-16E2-A9B5-C540-0C2827D13157}"/>
                  </a:ext>
                </a:extLst>
              </p:cNvPr>
              <p:cNvSpPr txBox="1"/>
              <p:nvPr/>
            </p:nvSpPr>
            <p:spPr>
              <a:xfrm>
                <a:off x="188650" y="1085076"/>
                <a:ext cx="7003812" cy="38587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图中 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SupPr>
                      <m:e>
                        <m:r>
                          <a:rPr lang="zh-CN" altLang="ar-AE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𝑺</m:t>
                        </m:r>
                      </m:e>
                      <m:sub>
                        <m: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  <m:sup>
                        <m:r>
                          <a:rPr lang="ar-AE" altLang="zh-CN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bSup>
                    <m:r>
                      <a:rPr lang="ar-AE" altLang="zh-CN" sz="24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Sup>
                      <m:sSubSupPr>
                        <m:ctrlP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SupPr>
                      <m:e>
                        <m:r>
                          <a:rPr lang="zh-CN" altLang="ar-AE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𝑺</m:t>
                        </m:r>
                      </m:e>
                      <m:sub>
                        <m: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  <m:sup>
                        <m:r>
                          <a:rPr lang="ar-AE" altLang="zh-CN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ar-AE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 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分别为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ar-AE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𝑺</m:t>
                        </m:r>
                      </m:e>
                      <m:sub>
                        <m: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  <m:r>
                      <a:rPr lang="ar-AE" altLang="zh-CN" sz="24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ar-AE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𝑺</m:t>
                        </m:r>
                      </m:e>
                      <m:sub>
                        <m: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ar-AE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 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经两次反射在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ar-AE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𝑴</m:t>
                        </m:r>
                      </m:e>
                      <m:sub>
                        <m: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  <m:r>
                      <a:rPr lang="ar-AE" altLang="zh-CN" sz="24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ar-AE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𝑴</m:t>
                        </m:r>
                      </m:e>
                      <m:sub>
                        <m: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ar-AE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 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中所成的虚像。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ar-AE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𝑺</m:t>
                        </m:r>
                      </m:e>
                      <m:sub>
                        <m: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ar-AE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 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和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ar-AE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𝑺</m:t>
                        </m:r>
                      </m:e>
                      <m:sub>
                        <m: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ar-AE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 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处的空间相干程度与 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SupPr>
                      <m:e>
                        <m:r>
                          <a:rPr lang="zh-CN" altLang="ar-AE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𝑺</m:t>
                        </m:r>
                      </m:e>
                      <m:sub>
                        <m: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  <m:sup>
                        <m:r>
                          <a:rPr lang="ar-AE" altLang="zh-CN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ar-AE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 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和 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SupPr>
                      <m:e>
                        <m:r>
                          <a:rPr lang="zh-CN" altLang="ar-AE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𝑺</m:t>
                        </m:r>
                      </m:e>
                      <m:sub>
                        <m: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  <m:sup>
                        <m:r>
                          <a:rPr lang="ar-AE" altLang="zh-CN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ar-AE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 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处相同。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SupPr>
                      <m:e>
                        <m:r>
                          <a:rPr lang="zh-CN" altLang="ar-AE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𝑺</m:t>
                        </m:r>
                      </m:e>
                      <m:sub>
                        <m: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  <m:sup>
                        <m:r>
                          <a:rPr lang="ar-AE" altLang="zh-CN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ar-AE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 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和 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SupPr>
                      <m:e>
                        <m:r>
                          <a:rPr lang="zh-CN" altLang="ar-AE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𝑺</m:t>
                        </m:r>
                      </m:e>
                      <m:sub>
                        <m: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  <m:sup>
                        <m:r>
                          <a:rPr lang="ar-AE" altLang="zh-CN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ar-AE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 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间的距离近似为 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𝒉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，干涉条纹消失意味着 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𝒉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 已达到空间相干范围的极限 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𝒅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。取平均波长 </a:t>
                </a:r>
                <a14:m>
                  <m:oMath xmlns:m="http://schemas.openxmlformats.org/officeDocument/2006/math">
                    <m:limUpp>
                      <m:limUppPr>
                        <m:ctrlPr>
                          <a:rPr lang="ar-AE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limUppPr>
                      <m:e>
                        <m:r>
                          <a:rPr lang="zh-CN" altLang="ar-AE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𝝀</m:t>
                        </m:r>
                      </m:e>
                      <m:lim>
                        <m:r>
                          <a:rPr lang="ar-AE" altLang="zh-CN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ˉ</m:t>
                        </m:r>
                      </m:lim>
                    </m:limUpp>
                    <m:r>
                      <a:rPr lang="ar-AE" altLang="zh-CN" sz="24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ar-AE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𝟓𝟕𝟎</m:t>
                    </m:r>
                    <m:r>
                      <a:rPr lang="ar-AE" altLang="zh-CN" sz="24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.</m:t>
                    </m:r>
                    <m:r>
                      <a:rPr lang="ar-AE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𝟎</m:t>
                    </m:r>
                    <m:r>
                      <m:rPr>
                        <m:nor/>
                      </m:rPr>
                      <a:rPr lang="ar-AE" altLang="zh-CN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</a:rPr>
                      <m:t> </m:t>
                    </m:r>
                    <m:r>
                      <m:rPr>
                        <m:nor/>
                      </m:rPr>
                      <a:rPr lang="en-US" altLang="zh-CN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</a:rPr>
                      <m:t>nm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，得星体的角直径为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7232E2F-16E2-A9B5-C540-0C2827D131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650" y="1085076"/>
                <a:ext cx="7003812" cy="3858749"/>
              </a:xfrm>
              <a:prstGeom prst="rect">
                <a:avLst/>
              </a:prstGeom>
              <a:blipFill>
                <a:blip r:embed="rId3"/>
                <a:stretch>
                  <a:fillRect l="-1393" r="-1218" b="-26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0D9AE0E6-48DC-FFE6-7C0D-1B8796F35DC7}"/>
                  </a:ext>
                </a:extLst>
              </p:cNvPr>
              <p:cNvSpPr txBox="1"/>
              <p:nvPr/>
            </p:nvSpPr>
            <p:spPr>
              <a:xfrm>
                <a:off x="1876302" y="4927713"/>
                <a:ext cx="4708606" cy="843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b="1" i="1" smtClean="0">
                          <a:latin typeface="Cambria Math" panose="02040503050406030204" pitchFamily="18" charset="0"/>
                        </a:rPr>
                        <m:t>𝝋</m:t>
                      </m:r>
                      <m:r>
                        <a:rPr lang="zh-CN" alt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num>
                        <m:den>
                          <m:r>
                            <a:rPr lang="zh-CN" altLang="en-US" sz="2400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</m:den>
                      </m:f>
                      <m:r>
                        <a:rPr lang="zh-CN" altLang="en-US" sz="2400" b="1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CN" altLang="en-US" sz="2400" b="1" i="1" smtClean="0">
                                  <a:latin typeface="Cambria Math" panose="02040503050406030204" pitchFamily="18" charset="0"/>
                                </a:rPr>
                                <m:t>𝝀</m:t>
                              </m:r>
                            </m:e>
                          </m:acc>
                        </m:num>
                        <m:den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𝒉</m:t>
                          </m:r>
                        </m:den>
                      </m:f>
                      <m:r>
                        <a:rPr lang="en-US" altLang="zh-CN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𝟎𝟓</m:t>
                          </m:r>
                        </m:e>
                        <m:sup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0D9AE0E6-48DC-FFE6-7C0D-1B8796F35D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6302" y="4927713"/>
                <a:ext cx="4708606" cy="8438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C9A136D8-DA88-CEE5-5FBF-CB5D26E761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2435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EF69F-5332-E688-1D22-68FFD4D80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1CB1D37-42F3-4B37-07C0-5A6D4A45D9F9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EE4A755-C2AE-2CD2-095E-C2F203BB140D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8B6E61D-4911-0C16-10A7-857A919AEE0E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F14CCA67-B89D-1C0E-D8C2-B9C445A12354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E7436EF-BBBC-C50E-64A5-41F302C2E41C}"/>
                  </a:ext>
                </a:extLst>
              </p:cNvPr>
              <p:cNvSpPr txBox="1"/>
              <p:nvPr/>
            </p:nvSpPr>
            <p:spPr>
              <a:xfrm>
                <a:off x="152400" y="1217069"/>
                <a:ext cx="10312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等光程：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𝑯𝑷</m:t>
                        </m:r>
                      </m:e>
                    </m:d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d>
                      <m:d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𝑪𝑷</m:t>
                        </m:r>
                      </m:e>
                    </m:d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 ；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𝑨𝑩</m:t>
                        </m:r>
                      </m:e>
                    </m:d>
                    <m:r>
                      <a:rPr lang="en-US" altLang="zh-CN" sz="24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d>
                      <m:dPr>
                        <m:ctrlPr>
                          <a:rPr lang="en-US" altLang="zh-CN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𝑨𝑫</m:t>
                        </m:r>
                      </m:e>
                    </m:d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E7436EF-BBBC-C50E-64A5-41F302C2E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217069"/>
                <a:ext cx="10312400" cy="461665"/>
              </a:xfrm>
              <a:prstGeom prst="rect">
                <a:avLst/>
              </a:prstGeom>
              <a:blipFill>
                <a:blip r:embed="rId2"/>
                <a:stretch>
                  <a:fillRect l="-887" t="-10667" b="-30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9">
            <a:extLst>
              <a:ext uri="{FF2B5EF4-FFF2-40B4-BE49-F238E27FC236}">
                <a16:creationId xmlns:a16="http://schemas.microsoft.com/office/drawing/2014/main" id="{066A2EB4-6C5B-9230-5763-364B133D9F92}"/>
              </a:ext>
            </a:extLst>
          </p:cNvPr>
          <p:cNvSpPr txBox="1"/>
          <p:nvPr/>
        </p:nvSpPr>
        <p:spPr>
          <a:xfrm>
            <a:off x="284329" y="531153"/>
            <a:ext cx="345305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薄膜干涉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-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等倾条纹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778DD9D-0789-B57B-0180-4F01C0621B6B}"/>
              </a:ext>
            </a:extLst>
          </p:cNvPr>
          <p:cNvSpPr/>
          <p:nvPr/>
        </p:nvSpPr>
        <p:spPr>
          <a:xfrm>
            <a:off x="7425666" y="3949860"/>
            <a:ext cx="4050362" cy="13439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58A71F9B-7059-97C0-734F-A44715A885BA}"/>
              </a:ext>
            </a:extLst>
          </p:cNvPr>
          <p:cNvSpPr/>
          <p:nvPr/>
        </p:nvSpPr>
        <p:spPr>
          <a:xfrm>
            <a:off x="7986160" y="2459375"/>
            <a:ext cx="90010" cy="9001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21B02517-EA08-6740-63D1-BFD7057A10C3}"/>
              </a:ext>
            </a:extLst>
          </p:cNvPr>
          <p:cNvCxnSpPr>
            <a:cxnSpLocks/>
            <a:stCxn id="18" idx="5"/>
          </p:cNvCxnSpPr>
          <p:nvPr/>
        </p:nvCxnSpPr>
        <p:spPr>
          <a:xfrm>
            <a:off x="8062988" y="2536203"/>
            <a:ext cx="774167" cy="141365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37C02861-7C40-7397-DA57-1AE87CFE5B22}"/>
              </a:ext>
            </a:extLst>
          </p:cNvPr>
          <p:cNvCxnSpPr>
            <a:cxnSpLocks/>
          </p:cNvCxnSpPr>
          <p:nvPr/>
        </p:nvCxnSpPr>
        <p:spPr>
          <a:xfrm>
            <a:off x="8837155" y="3949860"/>
            <a:ext cx="294571" cy="13439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F3EA32D5-78D3-ED47-1E04-D6DF223158F3}"/>
              </a:ext>
            </a:extLst>
          </p:cNvPr>
          <p:cNvCxnSpPr>
            <a:cxnSpLocks/>
            <a:stCxn id="16" idx="0"/>
          </p:cNvCxnSpPr>
          <p:nvPr/>
        </p:nvCxnSpPr>
        <p:spPr>
          <a:xfrm flipH="1">
            <a:off x="9131726" y="3949860"/>
            <a:ext cx="319121" cy="13439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F1C59E7D-7CC6-DA1D-2C58-53784EB64736}"/>
              </a:ext>
            </a:extLst>
          </p:cNvPr>
          <p:cNvCxnSpPr>
            <a:cxnSpLocks/>
          </p:cNvCxnSpPr>
          <p:nvPr/>
        </p:nvCxnSpPr>
        <p:spPr>
          <a:xfrm flipH="1">
            <a:off x="8837155" y="2961342"/>
            <a:ext cx="454131" cy="9885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66A52F31-4F25-C260-34DC-0CDBFD3892FD}"/>
              </a:ext>
            </a:extLst>
          </p:cNvPr>
          <p:cNvCxnSpPr>
            <a:cxnSpLocks/>
          </p:cNvCxnSpPr>
          <p:nvPr/>
        </p:nvCxnSpPr>
        <p:spPr>
          <a:xfrm flipH="1">
            <a:off x="9450847" y="2961342"/>
            <a:ext cx="454131" cy="9885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54E8380E-3C5C-9D11-2DCD-508D3AFE72C2}"/>
              </a:ext>
            </a:extLst>
          </p:cNvPr>
          <p:cNvCxnSpPr/>
          <p:nvPr/>
        </p:nvCxnSpPr>
        <p:spPr>
          <a:xfrm>
            <a:off x="8837155" y="2961342"/>
            <a:ext cx="1571049" cy="0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B1369ECB-C0DF-9D51-34F3-C8AAAFF7AA83}"/>
              </a:ext>
            </a:extLst>
          </p:cNvPr>
          <p:cNvCxnSpPr>
            <a:cxnSpLocks/>
          </p:cNvCxnSpPr>
          <p:nvPr/>
        </p:nvCxnSpPr>
        <p:spPr>
          <a:xfrm flipH="1">
            <a:off x="9291286" y="2059216"/>
            <a:ext cx="656650" cy="902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EB929ED0-2330-6420-A2A3-4B51750144DC}"/>
              </a:ext>
            </a:extLst>
          </p:cNvPr>
          <p:cNvCxnSpPr>
            <a:cxnSpLocks/>
          </p:cNvCxnSpPr>
          <p:nvPr/>
        </p:nvCxnSpPr>
        <p:spPr>
          <a:xfrm flipH="1">
            <a:off x="9904978" y="2059215"/>
            <a:ext cx="42958" cy="9021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35DAD3AF-6CB1-DFCF-679B-04658801B3F8}"/>
              </a:ext>
            </a:extLst>
          </p:cNvPr>
          <p:cNvCxnSpPr>
            <a:cxnSpLocks/>
          </p:cNvCxnSpPr>
          <p:nvPr/>
        </p:nvCxnSpPr>
        <p:spPr>
          <a:xfrm flipH="1">
            <a:off x="8735895" y="2059215"/>
            <a:ext cx="274013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E46D1B18-D908-5DBC-F406-6836AF93FE9D}"/>
                  </a:ext>
                </a:extLst>
              </p:cNvPr>
              <p:cNvSpPr txBox="1"/>
              <p:nvPr/>
            </p:nvSpPr>
            <p:spPr>
              <a:xfrm>
                <a:off x="9947936" y="1562016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𝑷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E46D1B18-D908-5DBC-F406-6836AF93FE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936" y="1562016"/>
                <a:ext cx="329848" cy="461665"/>
              </a:xfrm>
              <a:prstGeom prst="rect">
                <a:avLst/>
              </a:prstGeom>
              <a:blipFill>
                <a:blip r:embed="rId3"/>
                <a:stretch>
                  <a:fillRect l="-5556" r="-222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EB6A2FA0-3F25-6454-03FF-F09A73B2CB81}"/>
                  </a:ext>
                </a:extLst>
              </p:cNvPr>
              <p:cNvSpPr txBox="1"/>
              <p:nvPr/>
            </p:nvSpPr>
            <p:spPr>
              <a:xfrm>
                <a:off x="9120999" y="5293844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𝑹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EB6A2FA0-3F25-6454-03FF-F09A73B2CB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0999" y="5293844"/>
                <a:ext cx="329848" cy="461665"/>
              </a:xfrm>
              <a:prstGeom prst="rect">
                <a:avLst/>
              </a:prstGeom>
              <a:blipFill>
                <a:blip r:embed="rId4"/>
                <a:stretch>
                  <a:fillRect l="-3704" r="-259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BD57E78D-D724-E83D-29CA-EEAF2D775AEF}"/>
                  </a:ext>
                </a:extLst>
              </p:cNvPr>
              <p:cNvSpPr txBox="1"/>
              <p:nvPr/>
            </p:nvSpPr>
            <p:spPr>
              <a:xfrm>
                <a:off x="8330108" y="3549873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𝑨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BD57E78D-D724-E83D-29CA-EEAF2D775A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0108" y="3549873"/>
                <a:ext cx="329848" cy="461665"/>
              </a:xfrm>
              <a:prstGeom prst="rect">
                <a:avLst/>
              </a:prstGeom>
              <a:blipFill>
                <a:blip r:embed="rId5"/>
                <a:stretch>
                  <a:fillRect l="-3636" r="-2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3BEF9AC6-796B-81A5-E2BB-7FE8ED49AF22}"/>
                  </a:ext>
                </a:extLst>
              </p:cNvPr>
              <p:cNvSpPr txBox="1"/>
              <p:nvPr/>
            </p:nvSpPr>
            <p:spPr>
              <a:xfrm>
                <a:off x="9582039" y="3549872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𝑪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3BEF9AC6-796B-81A5-E2BB-7FE8ED49AF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2039" y="3549872"/>
                <a:ext cx="329848" cy="461665"/>
              </a:xfrm>
              <a:prstGeom prst="rect">
                <a:avLst/>
              </a:prstGeom>
              <a:blipFill>
                <a:blip r:embed="rId6"/>
                <a:stretch>
                  <a:fillRect l="-5556" r="-1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4E3DFE66-D985-44AE-0C78-DA1A7913F2AB}"/>
              </a:ext>
            </a:extLst>
          </p:cNvPr>
          <p:cNvCxnSpPr>
            <a:cxnSpLocks/>
          </p:cNvCxnSpPr>
          <p:nvPr/>
        </p:nvCxnSpPr>
        <p:spPr>
          <a:xfrm flipV="1">
            <a:off x="9031988" y="3426895"/>
            <a:ext cx="28390" cy="613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箭头连接符 54">
            <a:extLst>
              <a:ext uri="{FF2B5EF4-FFF2-40B4-BE49-F238E27FC236}">
                <a16:creationId xmlns:a16="http://schemas.microsoft.com/office/drawing/2014/main" id="{9D5CDBDB-3BFA-215D-817A-1779597A1DC3}"/>
              </a:ext>
            </a:extLst>
          </p:cNvPr>
          <p:cNvCxnSpPr>
            <a:cxnSpLocks/>
          </p:cNvCxnSpPr>
          <p:nvPr/>
        </p:nvCxnSpPr>
        <p:spPr>
          <a:xfrm flipV="1">
            <a:off x="9649246" y="3455601"/>
            <a:ext cx="28390" cy="613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id="{91E14594-C406-8581-F9E4-CBD679DDD827}"/>
              </a:ext>
            </a:extLst>
          </p:cNvPr>
          <p:cNvCxnSpPr>
            <a:cxnSpLocks/>
          </p:cNvCxnSpPr>
          <p:nvPr/>
        </p:nvCxnSpPr>
        <p:spPr>
          <a:xfrm flipV="1">
            <a:off x="9546863" y="2549385"/>
            <a:ext cx="35176" cy="5935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>
            <a:extLst>
              <a:ext uri="{FF2B5EF4-FFF2-40B4-BE49-F238E27FC236}">
                <a16:creationId xmlns:a16="http://schemas.microsoft.com/office/drawing/2014/main" id="{79D89754-08F9-2166-4126-E4F91CF9B1FB}"/>
              </a:ext>
            </a:extLst>
          </p:cNvPr>
          <p:cNvCxnSpPr>
            <a:cxnSpLocks/>
          </p:cNvCxnSpPr>
          <p:nvPr/>
        </p:nvCxnSpPr>
        <p:spPr>
          <a:xfrm flipV="1">
            <a:off x="9920044" y="2561355"/>
            <a:ext cx="6413" cy="5771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808EF42B-5AF7-2AC6-0726-9DD9C55E5189}"/>
              </a:ext>
            </a:extLst>
          </p:cNvPr>
          <p:cNvCxnSpPr>
            <a:cxnSpLocks/>
          </p:cNvCxnSpPr>
          <p:nvPr/>
        </p:nvCxnSpPr>
        <p:spPr>
          <a:xfrm>
            <a:off x="9131726" y="3851535"/>
            <a:ext cx="0" cy="1673141"/>
          </a:xfrm>
          <a:prstGeom prst="line">
            <a:avLst/>
          </a:prstGeom>
          <a:ln w="1905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76AE16B-A37D-A789-DAF0-9D1FCD5D4A0A}"/>
                  </a:ext>
                </a:extLst>
              </p:cNvPr>
              <p:cNvSpPr txBox="1"/>
              <p:nvPr/>
            </p:nvSpPr>
            <p:spPr>
              <a:xfrm>
                <a:off x="9060378" y="4203021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𝒊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76AE16B-A37D-A789-DAF0-9D1FCD5D4A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0378" y="4203021"/>
                <a:ext cx="329848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567D39EB-360A-C185-1C8B-8486969B10A8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8968347" y="3699103"/>
            <a:ext cx="482500" cy="250757"/>
          </a:xfrm>
          <a:prstGeom prst="line">
            <a:avLst/>
          </a:prstGeom>
          <a:ln w="1905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9BBB6F0F-5A3F-6774-111A-25C6B131DCBC}"/>
                  </a:ext>
                </a:extLst>
              </p:cNvPr>
              <p:cNvSpPr txBox="1"/>
              <p:nvPr/>
            </p:nvSpPr>
            <p:spPr>
              <a:xfrm>
                <a:off x="8684506" y="3208200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𝑩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9BBB6F0F-5A3F-6774-111A-25C6B131DC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4506" y="3208200"/>
                <a:ext cx="329848" cy="461665"/>
              </a:xfrm>
              <a:prstGeom prst="rect">
                <a:avLst/>
              </a:prstGeom>
              <a:blipFill>
                <a:blip r:embed="rId8"/>
                <a:stretch>
                  <a:fillRect l="-5556" r="-259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15661092-E968-C851-2850-EB5EB1B4F5D1}"/>
                  </a:ext>
                </a:extLst>
              </p:cNvPr>
              <p:cNvSpPr txBox="1"/>
              <p:nvPr/>
            </p:nvSpPr>
            <p:spPr>
              <a:xfrm>
                <a:off x="152400" y="1858227"/>
                <a:ext cx="10312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光程差：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𝑳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𝒏𝒉</m:t>
                    </m:r>
                    <m:func>
                      <m:func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altLang="zh-CN" sz="24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𝐜𝐨𝐬</m:t>
                        </m:r>
                      </m:fName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</m:e>
                    </m:func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15661092-E968-C851-2850-EB5EB1B4F5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858227"/>
                <a:ext cx="10312400" cy="461665"/>
              </a:xfrm>
              <a:prstGeom prst="rect">
                <a:avLst/>
              </a:prstGeom>
              <a:blipFill>
                <a:blip r:embed="rId9"/>
                <a:stretch>
                  <a:fillRect l="-887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512F0AED-5950-C080-64EC-70D583C8351F}"/>
              </a:ext>
            </a:extLst>
          </p:cNvPr>
          <p:cNvCxnSpPr>
            <a:cxnSpLocks/>
            <a:endCxn id="16" idx="0"/>
          </p:cNvCxnSpPr>
          <p:nvPr/>
        </p:nvCxnSpPr>
        <p:spPr>
          <a:xfrm flipV="1">
            <a:off x="8899170" y="3949860"/>
            <a:ext cx="551677" cy="152432"/>
          </a:xfrm>
          <a:prstGeom prst="line">
            <a:avLst/>
          </a:prstGeom>
          <a:ln w="1905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910344EE-AE8E-57B9-E6B1-25BC3BB8C6F4}"/>
                  </a:ext>
                </a:extLst>
              </p:cNvPr>
              <p:cNvSpPr txBox="1"/>
              <p:nvPr/>
            </p:nvSpPr>
            <p:spPr>
              <a:xfrm>
                <a:off x="8461300" y="4011537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𝑫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910344EE-AE8E-57B9-E6B1-25BC3BB8C6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1300" y="4011537"/>
                <a:ext cx="329848" cy="461665"/>
              </a:xfrm>
              <a:prstGeom prst="rect">
                <a:avLst/>
              </a:prstGeom>
              <a:blipFill>
                <a:blip r:embed="rId10"/>
                <a:stretch>
                  <a:fillRect l="-3704" r="-314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54DB4B34-79DD-99F7-FACD-35273133C8CF}"/>
              </a:ext>
            </a:extLst>
          </p:cNvPr>
          <p:cNvCxnSpPr>
            <a:cxnSpLocks/>
          </p:cNvCxnSpPr>
          <p:nvPr/>
        </p:nvCxnSpPr>
        <p:spPr>
          <a:xfrm>
            <a:off x="11606266" y="3953524"/>
            <a:ext cx="0" cy="134032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832880DB-F741-BA17-5E06-8B503F895BD2}"/>
                  </a:ext>
                </a:extLst>
              </p:cNvPr>
              <p:cNvSpPr txBox="1"/>
              <p:nvPr/>
            </p:nvSpPr>
            <p:spPr>
              <a:xfrm>
                <a:off x="11770599" y="4403076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𝒉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832880DB-F741-BA17-5E06-8B503F895B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70599" y="4403076"/>
                <a:ext cx="329848" cy="400110"/>
              </a:xfrm>
              <a:prstGeom prst="rect">
                <a:avLst/>
              </a:prstGeom>
              <a:blipFill>
                <a:blip r:embed="rId11"/>
                <a:stretch>
                  <a:fillRect l="-1852" r="-5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E39F21CE-0448-D9C8-0676-16C0FE42C59C}"/>
                  </a:ext>
                </a:extLst>
              </p:cNvPr>
              <p:cNvSpPr txBox="1"/>
              <p:nvPr/>
            </p:nvSpPr>
            <p:spPr>
              <a:xfrm>
                <a:off x="152400" y="2446476"/>
                <a:ext cx="638954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即认为影响因素只有倾角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𝒊</m:t>
                    </m:r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E39F21CE-0448-D9C8-0676-16C0FE42C5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2446476"/>
                <a:ext cx="6389549" cy="461665"/>
              </a:xfrm>
              <a:prstGeom prst="rect">
                <a:avLst/>
              </a:prstGeom>
              <a:blipFill>
                <a:blip r:embed="rId12"/>
                <a:stretch>
                  <a:fillRect l="-1431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6F424C80-00DB-9714-A55D-54A52B96EB6F}"/>
                  </a:ext>
                </a:extLst>
              </p:cNvPr>
              <p:cNvSpPr txBox="1"/>
              <p:nvPr/>
            </p:nvSpPr>
            <p:spPr>
              <a:xfrm>
                <a:off x="152400" y="3301139"/>
                <a:ext cx="10312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倾角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𝒊</m:t>
                    </m:r>
                  </m:oMath>
                </a14:m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不大时，相邻条纹半径差正比于倾角差：</a:t>
                </a:r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6F424C80-00DB-9714-A55D-54A52B96EB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3301139"/>
                <a:ext cx="10312400" cy="461665"/>
              </a:xfrm>
              <a:prstGeom prst="rect">
                <a:avLst/>
              </a:prstGeom>
              <a:blipFill>
                <a:blip r:embed="rId13"/>
                <a:stretch>
                  <a:fillRect l="-887" t="-10667" b="-30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A8C70BEC-F8D3-8DD7-AB90-4B81648B6D98}"/>
                  </a:ext>
                </a:extLst>
              </p:cNvPr>
              <p:cNvSpPr txBox="1"/>
              <p:nvPr/>
            </p:nvSpPr>
            <p:spPr>
              <a:xfrm>
                <a:off x="1327028" y="3802672"/>
                <a:ext cx="3976719" cy="794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r>
                            <a:rPr lang="en-US" altLang="zh-CN" sz="24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𝐜𝐨𝐬</m:t>
                          </m:r>
                        </m:fName>
                        <m:e>
                          <m:sSub>
                            <m:sSubPr>
                              <m:ctrlP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𝒊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𝒌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+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𝟏</m:t>
                              </m:r>
                            </m:sub>
                          </m:sSub>
                        </m:e>
                      </m:func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func>
                        <m:func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r>
                            <a:rPr lang="en-US" altLang="zh-CN" sz="2400" b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𝐜𝐨𝐬</m:t>
                          </m:r>
                        </m:fName>
                        <m:e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𝒊</m:t>
                              </m:r>
                            </m:e>
                            <m:sub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𝒌</m:t>
                              </m:r>
                            </m:sub>
                          </m:sSub>
                        </m:e>
                      </m:func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𝝀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𝒏𝒉</m:t>
                          </m:r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A8C70BEC-F8D3-8DD7-AB90-4B81648B6D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7028" y="3802672"/>
                <a:ext cx="3976719" cy="79476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文本框 32">
            <a:extLst>
              <a:ext uri="{FF2B5EF4-FFF2-40B4-BE49-F238E27FC236}">
                <a16:creationId xmlns:a16="http://schemas.microsoft.com/office/drawing/2014/main" id="{E3CDF0F8-265C-CC87-2947-DB1C105875FE}"/>
              </a:ext>
            </a:extLst>
          </p:cNvPr>
          <p:cNvSpPr txBox="1"/>
          <p:nvPr/>
        </p:nvSpPr>
        <p:spPr>
          <a:xfrm>
            <a:off x="95804" y="4958503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而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BCB7723A-A3CA-F65A-4AB2-1A91D8749CEE}"/>
                  </a:ext>
                </a:extLst>
              </p:cNvPr>
              <p:cNvSpPr txBox="1"/>
              <p:nvPr/>
            </p:nvSpPr>
            <p:spPr>
              <a:xfrm>
                <a:off x="1236422" y="4941216"/>
                <a:ext cx="53820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r>
                            <a:rPr lang="en-US" altLang="zh-CN" sz="24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𝐜𝐨𝐬</m:t>
                          </m:r>
                        </m:fName>
                        <m:e>
                          <m:sSub>
                            <m:sSubPr>
                              <m:ctrlP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𝒊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𝒌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+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𝟏</m:t>
                              </m:r>
                            </m:sub>
                          </m:sSub>
                        </m:e>
                      </m:func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func>
                        <m:func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𝒄𝒐𝒔</m:t>
                          </m:r>
                        </m:fName>
                        <m:e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𝒊</m:t>
                              </m:r>
                            </m:e>
                            <m:sub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𝒌</m:t>
                              </m:r>
                            </m:sub>
                          </m:sSub>
                        </m:e>
                      </m:func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=−</m:t>
                      </m:r>
                      <m:func>
                        <m:funcPr>
                          <m:ctrlP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r>
                            <a:rPr lang="en-US" altLang="zh-CN" sz="2400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𝐬𝐢𝐧</m:t>
                          </m:r>
                        </m:fName>
                        <m:e>
                          <m:sSub>
                            <m:sSubPr>
                              <m:ctrlP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𝒊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𝒌</m:t>
                              </m:r>
                            </m:sub>
                          </m:sSub>
                        </m:e>
                      </m:func>
                      <m:d>
                        <m:dPr>
                          <m:ctrlP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𝒊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𝒌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+</m:t>
                              </m:r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𝒊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𝒌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BCB7723A-A3CA-F65A-4AB2-1A91D8749C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6422" y="4941216"/>
                <a:ext cx="5382073" cy="461665"/>
              </a:xfrm>
              <a:prstGeom prst="rect">
                <a:avLst/>
              </a:prstGeom>
              <a:blipFill>
                <a:blip r:embed="rId15"/>
                <a:stretch>
                  <a:fillRect b="-5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文本框 37">
            <a:extLst>
              <a:ext uri="{FF2B5EF4-FFF2-40B4-BE49-F238E27FC236}">
                <a16:creationId xmlns:a16="http://schemas.microsoft.com/office/drawing/2014/main" id="{A8281EAD-C004-19CD-3C82-9E908ECCE673}"/>
              </a:ext>
            </a:extLst>
          </p:cNvPr>
          <p:cNvSpPr txBox="1"/>
          <p:nvPr/>
        </p:nvSpPr>
        <p:spPr>
          <a:xfrm>
            <a:off x="95804" y="5815787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故：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071E9A1A-D570-9FC5-1838-561320804270}"/>
                  </a:ext>
                </a:extLst>
              </p:cNvPr>
              <p:cNvSpPr txBox="1"/>
              <p:nvPr/>
            </p:nvSpPr>
            <p:spPr>
              <a:xfrm>
                <a:off x="1236422" y="5574666"/>
                <a:ext cx="5382073" cy="8541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𝒓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𝒌</m:t>
                          </m:r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+</m:t>
                          </m:r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𝒓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𝒌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𝝀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𝒉</m:t>
                          </m:r>
                          <m:func>
                            <m:funcPr>
                              <m:ctrlP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n-US" altLang="zh-CN" sz="24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𝐬𝐢𝐧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altLang="zh-CN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e>
                                <m:sub>
                                  <m:r>
                                    <a:rPr lang="en-US" altLang="zh-CN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071E9A1A-D570-9FC5-1838-5613208042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6422" y="5574666"/>
                <a:ext cx="5382073" cy="85414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文本框 40">
            <a:extLst>
              <a:ext uri="{FF2B5EF4-FFF2-40B4-BE49-F238E27FC236}">
                <a16:creationId xmlns:a16="http://schemas.microsoft.com/office/drawing/2014/main" id="{64A68B31-2C2A-2415-0C14-FAAAC8F8E99B}"/>
              </a:ext>
            </a:extLst>
          </p:cNvPr>
          <p:cNvSpPr txBox="1"/>
          <p:nvPr/>
        </p:nvSpPr>
        <p:spPr>
          <a:xfrm>
            <a:off x="9947936" y="5400288"/>
            <a:ext cx="2023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无穷远处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C7176EF-ED30-6F01-528D-0A49B9100837}"/>
                  </a:ext>
                </a:extLst>
              </p:cNvPr>
              <p:cNvSpPr txBox="1"/>
              <p:nvPr/>
            </p:nvSpPr>
            <p:spPr>
              <a:xfrm>
                <a:off x="11061036" y="3949860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C7176EF-ED30-6F01-528D-0A49B91008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1036" y="3949860"/>
                <a:ext cx="329848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>
            <a:extLst>
              <a:ext uri="{FF2B5EF4-FFF2-40B4-BE49-F238E27FC236}">
                <a16:creationId xmlns:a16="http://schemas.microsoft.com/office/drawing/2014/main" id="{E1BA12F4-6DA9-5886-8F0C-C1207012107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9102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B3A8A-FC01-4228-BF96-54EAFFF9B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B2DF037-AB65-50A9-F0F5-0F5DFD4AF03C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66B3191-6532-D1A9-69F8-4E9018239162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C379232-9FB1-73D8-216F-D5C721416F33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6C49E1E7-6B93-73DA-D0AD-8358B8D342C4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EA4C9CE-58FE-D6C9-CBAA-4305AEF145E3}"/>
              </a:ext>
            </a:extLst>
          </p:cNvPr>
          <p:cNvSpPr txBox="1"/>
          <p:nvPr/>
        </p:nvSpPr>
        <p:spPr>
          <a:xfrm>
            <a:off x="152400" y="1217069"/>
            <a:ext cx="3781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仍然关注光程差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1E9ABF9E-F640-6840-0351-80D495840279}"/>
              </a:ext>
            </a:extLst>
          </p:cNvPr>
          <p:cNvSpPr txBox="1"/>
          <p:nvPr/>
        </p:nvSpPr>
        <p:spPr>
          <a:xfrm>
            <a:off x="284329" y="531153"/>
            <a:ext cx="3520558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薄膜干涉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-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等厚条纹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8F4001D-2257-A70D-6F5F-7BCAEE61365A}"/>
              </a:ext>
            </a:extLst>
          </p:cNvPr>
          <p:cNvSpPr txBox="1"/>
          <p:nvPr/>
        </p:nvSpPr>
        <p:spPr>
          <a:xfrm>
            <a:off x="10045105" y="1980488"/>
            <a:ext cx="2023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表面附近</a:t>
            </a:r>
          </a:p>
        </p:txBody>
      </p:sp>
      <p:sp>
        <p:nvSpPr>
          <p:cNvPr id="7" name="梯形 6">
            <a:extLst>
              <a:ext uri="{FF2B5EF4-FFF2-40B4-BE49-F238E27FC236}">
                <a16:creationId xmlns:a16="http://schemas.microsoft.com/office/drawing/2014/main" id="{98714B4D-FD20-8D16-2BE4-89AC84FA19A2}"/>
              </a:ext>
            </a:extLst>
          </p:cNvPr>
          <p:cNvSpPr/>
          <p:nvPr/>
        </p:nvSpPr>
        <p:spPr>
          <a:xfrm rot="5400000" flipV="1">
            <a:off x="8361132" y="1770091"/>
            <a:ext cx="1571877" cy="4756108"/>
          </a:xfrm>
          <a:prstGeom prst="trapezoi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49EFE70A-E267-948C-9858-E661A8B0108B}"/>
              </a:ext>
            </a:extLst>
          </p:cNvPr>
          <p:cNvSpPr/>
          <p:nvPr/>
        </p:nvSpPr>
        <p:spPr>
          <a:xfrm>
            <a:off x="7415428" y="2350982"/>
            <a:ext cx="90010" cy="9001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61E656D7-A8F8-5757-A4F0-9617C3561693}"/>
              </a:ext>
            </a:extLst>
          </p:cNvPr>
          <p:cNvCxnSpPr>
            <a:cxnSpLocks/>
          </p:cNvCxnSpPr>
          <p:nvPr/>
        </p:nvCxnSpPr>
        <p:spPr>
          <a:xfrm>
            <a:off x="7460433" y="2395987"/>
            <a:ext cx="677114" cy="12662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AFB2EF50-47EA-E636-E9EB-B1DFF38CFDDD}"/>
              </a:ext>
            </a:extLst>
          </p:cNvPr>
          <p:cNvCxnSpPr>
            <a:cxnSpLocks/>
          </p:cNvCxnSpPr>
          <p:nvPr/>
        </p:nvCxnSpPr>
        <p:spPr>
          <a:xfrm>
            <a:off x="8137547" y="3662204"/>
            <a:ext cx="331393" cy="10202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F49365DE-9B6D-2C3D-78EB-9C5889BEB7DB}"/>
              </a:ext>
            </a:extLst>
          </p:cNvPr>
          <p:cNvCxnSpPr>
            <a:cxnSpLocks/>
          </p:cNvCxnSpPr>
          <p:nvPr/>
        </p:nvCxnSpPr>
        <p:spPr>
          <a:xfrm flipH="1">
            <a:off x="8468940" y="3577821"/>
            <a:ext cx="290481" cy="11046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78B18DAE-A197-B019-68F4-92AF785C8A9E}"/>
              </a:ext>
            </a:extLst>
          </p:cNvPr>
          <p:cNvCxnSpPr>
            <a:cxnSpLocks/>
          </p:cNvCxnSpPr>
          <p:nvPr/>
        </p:nvCxnSpPr>
        <p:spPr>
          <a:xfrm>
            <a:off x="7484981" y="2411707"/>
            <a:ext cx="1274440" cy="11661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8A6BD468-E1BA-1013-22AB-C099271B625E}"/>
              </a:ext>
            </a:extLst>
          </p:cNvPr>
          <p:cNvCxnSpPr>
            <a:cxnSpLocks/>
          </p:cNvCxnSpPr>
          <p:nvPr/>
        </p:nvCxnSpPr>
        <p:spPr>
          <a:xfrm flipV="1">
            <a:off x="8759421" y="2227701"/>
            <a:ext cx="998271" cy="135012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8C1BB236-D944-4FB8-A006-868FEF26EA25}"/>
              </a:ext>
            </a:extLst>
          </p:cNvPr>
          <p:cNvCxnSpPr>
            <a:cxnSpLocks/>
          </p:cNvCxnSpPr>
          <p:nvPr/>
        </p:nvCxnSpPr>
        <p:spPr>
          <a:xfrm flipV="1">
            <a:off x="8759421" y="2019046"/>
            <a:ext cx="881670" cy="155877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A118453D-7C05-7BD9-9B8F-77E56B3F0125}"/>
                  </a:ext>
                </a:extLst>
              </p:cNvPr>
              <p:cNvSpPr txBox="1"/>
              <p:nvPr/>
            </p:nvSpPr>
            <p:spPr>
              <a:xfrm>
                <a:off x="7013984" y="2165154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𝑸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A118453D-7C05-7BD9-9B8F-77E56B3F01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3984" y="2165154"/>
                <a:ext cx="329848" cy="461665"/>
              </a:xfrm>
              <a:prstGeom prst="rect">
                <a:avLst/>
              </a:prstGeom>
              <a:blipFill>
                <a:blip r:embed="rId2"/>
                <a:stretch>
                  <a:fillRect l="-12963" r="-37037" b="-131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3CE7DA38-D6C6-F405-0C94-1D2D10D001A6}"/>
                  </a:ext>
                </a:extLst>
              </p:cNvPr>
              <p:cNvSpPr txBox="1"/>
              <p:nvPr/>
            </p:nvSpPr>
            <p:spPr>
              <a:xfrm>
                <a:off x="7740965" y="3615925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𝑨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3CE7DA38-D6C6-F405-0C94-1D2D10D001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965" y="3615925"/>
                <a:ext cx="329848" cy="461665"/>
              </a:xfrm>
              <a:prstGeom prst="rect">
                <a:avLst/>
              </a:prstGeom>
              <a:blipFill>
                <a:blip r:embed="rId3"/>
                <a:stretch>
                  <a:fillRect l="-5556" r="-203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A6829A17-CBB0-6E8A-80F0-FC6BB8BEA65D}"/>
                  </a:ext>
                </a:extLst>
              </p:cNvPr>
              <p:cNvSpPr txBox="1"/>
              <p:nvPr/>
            </p:nvSpPr>
            <p:spPr>
              <a:xfrm>
                <a:off x="8284332" y="4682466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A6829A17-CBB0-6E8A-80F0-FC6BB8BEA6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332" y="4682466"/>
                <a:ext cx="329848" cy="461665"/>
              </a:xfrm>
              <a:prstGeom prst="rect">
                <a:avLst/>
              </a:prstGeom>
              <a:blipFill>
                <a:blip r:embed="rId4"/>
                <a:stretch>
                  <a:fillRect l="-5556" r="-259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DB0FA830-A579-508A-02B5-E0B3250FA19C}"/>
                  </a:ext>
                </a:extLst>
              </p:cNvPr>
              <p:cNvSpPr txBox="1"/>
              <p:nvPr/>
            </p:nvSpPr>
            <p:spPr>
              <a:xfrm>
                <a:off x="8800333" y="3515755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latin typeface="Cambria Math" panose="02040503050406030204" pitchFamily="18" charset="0"/>
                        </a:rPr>
                        <m:t>𝑷</m:t>
                      </m:r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DB0FA830-A579-508A-02B5-E0B3250FA1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0333" y="3515755"/>
                <a:ext cx="329848" cy="461665"/>
              </a:xfrm>
              <a:prstGeom prst="rect">
                <a:avLst/>
              </a:prstGeom>
              <a:blipFill>
                <a:blip r:embed="rId5"/>
                <a:stretch>
                  <a:fillRect l="-5556" r="-222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D2E5F608-6F33-9AE7-C6C0-B31029C8BBDE}"/>
              </a:ext>
            </a:extLst>
          </p:cNvPr>
          <p:cNvCxnSpPr>
            <a:cxnSpLocks/>
          </p:cNvCxnSpPr>
          <p:nvPr/>
        </p:nvCxnSpPr>
        <p:spPr>
          <a:xfrm>
            <a:off x="10162729" y="3498733"/>
            <a:ext cx="0" cy="134032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2A612E50-F383-3CAC-879C-57E4C7BF61DE}"/>
                  </a:ext>
                </a:extLst>
              </p:cNvPr>
              <p:cNvSpPr txBox="1"/>
              <p:nvPr/>
            </p:nvSpPr>
            <p:spPr>
              <a:xfrm>
                <a:off x="10327062" y="3948285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𝒉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2A612E50-F383-3CAC-879C-57E4C7BF61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7062" y="3948285"/>
                <a:ext cx="329848" cy="400110"/>
              </a:xfrm>
              <a:prstGeom prst="rect">
                <a:avLst/>
              </a:prstGeom>
              <a:blipFill>
                <a:blip r:embed="rId6"/>
                <a:stretch>
                  <a:fillRect r="-74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6CC11D22-8343-0AE0-49F3-076C3A2CA2E9}"/>
                  </a:ext>
                </a:extLst>
              </p:cNvPr>
              <p:cNvSpPr txBox="1"/>
              <p:nvPr/>
            </p:nvSpPr>
            <p:spPr>
              <a:xfrm>
                <a:off x="11141317" y="3446647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6CC11D22-8343-0AE0-49F3-076C3A2CA2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1317" y="3446647"/>
                <a:ext cx="329848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FAB9EF9C-8FF1-2C3C-6C4D-1E5467343EB3}"/>
                  </a:ext>
                </a:extLst>
              </p:cNvPr>
              <p:cNvSpPr txBox="1"/>
              <p:nvPr/>
            </p:nvSpPr>
            <p:spPr>
              <a:xfrm>
                <a:off x="7679452" y="2301434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000" b="1" i="1" smtClean="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zh-CN" altLang="en-US" sz="2000" b="1" i="1" smtClean="0"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FAB9EF9C-8FF1-2C3C-6C4D-1E5467343E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9452" y="2301434"/>
                <a:ext cx="329848" cy="400110"/>
              </a:xfrm>
              <a:prstGeom prst="rect">
                <a:avLst/>
              </a:prstGeom>
              <a:blipFill>
                <a:blip r:embed="rId8"/>
                <a:stretch>
                  <a:fillRect r="-5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2BEA401A-BA7C-A6CA-D81C-36979622BFDF}"/>
                  </a:ext>
                </a:extLst>
              </p:cNvPr>
              <p:cNvSpPr txBox="1"/>
              <p:nvPr/>
            </p:nvSpPr>
            <p:spPr>
              <a:xfrm>
                <a:off x="1593039" y="1837309"/>
                <a:ext cx="37813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∆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𝑳</m:t>
                      </m:r>
                      <m:d>
                        <m:d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𝑷</m:t>
                          </m:r>
                        </m:e>
                      </m:d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𝟐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𝒏𝒉</m:t>
                      </m:r>
                      <m:func>
                        <m:func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r>
                            <a:rPr lang="en-US" altLang="zh-CN" sz="2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𝐜𝐨𝐬</m:t>
                          </m:r>
                        </m:fName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𝒊</m:t>
                          </m:r>
                        </m:e>
                      </m:func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2BEA401A-BA7C-A6CA-D81C-36979622BF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3039" y="1837309"/>
                <a:ext cx="3781361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C6F65683-D125-BBA0-4056-A6FDA1B821B5}"/>
              </a:ext>
            </a:extLst>
          </p:cNvPr>
          <p:cNvCxnSpPr>
            <a:cxnSpLocks/>
          </p:cNvCxnSpPr>
          <p:nvPr/>
        </p:nvCxnSpPr>
        <p:spPr>
          <a:xfrm>
            <a:off x="8468940" y="3053736"/>
            <a:ext cx="0" cy="1673141"/>
          </a:xfrm>
          <a:prstGeom prst="line">
            <a:avLst/>
          </a:prstGeom>
          <a:ln w="1905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25016465-245A-906A-89C0-AAEA5C6DE555}"/>
                  </a:ext>
                </a:extLst>
              </p:cNvPr>
              <p:cNvSpPr txBox="1"/>
              <p:nvPr/>
            </p:nvSpPr>
            <p:spPr>
              <a:xfrm>
                <a:off x="8416525" y="3686236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𝒊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25016465-245A-906A-89C0-AAEA5C6DE5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6525" y="3686236"/>
                <a:ext cx="32984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文本框 41">
            <a:extLst>
              <a:ext uri="{FF2B5EF4-FFF2-40B4-BE49-F238E27FC236}">
                <a16:creationId xmlns:a16="http://schemas.microsoft.com/office/drawing/2014/main" id="{2475CB38-AF47-20AC-127C-2412CCFA6C25}"/>
              </a:ext>
            </a:extLst>
          </p:cNvPr>
          <p:cNvSpPr txBox="1"/>
          <p:nvPr/>
        </p:nvSpPr>
        <p:spPr>
          <a:xfrm>
            <a:off x="152400" y="2782299"/>
            <a:ext cx="4757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正入射才有真正的等倾条纹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DB5308A1-EE3B-F070-256B-F55691B23E1F}"/>
                  </a:ext>
                </a:extLst>
              </p:cNvPr>
              <p:cNvSpPr txBox="1"/>
              <p:nvPr/>
            </p:nvSpPr>
            <p:spPr>
              <a:xfrm>
                <a:off x="1593038" y="3440274"/>
                <a:ext cx="37813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∆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𝑳</m:t>
                      </m:r>
                      <m:d>
                        <m:d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𝑷</m:t>
                          </m:r>
                        </m:e>
                      </m:d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𝟐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𝒏𝒉</m:t>
                      </m:r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DB5308A1-EE3B-F070-256B-F55691B23E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3038" y="3440274"/>
                <a:ext cx="3781361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文本框 43">
            <a:extLst>
              <a:ext uri="{FF2B5EF4-FFF2-40B4-BE49-F238E27FC236}">
                <a16:creationId xmlns:a16="http://schemas.microsoft.com/office/drawing/2014/main" id="{1CDD7E48-BA35-C6CE-A9FB-224906E1F4E9}"/>
              </a:ext>
            </a:extLst>
          </p:cNvPr>
          <p:cNvSpPr txBox="1"/>
          <p:nvPr/>
        </p:nvSpPr>
        <p:spPr>
          <a:xfrm>
            <a:off x="152400" y="4621579"/>
            <a:ext cx="4757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相邻等厚条纹对应厚度差：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C6AB738A-77C4-87A1-EF93-B70F0A09909E}"/>
                  </a:ext>
                </a:extLst>
              </p:cNvPr>
              <p:cNvSpPr txBox="1"/>
              <p:nvPr/>
            </p:nvSpPr>
            <p:spPr>
              <a:xfrm>
                <a:off x="2799960" y="5172104"/>
                <a:ext cx="1367516" cy="8156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∆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𝒉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𝝀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C6AB738A-77C4-87A1-EF93-B70F0A0990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9960" y="5172104"/>
                <a:ext cx="1367516" cy="81567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>
            <a:extLst>
              <a:ext uri="{FF2B5EF4-FFF2-40B4-BE49-F238E27FC236}">
                <a16:creationId xmlns:a16="http://schemas.microsoft.com/office/drawing/2014/main" id="{23BC729C-F6B3-73CB-F489-5AAA00288B4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842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DD9D1-3D85-6720-F043-E9D40D65A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D28CE19-6A5E-7694-AE7D-754B618EFD79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038A53A-D20B-2479-D608-88465C5ED796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0F2B11D-D562-1FBE-90B8-B55E028458A6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F609115A-4125-7602-B7DB-2AF434EF5DCD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0D43A979-5BBC-BF96-9A9A-0AD5D2A55197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AE6C4BB-99DC-F0DB-688A-EE3E17CB9BB8}"/>
              </a:ext>
            </a:extLst>
          </p:cNvPr>
          <p:cNvSpPr txBox="1"/>
          <p:nvPr/>
        </p:nvSpPr>
        <p:spPr>
          <a:xfrm>
            <a:off x="152400" y="1217069"/>
            <a:ext cx="11449050" cy="1134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肥皂膜的反射光呈现绿色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,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这时膜的法线和视线的夹角约为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30°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，试估算膜的最小厚度。设肥皂水的折射率为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1.33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，绿光波长为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500.0nm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7360A8D0-CB93-CA8B-D343-21F0AA2AB94C}"/>
                  </a:ext>
                </a:extLst>
              </p:cNvPr>
              <p:cNvSpPr txBox="1"/>
              <p:nvPr/>
            </p:nvSpPr>
            <p:spPr>
              <a:xfrm rot="10800000">
                <a:off x="9800650" y="6396335"/>
                <a:ext cx="243724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accent3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ANS:0.104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𝝁</m:t>
                    </m:r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𝒎</m:t>
                    </m:r>
                  </m:oMath>
                </a14:m>
                <a:endParaRPr lang="zh-CN" altLang="en-US" sz="2400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7360A8D0-CB93-CA8B-D343-21F0AA2AB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>
                <a:off x="9800650" y="6396335"/>
                <a:ext cx="2437249" cy="461665"/>
              </a:xfrm>
              <a:prstGeom prst="rect">
                <a:avLst/>
              </a:prstGeom>
              <a:blipFill>
                <a:blip r:embed="rId2"/>
                <a:stretch>
                  <a:fillRect t="-28947" r="-3750" b="-105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8EA86941-E6E8-C233-1158-B33BFC8FB3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74182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AB368-0A08-8F1A-FE46-3C78119FD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89E2407-7D7B-95C4-8B94-16F2E8DC5783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14586CA-D01E-1B77-5963-0953050267AD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EE972BF-02CD-7F21-B7D6-0FB08798A35F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B25B816F-DF2D-D42E-BE0B-A6941B3F8510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C804090-CA80-04F4-8B41-D5A346874770}"/>
              </a:ext>
            </a:extLst>
          </p:cNvPr>
          <p:cNvSpPr txBox="1"/>
          <p:nvPr/>
        </p:nvSpPr>
        <p:spPr>
          <a:xfrm>
            <a:off x="152400" y="1217069"/>
            <a:ext cx="5518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劈形薄膜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FFBE1554-DBA2-1E86-7192-3E826F6103AD}"/>
              </a:ext>
            </a:extLst>
          </p:cNvPr>
          <p:cNvSpPr txBox="1"/>
          <p:nvPr/>
        </p:nvSpPr>
        <p:spPr>
          <a:xfrm>
            <a:off x="284329" y="531153"/>
            <a:ext cx="3017330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等厚条纹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MORE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308E1166-FABF-C75A-4ECE-65B06233BAB7}"/>
                  </a:ext>
                </a:extLst>
              </p:cNvPr>
              <p:cNvSpPr txBox="1"/>
              <p:nvPr/>
            </p:nvSpPr>
            <p:spPr>
              <a:xfrm>
                <a:off x="152400" y="5137527"/>
                <a:ext cx="10312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检验光洁度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:    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有起伏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条纹弯曲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308E1166-FABF-C75A-4ECE-65B06233BA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5137527"/>
                <a:ext cx="10312400" cy="461665"/>
              </a:xfrm>
              <a:prstGeom prst="rect">
                <a:avLst/>
              </a:prstGeom>
              <a:blipFill>
                <a:blip r:embed="rId2"/>
                <a:stretch>
                  <a:fillRect l="-887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矩形 6">
            <a:extLst>
              <a:ext uri="{FF2B5EF4-FFF2-40B4-BE49-F238E27FC236}">
                <a16:creationId xmlns:a16="http://schemas.microsoft.com/office/drawing/2014/main" id="{0832CC31-4591-19B9-6151-84AB750F0DF5}"/>
              </a:ext>
            </a:extLst>
          </p:cNvPr>
          <p:cNvSpPr/>
          <p:nvPr/>
        </p:nvSpPr>
        <p:spPr>
          <a:xfrm>
            <a:off x="7966728" y="4844236"/>
            <a:ext cx="384784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2660863-EBEF-3BCE-C64D-B8D865B5B041}"/>
              </a:ext>
            </a:extLst>
          </p:cNvPr>
          <p:cNvSpPr/>
          <p:nvPr/>
        </p:nvSpPr>
        <p:spPr>
          <a:xfrm rot="21094252">
            <a:off x="7899098" y="4101422"/>
            <a:ext cx="384784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BCC66F83-F464-61D7-6F61-A48C4EFD3E4F}"/>
              </a:ext>
            </a:extLst>
          </p:cNvPr>
          <p:cNvSpPr/>
          <p:nvPr/>
        </p:nvSpPr>
        <p:spPr>
          <a:xfrm>
            <a:off x="11237345" y="4319962"/>
            <a:ext cx="522652" cy="522652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3123AA01-5E05-8149-4188-DFA93061C471}"/>
              </a:ext>
            </a:extLst>
          </p:cNvPr>
          <p:cNvCxnSpPr/>
          <p:nvPr/>
        </p:nvCxnSpPr>
        <p:spPr>
          <a:xfrm>
            <a:off x="8665321" y="2724732"/>
            <a:ext cx="0" cy="132557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C7F572D7-FB21-F297-38B0-7BD441AC4378}"/>
              </a:ext>
            </a:extLst>
          </p:cNvPr>
          <p:cNvCxnSpPr/>
          <p:nvPr/>
        </p:nvCxnSpPr>
        <p:spPr>
          <a:xfrm>
            <a:off x="9124566" y="2724732"/>
            <a:ext cx="0" cy="132557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A7FC9502-EB40-DF05-1680-36538C4F080E}"/>
              </a:ext>
            </a:extLst>
          </p:cNvPr>
          <p:cNvCxnSpPr/>
          <p:nvPr/>
        </p:nvCxnSpPr>
        <p:spPr>
          <a:xfrm>
            <a:off x="9565401" y="2723709"/>
            <a:ext cx="0" cy="132557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11375B73-06B0-4ADC-30F4-AFCF213A034B}"/>
                  </a:ext>
                </a:extLst>
              </p:cNvPr>
              <p:cNvSpPr txBox="1"/>
              <p:nvPr/>
            </p:nvSpPr>
            <p:spPr>
              <a:xfrm>
                <a:off x="152400" y="1829427"/>
                <a:ext cx="10312400" cy="647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条纹间隔与顶角的关系：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𝜶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11375B73-06B0-4ADC-30F4-AFCF213A03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829427"/>
                <a:ext cx="10312400" cy="647357"/>
              </a:xfrm>
              <a:prstGeom prst="rect">
                <a:avLst/>
              </a:prstGeom>
              <a:blipFill>
                <a:blip r:embed="rId3"/>
                <a:stretch>
                  <a:fillRect l="-887" b="-56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0A4F10DE-D070-1DC0-7BCE-DF1A1A8A750B}"/>
                  </a:ext>
                </a:extLst>
              </p:cNvPr>
              <p:cNvSpPr txBox="1"/>
              <p:nvPr/>
            </p:nvSpPr>
            <p:spPr>
              <a:xfrm>
                <a:off x="9437113" y="4506861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zh-CN" altLang="en-US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𝜶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0A4F10DE-D070-1DC0-7BCE-DF1A1A8A7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7113" y="4506861"/>
                <a:ext cx="329848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CD7775A3-6762-566F-DB69-1CF04603C693}"/>
              </a:ext>
            </a:extLst>
          </p:cNvPr>
          <p:cNvSpPr txBox="1"/>
          <p:nvPr/>
        </p:nvSpPr>
        <p:spPr>
          <a:xfrm>
            <a:off x="152400" y="2744080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条纹变动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: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B20598D-CE6D-1107-EC6B-068D0713DA04}"/>
              </a:ext>
            </a:extLst>
          </p:cNvPr>
          <p:cNvSpPr txBox="1"/>
          <p:nvPr/>
        </p:nvSpPr>
        <p:spPr>
          <a:xfrm>
            <a:off x="1792994" y="2738446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劈角变化，条纹间隔变化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BAE8C4D-4463-EC0C-9371-0FF0D960557B}"/>
              </a:ext>
            </a:extLst>
          </p:cNvPr>
          <p:cNvSpPr txBox="1"/>
          <p:nvPr/>
        </p:nvSpPr>
        <p:spPr>
          <a:xfrm>
            <a:off x="1792994" y="3492458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膜厚变化，条纹平移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B763B814-3A60-E24F-0D63-D9CD631B3DF0}"/>
                  </a:ext>
                </a:extLst>
              </p:cNvPr>
              <p:cNvSpPr txBox="1"/>
              <p:nvPr/>
            </p:nvSpPr>
            <p:spPr>
              <a:xfrm>
                <a:off x="1792994" y="4234082"/>
                <a:ext cx="10312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3.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膜厚太大，条纹背离交棱弯曲，衬比度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↓</m:t>
                    </m:r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B763B814-3A60-E24F-0D63-D9CD631B3D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994" y="4234082"/>
                <a:ext cx="10312400" cy="461665"/>
              </a:xfrm>
              <a:prstGeom prst="rect">
                <a:avLst/>
              </a:prstGeom>
              <a:blipFill>
                <a:blip r:embed="rId5"/>
                <a:stretch>
                  <a:fillRect l="-887" t="-10667" b="-30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FAF25FCF-9D25-DEB3-03B2-D6303777C9B7}"/>
                  </a:ext>
                </a:extLst>
              </p:cNvPr>
              <p:cNvSpPr txBox="1"/>
              <p:nvPr/>
            </p:nvSpPr>
            <p:spPr>
              <a:xfrm>
                <a:off x="152400" y="5948904"/>
                <a:ext cx="10312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判断交棱在哪边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:    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左右按压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条纹疏密变化</a:t>
                </a: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FAF25FCF-9D25-DEB3-03B2-D6303777C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5948904"/>
                <a:ext cx="10312400" cy="461665"/>
              </a:xfrm>
              <a:prstGeom prst="rect">
                <a:avLst/>
              </a:prstGeom>
              <a:blipFill>
                <a:blip r:embed="rId6"/>
                <a:stretch>
                  <a:fillRect l="-887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图片 21">
            <a:extLst>
              <a:ext uri="{FF2B5EF4-FFF2-40B4-BE49-F238E27FC236}">
                <a16:creationId xmlns:a16="http://schemas.microsoft.com/office/drawing/2014/main" id="{296A9C06-099D-9C98-01C3-8B44987704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1495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B8B3E-1FE8-2FDF-468F-D0B0D540D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38C6D90-BBD1-00CE-4D12-3C841E5D0402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31C4F44-2C12-8A41-AD13-96BB0765104C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8C33810-C537-07DD-D5AF-D00A70201E69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D9DF70F2-5A77-0D8F-D1B2-C7FB05E2BAAE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3BD860B-E190-BA18-61E0-379741451FC4}"/>
              </a:ext>
            </a:extLst>
          </p:cNvPr>
          <p:cNvSpPr txBox="1"/>
          <p:nvPr/>
        </p:nvSpPr>
        <p:spPr>
          <a:xfrm>
            <a:off x="152400" y="12170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b.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牛顿环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1A4ED3F7-683E-6B6B-5B95-FED572548CE1}"/>
              </a:ext>
            </a:extLst>
          </p:cNvPr>
          <p:cNvSpPr txBox="1"/>
          <p:nvPr/>
        </p:nvSpPr>
        <p:spPr>
          <a:xfrm>
            <a:off x="284329" y="531153"/>
            <a:ext cx="3017330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等厚条纹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MORE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C028756-23B8-79D2-A94D-D911F9DD4125}"/>
              </a:ext>
            </a:extLst>
          </p:cNvPr>
          <p:cNvSpPr txBox="1"/>
          <p:nvPr/>
        </p:nvSpPr>
        <p:spPr>
          <a:xfrm>
            <a:off x="152400" y="4843756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检验光洁度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: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651F1531-C4E5-B43C-19FC-814A9123BBF4}"/>
                  </a:ext>
                </a:extLst>
              </p:cNvPr>
              <p:cNvSpPr txBox="1"/>
              <p:nvPr/>
            </p:nvSpPr>
            <p:spPr>
              <a:xfrm>
                <a:off x="819914" y="2491011"/>
                <a:ext cx="5063976" cy="4928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Sup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𝒓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𝒌</m:t>
                          </m:r>
                        </m:sub>
                        <m:sup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sup>
                      </m:sSubSup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𝑹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sup>
                      </m:sSup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𝑹</m:t>
                              </m:r>
                              <m:r>
                                <a:rPr lang="en-US" altLang="zh-CN" sz="24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𝒉</m:t>
                                  </m:r>
                                </m:e>
                                <m:sub>
                                  <m:r>
                                    <a:rPr lang="en-US" altLang="zh-CN" sz="24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𝒌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sup>
                      </m:sSup>
                      <m:r>
                        <a:rPr lang="en-US" altLang="zh-CN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≈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𝟐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𝑹</m:t>
                      </m:r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𝒉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𝒌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𝒌𝑹</m:t>
                      </m:r>
                      <m:r>
                        <a:rPr lang="zh-CN" alt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𝝀</m:t>
                      </m:r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651F1531-C4E5-B43C-19FC-814A9123BB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914" y="2491011"/>
                <a:ext cx="5063976" cy="4928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矩形 19">
            <a:extLst>
              <a:ext uri="{FF2B5EF4-FFF2-40B4-BE49-F238E27FC236}">
                <a16:creationId xmlns:a16="http://schemas.microsoft.com/office/drawing/2014/main" id="{C3294574-3A56-253E-4D3D-AA115B5A9DA1}"/>
              </a:ext>
            </a:extLst>
          </p:cNvPr>
          <p:cNvSpPr/>
          <p:nvPr/>
        </p:nvSpPr>
        <p:spPr>
          <a:xfrm>
            <a:off x="7677112" y="4299824"/>
            <a:ext cx="384784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流程图: 延期 22">
            <a:extLst>
              <a:ext uri="{FF2B5EF4-FFF2-40B4-BE49-F238E27FC236}">
                <a16:creationId xmlns:a16="http://schemas.microsoft.com/office/drawing/2014/main" id="{F469D91C-4BCB-D6A8-544F-B7C3897EC496}"/>
              </a:ext>
            </a:extLst>
          </p:cNvPr>
          <p:cNvSpPr/>
          <p:nvPr/>
        </p:nvSpPr>
        <p:spPr>
          <a:xfrm rot="5400000">
            <a:off x="9370202" y="2128840"/>
            <a:ext cx="461663" cy="3847845"/>
          </a:xfrm>
          <a:prstGeom prst="flowChartDelay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E8DC9FBD-A049-22AF-0043-6E1BD21AD817}"/>
              </a:ext>
            </a:extLst>
          </p:cNvPr>
          <p:cNvSpPr/>
          <p:nvPr/>
        </p:nvSpPr>
        <p:spPr>
          <a:xfrm>
            <a:off x="9556028" y="1615068"/>
            <a:ext cx="90010" cy="9001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73099816-1A61-F645-B35E-35A59E922C02}"/>
              </a:ext>
            </a:extLst>
          </p:cNvPr>
          <p:cNvCxnSpPr>
            <a:cxnSpLocks/>
            <a:stCxn id="24" idx="4"/>
            <a:endCxn id="23" idx="3"/>
          </p:cNvCxnSpPr>
          <p:nvPr/>
        </p:nvCxnSpPr>
        <p:spPr>
          <a:xfrm>
            <a:off x="9601033" y="1705078"/>
            <a:ext cx="0" cy="25785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06E892C0-255B-5D77-93FC-04F42A8AD8E3}"/>
              </a:ext>
            </a:extLst>
          </p:cNvPr>
          <p:cNvCxnSpPr>
            <a:cxnSpLocks/>
            <a:stCxn id="24" idx="1"/>
            <a:endCxn id="42" idx="5"/>
          </p:cNvCxnSpPr>
          <p:nvPr/>
        </p:nvCxnSpPr>
        <p:spPr>
          <a:xfrm>
            <a:off x="9569210" y="1628250"/>
            <a:ext cx="1357177" cy="26218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椭圆 41">
            <a:extLst>
              <a:ext uri="{FF2B5EF4-FFF2-40B4-BE49-F238E27FC236}">
                <a16:creationId xmlns:a16="http://schemas.microsoft.com/office/drawing/2014/main" id="{1D47584F-3D57-1856-DB05-EB1EB814CA3D}"/>
              </a:ext>
            </a:extLst>
          </p:cNvPr>
          <p:cNvSpPr/>
          <p:nvPr/>
        </p:nvSpPr>
        <p:spPr>
          <a:xfrm>
            <a:off x="10849559" y="4173307"/>
            <a:ext cx="90010" cy="9001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12318B8D-FD40-EE4D-F087-D3F089AB6603}"/>
              </a:ext>
            </a:extLst>
          </p:cNvPr>
          <p:cNvCxnSpPr>
            <a:cxnSpLocks/>
          </p:cNvCxnSpPr>
          <p:nvPr/>
        </p:nvCxnSpPr>
        <p:spPr>
          <a:xfrm>
            <a:off x="9606032" y="4436231"/>
            <a:ext cx="1320355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A1645825-8573-853E-DCF9-A350EB74D333}"/>
              </a:ext>
            </a:extLst>
          </p:cNvPr>
          <p:cNvCxnSpPr/>
          <p:nvPr/>
        </p:nvCxnSpPr>
        <p:spPr>
          <a:xfrm flipV="1">
            <a:off x="11069809" y="4111913"/>
            <a:ext cx="754840" cy="13822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3CC26E2A-AA50-6249-D65C-CF9D5BE60889}"/>
                  </a:ext>
                </a:extLst>
              </p:cNvPr>
              <p:cNvSpPr txBox="1"/>
              <p:nvPr/>
            </p:nvSpPr>
            <p:spPr>
              <a:xfrm>
                <a:off x="10331921" y="2539082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𝑹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3CC26E2A-AA50-6249-D65C-CF9D5BE608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31921" y="2539082"/>
                <a:ext cx="329848" cy="400110"/>
              </a:xfrm>
              <a:prstGeom prst="rect">
                <a:avLst/>
              </a:prstGeom>
              <a:blipFill>
                <a:blip r:embed="rId3"/>
                <a:stretch>
                  <a:fillRect r="-74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9C6386F3-872A-43BC-84B1-0E69B9F738AB}"/>
                  </a:ext>
                </a:extLst>
              </p:cNvPr>
              <p:cNvSpPr txBox="1"/>
              <p:nvPr/>
            </p:nvSpPr>
            <p:spPr>
              <a:xfrm>
                <a:off x="10101285" y="4377609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𝒓</m:t>
                          </m:r>
                        </m:e>
                        <m:sub>
                          <m: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𝒌</m:t>
                          </m:r>
                        </m:sub>
                      </m:sSub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9C6386F3-872A-43BC-84B1-0E69B9F738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01285" y="4377609"/>
                <a:ext cx="329848" cy="400110"/>
              </a:xfrm>
              <a:prstGeom prst="rect">
                <a:avLst/>
              </a:prstGeom>
              <a:blipFill>
                <a:blip r:embed="rId4"/>
                <a:stretch>
                  <a:fillRect r="-25926" b="-15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9A73344E-CA67-FCF0-1803-E6BBAF852336}"/>
                  </a:ext>
                </a:extLst>
              </p:cNvPr>
              <p:cNvSpPr txBox="1"/>
              <p:nvPr/>
            </p:nvSpPr>
            <p:spPr>
              <a:xfrm>
                <a:off x="11862152" y="3862198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𝒉</m:t>
                          </m:r>
                        </m:e>
                        <m:sub>
                          <m:r>
                            <a:rPr kumimoji="0" lang="en-US" altLang="zh-CN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𝒌</m:t>
                          </m:r>
                        </m:sub>
                      </m:sSub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9A73344E-CA67-FCF0-1803-E6BBAF8523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2152" y="3862198"/>
                <a:ext cx="329848" cy="400110"/>
              </a:xfrm>
              <a:prstGeom prst="rect">
                <a:avLst/>
              </a:prstGeom>
              <a:blipFill>
                <a:blip r:embed="rId5"/>
                <a:stretch>
                  <a:fillRect l="-1852" r="-31481" b="-30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B9BB5886-5F25-0FEC-0158-E34993E82584}"/>
                  </a:ext>
                </a:extLst>
              </p:cNvPr>
              <p:cNvSpPr txBox="1"/>
              <p:nvPr/>
            </p:nvSpPr>
            <p:spPr>
              <a:xfrm>
                <a:off x="10266209" y="3756647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𝑷</m:t>
                          </m:r>
                        </m:e>
                        <m:sub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𝒌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B9BB5886-5F25-0FEC-0158-E34993E825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6209" y="3756647"/>
                <a:ext cx="329848" cy="461665"/>
              </a:xfrm>
              <a:prstGeom prst="rect">
                <a:avLst/>
              </a:prstGeom>
              <a:blipFill>
                <a:blip r:embed="rId6"/>
                <a:stretch>
                  <a:fillRect l="-3704" r="-59259" b="-3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FD81351C-EF65-8CF0-A23D-CEBC6EBF3227}"/>
                  </a:ext>
                </a:extLst>
              </p:cNvPr>
              <p:cNvSpPr txBox="1"/>
              <p:nvPr/>
            </p:nvSpPr>
            <p:spPr>
              <a:xfrm>
                <a:off x="9090350" y="1457231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𝑪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FD81351C-EF65-8CF0-A23D-CEBC6EBF3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0350" y="1457231"/>
                <a:ext cx="329848" cy="461665"/>
              </a:xfrm>
              <a:prstGeom prst="rect">
                <a:avLst/>
              </a:prstGeom>
              <a:blipFill>
                <a:blip r:embed="rId7"/>
                <a:stretch>
                  <a:fillRect l="-3704" r="-185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CC7C5641-5771-4DF2-29F4-D3DC6F2DA0C0}"/>
                  </a:ext>
                </a:extLst>
              </p:cNvPr>
              <p:cNvSpPr txBox="1"/>
              <p:nvPr/>
            </p:nvSpPr>
            <p:spPr>
              <a:xfrm>
                <a:off x="9206065" y="4250135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𝑶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CC7C5641-5771-4DF2-29F4-D3DC6F2DA0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6065" y="4250135"/>
                <a:ext cx="329848" cy="461665"/>
              </a:xfrm>
              <a:prstGeom prst="rect">
                <a:avLst/>
              </a:prstGeom>
              <a:blipFill>
                <a:blip r:embed="rId8"/>
                <a:stretch>
                  <a:fillRect l="-3704" r="-296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88ED6930-D362-88C9-2C7F-3986BCB5ABEA}"/>
              </a:ext>
            </a:extLst>
          </p:cNvPr>
          <p:cNvCxnSpPr>
            <a:cxnSpLocks/>
            <a:endCxn id="42" idx="1"/>
          </p:cNvCxnSpPr>
          <p:nvPr/>
        </p:nvCxnSpPr>
        <p:spPr>
          <a:xfrm>
            <a:off x="9601033" y="4173307"/>
            <a:ext cx="1261708" cy="13182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E085B0E5-8195-1879-FB86-D092D1EB3B3C}"/>
                  </a:ext>
                </a:extLst>
              </p:cNvPr>
              <p:cNvSpPr txBox="1"/>
              <p:nvPr/>
            </p:nvSpPr>
            <p:spPr>
              <a:xfrm>
                <a:off x="9201859" y="3821931"/>
                <a:ext cx="32984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𝑫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E085B0E5-8195-1879-FB86-D092D1EB3B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1859" y="3821931"/>
                <a:ext cx="329848" cy="461665"/>
              </a:xfrm>
              <a:prstGeom prst="rect">
                <a:avLst/>
              </a:prstGeom>
              <a:blipFill>
                <a:blip r:embed="rId9"/>
                <a:stretch>
                  <a:fillRect l="-3636" r="-290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文本框 58">
            <a:extLst>
              <a:ext uri="{FF2B5EF4-FFF2-40B4-BE49-F238E27FC236}">
                <a16:creationId xmlns:a16="http://schemas.microsoft.com/office/drawing/2014/main" id="{CCDA5E77-7310-5F2E-6FA0-DA2CC6E90217}"/>
              </a:ext>
            </a:extLst>
          </p:cNvPr>
          <p:cNvSpPr txBox="1"/>
          <p:nvPr/>
        </p:nvSpPr>
        <p:spPr>
          <a:xfrm>
            <a:off x="152400" y="186567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第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k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级暗纹的位置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: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571F120B-AEC1-48E6-9545-D80236662F3C}"/>
              </a:ext>
            </a:extLst>
          </p:cNvPr>
          <p:cNvSpPr txBox="1"/>
          <p:nvPr/>
        </p:nvSpPr>
        <p:spPr>
          <a:xfrm>
            <a:off x="152400" y="3287842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也说明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: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ACE251D7-66F1-7554-AD0F-DC9023D69D2C}"/>
                  </a:ext>
                </a:extLst>
              </p:cNvPr>
              <p:cNvSpPr txBox="1"/>
              <p:nvPr/>
            </p:nvSpPr>
            <p:spPr>
              <a:xfrm>
                <a:off x="819913" y="3860619"/>
                <a:ext cx="5562715" cy="497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𝒓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  <m:r>
                      <a:rPr lang="zh-CN" altLang="en-US" sz="2400" b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altLang="zh-CN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altLang="zh-CN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zh-CN" altLang="en-US" sz="2400" b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altLang="zh-CN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altLang="zh-CN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  <m:r>
                      <a:rPr lang="en-US" altLang="zh-CN" sz="24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: </m:t>
                    </m:r>
                    <m:r>
                      <a:rPr lang="en-US" altLang="zh-CN" sz="2400" b="1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…=</m:t>
                    </m:r>
                    <m:r>
                      <a:rPr lang="en-US" altLang="zh-CN" sz="24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altLang="zh-CN" sz="24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:</m:t>
                    </m:r>
                    <m:rad>
                      <m:radPr>
                        <m:degHide m:val="on"/>
                        <m:ctrlPr>
                          <a:rPr lang="en-US" altLang="zh-CN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rad>
                    <m:r>
                      <a:rPr lang="en-US" altLang="zh-CN" sz="24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:</m:t>
                    </m:r>
                    <m:rad>
                      <m:radPr>
                        <m:degHide m:val="on"/>
                        <m:ctrlPr>
                          <a:rPr lang="en-US" altLang="zh-CN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rad>
                    <m:r>
                      <a:rPr lang="en-US" altLang="zh-CN" sz="24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:  …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   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越来越密</a:t>
                </a:r>
              </a:p>
            </p:txBody>
          </p:sp>
        </mc:Choice>
        <mc:Fallback xmlns="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ACE251D7-66F1-7554-AD0F-DC9023D69D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913" y="3860619"/>
                <a:ext cx="5562715" cy="497637"/>
              </a:xfrm>
              <a:prstGeom prst="rect">
                <a:avLst/>
              </a:prstGeom>
              <a:blipFill>
                <a:blip r:embed="rId10"/>
                <a:stretch>
                  <a:fillRect t="-2439" r="-439" b="-268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文本框 62">
            <a:extLst>
              <a:ext uri="{FF2B5EF4-FFF2-40B4-BE49-F238E27FC236}">
                <a16:creationId xmlns:a16="http://schemas.microsoft.com/office/drawing/2014/main" id="{201AAE6C-9C6F-9A17-8F07-6D11D2C83370}"/>
              </a:ext>
            </a:extLst>
          </p:cNvPr>
          <p:cNvSpPr txBox="1"/>
          <p:nvPr/>
        </p:nvSpPr>
        <p:spPr>
          <a:xfrm>
            <a:off x="2163433" y="4843755"/>
            <a:ext cx="62903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圈数越多，公差越大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63AD0CC9-5CDF-9ED0-513B-721CBDBB12D3}"/>
              </a:ext>
            </a:extLst>
          </p:cNvPr>
          <p:cNvSpPr txBox="1"/>
          <p:nvPr/>
        </p:nvSpPr>
        <p:spPr>
          <a:xfrm>
            <a:off x="2163432" y="5605331"/>
            <a:ext cx="79701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按压牛顿环，条纹扩大则中间凸了，缩小则中间凹了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3561F6E-98D8-0744-5990-DA455365764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38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A4598-9D1B-3E96-56B1-382E9131F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6895D11-46C8-8E39-EF6B-200265E1B762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B387B2E-81F5-1A28-5E3C-3B1190F379CA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E7507E3-948E-ADCF-9AA4-92F5EE65A403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B6605B09-78AB-AF9F-FEAA-CB111A5B1280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39187545-A83E-998A-5662-31E87842CE23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5E88B63-10B1-4452-103E-8A9862EF32AA}"/>
              </a:ext>
            </a:extLst>
          </p:cNvPr>
          <p:cNvSpPr txBox="1"/>
          <p:nvPr/>
        </p:nvSpPr>
        <p:spPr>
          <a:xfrm>
            <a:off x="152400" y="1217069"/>
            <a:ext cx="11449050" cy="1134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测得牛顿环从中间数第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5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环和第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15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环的半径分别为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0.70mm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和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1.7mm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，求透镜的曲率半径。设光波长为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0.83μm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4B2A3F3-DABE-83DC-0E79-48A422D88EDB}"/>
              </a:ext>
            </a:extLst>
          </p:cNvPr>
          <p:cNvSpPr txBox="1"/>
          <p:nvPr/>
        </p:nvSpPr>
        <p:spPr>
          <a:xfrm rot="10800000">
            <a:off x="10257978" y="6396335"/>
            <a:ext cx="19340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ANS:289mm</a:t>
            </a:r>
            <a:endParaRPr lang="zh-CN" altLang="en-US" sz="2400" b="1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EA8D90E-1944-EEEC-9C71-5D1B77EDC9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64661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28571-F52B-5347-1B2E-F1D51A747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B63CA1EB-DFAC-16E7-2ECA-5A523E33B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627" y="397323"/>
            <a:ext cx="6129753" cy="5967835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0338CBEC-5A97-6128-02DA-A3EFFB38637F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AC0C81C-7599-C3C0-E14E-C3544558F9A4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B6D24B2-F2F2-489A-5EBE-CCC3C22E1F2B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098CF8B8-EBD6-AD25-1B9F-7B1DFA569D67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DECE0A32-0646-76E0-7886-46F1A48D3B04}"/>
                  </a:ext>
                </a:extLst>
              </p:cNvPr>
              <p:cNvSpPr txBox="1"/>
              <p:nvPr/>
            </p:nvSpPr>
            <p:spPr>
              <a:xfrm>
                <a:off x="152400" y="1217069"/>
                <a:ext cx="10312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玻璃板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𝑮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：补偿光程（单色光不需要）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DECE0A32-0646-76E0-7886-46F1A48D3B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217069"/>
                <a:ext cx="10312400" cy="461665"/>
              </a:xfrm>
              <a:prstGeom prst="rect">
                <a:avLst/>
              </a:prstGeom>
              <a:blipFill>
                <a:blip r:embed="rId3"/>
                <a:stretch>
                  <a:fillRect l="-887" t="-10667" b="-30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9">
            <a:extLst>
              <a:ext uri="{FF2B5EF4-FFF2-40B4-BE49-F238E27FC236}">
                <a16:creationId xmlns:a16="http://schemas.microsoft.com/office/drawing/2014/main" id="{8F5571A7-228C-105D-D6CB-D9AE3F21960D}"/>
              </a:ext>
            </a:extLst>
          </p:cNvPr>
          <p:cNvSpPr txBox="1"/>
          <p:nvPr/>
        </p:nvSpPr>
        <p:spPr>
          <a:xfrm>
            <a:off x="284329" y="531153"/>
            <a:ext cx="3024356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迈克尔逊干涉仪</a:t>
            </a: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94A6A429-6ACB-28D6-4A51-D7ABA9B4FA7B}"/>
              </a:ext>
            </a:extLst>
          </p:cNvPr>
          <p:cNvCxnSpPr>
            <a:cxnSpLocks/>
          </p:cNvCxnSpPr>
          <p:nvPr/>
        </p:nvCxnSpPr>
        <p:spPr>
          <a:xfrm>
            <a:off x="8562053" y="1221243"/>
            <a:ext cx="1803192" cy="4475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F916EDAF-D87D-184E-7295-D6366DFDF62F}"/>
              </a:ext>
            </a:extLst>
          </p:cNvPr>
          <p:cNvCxnSpPr>
            <a:cxnSpLocks/>
          </p:cNvCxnSpPr>
          <p:nvPr/>
        </p:nvCxnSpPr>
        <p:spPr>
          <a:xfrm flipV="1">
            <a:off x="10365246" y="1732393"/>
            <a:ext cx="300708" cy="142811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2DC246EB-7E25-C2E8-AC5F-65717730353D}"/>
              </a:ext>
            </a:extLst>
          </p:cNvPr>
          <p:cNvSpPr txBox="1"/>
          <p:nvPr/>
        </p:nvSpPr>
        <p:spPr>
          <a:xfrm>
            <a:off x="10365245" y="1141191"/>
            <a:ext cx="1388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反射镜</a:t>
            </a: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50D62346-7EB0-2F7E-86E8-78C82F133FA6}"/>
              </a:ext>
            </a:extLst>
          </p:cNvPr>
          <p:cNvCxnSpPr>
            <a:cxnSpLocks/>
          </p:cNvCxnSpPr>
          <p:nvPr/>
        </p:nvCxnSpPr>
        <p:spPr>
          <a:xfrm>
            <a:off x="7892070" y="4013538"/>
            <a:ext cx="669983" cy="134398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7443EF89-A946-AF27-E4EB-42241982BD83}"/>
              </a:ext>
            </a:extLst>
          </p:cNvPr>
          <p:cNvCxnSpPr>
            <a:cxnSpLocks/>
          </p:cNvCxnSpPr>
          <p:nvPr/>
        </p:nvCxnSpPr>
        <p:spPr>
          <a:xfrm flipH="1">
            <a:off x="8800333" y="4240604"/>
            <a:ext cx="67506" cy="111691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6FD6AED2-EE19-C3C4-A162-F7BC9CE9C0D7}"/>
              </a:ext>
            </a:extLst>
          </p:cNvPr>
          <p:cNvSpPr txBox="1"/>
          <p:nvPr/>
        </p:nvSpPr>
        <p:spPr>
          <a:xfrm>
            <a:off x="8562052" y="5432040"/>
            <a:ext cx="1803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相同玻璃板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CEA500A-5710-9592-1D6C-CC8E5FA12C89}"/>
              </a:ext>
            </a:extLst>
          </p:cNvPr>
          <p:cNvSpPr txBox="1"/>
          <p:nvPr/>
        </p:nvSpPr>
        <p:spPr>
          <a:xfrm>
            <a:off x="152400" y="1834505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毛玻璃（凸透镜）：扩大视场</a:t>
            </a:r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EED1C545-A012-933D-F20A-9FD2B107CE5B}"/>
              </a:ext>
            </a:extLst>
          </p:cNvPr>
          <p:cNvCxnSpPr>
            <a:cxnSpLocks/>
          </p:cNvCxnSpPr>
          <p:nvPr/>
        </p:nvCxnSpPr>
        <p:spPr>
          <a:xfrm>
            <a:off x="8346202" y="3623168"/>
            <a:ext cx="2467038" cy="148580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4C9E35AD-4CA6-0C1F-8980-E37C37C48C98}"/>
              </a:ext>
            </a:extLst>
          </p:cNvPr>
          <p:cNvSpPr txBox="1"/>
          <p:nvPr/>
        </p:nvSpPr>
        <p:spPr>
          <a:xfrm>
            <a:off x="10813240" y="5126689"/>
            <a:ext cx="1128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镀银面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B84E6CB2-7AE7-0855-E7F6-6E8FCB2F5D9E}"/>
                  </a:ext>
                </a:extLst>
              </p:cNvPr>
              <p:cNvSpPr txBox="1"/>
              <p:nvPr/>
            </p:nvSpPr>
            <p:spPr>
              <a:xfrm>
                <a:off x="152400" y="2514519"/>
                <a:ext cx="10312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使用：调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𝑴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  <m:r>
                      <a:rPr lang="zh-CN" altLang="en-US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，</m:t>
                    </m:r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𝑴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间角度和距离</a:t>
                </a:r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B84E6CB2-7AE7-0855-E7F6-6E8FCB2F5D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2514519"/>
                <a:ext cx="10312400" cy="461665"/>
              </a:xfrm>
              <a:prstGeom prst="rect">
                <a:avLst/>
              </a:prstGeom>
              <a:blipFill>
                <a:blip r:embed="rId4"/>
                <a:stretch>
                  <a:fillRect l="-887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D3EB7535-9DA5-4FB2-41A7-49EFAB848DD4}"/>
                  </a:ext>
                </a:extLst>
              </p:cNvPr>
              <p:cNvSpPr txBox="1"/>
              <p:nvPr/>
            </p:nvSpPr>
            <p:spPr>
              <a:xfrm>
                <a:off x="152400" y="3792193"/>
                <a:ext cx="10312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𝑴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从后往前，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条纹先变疏，到黑，再变密</a:t>
                </a:r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D3EB7535-9DA5-4FB2-41A7-49EFAB848D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3792193"/>
                <a:ext cx="10312400" cy="461665"/>
              </a:xfrm>
              <a:prstGeom prst="rect">
                <a:avLst/>
              </a:prstGeom>
              <a:blipFill>
                <a:blip r:embed="rId5"/>
                <a:stretch>
                  <a:fillRect l="-118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图片 31" descr="手机屏幕截图&#10;&#10;AI 生成的内容可能不正确。">
            <a:extLst>
              <a:ext uri="{FF2B5EF4-FFF2-40B4-BE49-F238E27FC236}">
                <a16:creationId xmlns:a16="http://schemas.microsoft.com/office/drawing/2014/main" id="{ABA0776C-73C0-8BBD-B4B9-0F30BAEBB3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048" y="4419335"/>
            <a:ext cx="4921804" cy="1133732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F8A08C11-4664-0DD0-6763-669CF45E6A1A}"/>
              </a:ext>
            </a:extLst>
          </p:cNvPr>
          <p:cNvSpPr txBox="1"/>
          <p:nvPr/>
        </p:nvSpPr>
        <p:spPr>
          <a:xfrm>
            <a:off x="152400" y="3179431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平行</a:t>
            </a:r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等倾条纹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5C03A45-DFC2-819D-DB46-74B8A79984D7}"/>
              </a:ext>
            </a:extLst>
          </p:cNvPr>
          <p:cNvSpPr txBox="1"/>
          <p:nvPr/>
        </p:nvSpPr>
        <p:spPr>
          <a:xfrm>
            <a:off x="152400" y="5756423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b.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微小夹角</a:t>
            </a:r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-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等厚条纹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B221BF0C-0DFB-2763-77AE-D00512FA50FB}"/>
                  </a:ext>
                </a:extLst>
              </p:cNvPr>
              <p:cNvSpPr txBox="1"/>
              <p:nvPr/>
            </p:nvSpPr>
            <p:spPr>
              <a:xfrm>
                <a:off x="152400" y="6377943"/>
                <a:ext cx="10312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𝑴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从后往前，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条纹无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-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有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-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无，弯曲变化方向远离交线</a:t>
                </a:r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B221BF0C-0DFB-2763-77AE-D00512FA5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6377943"/>
                <a:ext cx="10312400" cy="461665"/>
              </a:xfrm>
              <a:prstGeom prst="rect">
                <a:avLst/>
              </a:prstGeom>
              <a:blipFill>
                <a:blip r:embed="rId7"/>
                <a:stretch>
                  <a:fillRect l="-118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图片 36" descr="图片包含 窗户, 照片, 小, 侧面&#10;&#10;AI 生成的内容可能不正确。">
            <a:extLst>
              <a:ext uri="{FF2B5EF4-FFF2-40B4-BE49-F238E27FC236}">
                <a16:creationId xmlns:a16="http://schemas.microsoft.com/office/drawing/2014/main" id="{A2D322B7-076B-5D69-04EF-11111D594F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7061" y="5969583"/>
            <a:ext cx="3593432" cy="8608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81C2249-4CDC-E87E-9B4E-81867EC3B2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626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698DF-9EA9-2D6C-32F8-ACA171F6A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BF62954-D847-ECB5-9029-17E84BF125B7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400872E-ECE5-543F-E718-8701E6ACB49C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F0036D7-2555-816A-298A-F4869C9A8D32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9785609A-DDEF-C187-CCB8-23962988373B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4831EB7-D65D-EF58-5887-FFAEE53D11CB}"/>
                  </a:ext>
                </a:extLst>
              </p:cNvPr>
              <p:cNvSpPr txBox="1"/>
              <p:nvPr/>
            </p:nvSpPr>
            <p:spPr>
              <a:xfrm>
                <a:off x="152400" y="1217069"/>
                <a:ext cx="10312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微观客体每次发光持续时间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𝝉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有限，即波列长度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𝒍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有限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4831EB7-D65D-EF58-5887-FFAEE53D11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217069"/>
                <a:ext cx="10312400" cy="461665"/>
              </a:xfrm>
              <a:prstGeom prst="rect">
                <a:avLst/>
              </a:prstGeom>
              <a:blipFill>
                <a:blip r:embed="rId2"/>
                <a:stretch>
                  <a:fillRect l="-887" t="-10667" b="-30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9">
            <a:extLst>
              <a:ext uri="{FF2B5EF4-FFF2-40B4-BE49-F238E27FC236}">
                <a16:creationId xmlns:a16="http://schemas.microsoft.com/office/drawing/2014/main" id="{936C51C5-529D-19FB-463A-C39DB863C064}"/>
              </a:ext>
            </a:extLst>
          </p:cNvPr>
          <p:cNvSpPr txBox="1"/>
          <p:nvPr/>
        </p:nvSpPr>
        <p:spPr>
          <a:xfrm>
            <a:off x="284329" y="531153"/>
            <a:ext cx="3024356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光场时间相干性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76F1BA8-8914-A799-7AEB-457526406A3C}"/>
                  </a:ext>
                </a:extLst>
              </p:cNvPr>
              <p:cNvSpPr txBox="1"/>
              <p:nvPr/>
            </p:nvSpPr>
            <p:spPr>
              <a:xfrm>
                <a:off x="4076025" y="1834505"/>
                <a:ext cx="39767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𝒍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𝟎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𝒗</m:t>
                      </m:r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𝟎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 ,</m:t>
                      </m:r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𝑳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𝟎</m:t>
                          </m:r>
                        </m:sub>
                      </m:sSub>
                      <m:r>
                        <a:rPr lang="en-US" altLang="zh-CN" sz="24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1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𝒄</m:t>
                      </m:r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76F1BA8-8914-A799-7AEB-457526406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025" y="1834505"/>
                <a:ext cx="3976719" cy="461665"/>
              </a:xfrm>
              <a:prstGeom prst="rect">
                <a:avLst/>
              </a:prstGeom>
              <a:blipFill>
                <a:blip r:embed="rId3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43943756-DC18-A227-86EC-2D94C8D6D438}"/>
              </a:ext>
            </a:extLst>
          </p:cNvPr>
          <p:cNvSpPr txBox="1"/>
          <p:nvPr/>
        </p:nvSpPr>
        <p:spPr>
          <a:xfrm>
            <a:off x="152400" y="2789043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问题：沿波线相距多远的两点是相干的？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B93929B-99C4-3C66-788E-E4DAA83BF9E2}"/>
                  </a:ext>
                </a:extLst>
              </p:cNvPr>
              <p:cNvSpPr txBox="1"/>
              <p:nvPr/>
            </p:nvSpPr>
            <p:spPr>
              <a:xfrm>
                <a:off x="152400" y="3449005"/>
                <a:ext cx="10312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1.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zh-CN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𝐋</m:t>
                    </m:r>
                    <m:r>
                      <a:rPr lang="en-US" altLang="zh-CN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𝑳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, 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不可能相干  ；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2.</a:t>
                </a:r>
                <a14:m>
                  <m:oMath xmlns:m="http://schemas.openxmlformats.org/officeDocument/2006/math">
                    <m:r>
                      <a:rPr lang="en-US" altLang="zh-CN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zh-CN" sz="24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𝐋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𝑳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, 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可能相干   ；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3. 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zh-CN" sz="24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𝐋</m:t>
                    </m:r>
                    <m:r>
                      <a:rPr lang="en-US" altLang="zh-CN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, 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完全相干</a:t>
                </a:r>
              </a:p>
              <a:p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B93929B-99C4-3C66-788E-E4DAA83BF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3449005"/>
                <a:ext cx="10312400" cy="830997"/>
              </a:xfrm>
              <a:prstGeom prst="rect">
                <a:avLst/>
              </a:prstGeom>
              <a:blipFill>
                <a:blip r:embed="rId4"/>
                <a:stretch>
                  <a:fillRect l="-887" t="-58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F3D0E4FC-3345-A643-A887-89343EB515B1}"/>
              </a:ext>
            </a:extLst>
          </p:cNvPr>
          <p:cNvCxnSpPr>
            <a:cxnSpLocks/>
          </p:cNvCxnSpPr>
          <p:nvPr/>
        </p:nvCxnSpPr>
        <p:spPr>
          <a:xfrm flipV="1">
            <a:off x="6425348" y="1834505"/>
            <a:ext cx="2227699" cy="117033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CEFDD44D-03C3-8BF0-6897-02ED2CD902B3}"/>
              </a:ext>
            </a:extLst>
          </p:cNvPr>
          <p:cNvCxnSpPr>
            <a:cxnSpLocks/>
          </p:cNvCxnSpPr>
          <p:nvPr/>
        </p:nvCxnSpPr>
        <p:spPr>
          <a:xfrm>
            <a:off x="5836204" y="2296170"/>
            <a:ext cx="2816843" cy="40407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9F50F161-895E-A887-A50E-09347D78CD0C}"/>
              </a:ext>
            </a:extLst>
          </p:cNvPr>
          <p:cNvSpPr txBox="1"/>
          <p:nvPr/>
        </p:nvSpPr>
        <p:spPr>
          <a:xfrm>
            <a:off x="8845325" y="1496010"/>
            <a:ext cx="1556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相干长度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A38010C-7469-8DE2-F85B-4FF895C058D1}"/>
              </a:ext>
            </a:extLst>
          </p:cNvPr>
          <p:cNvSpPr txBox="1"/>
          <p:nvPr/>
        </p:nvSpPr>
        <p:spPr>
          <a:xfrm>
            <a:off x="8845325" y="2464719"/>
            <a:ext cx="1556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相干时间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A5CE6063-7BAB-6B0A-D06C-7FFE9AC68792}"/>
                  </a:ext>
                </a:extLst>
              </p:cNvPr>
              <p:cNvSpPr txBox="1"/>
              <p:nvPr/>
            </p:nvSpPr>
            <p:spPr>
              <a:xfrm>
                <a:off x="908184" y="4237807"/>
                <a:ext cx="10312400" cy="842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Sup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𝑳</m:t>
                          </m:r>
                        </m:e>
                        <m:sub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𝟎</m:t>
                          </m:r>
                        </m:sub>
                        <m:sup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sup>
                      </m:sSubSup>
                      <m:r>
                        <a:rPr lang="en-US" altLang="zh-CN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𝝀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𝝀</m:t>
                          </m:r>
                        </m:den>
                      </m:f>
                      <m:r>
                        <a:rPr lang="en-US" altLang="zh-CN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;    </m:t>
                      </m:r>
                      <m:sSub>
                        <m:sSub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altLang="zh-CN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𝒗</m:t>
                      </m:r>
                      <m:r>
                        <a:rPr lang="en-US" altLang="zh-CN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altLang="zh-CN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zh-CN" altLang="en-US" sz="2400" b="1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A5CE6063-7BAB-6B0A-D06C-7FFE9AC687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184" y="4237807"/>
                <a:ext cx="10312400" cy="8429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文本框 20">
            <a:extLst>
              <a:ext uri="{FF2B5EF4-FFF2-40B4-BE49-F238E27FC236}">
                <a16:creationId xmlns:a16="http://schemas.microsoft.com/office/drawing/2014/main" id="{D1F5F435-4798-BFD8-378E-A4C5E26D7DE1}"/>
              </a:ext>
            </a:extLst>
          </p:cNvPr>
          <p:cNvSpPr txBox="1"/>
          <p:nvPr/>
        </p:nvSpPr>
        <p:spPr>
          <a:xfrm>
            <a:off x="152400" y="4468392"/>
            <a:ext cx="16395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分析结论：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EA29609-8008-4166-8307-740241A40656}"/>
              </a:ext>
            </a:extLst>
          </p:cNvPr>
          <p:cNvSpPr txBox="1"/>
          <p:nvPr/>
        </p:nvSpPr>
        <p:spPr>
          <a:xfrm>
            <a:off x="2055867" y="5589784"/>
            <a:ext cx="29516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波列长度有限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32488A8-0E92-14F9-8888-880F0272F7E0}"/>
              </a:ext>
            </a:extLst>
          </p:cNvPr>
          <p:cNvSpPr txBox="1"/>
          <p:nvPr/>
        </p:nvSpPr>
        <p:spPr>
          <a:xfrm>
            <a:off x="7244625" y="5589784"/>
            <a:ext cx="30040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光是非单色的</a:t>
            </a:r>
          </a:p>
        </p:txBody>
      </p:sp>
      <p:sp>
        <p:nvSpPr>
          <p:cNvPr id="24" name="箭头: 左右 23">
            <a:extLst>
              <a:ext uri="{FF2B5EF4-FFF2-40B4-BE49-F238E27FC236}">
                <a16:creationId xmlns:a16="http://schemas.microsoft.com/office/drawing/2014/main" id="{F515EA0A-9376-E949-3AD2-9F5E759F87A2}"/>
              </a:ext>
            </a:extLst>
          </p:cNvPr>
          <p:cNvSpPr/>
          <p:nvPr/>
        </p:nvSpPr>
        <p:spPr>
          <a:xfrm>
            <a:off x="5680130" y="5783199"/>
            <a:ext cx="895989" cy="257468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C91E8B0-345B-964B-C685-E21CCAF8FE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3770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2D114-DB4A-DED0-84D9-41793D859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593DED6-687C-EE64-48C4-F707D54EBE48}"/>
              </a:ext>
            </a:extLst>
          </p:cNvPr>
          <p:cNvGrpSpPr/>
          <p:nvPr/>
        </p:nvGrpSpPr>
        <p:grpSpPr>
          <a:xfrm>
            <a:off x="-4464172" y="-1137600"/>
            <a:ext cx="7848844" cy="9133201"/>
            <a:chOff x="0" y="0"/>
            <a:chExt cx="6985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4C962A6-5BCB-1A90-187C-21E46530ED57}"/>
                </a:ext>
              </a:extLst>
            </p:cNvPr>
            <p:cNvSpPr/>
            <p:nvPr/>
          </p:nvSpPr>
          <p:spPr>
            <a:xfrm>
              <a:off x="0" y="0"/>
              <a:ext cx="698500" cy="812800"/>
            </a:xfrm>
            <a:custGeom>
              <a:avLst/>
              <a:gdLst/>
              <a:ahLst/>
              <a:cxnLst/>
              <a:rect l="l" t="t" r="r" b="b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9ABAE70-1BA1-9D90-C5E7-72C4B0F0D82C}"/>
                </a:ext>
              </a:extLst>
            </p:cNvPr>
            <p:cNvSpPr txBox="1"/>
            <p:nvPr/>
          </p:nvSpPr>
          <p:spPr>
            <a:xfrm>
              <a:off x="0" y="101600"/>
              <a:ext cx="698500" cy="571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40"/>
                </a:lnSpc>
              </a:pPr>
              <a:endParaRPr sz="1200"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184D970E-2A46-C340-6E79-3C844DC49269}"/>
              </a:ext>
            </a:extLst>
          </p:cNvPr>
          <p:cNvGrpSpPr/>
          <p:nvPr/>
        </p:nvGrpSpPr>
        <p:grpSpPr>
          <a:xfrm>
            <a:off x="11864346" y="-564926"/>
            <a:ext cx="2822911" cy="3284843"/>
            <a:chOff x="0" y="0"/>
            <a:chExt cx="6985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C728862-5DBF-2C39-78BC-D3D17B6447AB}"/>
                </a:ext>
              </a:extLst>
            </p:cNvPr>
            <p:cNvSpPr/>
            <p:nvPr/>
          </p:nvSpPr>
          <p:spPr>
            <a:xfrm>
              <a:off x="0" y="0"/>
              <a:ext cx="698500" cy="812800"/>
            </a:xfrm>
            <a:custGeom>
              <a:avLst/>
              <a:gdLst/>
              <a:ahLst/>
              <a:cxnLst/>
              <a:rect l="l" t="t" r="r" b="b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D6C4393-0247-025F-8135-F0AA8E236B87}"/>
                </a:ext>
              </a:extLst>
            </p:cNvPr>
            <p:cNvSpPr txBox="1"/>
            <p:nvPr/>
          </p:nvSpPr>
          <p:spPr>
            <a:xfrm>
              <a:off x="0" y="101600"/>
              <a:ext cx="698500" cy="571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40"/>
                </a:lnSpc>
              </a:pPr>
              <a:endParaRPr sz="1200"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A1ACD95A-FDDF-7257-E7EC-96C73591077A}"/>
              </a:ext>
            </a:extLst>
          </p:cNvPr>
          <p:cNvSpPr txBox="1"/>
          <p:nvPr/>
        </p:nvSpPr>
        <p:spPr>
          <a:xfrm>
            <a:off x="1334290" y="2885017"/>
            <a:ext cx="1612110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334"/>
              </a:lnSpc>
            </a:pPr>
            <a:r>
              <a:rPr lang="en-US" sz="9334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eorgia Pro Condensed Bold"/>
                <a:sym typeface="Georgia Pro Condensed Bold"/>
              </a:rPr>
              <a:t>4</a:t>
            </a:r>
          </a:p>
        </p:txBody>
      </p:sp>
      <p:sp>
        <p:nvSpPr>
          <p:cNvPr id="9" name="AutoShape 9">
            <a:extLst>
              <a:ext uri="{FF2B5EF4-FFF2-40B4-BE49-F238E27FC236}">
                <a16:creationId xmlns:a16="http://schemas.microsoft.com/office/drawing/2014/main" id="{18E4CFB5-B394-119D-BF85-D0E531C5E63F}"/>
              </a:ext>
            </a:extLst>
          </p:cNvPr>
          <p:cNvSpPr/>
          <p:nvPr/>
        </p:nvSpPr>
        <p:spPr>
          <a:xfrm>
            <a:off x="5498826" y="6169025"/>
            <a:ext cx="4410468" cy="0"/>
          </a:xfrm>
          <a:prstGeom prst="line">
            <a:avLst/>
          </a:prstGeom>
          <a:ln w="9525" cap="flat">
            <a:solidFill>
              <a:srgbClr val="004AA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F62A53B4-0343-25EB-37D5-717DCB374DA9}"/>
              </a:ext>
            </a:extLst>
          </p:cNvPr>
          <p:cNvSpPr txBox="1"/>
          <p:nvPr/>
        </p:nvSpPr>
        <p:spPr>
          <a:xfrm>
            <a:off x="2455401" y="3622344"/>
            <a:ext cx="10820400" cy="440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3734" b="1" i="1" spc="-82" dirty="0">
                <a:solidFill>
                  <a:srgbClr val="047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Futura Ultra-Bold Italics"/>
                <a:sym typeface="Futura Ultra-Bold Italics"/>
              </a:rPr>
              <a:t>Diffraction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E5D4A6CC-B539-17E3-05F2-6E9B09BEFC30}"/>
              </a:ext>
            </a:extLst>
          </p:cNvPr>
          <p:cNvSpPr txBox="1"/>
          <p:nvPr/>
        </p:nvSpPr>
        <p:spPr>
          <a:xfrm>
            <a:off x="2350699" y="2343678"/>
            <a:ext cx="10820400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44"/>
              </a:lnSpc>
            </a:pPr>
            <a:r>
              <a:rPr lang="zh-CN" altLang="en-US" sz="8800" b="1" i="1" spc="-228" dirty="0">
                <a:solidFill>
                  <a:srgbClr val="004AA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Futura Ultra-Bold Italics"/>
                <a:sym typeface="Futura Ultra-Bold Italics"/>
              </a:rPr>
              <a:t>衍射</a:t>
            </a:r>
          </a:p>
        </p:txBody>
      </p:sp>
    </p:spTree>
    <p:extLst>
      <p:ext uri="{BB962C8B-B14F-4D97-AF65-F5344CB8AC3E}">
        <p14:creationId xmlns:p14="http://schemas.microsoft.com/office/powerpoint/2010/main" val="282265360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9EB95-DA00-9997-C83B-469194A14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4D5C687-2A56-7DAB-4B84-C29DCF300824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E2918F7-96F6-6495-B14E-E8903544CCA6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62AFD27-0CE4-F618-3DD1-66C26BBE28FA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18AD90FA-C399-5C70-07EE-C44368CF3F83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 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C36A6FC-C361-C68D-49B4-8EB2E3C31672}"/>
              </a:ext>
            </a:extLst>
          </p:cNvPr>
          <p:cNvSpPr txBox="1"/>
          <p:nvPr/>
        </p:nvSpPr>
        <p:spPr>
          <a:xfrm>
            <a:off x="3290408" y="5083229"/>
            <a:ext cx="5268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朝限制方向延申，越限制越延申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854CC75C-04C4-DDFC-BBCE-CE1CD75FAFBF}"/>
              </a:ext>
            </a:extLst>
          </p:cNvPr>
          <p:cNvSpPr txBox="1"/>
          <p:nvPr/>
        </p:nvSpPr>
        <p:spPr>
          <a:xfrm>
            <a:off x="284329" y="531153"/>
            <a:ext cx="1746990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现象理解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E78D07E-AB92-7BBD-E5CC-050B79AF48B7}"/>
              </a:ext>
            </a:extLst>
          </p:cNvPr>
          <p:cNvSpPr txBox="1"/>
          <p:nvPr/>
        </p:nvSpPr>
        <p:spPr>
          <a:xfrm>
            <a:off x="152400" y="12170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什么是衍射呢</a:t>
            </a:r>
          </a:p>
        </p:txBody>
      </p:sp>
      <p:pic>
        <p:nvPicPr>
          <p:cNvPr id="8" name="图片 7" descr="图片包含 应用程序&#10;&#10;AI 生成的内容可能不正确。">
            <a:extLst>
              <a:ext uri="{FF2B5EF4-FFF2-40B4-BE49-F238E27FC236}">
                <a16:creationId xmlns:a16="http://schemas.microsoft.com/office/drawing/2014/main" id="{80D91DD0-83E4-DE58-7061-ED3EE19B9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74" y="1764826"/>
            <a:ext cx="7810452" cy="31709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28CEF5B-24DB-289F-C1C5-8A1C364AF75F}"/>
                  </a:ext>
                </a:extLst>
              </p:cNvPr>
              <p:cNvSpPr txBox="1"/>
              <p:nvPr/>
            </p:nvSpPr>
            <p:spPr>
              <a:xfrm>
                <a:off x="152400" y="5969259"/>
                <a:ext cx="11544556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线孔的线度：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𝝆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𝟏𝟎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𝟑</m:t>
                        </m:r>
                      </m:sup>
                    </m:sSup>
                    <m:r>
                      <a:rPr lang="zh-CN" alt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𝝀</m:t>
                    </m:r>
                    <m:r>
                      <a:rPr lang="en-US" altLang="zh-CN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 不明显  ；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𝟏𝟎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𝟑</m:t>
                        </m:r>
                      </m:sup>
                    </m:sSup>
                    <m:r>
                      <a:rPr lang="zh-CN" altLang="en-US" sz="24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𝝀</m:t>
                    </m:r>
                    <m:r>
                      <a:rPr lang="en-US" altLang="zh-CN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  <m:r>
                      <a:rPr lang="zh-CN" altLang="en-US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𝝆</m:t>
                    </m:r>
                    <m:r>
                      <a:rPr lang="en-US" altLang="zh-CN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  <m:r>
                      <a:rPr lang="en-US" altLang="zh-CN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𝟏𝟎</m:t>
                    </m:r>
                    <m:r>
                      <a:rPr lang="zh-CN" altLang="en-US" sz="24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 明显  ；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𝝆</m:t>
                    </m:r>
                    <m:r>
                      <a:rPr lang="zh-CN" alt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≈</m:t>
                    </m:r>
                    <m:r>
                      <a:rPr lang="zh-CN" alt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𝝀</m:t>
                    </m:r>
                    <m:r>
                      <a:rPr lang="en-US" altLang="zh-CN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 向散射过渡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28CEF5B-24DB-289F-C1C5-8A1C364AF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5969259"/>
                <a:ext cx="11544556" cy="470000"/>
              </a:xfrm>
              <a:prstGeom prst="rect">
                <a:avLst/>
              </a:prstGeom>
              <a:blipFill>
                <a:blip r:embed="rId3"/>
                <a:stretch>
                  <a:fillRect l="-792" t="-7792" b="-298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>
            <a:extLst>
              <a:ext uri="{FF2B5EF4-FFF2-40B4-BE49-F238E27FC236}">
                <a16:creationId xmlns:a16="http://schemas.microsoft.com/office/drawing/2014/main" id="{EEEA75F7-43F2-0BCA-58BD-A1A4DD9FEB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1854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EFBAA-4ECC-935B-F366-1ABA86056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3872DF9E-3C6E-115A-1282-302AD727E3B9}"/>
              </a:ext>
            </a:extLst>
          </p:cNvPr>
          <p:cNvSpPr txBox="1"/>
          <p:nvPr/>
        </p:nvSpPr>
        <p:spPr>
          <a:xfrm>
            <a:off x="152400" y="1217069"/>
            <a:ext cx="11869812" cy="58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波前上每个面源都是新的振动中心，发出次波。空间一点振动是所有次波相干叠加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719B0BEF-68B1-98CB-1F22-46EDE47C6AF5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7E7D91D-0DF4-B803-0983-BAAB11AE2DA0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14962A2-3A51-B391-4FBC-F76FE245458E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0CA20AD3-AFA4-2B0B-8810-67DD23EE1998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5DCA22C8-B4BD-EE7B-6631-7A6CF1C31B76}"/>
              </a:ext>
            </a:extLst>
          </p:cNvPr>
          <p:cNvSpPr txBox="1"/>
          <p:nvPr/>
        </p:nvSpPr>
        <p:spPr>
          <a:xfrm>
            <a:off x="284328" y="531153"/>
            <a:ext cx="3459189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惠更斯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-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菲涅尔原理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8388593-4CEF-6495-8714-A6224E744B10}"/>
              </a:ext>
            </a:extLst>
          </p:cNvPr>
          <p:cNvSpPr txBox="1"/>
          <p:nvPr/>
        </p:nvSpPr>
        <p:spPr>
          <a:xfrm>
            <a:off x="152400" y="2169367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场中一点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P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的总扰动：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22A621A-874F-1453-9061-7ACC4B72E862}"/>
              </a:ext>
            </a:extLst>
          </p:cNvPr>
          <p:cNvSpPr txBox="1"/>
          <p:nvPr/>
        </p:nvSpPr>
        <p:spPr>
          <a:xfrm>
            <a:off x="152400" y="3221405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假设：</a:t>
            </a:r>
          </a:p>
        </p:txBody>
      </p:sp>
      <p:pic>
        <p:nvPicPr>
          <p:cNvPr id="16" name="图片 15" descr="图示&#10;&#10;AI 生成的内容可能不正确。">
            <a:extLst>
              <a:ext uri="{FF2B5EF4-FFF2-40B4-BE49-F238E27FC236}">
                <a16:creationId xmlns:a16="http://schemas.microsoft.com/office/drawing/2014/main" id="{5B7FF449-C148-8C58-F18F-F16F03603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8662" y="1798101"/>
            <a:ext cx="4981070" cy="2847376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A2A7729A-64E4-1DE8-5A63-98A7D7B91D52}"/>
              </a:ext>
            </a:extLst>
          </p:cNvPr>
          <p:cNvSpPr txBox="1"/>
          <p:nvPr/>
        </p:nvSpPr>
        <p:spPr>
          <a:xfrm>
            <a:off x="152400" y="4824586"/>
            <a:ext cx="1351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故：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9224072-41F5-1D4D-96F4-12EA5670DB2E}"/>
                  </a:ext>
                </a:extLst>
              </p:cNvPr>
              <p:cNvSpPr txBox="1"/>
              <p:nvPr/>
            </p:nvSpPr>
            <p:spPr>
              <a:xfrm>
                <a:off x="3695320" y="1817617"/>
                <a:ext cx="2787446" cy="1178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zh-CN" altLang="en-US" sz="22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2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</m:acc>
                      <m:d>
                        <m:dPr>
                          <m:ctrlPr>
                            <a:rPr lang="en-US" altLang="zh-CN" sz="2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200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</m:d>
                      <m:r>
                        <a:rPr lang="en-US" altLang="zh-CN" sz="2200" b="1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∯"/>
                          <m:limLoc m:val="undOvr"/>
                          <m:ctrlPr>
                            <a:rPr lang="en-US" altLang="zh-CN" sz="2200" b="1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d>
                            <m:dPr>
                              <m:ctrlPr>
                                <a:rPr lang="en-US" altLang="zh-CN" sz="22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200" b="1" i="1" smtClean="0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</m:d>
                        </m:sub>
                        <m:sup/>
                        <m:e>
                          <m:r>
                            <a:rPr lang="en-US" altLang="zh-CN" sz="2200" b="1" i="0" smtClean="0">
                              <a:latin typeface="Cambria Math" panose="02040503050406030204" pitchFamily="18" charset="0"/>
                            </a:rPr>
                            <m:t>𝐝</m:t>
                          </m:r>
                          <m:acc>
                            <m:accPr>
                              <m:chr m:val="̃"/>
                              <m:ctrlPr>
                                <a:rPr lang="en-US" altLang="zh-CN" sz="2200" b="1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200" b="1" i="1" smtClean="0"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</m:acc>
                          <m:d>
                            <m:dPr>
                              <m:ctrlPr>
                                <a:rPr lang="en-US" altLang="zh-CN" sz="22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200" b="1" i="1" smtClean="0"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zh-CN" altLang="en-US" sz="2200" b="1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9224072-41F5-1D4D-96F4-12EA5670DB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5320" y="1817617"/>
                <a:ext cx="2787446" cy="11787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图片 14">
            <a:extLst>
              <a:ext uri="{FF2B5EF4-FFF2-40B4-BE49-F238E27FC236}">
                <a16:creationId xmlns:a16="http://schemas.microsoft.com/office/drawing/2014/main" id="{BE393A5A-BAA4-202F-93E8-02C7BBC363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3284" y="1736899"/>
            <a:ext cx="590632" cy="3715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24A862A7-1614-3D7E-EC7C-15896FE7BA15}"/>
                  </a:ext>
                </a:extLst>
              </p:cNvPr>
              <p:cNvSpPr txBox="1"/>
              <p:nvPr/>
            </p:nvSpPr>
            <p:spPr>
              <a:xfrm>
                <a:off x="1408185" y="3236196"/>
                <a:ext cx="1982346" cy="4394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200" b="1" smtClean="0">
                          <a:latin typeface="Cambria Math" panose="02040503050406030204" pitchFamily="18" charset="0"/>
                        </a:rPr>
                        <m:t>𝐝</m:t>
                      </m:r>
                      <m:acc>
                        <m:accPr>
                          <m:chr m:val="̃"/>
                          <m:ctrlPr>
                            <a:rPr lang="en-US" altLang="zh-CN" sz="2200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200" b="1" i="1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</m:acc>
                      <m:d>
                        <m:dPr>
                          <m:ctrlPr>
                            <a:rPr lang="en-US" altLang="zh-CN" sz="22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200" b="1" i="1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</m:d>
                      <m:r>
                        <a:rPr lang="zh-CN" altLang="en-US" sz="2200" b="1" dirty="0" smtClean="0"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lang="en-US" altLang="zh-CN" sz="2200" b="1" i="0" dirty="0" smtClean="0">
                          <a:latin typeface="Cambria Math" panose="02040503050406030204" pitchFamily="18" charset="0"/>
                        </a:rPr>
                        <m:t>𝐝</m:t>
                      </m:r>
                      <m:r>
                        <a:rPr lang="zh-CN" altLang="en-US" sz="2200" b="1" i="1" dirty="0" smtClean="0">
                          <a:latin typeface="Cambria Math" panose="02040503050406030204" pitchFamily="18" charset="0"/>
                        </a:rPr>
                        <m:t>𝛴</m:t>
                      </m:r>
                    </m:oMath>
                  </m:oMathPara>
                </a14:m>
                <a:endParaRPr lang="zh-CN" altLang="en-US" sz="2200" b="1" dirty="0"/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24A862A7-1614-3D7E-EC7C-15896FE7BA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8185" y="3236196"/>
                <a:ext cx="1982346" cy="439416"/>
              </a:xfrm>
              <a:prstGeom prst="rect">
                <a:avLst/>
              </a:prstGeom>
              <a:blipFill>
                <a:blip r:embed="rId5"/>
                <a:stretch>
                  <a:fillRect t="-694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9D658D7A-FE5D-D487-3B4B-FF96BA60DCEA}"/>
                  </a:ext>
                </a:extLst>
              </p:cNvPr>
              <p:cNvSpPr txBox="1"/>
              <p:nvPr/>
            </p:nvSpPr>
            <p:spPr>
              <a:xfrm>
                <a:off x="4037964" y="3231631"/>
                <a:ext cx="1351144" cy="4412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zh-CN" altLang="en-US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∝</m:t>
                      </m:r>
                      <m:acc>
                        <m:accPr>
                          <m:chr m:val="̃"/>
                          <m:ctrlPr>
                            <a:rPr kumimoji="0" lang="zh-CN" altLang="en-US" sz="22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en-US" altLang="zh-CN" sz="2200" b="1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200" b="1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𝑼</m:t>
                              </m:r>
                            </m:e>
                            <m:sub>
                              <m:r>
                                <a:rPr kumimoji="0" lang="en-US" altLang="zh-CN" sz="2200" b="1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𝟎</m:t>
                              </m:r>
                            </m:sub>
                          </m:sSub>
                        </m:e>
                      </m:acc>
                      <m:d>
                        <m:dPr>
                          <m:ctrlPr>
                            <a:rPr kumimoji="0" lang="en-US" altLang="zh-CN" sz="22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altLang="zh-CN" sz="22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𝑸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9D658D7A-FE5D-D487-3B4B-FF96BA60DC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7964" y="3231631"/>
                <a:ext cx="1351144" cy="441211"/>
              </a:xfrm>
              <a:prstGeom prst="rect">
                <a:avLst/>
              </a:prstGeom>
              <a:blipFill>
                <a:blip r:embed="rId6"/>
                <a:stretch>
                  <a:fillRect t="-4110" r="-19369" b="-123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0FFF43F5-9F50-686F-A3A6-5012F045CEB9}"/>
                  </a:ext>
                </a:extLst>
              </p:cNvPr>
              <p:cNvSpPr txBox="1"/>
              <p:nvPr/>
            </p:nvSpPr>
            <p:spPr>
              <a:xfrm>
                <a:off x="2213115" y="3664045"/>
                <a:ext cx="1351144" cy="7993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zh-CN" altLang="en-US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∝</m:t>
                      </m:r>
                      <m:f>
                        <m:fPr>
                          <m:ctrlPr>
                            <a:rPr kumimoji="0" lang="en-US" altLang="zh-CN" sz="22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0" lang="en-US" altLang="zh-CN" sz="2200" b="1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200" b="1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𝒆</m:t>
                              </m:r>
                            </m:e>
                            <m:sup>
                              <m:r>
                                <a:rPr kumimoji="0" lang="en-US" altLang="zh-CN" sz="2200" b="1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𝒊𝒌𝒓</m:t>
                              </m:r>
                            </m:sup>
                          </m:sSup>
                        </m:num>
                        <m:den>
                          <m:r>
                            <a:rPr kumimoji="0" lang="en-US" altLang="zh-CN" sz="22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𝒓</m:t>
                          </m:r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0FFF43F5-9F50-686F-A3A6-5012F045CE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3115" y="3664045"/>
                <a:ext cx="1351144" cy="7993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120FA7A8-4C48-7D53-72FB-CDB747C13D64}"/>
                  </a:ext>
                </a:extLst>
              </p:cNvPr>
              <p:cNvSpPr txBox="1"/>
              <p:nvPr/>
            </p:nvSpPr>
            <p:spPr>
              <a:xfrm>
                <a:off x="4089573" y="3876358"/>
                <a:ext cx="1351144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zh-CN" altLang="en-US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∝</m:t>
                      </m:r>
                      <m:r>
                        <a:rPr kumimoji="0" lang="en-US" altLang="zh-CN" sz="2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𝐅</m:t>
                      </m:r>
                      <m:d>
                        <m:dPr>
                          <m:ctrlPr>
                            <a:rPr kumimoji="0" lang="en-US" altLang="zh-CN" sz="22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altLang="zh-CN" sz="2200" b="1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zh-CN" altLang="en-US" sz="2200" b="1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kumimoji="0" lang="en-US" altLang="zh-CN" sz="2200" b="1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𝟎</m:t>
                              </m:r>
                            </m:sub>
                          </m:sSub>
                          <m:r>
                            <a:rPr kumimoji="0" lang="en-US" altLang="zh-CN" sz="22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,</m:t>
                          </m:r>
                          <m:r>
                            <a:rPr kumimoji="0" lang="zh-CN" altLang="en-US" sz="22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120FA7A8-4C48-7D53-72FB-CDB747C13D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9573" y="3876358"/>
                <a:ext cx="1351144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D469D76D-6923-49EC-253F-B50315618D1F}"/>
                  </a:ext>
                </a:extLst>
              </p:cNvPr>
              <p:cNvSpPr txBox="1"/>
              <p:nvPr/>
            </p:nvSpPr>
            <p:spPr>
              <a:xfrm>
                <a:off x="907874" y="4466057"/>
                <a:ext cx="4696042" cy="1178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zh-CN" altLang="en-US" sz="22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2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</m:acc>
                      <m:d>
                        <m:dPr>
                          <m:ctrlPr>
                            <a:rPr lang="en-US" altLang="zh-CN" sz="2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200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</m:d>
                      <m:r>
                        <a:rPr lang="en-US" altLang="zh-CN" sz="2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200" b="1" i="1" smtClean="0">
                          <a:latin typeface="Cambria Math" panose="02040503050406030204" pitchFamily="18" charset="0"/>
                        </a:rPr>
                        <m:t>𝑲</m:t>
                      </m:r>
                      <m:nary>
                        <m:naryPr>
                          <m:chr m:val="∯"/>
                          <m:limLoc m:val="undOvr"/>
                          <m:ctrlPr>
                            <a:rPr lang="en-US" altLang="zh-CN" sz="2200" b="1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d>
                            <m:dPr>
                              <m:ctrlPr>
                                <a:rPr lang="en-US" altLang="zh-CN" sz="22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200" b="1" i="1" smtClean="0">
                                  <a:latin typeface="Cambria Math" panose="02040503050406030204" pitchFamily="18" charset="0"/>
                                </a:rPr>
                                <m:t>𝜮</m:t>
                              </m:r>
                            </m:e>
                          </m:d>
                        </m:sub>
                        <m:sup/>
                        <m:e>
                          <m:acc>
                            <m:accPr>
                              <m:chr m:val="̃"/>
                              <m:ctrlPr>
                                <a:rPr lang="zh-CN" altLang="en-US" sz="2200" b="1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zh-CN" sz="2200" b="1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200" b="1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𝑼</m:t>
                                  </m:r>
                                </m:e>
                                <m:sub>
                                  <m:r>
                                    <a:rPr lang="en-US" altLang="zh-CN" sz="2200" b="1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</m:e>
                          </m:acc>
                          <m:d>
                            <m:dPr>
                              <m:ctrlPr>
                                <a:rPr lang="en-US" altLang="zh-CN" sz="2200" b="1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200" b="1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e>
                          </m:d>
                          <m:r>
                            <a:rPr lang="en-US" altLang="zh-CN" sz="2200" b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𝐅</m:t>
                          </m:r>
                          <m:d>
                            <m:dPr>
                              <m:ctrlPr>
                                <a:rPr lang="en-US" altLang="zh-CN" sz="2200" b="1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200" b="1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200" b="1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b>
                                  <m:r>
                                    <a:rPr lang="en-US" altLang="zh-CN" sz="2200" b="1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en-US" altLang="zh-CN" sz="2200" b="1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zh-CN" altLang="en-US" sz="2200" b="1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  <m:f>
                            <m:fPr>
                              <m:ctrlPr>
                                <a:rPr lang="en-US" altLang="zh-CN" sz="2200" b="1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200" b="1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200" b="1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altLang="zh-CN" sz="2200" b="1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𝒊𝒌𝒓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CN" sz="2200" b="1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den>
                          </m:f>
                          <m:r>
                            <a:rPr lang="en-US" altLang="zh-CN" sz="2200" b="1" i="0" smtClean="0">
                              <a:latin typeface="Cambria Math" panose="02040503050406030204" pitchFamily="18" charset="0"/>
                            </a:rPr>
                            <m:t>𝐝</m:t>
                          </m:r>
                          <m:r>
                            <a:rPr lang="en-US" altLang="zh-CN" sz="2200" b="1" i="1" smtClean="0">
                              <a:latin typeface="Cambria Math" panose="02040503050406030204" pitchFamily="18" charset="0"/>
                            </a:rPr>
                            <m:t>𝛴</m:t>
                          </m:r>
                        </m:e>
                      </m:nary>
                    </m:oMath>
                  </m:oMathPara>
                </a14:m>
                <a:endParaRPr lang="zh-CN" altLang="en-US" sz="2200" b="1" dirty="0"/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D469D76D-6923-49EC-253F-B50315618D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874" y="4466057"/>
                <a:ext cx="4696042" cy="117872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图片 33">
            <a:extLst>
              <a:ext uri="{FF2B5EF4-FFF2-40B4-BE49-F238E27FC236}">
                <a16:creationId xmlns:a16="http://schemas.microsoft.com/office/drawing/2014/main" id="{A2BD7FBA-6947-A42D-3ABE-EE7C9B765B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8055" y="4458599"/>
            <a:ext cx="590632" cy="2765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A3C5777D-6416-AAAD-3374-2A4F9E635D5D}"/>
                  </a:ext>
                </a:extLst>
              </p:cNvPr>
              <p:cNvSpPr txBox="1"/>
              <p:nvPr/>
            </p:nvSpPr>
            <p:spPr>
              <a:xfrm>
                <a:off x="5688856" y="4725258"/>
                <a:ext cx="5652097" cy="6705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𝐅</m:t>
                      </m:r>
                      <m:d>
                        <m:dPr>
                          <m:ctrlPr>
                            <a:rPr kumimoji="0" lang="en-US" altLang="zh-CN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altLang="zh-CN" sz="2000" b="1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zh-CN" altLang="en-US" sz="2000" b="1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kumimoji="0" lang="en-US" altLang="zh-CN" sz="2000" b="1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kumimoji="0" lang="en-US" altLang="zh-CN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kumimoji="0" lang="zh-CN" altLang="en-US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kumimoji="0" lang="en-US" altLang="zh-CN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US" altLang="zh-CN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altLang="zh-CN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kumimoji="0" lang="en-US" altLang="zh-CN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d>
                        <m:dPr>
                          <m:ctrlPr>
                            <a:rPr kumimoji="0" lang="en-US" altLang="zh-CN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kumimoji="0" lang="en-US" altLang="zh-CN" sz="2000" b="1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kumimoji="0" lang="en-US" altLang="zh-CN" sz="20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𝐜𝐨𝐬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kumimoji="0" lang="en-US" altLang="zh-CN" sz="2000" b="1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zh-CN" altLang="en-US" sz="2000" b="1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b>
                                  <m:r>
                                    <a:rPr kumimoji="0" lang="en-US" altLang="zh-CN" sz="2000" b="1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</m:e>
                          </m:func>
                          <m:r>
                            <a:rPr kumimoji="0" lang="en-US" altLang="zh-CN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kumimoji="0" lang="en-US" altLang="zh-CN" sz="2000" b="1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kumimoji="0" lang="en-US" altLang="zh-CN" sz="20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𝐜𝐨𝐬</m:t>
                              </m:r>
                            </m:fName>
                            <m:e>
                              <m:r>
                                <a:rPr kumimoji="0" lang="zh-CN" altLang="en-US" sz="2000" b="1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func>
                        </m:e>
                      </m:d>
                      <m:r>
                        <a:rPr kumimoji="0" lang="en-US" altLang="zh-CN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 ;  </m:t>
                      </m:r>
                      <m:r>
                        <a:rPr kumimoji="0" lang="en-US" altLang="zh-CN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𝑲</m:t>
                      </m:r>
                      <m:r>
                        <a:rPr kumimoji="0" lang="en-US" altLang="zh-CN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US" altLang="zh-CN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altLang="zh-CN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kumimoji="0" lang="en-US" altLang="zh-CN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𝒊</m:t>
                          </m:r>
                        </m:num>
                        <m:den>
                          <m:r>
                            <a:rPr kumimoji="0" lang="en-US" altLang="zh-CN" sz="20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𝝀</m:t>
                          </m:r>
                        </m:den>
                      </m:f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A3C5777D-6416-AAAD-3374-2A4F9E635D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856" y="4725258"/>
                <a:ext cx="5652097" cy="67050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文本框 37">
            <a:extLst>
              <a:ext uri="{FF2B5EF4-FFF2-40B4-BE49-F238E27FC236}">
                <a16:creationId xmlns:a16="http://schemas.microsoft.com/office/drawing/2014/main" id="{932CA5CC-01B8-2D93-DE59-62A6FC2E5348}"/>
              </a:ext>
            </a:extLst>
          </p:cNvPr>
          <p:cNvSpPr txBox="1"/>
          <p:nvPr/>
        </p:nvSpPr>
        <p:spPr>
          <a:xfrm>
            <a:off x="152400" y="5881117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最后化为：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33CF86B2-F9DA-2339-178F-ECD34405E058}"/>
                  </a:ext>
                </a:extLst>
              </p:cNvPr>
              <p:cNvSpPr txBox="1"/>
              <p:nvPr/>
            </p:nvSpPr>
            <p:spPr>
              <a:xfrm>
                <a:off x="1565791" y="5510666"/>
                <a:ext cx="6086935" cy="11854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zh-CN" altLang="en-US" sz="22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2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</m:acc>
                      <m:d>
                        <m:dPr>
                          <m:ctrlPr>
                            <a:rPr lang="en-US" altLang="zh-CN" sz="2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200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</m:d>
                      <m:r>
                        <a:rPr lang="en-US" altLang="zh-CN" sz="22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2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2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num>
                        <m:den>
                          <m:r>
                            <a:rPr lang="en-US" altLang="zh-CN" sz="22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CN" sz="2200" b="1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nary>
                        <m:naryPr>
                          <m:chr m:val="∯"/>
                          <m:limLoc m:val="undOvr"/>
                          <m:ctrlPr>
                            <a:rPr lang="en-US" altLang="zh-CN" sz="2200" b="1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d>
                            <m:dPr>
                              <m:ctrlPr>
                                <a:rPr lang="en-US" altLang="zh-CN" sz="22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2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200" b="1" i="1" smtClean="0">
                                      <a:latin typeface="Cambria Math" panose="02040503050406030204" pitchFamily="18" charset="0"/>
                                    </a:rPr>
                                    <m:t>𝛴</m:t>
                                  </m:r>
                                </m:e>
                                <m:sub>
                                  <m:r>
                                    <a:rPr lang="en-US" altLang="zh-CN" sz="2200" b="1" i="1" smtClean="0"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</m:e>
                          </m:d>
                        </m:sub>
                        <m:sup/>
                        <m:e>
                          <m:acc>
                            <m:accPr>
                              <m:chr m:val="̃"/>
                              <m:ctrlPr>
                                <a:rPr lang="zh-CN" altLang="en-US" sz="2200" b="1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zh-CN" sz="2200" b="1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200" b="1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𝑼</m:t>
                                  </m:r>
                                </m:e>
                                <m:sub>
                                  <m:r>
                                    <a:rPr lang="en-US" altLang="zh-CN" sz="2200" b="1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</m:e>
                          </m:acc>
                          <m:d>
                            <m:dPr>
                              <m:ctrlPr>
                                <a:rPr lang="en-US" altLang="zh-CN" sz="2200" b="1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200" b="1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e>
                          </m:d>
                          <m:d>
                            <m:dPr>
                              <m:ctrlPr>
                                <a:rPr lang="en-US" altLang="zh-CN" sz="2200" b="1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altLang="zh-CN" sz="2200" b="1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en-US" altLang="zh-CN" sz="2200" b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𝐜𝐨𝐬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altLang="zh-CN" sz="2200" b="1" i="1" dirty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sz="2200" b="1" i="1" dirty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𝜽</m:t>
                                      </m:r>
                                    </m:e>
                                    <m:sub>
                                      <m:r>
                                        <a:rPr lang="en-US" altLang="zh-CN" sz="2200" b="1" i="1" dirty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𝟎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US" altLang="zh-CN" sz="2200" b="1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US" altLang="zh-CN" sz="2200" b="1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en-US" altLang="zh-CN" sz="2200" b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𝐜𝐨𝐬</m:t>
                                  </m:r>
                                </m:fName>
                                <m:e>
                                  <m:r>
                                    <a:rPr lang="zh-CN" altLang="en-US" sz="2200" b="1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</m:func>
                            </m:e>
                          </m:d>
                          <m:f>
                            <m:fPr>
                              <m:ctrlPr>
                                <a:rPr lang="en-US" altLang="zh-CN" sz="2200" b="1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200" b="1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200" b="1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altLang="zh-CN" sz="2200" b="1" i="1" dirty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𝒊𝒌𝒓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CN" sz="2200" b="1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den>
                          </m:f>
                          <m:r>
                            <a:rPr lang="en-US" altLang="zh-CN" sz="2200" b="1" i="0" smtClean="0">
                              <a:latin typeface="Cambria Math" panose="02040503050406030204" pitchFamily="18" charset="0"/>
                            </a:rPr>
                            <m:t>𝐝</m:t>
                          </m:r>
                          <m:r>
                            <a:rPr lang="en-US" altLang="zh-CN" sz="2200" b="1" i="1" smtClean="0">
                              <a:latin typeface="Cambria Math" panose="02040503050406030204" pitchFamily="18" charset="0"/>
                            </a:rPr>
                            <m:t>𝛴</m:t>
                          </m:r>
                        </m:e>
                      </m:nary>
                    </m:oMath>
                  </m:oMathPara>
                </a14:m>
                <a:endParaRPr lang="zh-CN" altLang="en-US" sz="2200" b="1" dirty="0"/>
              </a:p>
            </p:txBody>
          </p:sp>
        </mc:Choice>
        <mc:Fallback xmlns="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33CF86B2-F9DA-2339-178F-ECD34405E0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791" y="5510666"/>
                <a:ext cx="6086935" cy="118545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" name="图片 40">
            <a:extLst>
              <a:ext uri="{FF2B5EF4-FFF2-40B4-BE49-F238E27FC236}">
                <a16:creationId xmlns:a16="http://schemas.microsoft.com/office/drawing/2014/main" id="{698FF4A1-7A47-71B1-DE35-4D0AB9BEB7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3327" y="5508040"/>
            <a:ext cx="590632" cy="2765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2BE8CCB0-3D1B-0B10-BB0C-1803D64D22C2}"/>
                  </a:ext>
                </a:extLst>
              </p:cNvPr>
              <p:cNvSpPr txBox="1"/>
              <p:nvPr/>
            </p:nvSpPr>
            <p:spPr>
              <a:xfrm>
                <a:off x="6359390" y="5475544"/>
                <a:ext cx="6882043" cy="11973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zh-CN" altLang="en-US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</m:acc>
                      <m:d>
                        <m:dPr>
                          <m:ctrlPr>
                            <a:rPr lang="en-US" altLang="zh-CN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</m:d>
                      <m:r>
                        <a:rPr lang="en-US" altLang="zh-CN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num>
                        <m:den>
                          <m:r>
                            <a:rPr lang="en-US" altLang="zh-CN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CN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  <m:sSub>
                            <m:sSubPr>
                              <m:ctrlPr>
                                <a:rPr lang="en-US" altLang="zh-CN" sz="2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altLang="zh-CN" sz="2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den>
                      </m:f>
                      <m:nary>
                        <m:naryPr>
                          <m:chr m:val="∯"/>
                          <m:limLoc m:val="undOvr"/>
                          <m:ctrlPr>
                            <a:rPr lang="en-US" altLang="zh-CN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d>
                            <m:dPr>
                              <m:ctrlPr>
                                <a:rPr lang="en-US" altLang="zh-CN" sz="2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𝛴</m:t>
                              </m:r>
                            </m:e>
                          </m:d>
                        </m:sub>
                        <m:sup/>
                        <m:e>
                          <m:acc>
                            <m:accPr>
                              <m:chr m:val="̃"/>
                              <m:ctrlPr>
                                <a:rPr lang="zh-CN" altLang="en-US" sz="22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zh-CN" sz="2200" b="1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200" b="1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𝑼</m:t>
                                  </m:r>
                                </m:e>
                                <m:sub>
                                  <m:r>
                                    <a:rPr lang="en-US" altLang="zh-CN" sz="2200" b="1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</m:e>
                          </m:acc>
                          <m:d>
                            <m:dPr>
                              <m:ctrlPr>
                                <a:rPr lang="en-US" altLang="zh-CN" sz="22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2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e>
                          </m:d>
                          <m:f>
                            <m:fPr>
                              <m:ctrlPr>
                                <a:rPr lang="en-US" altLang="zh-CN" sz="22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200" b="1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200" b="1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lang="en-US" altLang="zh-CN" sz="2200" b="1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𝒊𝒌𝒓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zh-CN" sz="220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den>
                          </m:f>
                          <m:r>
                            <a:rPr lang="en-US" altLang="zh-CN" sz="22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𝐝</m:t>
                          </m:r>
                          <m:r>
                            <a:rPr lang="en-US" altLang="zh-CN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𝛴</m:t>
                          </m:r>
                        </m:e>
                      </m:nary>
                    </m:oMath>
                  </m:oMathPara>
                </a14:m>
                <a:endParaRPr lang="zh-CN" altLang="en-US" sz="2200" b="1" dirty="0"/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2BE8CCB0-3D1B-0B10-BB0C-1803D64D22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9390" y="5475544"/>
                <a:ext cx="6882043" cy="119737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图片 43">
            <a:extLst>
              <a:ext uri="{FF2B5EF4-FFF2-40B4-BE49-F238E27FC236}">
                <a16:creationId xmlns:a16="http://schemas.microsoft.com/office/drawing/2014/main" id="{C47A90BE-E850-AC9C-C60B-F5CA81C41E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5095" y="5452348"/>
            <a:ext cx="590632" cy="276538"/>
          </a:xfrm>
          <a:prstGeom prst="rect">
            <a:avLst/>
          </a:prstGeom>
        </p:spPr>
      </p:pic>
      <p:sp>
        <p:nvSpPr>
          <p:cNvPr id="45" name="文本框 44">
            <a:extLst>
              <a:ext uri="{FF2B5EF4-FFF2-40B4-BE49-F238E27FC236}">
                <a16:creationId xmlns:a16="http://schemas.microsoft.com/office/drawing/2014/main" id="{BDB33CBC-5790-77FF-C6E4-BA94BFE8C460}"/>
              </a:ext>
            </a:extLst>
          </p:cNvPr>
          <p:cNvSpPr txBox="1"/>
          <p:nvPr/>
        </p:nvSpPr>
        <p:spPr>
          <a:xfrm>
            <a:off x="7862787" y="6308642"/>
            <a:ext cx="1090826" cy="499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傍轴下</a:t>
            </a: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838B7F66-5C5E-6921-D2B0-DC4927D7EB2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76161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003F1-6F65-DDDE-8428-926961EB3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85234F6-EBFA-E534-624C-7CEF19640B20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E668B1D-F3CF-7D19-1535-58EFDF88F7F8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DDFF8F1-663C-82A7-D329-A5328ABD817C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4B581229-0DA6-D4A9-CA33-3209B7A9637D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97407793-9F71-08AA-C3D7-EEBA600BD28A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18F1C6B-63C1-0547-61B3-3B47A4B0B65D}"/>
              </a:ext>
            </a:extLst>
          </p:cNvPr>
          <p:cNvSpPr txBox="1"/>
          <p:nvPr/>
        </p:nvSpPr>
        <p:spPr>
          <a:xfrm>
            <a:off x="152400" y="1217069"/>
            <a:ext cx="11449050" cy="58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 巴比涅原理：两个互补屏分别产生的衍射场之和，等于没有屏时自由传播的光场</a:t>
            </a:r>
          </a:p>
        </p:txBody>
      </p:sp>
      <p:pic>
        <p:nvPicPr>
          <p:cNvPr id="9" name="图片 8" descr="图形用户界面, 文本&#10;&#10;AI 生成的内容可能不正确。">
            <a:extLst>
              <a:ext uri="{FF2B5EF4-FFF2-40B4-BE49-F238E27FC236}">
                <a16:creationId xmlns:a16="http://schemas.microsoft.com/office/drawing/2014/main" id="{9DB70B1E-7329-2B19-4B55-079529C5D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210" y="2420942"/>
            <a:ext cx="9739579" cy="301636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52EE212-1646-FC4B-2213-C20EA2DECA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2433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37EDA-1C06-C02E-861C-4532A99D5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2CE7DD5-FC4E-5D2E-A28B-2A1D21FA33C0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E9C6B90-C63A-66BB-019B-80F90C6CBC8C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B172321-8205-9759-42A2-12FD3368F791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6336B77F-A6C6-CDD6-EC98-3CABB584A709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6379828-E44C-2CF6-2BC4-534637162908}"/>
              </a:ext>
            </a:extLst>
          </p:cNvPr>
          <p:cNvSpPr txBox="1"/>
          <p:nvPr/>
        </p:nvSpPr>
        <p:spPr>
          <a:xfrm>
            <a:off x="152400" y="12170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采用矢量图解法分析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85BCD13E-C20B-17E8-C602-0657C2A8AEFD}"/>
              </a:ext>
            </a:extLst>
          </p:cNvPr>
          <p:cNvSpPr txBox="1"/>
          <p:nvPr/>
        </p:nvSpPr>
        <p:spPr>
          <a:xfrm>
            <a:off x="284329" y="531153"/>
            <a:ext cx="3385546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夫琅禾费单缝衍射</a:t>
            </a:r>
          </a:p>
        </p:txBody>
      </p:sp>
      <p:pic>
        <p:nvPicPr>
          <p:cNvPr id="7" name="图片 6" descr="图示&#10;&#10;AI 生成的内容可能不正确。">
            <a:extLst>
              <a:ext uri="{FF2B5EF4-FFF2-40B4-BE49-F238E27FC236}">
                <a16:creationId xmlns:a16="http://schemas.microsoft.com/office/drawing/2014/main" id="{8BC3524D-0B75-86E6-9A4B-817DDBCC3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3189" y="1061298"/>
            <a:ext cx="6144482" cy="319132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4D05C78-D11E-4144-D835-DA2F541D5779}"/>
              </a:ext>
            </a:extLst>
          </p:cNvPr>
          <p:cNvSpPr txBox="1"/>
          <p:nvPr/>
        </p:nvSpPr>
        <p:spPr>
          <a:xfrm>
            <a:off x="152400" y="5008492"/>
            <a:ext cx="4453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强度公式：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9" name="图片 8" descr="图示&#10;&#10;AI 生成的内容可能不正确。">
            <a:extLst>
              <a:ext uri="{FF2B5EF4-FFF2-40B4-BE49-F238E27FC236}">
                <a16:creationId xmlns:a16="http://schemas.microsoft.com/office/drawing/2014/main" id="{C99DA008-1FFE-5E7D-8571-D6434E71E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670" y="3993276"/>
            <a:ext cx="3710001" cy="27578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8A46330-1955-FA7B-FBB0-96C80A2965D8}"/>
                  </a:ext>
                </a:extLst>
              </p:cNvPr>
              <p:cNvSpPr txBox="1"/>
              <p:nvPr/>
            </p:nvSpPr>
            <p:spPr>
              <a:xfrm>
                <a:off x="152400" y="1834505"/>
                <a:ext cx="10312400" cy="625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总转过</a:t>
                </a:r>
                <a14:m>
                  <m:oMath xmlns:m="http://schemas.openxmlformats.org/officeDocument/2006/math">
                    <m:r>
                      <a:rPr lang="en-US" altLang="zh-CN" sz="2400" b="1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   </m:t>
                    </m:r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𝜹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  <m:r>
                          <a:rPr lang="zh-CN" alt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𝝅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den>
                    </m:f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𝑳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  <m:r>
                          <a:rPr lang="zh-CN" altLang="en-US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𝝅</m:t>
                        </m:r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𝒂</m:t>
                        </m:r>
                      </m:num>
                      <m:den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den>
                    </m:f>
                    <m:func>
                      <m:func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altLang="zh-CN" sz="2400" b="1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𝐬𝐢𝐧</m:t>
                        </m:r>
                      </m:fName>
                      <m:e>
                        <m:r>
                          <a:rPr lang="zh-CN" alt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func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8A46330-1955-FA7B-FBB0-96C80A2965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834505"/>
                <a:ext cx="10312400" cy="625877"/>
              </a:xfrm>
              <a:prstGeom prst="rect">
                <a:avLst/>
              </a:prstGeom>
              <a:blipFill>
                <a:blip r:embed="rId4"/>
                <a:stretch>
                  <a:fillRect l="-887" b="-77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FC650709-46DF-6C90-30EB-C1ED0526BFE2}"/>
                  </a:ext>
                </a:extLst>
              </p:cNvPr>
              <p:cNvSpPr txBox="1"/>
              <p:nvPr/>
            </p:nvSpPr>
            <p:spPr>
              <a:xfrm>
                <a:off x="152400" y="2656958"/>
                <a:ext cx="10312400" cy="6917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合成振幅</a:t>
                </a:r>
                <a14:m>
                  <m:oMath xmlns:m="http://schemas.openxmlformats.org/officeDocument/2006/math">
                    <m:r>
                      <a:rPr lang="en-US" altLang="zh-CN" sz="2400" b="1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   </m:t>
                    </m:r>
                    <m:acc>
                      <m:accPr>
                        <m:chr m:val="⃗"/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𝑨</m:t>
                            </m:r>
                          </m:e>
                          <m:sub>
                            <m:r>
                              <a:rPr lang="zh-CN" altLang="en-US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𝜽</m:t>
                            </m:r>
                          </m:sub>
                        </m:sSub>
                      </m:e>
                    </m:acc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𝟐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𝑹</m:t>
                    </m:r>
                    <m:func>
                      <m:func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a:rPr lang="en-US" altLang="zh-CN" sz="2400" b="1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𝐬𝐢𝐧</m:t>
                        </m:r>
                      </m:fName>
                      <m:e>
                        <m:r>
                          <a:rPr lang="zh-CN" alt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𝜶</m:t>
                        </m:r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 </m:t>
                        </m:r>
                      </m:e>
                    </m:func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;  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𝑹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acc>
                          <m:accPr>
                            <m:chr m:val="̂"/>
                            <m:ctrlP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accPr>
                          <m:e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𝑨𝑩</m:t>
                            </m:r>
                          </m:e>
                        </m:acc>
                      </m:num>
                      <m:den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  <m:r>
                          <a:rPr lang="zh-CN" alt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𝜶</m:t>
                        </m:r>
                      </m:den>
                    </m:f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FC650709-46DF-6C90-30EB-C1ED0526BF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2656958"/>
                <a:ext cx="10312400" cy="691792"/>
              </a:xfrm>
              <a:prstGeom prst="rect">
                <a:avLst/>
              </a:prstGeom>
              <a:blipFill>
                <a:blip r:embed="rId5"/>
                <a:stretch>
                  <a:fillRect l="-887" b="-44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3990DC21-C0AF-3639-8719-097DB0586D86}"/>
                  </a:ext>
                </a:extLst>
              </p:cNvPr>
              <p:cNvSpPr txBox="1"/>
              <p:nvPr/>
            </p:nvSpPr>
            <p:spPr>
              <a:xfrm>
                <a:off x="152400" y="4193415"/>
                <a:ext cx="10312400" cy="10012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故</a:t>
                </a:r>
                <a14:m>
                  <m:oMath xmlns:m="http://schemas.openxmlformats.org/officeDocument/2006/math">
                    <m:r>
                      <a:rPr lang="en-US" altLang="zh-CN" sz="2400" b="1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   </m:t>
                    </m:r>
                    <m:acc>
                      <m:accPr>
                        <m:chr m:val="⃗"/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𝑨</m:t>
                            </m:r>
                          </m:e>
                          <m:sub>
                            <m:r>
                              <a:rPr lang="zh-CN" altLang="en-US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𝜽</m:t>
                            </m:r>
                          </m:sub>
                        </m:sSub>
                      </m:e>
                    </m:acc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𝑨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𝟎</m:t>
                        </m:r>
                      </m:sub>
                    </m:sSub>
                    <m:f>
                      <m:f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funcPr>
                          <m:fName>
                            <m:r>
                              <a:rPr lang="en-US" altLang="zh-CN" sz="2400" b="1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𝐬𝐢𝐧</m:t>
                            </m:r>
                          </m:fName>
                          <m:e>
                            <m:r>
                              <a:rPr lang="zh-CN" altLang="en-US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𝜶</m:t>
                            </m:r>
                          </m:e>
                        </m:func>
                      </m:num>
                      <m:den>
                        <m:r>
                          <a:rPr lang="zh-CN" alt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𝜶</m:t>
                        </m:r>
                      </m:den>
                    </m:f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 </m:t>
                    </m:r>
                    <m:r>
                      <m:rPr>
                        <m:nor/>
                      </m:rPr>
                      <a:rPr lang="zh-CN" altLang="en-US" sz="24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</a:rPr>
                      <m:t>其中</m:t>
                    </m:r>
                    <m:r>
                      <a:rPr lang="en-US" altLang="zh-CN" sz="24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   </m:t>
                    </m:r>
                    <m:r>
                      <a:rPr lang="zh-CN" altLang="en-US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𝜶</m:t>
                    </m:r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zh-CN" altLang="en-US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𝜹</m:t>
                        </m:r>
                      </m:num>
                      <m:den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den>
                    </m:f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zh-CN" altLang="en-US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𝝅</m:t>
                        </m:r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𝒂</m:t>
                        </m:r>
                      </m:num>
                      <m:den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den>
                    </m:f>
                    <m:func>
                      <m:func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a:rPr lang="en-US" altLang="zh-CN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𝐬𝐢𝐧</m:t>
                        </m:r>
                      </m:fName>
                      <m:e>
                        <m:r>
                          <a:rPr lang="zh-CN" altLang="en-US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𝜽</m:t>
                        </m:r>
                      </m:e>
                    </m:func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  <a:p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3990DC21-C0AF-3639-8719-097DB0586D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4193415"/>
                <a:ext cx="10312400" cy="1001236"/>
              </a:xfrm>
              <a:prstGeom prst="rect">
                <a:avLst/>
              </a:prstGeom>
              <a:blipFill>
                <a:blip r:embed="rId6"/>
                <a:stretch>
                  <a:fillRect l="-8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AD035DB8-720C-C3F4-8976-675CF221ED06}"/>
                  </a:ext>
                </a:extLst>
              </p:cNvPr>
              <p:cNvSpPr txBox="1"/>
              <p:nvPr/>
            </p:nvSpPr>
            <p:spPr>
              <a:xfrm>
                <a:off x="152400" y="3511372"/>
                <a:ext cx="10312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弧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AB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，展开来，即为幕中心点振幅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𝑨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𝟎</m:t>
                        </m:r>
                      </m:sub>
                    </m:sSub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AD035DB8-720C-C3F4-8976-675CF221ED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3511372"/>
                <a:ext cx="10312400" cy="461665"/>
              </a:xfrm>
              <a:prstGeom prst="rect">
                <a:avLst/>
              </a:prstGeom>
              <a:blipFill>
                <a:blip r:embed="rId7"/>
                <a:stretch>
                  <a:fillRect l="-887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CAA03D4C-FC38-68B0-59BD-1A44DFE9CAB5}"/>
                  </a:ext>
                </a:extLst>
              </p:cNvPr>
              <p:cNvSpPr txBox="1"/>
              <p:nvPr/>
            </p:nvSpPr>
            <p:spPr>
              <a:xfrm>
                <a:off x="1727200" y="4737039"/>
                <a:ext cx="6290334" cy="1004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𝑰</m:t>
                          </m:r>
                        </m:e>
                        <m:sub>
                          <m:r>
                            <a:rPr kumimoji="0" lang="zh-CN" alt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𝜽</m:t>
                          </m:r>
                        </m:sub>
                      </m:sSub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𝑰</m:t>
                          </m:r>
                        </m:e>
                        <m:sub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𝟎</m:t>
                          </m:r>
                        </m:sub>
                      </m:sSub>
                      <m:sSup>
                        <m:sSupPr>
                          <m:ctrlP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US" altLang="zh-CN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+mn-cs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kumimoji="0" lang="en-US" altLang="zh-CN" sz="24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FF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+mn-cs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kumimoji="0" lang="en-US" altLang="zh-CN" sz="2400" b="1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  <a:cs typeface="+mn-cs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kumimoji="0" lang="en-US" altLang="zh-CN" sz="24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  <a:cs typeface="+mn-cs"/>
                                        </a:rPr>
                                        <m:t>𝐬𝐢𝐧</m:t>
                                      </m:r>
                                    </m:fName>
                                    <m:e>
                                      <m:r>
                                        <a:rPr kumimoji="0" lang="zh-CN" altLang="en-US" sz="2400" b="1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  <a:cs typeface="+mn-cs"/>
                                        </a:rPr>
                                        <m:t>𝜶</m:t>
                                      </m:r>
                                    </m:e>
                                  </m:func>
                                </m:num>
                                <m:den>
                                  <m:r>
                                    <a:rPr kumimoji="0" lang="zh-CN" altLang="en-US" sz="24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FF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+mn-cs"/>
                                    </a:rPr>
                                    <m:t>𝜶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CAA03D4C-FC38-68B0-59BD-1A44DFE9CA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7200" y="4737039"/>
                <a:ext cx="6290334" cy="100457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15B9737F-3968-DDDF-23F4-F5CC1320306B}"/>
              </a:ext>
            </a:extLst>
          </p:cNvPr>
          <p:cNvCxnSpPr>
            <a:cxnSpLocks/>
          </p:cNvCxnSpPr>
          <p:nvPr/>
        </p:nvCxnSpPr>
        <p:spPr>
          <a:xfrm flipV="1">
            <a:off x="5909847" y="4848395"/>
            <a:ext cx="466405" cy="41562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14C7A29A-072E-DA42-DB57-49EE540BF918}"/>
              </a:ext>
            </a:extLst>
          </p:cNvPr>
          <p:cNvSpPr txBox="1"/>
          <p:nvPr/>
        </p:nvSpPr>
        <p:spPr>
          <a:xfrm>
            <a:off x="6437143" y="4617563"/>
            <a:ext cx="2079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单缝衍射因子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844F62D8-C9FF-BC8A-853B-8D8B294217D9}"/>
                  </a:ext>
                </a:extLst>
              </p:cNvPr>
              <p:cNvSpPr txBox="1"/>
              <p:nvPr/>
            </p:nvSpPr>
            <p:spPr>
              <a:xfrm>
                <a:off x="152400" y="5852965"/>
                <a:ext cx="6290334" cy="8278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微软雅黑" panose="020B0503020204020204" pitchFamily="34" charset="-122"/>
                    <a:cs typeface="+mn-cs"/>
                  </a:rPr>
                  <a:t>矩孔衍射强度公式：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  <m:t>𝑰</m:t>
                        </m:r>
                      </m:e>
                      <m:sub>
                        <m:r>
                          <a:rPr kumimoji="0" lang="zh-CN" alt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  <m:t>𝜽</m:t>
                        </m:r>
                      </m:sub>
                    </m:sSub>
                    <m:r>
                      <a:rPr kumimoji="0" lang="en-US" altLang="zh-CN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 panose="020B0503020204020204" pitchFamily="34" charset="-122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altLang="zh-CN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  <m:t>𝑰</m:t>
                        </m:r>
                      </m:e>
                      <m:sub>
                        <m:r>
                          <a:rPr kumimoji="0" lang="en-US" altLang="zh-CN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  <m:t>𝟎</m:t>
                        </m:r>
                      </m:sub>
                    </m:sSub>
                    <m:sSup>
                      <m:sSupPr>
                        <m:ctrlPr>
                          <a:rPr kumimoji="0" lang="en-US" altLang="zh-CN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US" altLang="zh-CN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+mn-cs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kumimoji="0" lang="en-US" altLang="zh-CN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  <a:cs typeface="+mn-cs"/>
                                  </a:rPr>
                                </m:ctrlPr>
                              </m:fPr>
                              <m:num>
                                <m:func>
                                  <m:funcPr>
                                    <m:ctrlPr>
                                      <a:rPr kumimoji="0" lang="en-US" altLang="zh-CN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FF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+mn-cs"/>
                                      </a:rPr>
                                    </m:ctrlPr>
                                  </m:funcPr>
                                  <m:fName>
                                    <m:r>
                                      <a:rPr kumimoji="0" lang="en-US" altLang="zh-CN" sz="24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FF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+mn-cs"/>
                                      </a:rPr>
                                      <m:t>𝐬𝐢𝐧</m:t>
                                    </m:r>
                                  </m:fName>
                                  <m:e>
                                    <m:r>
                                      <a:rPr kumimoji="0" lang="zh-CN" altLang="en-US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FF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+mn-cs"/>
                                      </a:rPr>
                                      <m:t>𝜶</m:t>
                                    </m:r>
                                  </m:e>
                                </m:func>
                              </m:num>
                              <m:den>
                                <m:r>
                                  <a:rPr kumimoji="0" lang="zh-CN" altLang="en-US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  <a:cs typeface="+mn-cs"/>
                                  </a:rPr>
                                  <m:t>𝜶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kumimoji="0" lang="en-US" altLang="zh-CN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kumimoji="0" lang="en-US" altLang="zh-CN" sz="2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n-US" altLang="zh-CN" sz="24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+mn-cs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kumimoji="0" lang="en-US" altLang="zh-CN" sz="24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  <a:cs typeface="+mn-cs"/>
                                  </a:rPr>
                                </m:ctrlPr>
                              </m:fPr>
                              <m:num>
                                <m:func>
                                  <m:funcPr>
                                    <m:ctrlPr>
                                      <a:rPr kumimoji="0" lang="en-US" altLang="zh-CN" sz="2400" b="1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FF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+mn-cs"/>
                                      </a:rPr>
                                    </m:ctrlPr>
                                  </m:funcPr>
                                  <m:fName>
                                    <m:r>
                                      <a:rPr kumimoji="0" lang="en-US" altLang="zh-CN" sz="2400" b="1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FF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+mn-cs"/>
                                      </a:rPr>
                                      <m:t>𝐬𝐢𝐧</m:t>
                                    </m:r>
                                  </m:fName>
                                  <m:e>
                                    <m:r>
                                      <a:rPr kumimoji="0" lang="zh-CN" altLang="en-US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FF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+mn-cs"/>
                                      </a:rPr>
                                      <m:t>𝜷</m:t>
                                    </m:r>
                                  </m:e>
                                </m:func>
                              </m:num>
                              <m:den>
                                <m:r>
                                  <a:rPr kumimoji="0" lang="zh-CN" altLang="en-US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  <a:cs typeface="+mn-cs"/>
                                  </a:rPr>
                                  <m:t>𝜷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kumimoji="0" lang="en-US" altLang="zh-CN" sz="2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+mn-cs"/>
                          </a:rPr>
                          <m:t>𝟐</m:t>
                        </m:r>
                      </m:sup>
                    </m:sSup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844F62D8-C9FF-BC8A-853B-8D8B294217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5852965"/>
                <a:ext cx="6290334" cy="827855"/>
              </a:xfrm>
              <a:prstGeom prst="rect">
                <a:avLst/>
              </a:prstGeom>
              <a:blipFill>
                <a:blip r:embed="rId9"/>
                <a:stretch>
                  <a:fillRect l="-145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图片 28">
            <a:extLst>
              <a:ext uri="{FF2B5EF4-FFF2-40B4-BE49-F238E27FC236}">
                <a16:creationId xmlns:a16="http://schemas.microsoft.com/office/drawing/2014/main" id="{6F0D04A0-CFF2-E178-383F-3B667A2A28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0844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A682E-5FE0-9A4F-AC0F-D05ACA632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DCAF5EF-E6B5-6DFC-EA5A-A96DB240422C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DE702C4-8AF9-3B63-215B-2E48CF0C7909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C062150-625D-5B58-0B48-377BD10DA91A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5CA3C719-DE67-5A26-3812-6FB78C244619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DFFC2E0-0D8A-6BC8-ECEB-2C9B9E4C9627}"/>
              </a:ext>
            </a:extLst>
          </p:cNvPr>
          <p:cNvSpPr txBox="1"/>
          <p:nvPr/>
        </p:nvSpPr>
        <p:spPr>
          <a:xfrm>
            <a:off x="152400" y="12170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强度因子（黑）和振幅因子（灰）的图像是：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3BD10AE-1941-5FBE-5F5A-CA4F9DC88901}"/>
              </a:ext>
            </a:extLst>
          </p:cNvPr>
          <p:cNvSpPr txBox="1"/>
          <p:nvPr/>
        </p:nvSpPr>
        <p:spPr>
          <a:xfrm>
            <a:off x="284329" y="531153"/>
            <a:ext cx="3385546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夫琅禾费单缝衍射</a:t>
            </a:r>
          </a:p>
        </p:txBody>
      </p:sp>
      <p:pic>
        <p:nvPicPr>
          <p:cNvPr id="9" name="图片 8" descr="图示&#10;&#10;AI 生成的内容可能不正确。">
            <a:extLst>
              <a:ext uri="{FF2B5EF4-FFF2-40B4-BE49-F238E27FC236}">
                <a16:creationId xmlns:a16="http://schemas.microsoft.com/office/drawing/2014/main" id="{0A7661D0-829B-612C-C813-7761545DD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204" y="1834505"/>
            <a:ext cx="5963796" cy="28157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90C9F61-E739-7CAE-19DD-EA14FC3889DB}"/>
                  </a:ext>
                </a:extLst>
              </p:cNvPr>
              <p:cNvSpPr txBox="1"/>
              <p:nvPr/>
            </p:nvSpPr>
            <p:spPr>
              <a:xfrm>
                <a:off x="152400" y="1872972"/>
                <a:ext cx="10312400" cy="5849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1.</a:t>
                </a:r>
                <a:r>
                  <a:rPr lang="zh-CN" altLang="en-US" sz="24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主极大（零级衍射斑）：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𝜶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𝟎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 （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𝜶</m:t>
                    </m:r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zh-CN" altLang="en-US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𝝅</m:t>
                        </m:r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𝒂</m:t>
                        </m:r>
                      </m:num>
                      <m:den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den>
                    </m:f>
                    <m:func>
                      <m:func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a:rPr lang="en-US" altLang="zh-CN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𝐬𝐢𝐧</m:t>
                        </m:r>
                      </m:fName>
                      <m:e>
                        <m:r>
                          <a:rPr lang="zh-CN" altLang="en-US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𝜽</m:t>
                        </m:r>
                      </m:e>
                    </m:func>
                    <m:r>
                      <a:rPr lang="zh-CN" altLang="en-US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）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90C9F61-E739-7CAE-19DD-EA14FC3889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872972"/>
                <a:ext cx="10312400" cy="584968"/>
              </a:xfrm>
              <a:prstGeom prst="rect">
                <a:avLst/>
              </a:prstGeom>
              <a:blipFill>
                <a:blip r:embed="rId3"/>
                <a:stretch>
                  <a:fillRect l="-887" t="-1042" b="-93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637E6E24-E076-1741-F77B-DDDE6EEEB451}"/>
                  </a:ext>
                </a:extLst>
              </p:cNvPr>
              <p:cNvSpPr txBox="1"/>
              <p:nvPr/>
            </p:nvSpPr>
            <p:spPr>
              <a:xfrm>
                <a:off x="605509" y="2490408"/>
                <a:ext cx="10312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等光程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等相位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最大强度</a:t>
                </a: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637E6E24-E076-1741-F77B-DDDE6EEEB4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509" y="2490408"/>
                <a:ext cx="10312400" cy="461665"/>
              </a:xfrm>
              <a:prstGeom prst="rect">
                <a:avLst/>
              </a:prstGeom>
              <a:blipFill>
                <a:blip r:embed="rId4"/>
                <a:stretch>
                  <a:fillRect l="-887" t="-10667" b="-30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43CC99F9-82D9-4762-D199-FFC9E3DAE1F0}"/>
                  </a:ext>
                </a:extLst>
              </p:cNvPr>
              <p:cNvSpPr txBox="1"/>
              <p:nvPr/>
            </p:nvSpPr>
            <p:spPr>
              <a:xfrm>
                <a:off x="152400" y="3465307"/>
                <a:ext cx="10312400" cy="658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2.</a:t>
                </a:r>
                <a:r>
                  <a:rPr lang="zh-CN" altLang="en-US" sz="24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次极大（高级衍射斑）：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1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𝐝</m:t>
                        </m:r>
                      </m:num>
                      <m:den>
                        <m:r>
                          <a:rPr lang="en-US" altLang="zh-CN" sz="2400" b="1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𝐝</m:t>
                        </m:r>
                        <m:r>
                          <a:rPr lang="zh-CN" alt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𝜶</m:t>
                        </m:r>
                      </m:den>
                    </m:f>
                    <m:d>
                      <m:d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en-US" altLang="zh-CN" sz="24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funcPr>
                              <m:fName>
                                <m:r>
                                  <a:rPr lang="en-US" altLang="zh-CN" sz="2400" b="1" i="0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𝐬𝐢𝐧</m:t>
                                </m:r>
                              </m:fName>
                              <m:e>
                                <m:r>
                                  <a:rPr lang="zh-CN" altLang="en-US" sz="24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𝜶</m:t>
                                </m:r>
                              </m:e>
                            </m:func>
                          </m:num>
                          <m:den>
                            <m:r>
                              <a:rPr lang="zh-CN" altLang="en-US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𝜶</m:t>
                            </m:r>
                          </m:den>
                        </m:f>
                      </m:e>
                    </m:d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𝟎</m:t>
                    </m:r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43CC99F9-82D9-4762-D199-FFC9E3DAE1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3465307"/>
                <a:ext cx="10312400" cy="658514"/>
              </a:xfrm>
              <a:prstGeom prst="rect">
                <a:avLst/>
              </a:prstGeom>
              <a:blipFill>
                <a:blip r:embed="rId5"/>
                <a:stretch>
                  <a:fillRect l="-887" b="-46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2EEBA913-D154-0A6C-0862-A1320CD38B45}"/>
                  </a:ext>
                </a:extLst>
              </p:cNvPr>
              <p:cNvSpPr txBox="1"/>
              <p:nvPr/>
            </p:nvSpPr>
            <p:spPr>
              <a:xfrm>
                <a:off x="519685" y="4300198"/>
                <a:ext cx="55447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位置：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𝜶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.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𝟒𝟑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,  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𝟐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.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𝟒𝟔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,  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𝟑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.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𝟒𝟕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…</m:t>
                    </m:r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𝝅</m:t>
                    </m:r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2EEBA913-D154-0A6C-0862-A1320CD38B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85" y="4300198"/>
                <a:ext cx="5544700" cy="461665"/>
              </a:xfrm>
              <a:prstGeom prst="rect">
                <a:avLst/>
              </a:prstGeom>
              <a:blipFill>
                <a:blip r:embed="rId6"/>
                <a:stretch>
                  <a:fillRect l="-1648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433C3E0-63EA-410F-F387-C0CFB53B1678}"/>
                  </a:ext>
                </a:extLst>
              </p:cNvPr>
              <p:cNvSpPr txBox="1"/>
              <p:nvPr/>
            </p:nvSpPr>
            <p:spPr>
              <a:xfrm>
                <a:off x="519684" y="4919004"/>
                <a:ext cx="74030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强度（未考虑倾斜因子）：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𝑰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𝒌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𝟒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.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𝟕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,  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.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𝟕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,  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𝟎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.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𝟖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…%</m:t>
                    </m:r>
                    <m:sSub>
                      <m:sSubPr>
                        <m:ctrlP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𝑰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𝟎</m:t>
                        </m:r>
                      </m:sub>
                    </m:sSub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433C3E0-63EA-410F-F387-C0CFB53B16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84" y="4919004"/>
                <a:ext cx="7403069" cy="461665"/>
              </a:xfrm>
              <a:prstGeom prst="rect">
                <a:avLst/>
              </a:prstGeom>
              <a:blipFill>
                <a:blip r:embed="rId7"/>
                <a:stretch>
                  <a:fillRect l="-1235" t="-10526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4253C2FF-18D2-0109-B815-C7080871E215}"/>
                  </a:ext>
                </a:extLst>
              </p:cNvPr>
              <p:cNvSpPr txBox="1"/>
              <p:nvPr/>
            </p:nvSpPr>
            <p:spPr>
              <a:xfrm>
                <a:off x="152400" y="5640931"/>
                <a:ext cx="10312400" cy="6320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3.</a:t>
                </a:r>
                <a:r>
                  <a:rPr lang="zh-CN" altLang="en-US" sz="24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暗斑：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𝜶</m:t>
                    </m:r>
                    <m:r>
                      <a:rPr lang="zh-CN" altLang="en-US" sz="2400" b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altLang="zh-CN" sz="2400" b="1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zh-CN" sz="2400" b="1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4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; </m:t>
                    </m:r>
                    <m:func>
                      <m:funcPr>
                        <m:ctrlPr>
                          <a:rPr lang="en-US" altLang="zh-CN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altLang="zh-CN" sz="2400" b="1" i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𝐬𝐢𝐧</m:t>
                        </m:r>
                      </m:fName>
                      <m:e>
                        <m:r>
                          <a:rPr lang="zh-CN" altLang="en-US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𝜶</m:t>
                        </m:r>
                      </m:e>
                    </m:func>
                    <m:r>
                      <a:rPr lang="en-US" altLang="zh-CN" sz="24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 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;  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位置：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altLang="zh-CN" sz="2400" b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𝐬𝐢𝐧</m:t>
                        </m:r>
                      </m:fName>
                      <m:e>
                        <m:r>
                          <a:rPr lang="zh-CN" altLang="en-US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func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…</m:t>
                    </m:r>
                    <m:f>
                      <m:fPr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num>
                      <m:den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𝒂</m:t>
                        </m:r>
                      </m:den>
                    </m:f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4253C2FF-18D2-0109-B815-C7080871E2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5640931"/>
                <a:ext cx="10312400" cy="632033"/>
              </a:xfrm>
              <a:prstGeom prst="rect">
                <a:avLst/>
              </a:prstGeom>
              <a:blipFill>
                <a:blip r:embed="rId8"/>
                <a:stretch>
                  <a:fillRect l="-887" b="-76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文本框 18">
            <a:extLst>
              <a:ext uri="{FF2B5EF4-FFF2-40B4-BE49-F238E27FC236}">
                <a16:creationId xmlns:a16="http://schemas.microsoft.com/office/drawing/2014/main" id="{B26199BE-870C-68DB-8807-B113DC7A6898}"/>
              </a:ext>
            </a:extLst>
          </p:cNvPr>
          <p:cNvSpPr txBox="1"/>
          <p:nvPr/>
        </p:nvSpPr>
        <p:spPr>
          <a:xfrm>
            <a:off x="605509" y="2984466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角宽度是其他亮斑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倍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5448D3F-455F-A6EC-8D0C-653EC67209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10335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8C966-F3C2-0BC4-4E31-F6BD9DC23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529C95C-8436-D339-C17B-8BF22662BD23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35E4905-E1F7-DA2F-D6F1-86E782BDDA67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6ABA726-A7BF-5A68-AD25-F3666FC9AE9F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D24DDD38-F827-50DF-EBFC-9298FCEBD216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4FCFD268-8A61-8723-DF49-5E1CCBF5EDE0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9F53B43-4CB8-9755-293F-4ED358824682}"/>
                  </a:ext>
                </a:extLst>
              </p:cNvPr>
              <p:cNvSpPr txBox="1"/>
              <p:nvPr/>
            </p:nvSpPr>
            <p:spPr>
              <a:xfrm>
                <a:off x="152400" y="1217069"/>
                <a:ext cx="11449050" cy="11339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波长为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0.6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𝝁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𝒎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的一束平行光照射在宽度为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20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𝝁</m:t>
                    </m:r>
                    <m:r>
                      <a:rPr lang="en-US" altLang="zh-C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𝒎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的单缝上，透镜焦距为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20cm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，求零级夫琅禾费衍射斑的半角宽度和线宽</a:t>
                </a:r>
              </a:p>
            </p:txBody>
          </p:sp>
        </mc:Choice>
        <mc:Fallback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9F53B43-4CB8-9755-293F-4ED3588246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217069"/>
                <a:ext cx="11449050" cy="1133965"/>
              </a:xfrm>
              <a:prstGeom prst="rect">
                <a:avLst/>
              </a:prstGeom>
              <a:blipFill>
                <a:blip r:embed="rId2"/>
                <a:stretch>
                  <a:fillRect l="-799" b="-118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2F48C998-6E4F-E6A9-8400-45A765065633}"/>
              </a:ext>
            </a:extLst>
          </p:cNvPr>
          <p:cNvSpPr txBox="1"/>
          <p:nvPr/>
        </p:nvSpPr>
        <p:spPr>
          <a:xfrm rot="10800000">
            <a:off x="8514680" y="6396335"/>
            <a:ext cx="36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ANS:0.03rad ; 1.2cm</a:t>
            </a:r>
            <a:endParaRPr lang="zh-CN" altLang="en-US" sz="2400" b="1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444CDE7-3B88-215C-49B4-8191A4C30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63716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3FEC2-AE2B-ABB1-3076-6C56EB88E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5EF6D6C-CCC4-C137-978A-D2E6E8FF7CCA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53B2D81-0D99-F8A2-AC34-6C1182E846C2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1DDB572-BEAC-0709-015D-62BF38BB397D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7633537C-D357-8C60-91A9-183522317CE6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E85A136-BDEA-1F6C-6586-BE5C52D8FC61}"/>
              </a:ext>
            </a:extLst>
          </p:cNvPr>
          <p:cNvSpPr txBox="1"/>
          <p:nvPr/>
        </p:nvSpPr>
        <p:spPr>
          <a:xfrm>
            <a:off x="152400" y="12170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夫琅禾费圆孔衍射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D913F622-FD6B-B7A3-280A-418ABF4A0131}"/>
              </a:ext>
            </a:extLst>
          </p:cNvPr>
          <p:cNvSpPr txBox="1"/>
          <p:nvPr/>
        </p:nvSpPr>
        <p:spPr>
          <a:xfrm>
            <a:off x="284329" y="531153"/>
            <a:ext cx="3778308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光学仪器像分辨本领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F3A16F2-8920-B431-C09B-C682774ADB69}"/>
              </a:ext>
            </a:extLst>
          </p:cNvPr>
          <p:cNvSpPr txBox="1"/>
          <p:nvPr/>
        </p:nvSpPr>
        <p:spPr>
          <a:xfrm>
            <a:off x="152400" y="174858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强度分布结论：</a:t>
            </a:r>
          </a:p>
        </p:txBody>
      </p:sp>
      <p:pic>
        <p:nvPicPr>
          <p:cNvPr id="8" name="图片 7" descr="墙上的钟表&#10;&#10;AI 生成的内容可能不正确。">
            <a:extLst>
              <a:ext uri="{FF2B5EF4-FFF2-40B4-BE49-F238E27FC236}">
                <a16:creationId xmlns:a16="http://schemas.microsoft.com/office/drawing/2014/main" id="{07412D67-41EA-4E4D-3C9A-72EDAB065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675" y="1622505"/>
            <a:ext cx="2405301" cy="713831"/>
          </a:xfrm>
          <a:prstGeom prst="rect">
            <a:avLst/>
          </a:prstGeom>
        </p:spPr>
      </p:pic>
      <p:pic>
        <p:nvPicPr>
          <p:cNvPr id="10" name="图片 9" descr="图示&#10;&#10;AI 生成的内容可能不正确。">
            <a:extLst>
              <a:ext uri="{FF2B5EF4-FFF2-40B4-BE49-F238E27FC236}">
                <a16:creationId xmlns:a16="http://schemas.microsoft.com/office/drawing/2014/main" id="{205BF8B6-1938-8C84-CE38-177647FE0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1228" y="596033"/>
            <a:ext cx="3982006" cy="47822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77DE6ABC-834C-43B8-64A7-468D85D52289}"/>
                  </a:ext>
                </a:extLst>
              </p:cNvPr>
              <p:cNvSpPr txBox="1"/>
              <p:nvPr/>
            </p:nvSpPr>
            <p:spPr>
              <a:xfrm>
                <a:off x="152400" y="2387778"/>
                <a:ext cx="10312400" cy="647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零级衍射斑称为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艾里斑   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∆</m:t>
                    </m:r>
                    <m:r>
                      <a:rPr lang="zh-CN" alt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𝜽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.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𝟐𝟐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𝑫</m:t>
                        </m:r>
                      </m:den>
                    </m:f>
                  </m:oMath>
                </a14:m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  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𝑫</m:t>
                    </m:r>
                    <m:r>
                      <a:rPr lang="en-US" altLang="zh-CN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𝟐</m:t>
                    </m:r>
                    <m:r>
                      <a:rPr lang="en-US" altLang="zh-CN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</m:oMath>
                </a14:m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为孔直径</a:t>
                </a: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77DE6ABC-834C-43B8-64A7-468D85D522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2387778"/>
                <a:ext cx="10312400" cy="647357"/>
              </a:xfrm>
              <a:prstGeom prst="rect">
                <a:avLst/>
              </a:prstGeom>
              <a:blipFill>
                <a:blip r:embed="rId4"/>
                <a:stretch>
                  <a:fillRect l="-887" b="-56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图片 16" descr="文本, 白板&#10;&#10;AI 生成的内容可能不正确。">
            <a:extLst>
              <a:ext uri="{FF2B5EF4-FFF2-40B4-BE49-F238E27FC236}">
                <a16:creationId xmlns:a16="http://schemas.microsoft.com/office/drawing/2014/main" id="{CBD92565-398F-1521-C974-B3F4094672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6888" y="1711148"/>
            <a:ext cx="1544374" cy="536543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917E31E3-523D-A4FE-A3CB-119AE183D421}"/>
              </a:ext>
            </a:extLst>
          </p:cNvPr>
          <p:cNvSpPr txBox="1"/>
          <p:nvPr/>
        </p:nvSpPr>
        <p:spPr>
          <a:xfrm>
            <a:off x="152400" y="3210545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b.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望远镜的分辨本领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AC40D62-F02E-D854-B50D-223077197BAC}"/>
              </a:ext>
            </a:extLst>
          </p:cNvPr>
          <p:cNvSpPr txBox="1"/>
          <p:nvPr/>
        </p:nvSpPr>
        <p:spPr>
          <a:xfrm>
            <a:off x="152400" y="3875117"/>
            <a:ext cx="786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瑞利判据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：当一个圆斑像的中心刚好落在另一圆斑像边缘（一级暗纹）上时，就算两个像刚刚能被分辨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DFC221C5-7D37-4A19-AF3B-E2BE6E12E7A7}"/>
                  </a:ext>
                </a:extLst>
              </p:cNvPr>
              <p:cNvSpPr txBox="1"/>
              <p:nvPr/>
            </p:nvSpPr>
            <p:spPr>
              <a:xfrm>
                <a:off x="152400" y="4825014"/>
                <a:ext cx="7862408" cy="6303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两像班中心的角距离等于每个的半角宽度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𝜹</m:t>
                    </m:r>
                    <m:sSub>
                      <m:sSubPr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𝜽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𝒎𝒊𝒏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.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𝟐𝟐</m:t>
                    </m:r>
                    <m:f>
                      <m:fPr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num>
                      <m:den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𝑫</m:t>
                        </m:r>
                      </m:den>
                    </m:f>
                  </m:oMath>
                </a14:m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</a:t>
                </a: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DFC221C5-7D37-4A19-AF3B-E2BE6E12E7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4825014"/>
                <a:ext cx="7862408" cy="630301"/>
              </a:xfrm>
              <a:prstGeom prst="rect">
                <a:avLst/>
              </a:prstGeom>
              <a:blipFill>
                <a:blip r:embed="rId6"/>
                <a:stretch>
                  <a:fillRect l="-1163" b="-87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文本框 20">
            <a:extLst>
              <a:ext uri="{FF2B5EF4-FFF2-40B4-BE49-F238E27FC236}">
                <a16:creationId xmlns:a16="http://schemas.microsoft.com/office/drawing/2014/main" id="{0A200992-D32F-6AF5-C715-BD52CC3E3D05}"/>
              </a:ext>
            </a:extLst>
          </p:cNvPr>
          <p:cNvSpPr txBox="1"/>
          <p:nvPr/>
        </p:nvSpPr>
        <p:spPr>
          <a:xfrm>
            <a:off x="152400" y="561141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c.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显微镜的分辨本领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9F55070-92C8-1E68-D619-4A94FC5E920A}"/>
              </a:ext>
            </a:extLst>
          </p:cNvPr>
          <p:cNvSpPr txBox="1"/>
          <p:nvPr/>
        </p:nvSpPr>
        <p:spPr>
          <a:xfrm>
            <a:off x="152400" y="6194585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最小分辨距离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: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316052EF-7301-CDBF-BFD5-0F2214CEF13B}"/>
                  </a:ext>
                </a:extLst>
              </p:cNvPr>
              <p:cNvSpPr txBox="1"/>
              <p:nvPr/>
            </p:nvSpPr>
            <p:spPr>
              <a:xfrm>
                <a:off x="4208018" y="6028064"/>
                <a:ext cx="2371915" cy="7947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zh-CN" altLang="en-US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𝜹</m:t>
                      </m:r>
                      <m:sSub>
                        <m:sSubPr>
                          <m:ctrlP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𝒚</m:t>
                          </m:r>
                        </m:e>
                        <m:sub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𝒎𝒊𝒏</m:t>
                          </m:r>
                        </m:sub>
                      </m:sSub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𝟎</m:t>
                          </m:r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.</m:t>
                          </m:r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𝟔𝟏</m:t>
                          </m:r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𝝀</m:t>
                          </m:r>
                        </m:num>
                        <m:den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𝒏</m:t>
                          </m:r>
                          <m:func>
                            <m:funcPr>
                              <m:ctrlPr>
                                <a:rPr kumimoji="0" lang="en-US" altLang="zh-CN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+mn-cs"/>
                                </a:rPr>
                              </m:ctrlPr>
                            </m:funcPr>
                            <m:fName>
                              <m:r>
                                <a:rPr kumimoji="0" lang="en-US" altLang="zh-CN" sz="24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+mn-cs"/>
                                </a:rPr>
                                <m:t>𝐬𝐢𝐧</m:t>
                              </m:r>
                            </m:fName>
                            <m:e>
                              <m:r>
                                <a:rPr kumimoji="0" lang="en-US" altLang="zh-CN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+mn-cs"/>
                                </a:rPr>
                                <m:t>𝒖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316052EF-7301-CDBF-BFD5-0F2214CEF1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018" y="6028064"/>
                <a:ext cx="2371915" cy="79470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824B4D4E-6B9E-D0E6-3D0C-09E0F700B245}"/>
              </a:ext>
            </a:extLst>
          </p:cNvPr>
          <p:cNvCxnSpPr/>
          <p:nvPr/>
        </p:nvCxnSpPr>
        <p:spPr>
          <a:xfrm flipV="1">
            <a:off x="6579933" y="6591044"/>
            <a:ext cx="1993334" cy="15342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2EFFD70C-1DFD-09DC-014F-856D57959863}"/>
              </a:ext>
            </a:extLst>
          </p:cNvPr>
          <p:cNvSpPr txBox="1"/>
          <p:nvPr/>
        </p:nvSpPr>
        <p:spPr>
          <a:xfrm>
            <a:off x="8739987" y="6276681"/>
            <a:ext cx="1724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数值孔径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B6274B9-9540-1E82-2C1F-A7EE678B2C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34849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DAEE7-8A3A-BD59-1D41-E200E3071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21E62A9-4116-B607-1252-0D153FA667F9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3CDCACC-3C1A-7A2B-BDAE-A4A7A406AB8C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115D8B7-E990-9D35-6F55-3F345CA31CCE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9E0CF205-FE1E-A8DA-D7CD-C27577A0D03A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904DA1C4-65D9-D1FC-909D-1783C40D13B9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18F7126-747B-9FAD-0900-B855250D981E}"/>
              </a:ext>
            </a:extLst>
          </p:cNvPr>
          <p:cNvSpPr txBox="1"/>
          <p:nvPr/>
        </p:nvSpPr>
        <p:spPr>
          <a:xfrm>
            <a:off x="152400" y="1217069"/>
            <a:ext cx="11449050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氦氖激光器沿管轴发射定向光束，其出射窗口的直径（内部毛细管的直径）约为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1mm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，求激光束的衍射发散角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5DEFD005-5ED2-45C6-9B11-36A6817F1248}"/>
                  </a:ext>
                </a:extLst>
              </p:cNvPr>
              <p:cNvSpPr txBox="1"/>
              <p:nvPr/>
            </p:nvSpPr>
            <p:spPr>
              <a:xfrm rot="10800000">
                <a:off x="10520528" y="6396335"/>
                <a:ext cx="16714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accent3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ANS: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  <m:r>
                          <a:rPr lang="en-US" altLang="zh-CN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.</m:t>
                        </m:r>
                        <m:r>
                          <a:rPr lang="en-US" altLang="zh-CN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𝟕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p>
                  </m:oMath>
                </a14:m>
                <a:endParaRPr lang="zh-CN" altLang="en-US" sz="2400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5DEFD005-5ED2-45C6-9B11-36A6817F12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>
                <a:off x="10520528" y="6396335"/>
                <a:ext cx="1671472" cy="461665"/>
              </a:xfrm>
              <a:prstGeom prst="rect">
                <a:avLst/>
              </a:prstGeom>
              <a:blipFill>
                <a:blip r:embed="rId2"/>
                <a:stretch>
                  <a:fillRect t="-28947" r="-5474" b="-105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0A19FDCB-B1CF-61B4-7624-D8749684B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00876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5A6DC-72A0-3927-645E-0BC4138B4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4991B06-D6A3-261F-ACFF-6A6AF02881BC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C430F98-A833-BBD0-7F20-818C97B0F764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792669B-4C4F-34A1-D526-B0CC19A94770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D0A9592E-1CCD-0563-440D-2D7A94E1C5F9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CB4CFEF0-607D-CA6A-888B-E123B003B1EA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AC6BC17-6AA5-85FE-1D07-B67F08AFE7D1}"/>
                  </a:ext>
                </a:extLst>
              </p:cNvPr>
              <p:cNvSpPr txBox="1"/>
              <p:nvPr/>
            </p:nvSpPr>
            <p:spPr>
              <a:xfrm>
                <a:off x="152400" y="1217069"/>
                <a:ext cx="11449050" cy="11339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计算物镜直径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𝑫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𝟓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.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𝟎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𝒄𝒎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和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𝟓𝟎</m:t>
                    </m:r>
                    <m:r>
                      <a:rPr lang="en-US" altLang="zh-CN" sz="24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𝒄𝒎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的望远镜对可见光平均波长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𝝀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𝟓𝟎𝟎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𝒏𝒎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的最小分辨角</a:t>
                </a:r>
              </a:p>
            </p:txBody>
          </p:sp>
        </mc:Choice>
        <mc:Fallback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AC6BC17-6AA5-85FE-1D07-B67F08AFE7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217069"/>
                <a:ext cx="11449050" cy="1133965"/>
              </a:xfrm>
              <a:prstGeom prst="rect">
                <a:avLst/>
              </a:prstGeom>
              <a:blipFill>
                <a:blip r:embed="rId2"/>
                <a:stretch>
                  <a:fillRect l="-799" r="-639" b="-118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98807EC1-147F-2B05-570C-F76B599DDEB4}"/>
                  </a:ext>
                </a:extLst>
              </p:cNvPr>
              <p:cNvSpPr txBox="1"/>
              <p:nvPr/>
            </p:nvSpPr>
            <p:spPr>
              <a:xfrm rot="10800000">
                <a:off x="6711737" y="6382549"/>
                <a:ext cx="5480263" cy="475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accent3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ANS: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</m:t>
                    </m:r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.</m:t>
                    </m:r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𝟑</m:t>
                    </m:r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𝟓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𝒓𝒂𝒅</m:t>
                    </m:r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;</m:t>
                    </m:r>
                    <m:r>
                      <a:rPr lang="en-US" altLang="zh-CN" sz="2400" b="1" i="1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</m:t>
                    </m:r>
                    <m:r>
                      <a:rPr lang="en-US" altLang="zh-CN" sz="2400" b="1" i="1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.</m:t>
                    </m:r>
                    <m:r>
                      <a:rPr lang="en-US" altLang="zh-CN" sz="2400" b="1" i="1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𝟑</m:t>
                    </m:r>
                    <m:r>
                      <a:rPr lang="en-US" altLang="zh-CN" sz="2400" b="1" i="1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CN" sz="2400" b="1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𝟔</m:t>
                        </m:r>
                      </m:sup>
                    </m:sSup>
                    <m:r>
                      <a:rPr lang="en-US" altLang="zh-CN" sz="2400" b="1" i="1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𝒓𝒂𝒅</m:t>
                    </m:r>
                  </m:oMath>
                </a14:m>
                <a:endParaRPr lang="zh-CN" altLang="en-US" sz="2400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98807EC1-147F-2B05-570C-F76B599DDE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>
                <a:off x="6711737" y="6382549"/>
                <a:ext cx="5480263" cy="475451"/>
              </a:xfrm>
              <a:prstGeom prst="rect">
                <a:avLst/>
              </a:prstGeom>
              <a:blipFill>
                <a:blip r:embed="rId3"/>
                <a:stretch>
                  <a:fillRect t="-29487" r="-1669" b="-64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9BF36F16-CA66-8165-9F35-D5786F3640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1417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780E3-DB61-A9B0-E14C-5C29EDD98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5E3393A6-FFCF-1722-41DE-43E59A65E278}"/>
                  </a:ext>
                </a:extLst>
              </p:cNvPr>
              <p:cNvSpPr txBox="1"/>
              <p:nvPr/>
            </p:nvSpPr>
            <p:spPr>
              <a:xfrm>
                <a:off x="152400" y="1809513"/>
                <a:ext cx="10312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𝒅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𝒂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r>
                        <a:rPr lang="en-US" altLang="zh-CN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𝒃</m:t>
                      </m:r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5E3393A6-FFCF-1722-41DE-43E59A65E2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809513"/>
                <a:ext cx="10312400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2">
            <a:extLst>
              <a:ext uri="{FF2B5EF4-FFF2-40B4-BE49-F238E27FC236}">
                <a16:creationId xmlns:a16="http://schemas.microsoft.com/office/drawing/2014/main" id="{7AB48C4C-A413-E32F-D2A2-81EDB466B412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2815387-84B6-745A-34C0-ECA1E2B3D961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004E828-C78D-80AA-6323-2384EA6B7321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9EF49447-8D9C-3334-990D-67B5F409DC25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E17FB1A-84C0-0E6E-EDD7-309890FC00E3}"/>
              </a:ext>
            </a:extLst>
          </p:cNvPr>
          <p:cNvSpPr txBox="1"/>
          <p:nvPr/>
        </p:nvSpPr>
        <p:spPr>
          <a:xfrm>
            <a:off x="152400" y="12170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光栅：具有周期性的衍射屏（反射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折射）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C8FF891A-86AD-B3A5-E405-1F9BC07E86A0}"/>
              </a:ext>
            </a:extLst>
          </p:cNvPr>
          <p:cNvSpPr txBox="1"/>
          <p:nvPr/>
        </p:nvSpPr>
        <p:spPr>
          <a:xfrm>
            <a:off x="284328" y="531153"/>
            <a:ext cx="4363719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多缝夫琅禾费衍射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-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光栅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B5065520-3604-ACE8-060B-8F0887D3F790}"/>
              </a:ext>
            </a:extLst>
          </p:cNvPr>
          <p:cNvCxnSpPr>
            <a:cxnSpLocks/>
          </p:cNvCxnSpPr>
          <p:nvPr/>
        </p:nvCxnSpPr>
        <p:spPr>
          <a:xfrm>
            <a:off x="7609772" y="1595597"/>
            <a:ext cx="1031001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429D1A7D-A845-D12E-453A-0637A3417086}"/>
              </a:ext>
            </a:extLst>
          </p:cNvPr>
          <p:cNvCxnSpPr>
            <a:cxnSpLocks/>
          </p:cNvCxnSpPr>
          <p:nvPr/>
        </p:nvCxnSpPr>
        <p:spPr>
          <a:xfrm>
            <a:off x="8989554" y="1595597"/>
            <a:ext cx="1031001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3D5D88B-5A83-050A-5D1B-F9E1527D3B18}"/>
              </a:ext>
            </a:extLst>
          </p:cNvPr>
          <p:cNvCxnSpPr>
            <a:cxnSpLocks/>
          </p:cNvCxnSpPr>
          <p:nvPr/>
        </p:nvCxnSpPr>
        <p:spPr>
          <a:xfrm>
            <a:off x="10357063" y="1595597"/>
            <a:ext cx="1031001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0BB34C65-6E78-28C2-737B-BB1831E214C4}"/>
              </a:ext>
            </a:extLst>
          </p:cNvPr>
          <p:cNvCxnSpPr>
            <a:cxnSpLocks/>
          </p:cNvCxnSpPr>
          <p:nvPr/>
        </p:nvCxnSpPr>
        <p:spPr>
          <a:xfrm>
            <a:off x="10067709" y="1336392"/>
            <a:ext cx="1320355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31C5AC48-1BD7-7BF0-7C06-3721D99E8BD7}"/>
                  </a:ext>
                </a:extLst>
              </p:cNvPr>
              <p:cNvSpPr txBox="1"/>
              <p:nvPr/>
            </p:nvSpPr>
            <p:spPr>
              <a:xfrm>
                <a:off x="10542715" y="936282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𝒅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31C5AC48-1BD7-7BF0-7C06-3721D99E8B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2715" y="936282"/>
                <a:ext cx="329848" cy="400110"/>
              </a:xfrm>
              <a:prstGeom prst="rect">
                <a:avLst/>
              </a:prstGeom>
              <a:blipFill>
                <a:blip r:embed="rId3"/>
                <a:stretch>
                  <a:fillRect r="-54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895769AA-EC4A-E016-1C04-40818396CFC6}"/>
              </a:ext>
            </a:extLst>
          </p:cNvPr>
          <p:cNvCxnSpPr>
            <a:cxnSpLocks/>
          </p:cNvCxnSpPr>
          <p:nvPr/>
        </p:nvCxnSpPr>
        <p:spPr>
          <a:xfrm>
            <a:off x="7586956" y="1336392"/>
            <a:ext cx="1053817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76DFF86B-13AB-F307-CBD1-594AC50FE718}"/>
                  </a:ext>
                </a:extLst>
              </p:cNvPr>
              <p:cNvSpPr txBox="1"/>
              <p:nvPr/>
            </p:nvSpPr>
            <p:spPr>
              <a:xfrm>
                <a:off x="7960348" y="907399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𝒃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76DFF86B-13AB-F307-CBD1-594AC50FE7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0348" y="907399"/>
                <a:ext cx="329848" cy="400110"/>
              </a:xfrm>
              <a:prstGeom prst="rect">
                <a:avLst/>
              </a:prstGeom>
              <a:blipFill>
                <a:blip r:embed="rId4"/>
                <a:stretch>
                  <a:fillRect l="-1852" r="-18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C124BD47-4E77-20D2-577E-99B40D4EFDAF}"/>
              </a:ext>
            </a:extLst>
          </p:cNvPr>
          <p:cNvCxnSpPr>
            <a:cxnSpLocks/>
          </p:cNvCxnSpPr>
          <p:nvPr/>
        </p:nvCxnSpPr>
        <p:spPr>
          <a:xfrm>
            <a:off x="8640773" y="1336392"/>
            <a:ext cx="348781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F368D826-CD06-FC3B-0F93-6541E3F06FF2}"/>
                  </a:ext>
                </a:extLst>
              </p:cNvPr>
              <p:cNvSpPr txBox="1"/>
              <p:nvPr/>
            </p:nvSpPr>
            <p:spPr>
              <a:xfrm>
                <a:off x="8650239" y="907399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F368D826-CD06-FC3B-0F93-6541E3F06F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0239" y="907399"/>
                <a:ext cx="329848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文本框 21">
            <a:extLst>
              <a:ext uri="{FF2B5EF4-FFF2-40B4-BE49-F238E27FC236}">
                <a16:creationId xmlns:a16="http://schemas.microsoft.com/office/drawing/2014/main" id="{915D8FF3-89F1-368C-9DC3-7A13B4A50C05}"/>
              </a:ext>
            </a:extLst>
          </p:cNvPr>
          <p:cNvSpPr txBox="1"/>
          <p:nvPr/>
        </p:nvSpPr>
        <p:spPr>
          <a:xfrm>
            <a:off x="152400" y="2526595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利用矢量图解法，得到强度分布：</a:t>
            </a:r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40EC5FCB-A31E-F2C0-6F7E-8C69A7155170}"/>
              </a:ext>
            </a:extLst>
          </p:cNvPr>
          <p:cNvCxnSpPr/>
          <p:nvPr/>
        </p:nvCxnSpPr>
        <p:spPr>
          <a:xfrm>
            <a:off x="8815163" y="1678734"/>
            <a:ext cx="1178287" cy="184721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5310B38C-1CC4-5ABE-EDF9-67A606B4DB8D}"/>
              </a:ext>
            </a:extLst>
          </p:cNvPr>
          <p:cNvCxnSpPr/>
          <p:nvPr/>
        </p:nvCxnSpPr>
        <p:spPr>
          <a:xfrm>
            <a:off x="10209777" y="1595596"/>
            <a:ext cx="1178287" cy="184721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E4724E95-ECD0-25E3-1A9D-9697A3A5C8B4}"/>
              </a:ext>
            </a:extLst>
          </p:cNvPr>
          <p:cNvCxnSpPr>
            <a:cxnSpLocks/>
          </p:cNvCxnSpPr>
          <p:nvPr/>
        </p:nvCxnSpPr>
        <p:spPr>
          <a:xfrm flipV="1">
            <a:off x="9168548" y="1591810"/>
            <a:ext cx="1041229" cy="586794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3688BA97-C504-79B4-6FD6-1865AB1BF81D}"/>
                  </a:ext>
                </a:extLst>
              </p:cNvPr>
              <p:cNvSpPr txBox="1"/>
              <p:nvPr/>
            </p:nvSpPr>
            <p:spPr>
              <a:xfrm>
                <a:off x="9828526" y="1714921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000" b="1" i="1" smtClean="0"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3688BA97-C504-79B4-6FD6-1865AB1BF8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8526" y="1714921"/>
                <a:ext cx="329848" cy="400110"/>
              </a:xfrm>
              <a:prstGeom prst="rect">
                <a:avLst/>
              </a:prstGeom>
              <a:blipFill>
                <a:blip r:embed="rId6"/>
                <a:stretch>
                  <a:fillRect r="-37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43088ED7-21D1-96CF-3280-AFFDCED16350}"/>
                  </a:ext>
                </a:extLst>
              </p:cNvPr>
              <p:cNvSpPr txBox="1"/>
              <p:nvPr/>
            </p:nvSpPr>
            <p:spPr>
              <a:xfrm>
                <a:off x="8555628" y="1871068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000" b="1" i="1" smtClean="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𝑳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43088ED7-21D1-96CF-3280-AFFDCED163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5628" y="1871068"/>
                <a:ext cx="329848" cy="400110"/>
              </a:xfrm>
              <a:prstGeom prst="rect">
                <a:avLst/>
              </a:prstGeom>
              <a:blipFill>
                <a:blip r:embed="rId7"/>
                <a:stretch>
                  <a:fillRect r="-4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0B0CFB9A-872B-3303-4C87-01C0CB5B8C86}"/>
                  </a:ext>
                </a:extLst>
              </p:cNvPr>
              <p:cNvSpPr txBox="1"/>
              <p:nvPr/>
            </p:nvSpPr>
            <p:spPr>
              <a:xfrm>
                <a:off x="3233812" y="3016235"/>
                <a:ext cx="4149576" cy="1027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𝑰</m:t>
                          </m:r>
                        </m:e>
                        <m:sub>
                          <m:r>
                            <a:rPr lang="zh-CN" alt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𝜽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bSup>
                        <m:sSubSup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Sup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𝒂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𝟎</m:t>
                          </m:r>
                        </m:sub>
                        <m:sup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sup>
                      </m:sSubSup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US" altLang="zh-CN" sz="2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US" altLang="zh-CN" sz="2400" b="1" i="0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𝐬𝐢𝐧</m:t>
                                      </m:r>
                                    </m:fName>
                                    <m:e>
                                      <m:r>
                                        <a:rPr lang="zh-CN" altLang="en-US" sz="2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𝜶</m:t>
                                      </m:r>
                                    </m:e>
                                  </m:func>
                                </m:num>
                                <m:den>
                                  <m:r>
                                    <a:rPr lang="zh-CN" altLang="en-US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𝜶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US" altLang="zh-CN" sz="2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US" altLang="zh-CN" sz="2400" b="1" i="0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𝐬𝐢𝐧</m:t>
                                      </m:r>
                                    </m:fName>
                                    <m:e>
                                      <m:r>
                                        <a:rPr lang="en-US" altLang="zh-CN" sz="2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𝑵</m:t>
                                      </m:r>
                                      <m:r>
                                        <a:rPr lang="zh-CN" altLang="en-US" sz="2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𝜷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US" altLang="zh-CN" sz="2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US" altLang="zh-CN" sz="2400" b="1" i="0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𝐬𝐢𝐧</m:t>
                                      </m:r>
                                    </m:fName>
                                    <m:e>
                                      <m:r>
                                        <a:rPr lang="zh-CN" altLang="en-US" sz="2400" b="1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𝜷</m:t>
                                      </m:r>
                                    </m:e>
                                  </m:func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0B0CFB9A-872B-3303-4C87-01C0CB5B8C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3812" y="3016235"/>
                <a:ext cx="4149576" cy="102784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C4D2FED2-2393-FB38-1D69-FB2849729045}"/>
                  </a:ext>
                </a:extLst>
              </p:cNvPr>
              <p:cNvSpPr txBox="1"/>
              <p:nvPr/>
            </p:nvSpPr>
            <p:spPr>
              <a:xfrm>
                <a:off x="152400" y="4193047"/>
                <a:ext cx="10312400" cy="631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其中：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𝜶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zh-CN" alt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𝝅</m:t>
                        </m:r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𝒂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den>
                    </m:f>
                    <m:func>
                      <m:func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a:rPr lang="en-US" altLang="zh-CN" sz="2400" b="1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𝐬𝐢𝐧</m:t>
                        </m:r>
                      </m:fName>
                      <m:e>
                        <m:r>
                          <a:rPr lang="zh-CN" alt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𝜽</m:t>
                        </m:r>
                      </m:e>
                    </m:func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   ;    </m:t>
                    </m:r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𝜷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zh-CN" alt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𝝅</m:t>
                        </m:r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𝒅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den>
                    </m:f>
                    <m:func>
                      <m:func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a:rPr lang="en-US" altLang="zh-CN" sz="2400" b="1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𝐬𝐢𝐧</m:t>
                        </m:r>
                      </m:fName>
                      <m:e>
                        <m:r>
                          <a:rPr lang="zh-CN" alt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𝜽</m:t>
                        </m:r>
                      </m:e>
                    </m:func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C4D2FED2-2393-FB38-1D69-FB28497290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4193047"/>
                <a:ext cx="10312400" cy="631648"/>
              </a:xfrm>
              <a:prstGeom prst="rect">
                <a:avLst/>
              </a:prstGeom>
              <a:blipFill>
                <a:blip r:embed="rId9"/>
                <a:stretch>
                  <a:fillRect l="-887" b="-87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75124B9F-F1A6-B1E2-6239-0D1FB13A7734}"/>
                  </a:ext>
                </a:extLst>
              </p:cNvPr>
              <p:cNvSpPr txBox="1"/>
              <p:nvPr/>
            </p:nvSpPr>
            <p:spPr>
              <a:xfrm>
                <a:off x="152400" y="5071854"/>
                <a:ext cx="10312400" cy="647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a.</a:t>
                </a:r>
                <a:r>
                  <a:rPr lang="zh-CN" altLang="en-US" sz="24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主极大：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𝜷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𝒌</m:t>
                    </m:r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𝝅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 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  </m:t>
                    </m:r>
                    <m:func>
                      <m:func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altLang="zh-CN" sz="24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𝐬𝐢𝐧</m:t>
                        </m:r>
                      </m:fName>
                      <m:e>
                        <m:r>
                          <a:rPr lang="zh-CN" alt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e>
                    </m:func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𝒌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𝝀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</m:den>
                    </m:f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d>
                      <m:d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𝜽</m:t>
                            </m:r>
                          </m:e>
                        </m:d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&lt;</m:t>
                        </m:r>
                        <m:sSup>
                          <m:sSupPr>
                            <m:ctrlP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𝟗𝟎</m:t>
                            </m:r>
                          </m:e>
                          <m:sup>
                            <m: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sup>
                        </m:sSup>
                      </m:e>
                    </m:d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      强度是单缝的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𝑵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倍</a:t>
                </a:r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75124B9F-F1A6-B1E2-6239-0D1FB13A77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5071854"/>
                <a:ext cx="10312400" cy="647357"/>
              </a:xfrm>
              <a:prstGeom prst="rect">
                <a:avLst/>
              </a:prstGeom>
              <a:blipFill>
                <a:blip r:embed="rId10"/>
                <a:stretch>
                  <a:fillRect l="-887" b="-56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BAFBFE81-27D2-49A3-3BF4-5E98DF74036C}"/>
                  </a:ext>
                </a:extLst>
              </p:cNvPr>
              <p:cNvSpPr txBox="1"/>
              <p:nvPr/>
            </p:nvSpPr>
            <p:spPr>
              <a:xfrm>
                <a:off x="152400" y="5900422"/>
                <a:ext cx="11397270" cy="645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b.</a:t>
                </a:r>
                <a:r>
                  <a:rPr lang="zh-CN" altLang="en-US" sz="24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零点（暗线）：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𝜷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d>
                      <m:d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𝒌</m:t>
                        </m:r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f>
                          <m:fPr>
                            <m:ctrlP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fPr>
                          <m:num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𝒎</m:t>
                            </m:r>
                          </m:num>
                          <m:den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𝑵</m:t>
                            </m:r>
                          </m:den>
                        </m:f>
                      </m:e>
                    </m:d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𝝅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 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  </m:t>
                    </m:r>
                    <m:func>
                      <m:func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altLang="zh-CN" sz="24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𝐬𝐢𝐧</m:t>
                        </m:r>
                      </m:fName>
                      <m:e>
                        <m:r>
                          <a:rPr lang="zh-CN" alt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e>
                    </m:func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𝒌</m:t>
                        </m:r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f>
                          <m:fPr>
                            <m:ctrlP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fPr>
                          <m:num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𝒎</m:t>
                            </m:r>
                          </m:num>
                          <m:den>
                            <m:r>
                              <a:rPr lang="en-US" altLang="zh-CN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𝑵</m:t>
                            </m:r>
                          </m:den>
                        </m:f>
                      </m:e>
                    </m:d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𝝀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</m:den>
                    </m:f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 两主极大间 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N-1 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条暗线</a:t>
                </a: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BAFBFE81-27D2-49A3-3BF4-5E98DF7403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5900422"/>
                <a:ext cx="11397270" cy="645048"/>
              </a:xfrm>
              <a:prstGeom prst="rect">
                <a:avLst/>
              </a:prstGeom>
              <a:blipFill>
                <a:blip r:embed="rId11"/>
                <a:stretch>
                  <a:fillRect l="-802" b="-66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图片 38">
            <a:extLst>
              <a:ext uri="{FF2B5EF4-FFF2-40B4-BE49-F238E27FC236}">
                <a16:creationId xmlns:a16="http://schemas.microsoft.com/office/drawing/2014/main" id="{EC440BE1-AB35-D4F5-89DB-EDEB479FDE5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9810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462FF-58D6-B0BD-0FC1-1D0037FF9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9899FA0-935E-B1E9-CC6F-D105AEC03CE9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C0A2783-7FDB-58DC-A9B1-CBAC242C457F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1F0640C-6366-49CD-3743-57D68D1A3C84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D1897F11-150F-6B88-3EC7-BFDD9E212A79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94132B6-17E2-CCC5-65D7-29C506902C7D}"/>
              </a:ext>
            </a:extLst>
          </p:cNvPr>
          <p:cNvSpPr txBox="1"/>
          <p:nvPr/>
        </p:nvSpPr>
        <p:spPr>
          <a:xfrm>
            <a:off x="152400" y="12170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c.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次极大：</a:t>
            </a:r>
            <a:r>
              <a:rPr lang="zh-CN" altLang="en-US" sz="24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两个暗线之间，两主极大间 </a:t>
            </a:r>
            <a:r>
              <a: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N-2 </a:t>
            </a:r>
            <a:r>
              <a:rPr lang="zh-CN" altLang="en-US" sz="24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个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D0346539-8759-2BFF-7FFE-B9F032A88211}"/>
              </a:ext>
            </a:extLst>
          </p:cNvPr>
          <p:cNvSpPr txBox="1"/>
          <p:nvPr/>
        </p:nvSpPr>
        <p:spPr>
          <a:xfrm>
            <a:off x="284328" y="531153"/>
            <a:ext cx="4363719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多缝夫琅禾费衍射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-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光栅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A8D24C13-FB49-445D-3B35-9455CAC26424}"/>
              </a:ext>
            </a:extLst>
          </p:cNvPr>
          <p:cNvCxnSpPr>
            <a:cxnSpLocks/>
          </p:cNvCxnSpPr>
          <p:nvPr/>
        </p:nvCxnSpPr>
        <p:spPr>
          <a:xfrm>
            <a:off x="7609772" y="1595597"/>
            <a:ext cx="1031001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0BBDB1C1-F45F-F311-167B-C2148FD8ACDB}"/>
              </a:ext>
            </a:extLst>
          </p:cNvPr>
          <p:cNvCxnSpPr>
            <a:cxnSpLocks/>
          </p:cNvCxnSpPr>
          <p:nvPr/>
        </p:nvCxnSpPr>
        <p:spPr>
          <a:xfrm>
            <a:off x="8989554" y="1595597"/>
            <a:ext cx="1031001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36C0FDBF-6722-5ECB-6E94-3BB411F81E95}"/>
              </a:ext>
            </a:extLst>
          </p:cNvPr>
          <p:cNvCxnSpPr>
            <a:cxnSpLocks/>
          </p:cNvCxnSpPr>
          <p:nvPr/>
        </p:nvCxnSpPr>
        <p:spPr>
          <a:xfrm>
            <a:off x="10357063" y="1595597"/>
            <a:ext cx="1031001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68AA2D3A-CF1F-4730-3863-99F17CA90F3B}"/>
              </a:ext>
            </a:extLst>
          </p:cNvPr>
          <p:cNvCxnSpPr>
            <a:cxnSpLocks/>
          </p:cNvCxnSpPr>
          <p:nvPr/>
        </p:nvCxnSpPr>
        <p:spPr>
          <a:xfrm>
            <a:off x="10067709" y="1336392"/>
            <a:ext cx="1320355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653DFCF0-42BD-7E65-053C-EEFD3E948976}"/>
                  </a:ext>
                </a:extLst>
              </p:cNvPr>
              <p:cNvSpPr txBox="1"/>
              <p:nvPr/>
            </p:nvSpPr>
            <p:spPr>
              <a:xfrm>
                <a:off x="10542715" y="936282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𝒅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653DFCF0-42BD-7E65-053C-EEFD3E9489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2715" y="936282"/>
                <a:ext cx="329848" cy="400110"/>
              </a:xfrm>
              <a:prstGeom prst="rect">
                <a:avLst/>
              </a:prstGeom>
              <a:blipFill>
                <a:blip r:embed="rId2"/>
                <a:stretch>
                  <a:fillRect r="-54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62985E4A-494D-688E-1A1F-51B6F1927938}"/>
              </a:ext>
            </a:extLst>
          </p:cNvPr>
          <p:cNvCxnSpPr>
            <a:cxnSpLocks/>
          </p:cNvCxnSpPr>
          <p:nvPr/>
        </p:nvCxnSpPr>
        <p:spPr>
          <a:xfrm>
            <a:off x="7586956" y="1336392"/>
            <a:ext cx="1053817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BA15E8C3-DD53-79BA-2223-0A7D32CE640D}"/>
                  </a:ext>
                </a:extLst>
              </p:cNvPr>
              <p:cNvSpPr txBox="1"/>
              <p:nvPr/>
            </p:nvSpPr>
            <p:spPr>
              <a:xfrm>
                <a:off x="7960348" y="907399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𝒃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BA15E8C3-DD53-79BA-2223-0A7D32CE64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0348" y="907399"/>
                <a:ext cx="329848" cy="400110"/>
              </a:xfrm>
              <a:prstGeom prst="rect">
                <a:avLst/>
              </a:prstGeom>
              <a:blipFill>
                <a:blip r:embed="rId3"/>
                <a:stretch>
                  <a:fillRect l="-1852" r="-18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C34DAFFA-5139-4B91-DCA2-EFB6C139003F}"/>
              </a:ext>
            </a:extLst>
          </p:cNvPr>
          <p:cNvCxnSpPr>
            <a:cxnSpLocks/>
          </p:cNvCxnSpPr>
          <p:nvPr/>
        </p:nvCxnSpPr>
        <p:spPr>
          <a:xfrm>
            <a:off x="8640773" y="1336392"/>
            <a:ext cx="348781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3F45AD13-E036-275C-0DE1-48E025805554}"/>
                  </a:ext>
                </a:extLst>
              </p:cNvPr>
              <p:cNvSpPr txBox="1"/>
              <p:nvPr/>
            </p:nvSpPr>
            <p:spPr>
              <a:xfrm>
                <a:off x="8650239" y="907399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3F45AD13-E036-275C-0DE1-48E0258055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0239" y="907399"/>
                <a:ext cx="329848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DB4699E9-0D6E-B413-09E1-E431DB0A0E3B}"/>
              </a:ext>
            </a:extLst>
          </p:cNvPr>
          <p:cNvCxnSpPr/>
          <p:nvPr/>
        </p:nvCxnSpPr>
        <p:spPr>
          <a:xfrm>
            <a:off x="8815163" y="1678734"/>
            <a:ext cx="1178287" cy="184721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C7B51C5A-271D-D623-7495-35D334BE0F55}"/>
              </a:ext>
            </a:extLst>
          </p:cNvPr>
          <p:cNvCxnSpPr/>
          <p:nvPr/>
        </p:nvCxnSpPr>
        <p:spPr>
          <a:xfrm>
            <a:off x="10209777" y="1595596"/>
            <a:ext cx="1178287" cy="184721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632CE280-0525-EDC9-F359-67CB511B1F31}"/>
              </a:ext>
            </a:extLst>
          </p:cNvPr>
          <p:cNvCxnSpPr>
            <a:cxnSpLocks/>
          </p:cNvCxnSpPr>
          <p:nvPr/>
        </p:nvCxnSpPr>
        <p:spPr>
          <a:xfrm flipV="1">
            <a:off x="9168548" y="1591810"/>
            <a:ext cx="1041229" cy="586794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CFBAF85D-A2C9-D94B-0495-D9A4452E79BF}"/>
                  </a:ext>
                </a:extLst>
              </p:cNvPr>
              <p:cNvSpPr txBox="1"/>
              <p:nvPr/>
            </p:nvSpPr>
            <p:spPr>
              <a:xfrm>
                <a:off x="9828526" y="1714921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000" b="1" i="1" smtClean="0"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CFBAF85D-A2C9-D94B-0495-D9A4452E79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8526" y="1714921"/>
                <a:ext cx="329848" cy="400110"/>
              </a:xfrm>
              <a:prstGeom prst="rect">
                <a:avLst/>
              </a:prstGeom>
              <a:blipFill>
                <a:blip r:embed="rId5"/>
                <a:stretch>
                  <a:fillRect r="-37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B8E46DF3-041A-DFA8-12D4-340F4F83AD0B}"/>
                  </a:ext>
                </a:extLst>
              </p:cNvPr>
              <p:cNvSpPr txBox="1"/>
              <p:nvPr/>
            </p:nvSpPr>
            <p:spPr>
              <a:xfrm>
                <a:off x="8555628" y="1871068"/>
                <a:ext cx="32984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000" b="1" i="1" smtClean="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𝑳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B8E46DF3-041A-DFA8-12D4-340F4F83AD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5628" y="1871068"/>
                <a:ext cx="329848" cy="400110"/>
              </a:xfrm>
              <a:prstGeom prst="rect">
                <a:avLst/>
              </a:prstGeom>
              <a:blipFill>
                <a:blip r:embed="rId6"/>
                <a:stretch>
                  <a:fillRect r="-4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C60E29FE-6F73-A0DB-243B-59802795E774}"/>
                  </a:ext>
                </a:extLst>
              </p:cNvPr>
              <p:cNvSpPr txBox="1"/>
              <p:nvPr/>
            </p:nvSpPr>
            <p:spPr>
              <a:xfrm>
                <a:off x="152400" y="2102701"/>
                <a:ext cx="10312400" cy="690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主极大半角宽度：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∆</m:t>
                    </m:r>
                    <m:r>
                      <a:rPr lang="zh-CN" alt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𝜽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𝑵𝒅</m:t>
                        </m:r>
                        <m:func>
                          <m:funcPr>
                            <m:ctrlPr>
                              <a:rPr lang="en-US" altLang="zh-CN" sz="2400" b="1" i="1" smtClean="0">
                                <a:solidFill>
                                  <a:schemeClr val="bg2">
                                    <a:lumMod val="90000"/>
                                  </a:schemeClr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funcPr>
                          <m:fName>
                            <m:r>
                              <a:rPr lang="en-US" altLang="zh-CN" sz="2400" b="1" i="0" smtClean="0">
                                <a:solidFill>
                                  <a:schemeClr val="bg2">
                                    <a:lumMod val="90000"/>
                                  </a:schemeClr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𝐜𝐨𝐬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altLang="zh-CN" sz="2400" b="1" i="1" smtClean="0">
                                    <a:solidFill>
                                      <a:schemeClr val="bg2">
                                        <a:lumMod val="9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b="1" i="1" smtClean="0">
                                    <a:solidFill>
                                      <a:schemeClr val="bg2">
                                        <a:lumMod val="9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𝜽</m:t>
                                </m:r>
                              </m:e>
                              <m:sub>
                                <m:r>
                                  <a:rPr lang="en-US" altLang="zh-CN" sz="2400" b="1" i="1" smtClean="0">
                                    <a:solidFill>
                                      <a:schemeClr val="bg2">
                                        <a:lumMod val="9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𝒌</m:t>
                                </m:r>
                              </m:sub>
                            </m:sSub>
                          </m:e>
                        </m:func>
                      </m:den>
                    </m:f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C60E29FE-6F73-A0DB-243B-59802795E7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2102701"/>
                <a:ext cx="10312400" cy="690638"/>
              </a:xfrm>
              <a:prstGeom prst="rect">
                <a:avLst/>
              </a:prstGeom>
              <a:blipFill>
                <a:blip r:embed="rId7"/>
                <a:stretch>
                  <a:fillRect l="-8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36E8936F-71BC-D49C-79D1-1B5F56955071}"/>
              </a:ext>
            </a:extLst>
          </p:cNvPr>
          <p:cNvSpPr txBox="1"/>
          <p:nvPr/>
        </p:nvSpPr>
        <p:spPr>
          <a:xfrm>
            <a:off x="152400" y="3223087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缺级：单缝衍射因子为 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0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A12D3885-A9CB-505F-4D2A-C79A7C3D2A25}"/>
                  </a:ext>
                </a:extLst>
              </p:cNvPr>
              <p:cNvSpPr txBox="1"/>
              <p:nvPr/>
            </p:nvSpPr>
            <p:spPr>
              <a:xfrm>
                <a:off x="152400" y="3949912"/>
                <a:ext cx="11532282" cy="6320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E.G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：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𝑵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𝟓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, 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𝒅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𝟑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  单缝衍射因子在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a:rPr lang="en-US" altLang="zh-CN" sz="2400" b="1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  </m:t>
                        </m:r>
                        <m:r>
                          <a:rPr lang="en-US" altLang="zh-CN" sz="2400" b="1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𝐬𝐢𝐧</m:t>
                        </m:r>
                      </m:fName>
                      <m:e>
                        <m:r>
                          <a:rPr lang="zh-CN" altLang="en-US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𝜽</m:t>
                        </m:r>
                      </m:e>
                    </m:func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𝒂</m:t>
                        </m:r>
                      </m:den>
                    </m:f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𝟑</m:t>
                        </m:r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𝒅</m:t>
                        </m:r>
                      </m:den>
                    </m:f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 处为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0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，对应第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3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级主极大缺级</a:t>
                </a: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A12D3885-A9CB-505F-4D2A-C79A7C3D2A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3949912"/>
                <a:ext cx="11532282" cy="632033"/>
              </a:xfrm>
              <a:prstGeom prst="rect">
                <a:avLst/>
              </a:prstGeom>
              <a:blipFill>
                <a:blip r:embed="rId8"/>
                <a:stretch>
                  <a:fillRect l="-793" b="-76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图片 22" descr="图示&#10;&#10;AI 生成的内容可能不正确。">
            <a:extLst>
              <a:ext uri="{FF2B5EF4-FFF2-40B4-BE49-F238E27FC236}">
                <a16:creationId xmlns:a16="http://schemas.microsoft.com/office/drawing/2014/main" id="{AA6F2C27-3635-1EFB-9B21-065AE86F54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46935" y="4681946"/>
            <a:ext cx="8298129" cy="2082349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8E8258C6-8346-7C3E-0B79-08D99A73C87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55291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2CADF-2768-D89D-652D-42ECDB29C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7BD22FA-6B98-6A8A-0726-31AF281A7752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F7D9ACE-9D3C-878D-9B31-3AC264B6D702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4E79842-9763-9D8F-E92B-98C23F452CE1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026D660D-77ED-B18E-A295-349C222067B6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2CD05A9-7296-DBE0-0589-B9EF2B4504BF}"/>
              </a:ext>
            </a:extLst>
          </p:cNvPr>
          <p:cNvSpPr txBox="1"/>
          <p:nvPr/>
        </p:nvSpPr>
        <p:spPr>
          <a:xfrm>
            <a:off x="152400" y="12170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光栅公式：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21156A7A-6829-57E4-8417-A439A83045E1}"/>
              </a:ext>
            </a:extLst>
          </p:cNvPr>
          <p:cNvSpPr txBox="1"/>
          <p:nvPr/>
        </p:nvSpPr>
        <p:spPr>
          <a:xfrm>
            <a:off x="284328" y="531153"/>
            <a:ext cx="2078383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光栅光谱仪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3789DF9-F8BA-99CD-4AA3-020F220D959F}"/>
                  </a:ext>
                </a:extLst>
              </p:cNvPr>
              <p:cNvSpPr txBox="1"/>
              <p:nvPr/>
            </p:nvSpPr>
            <p:spPr>
              <a:xfrm>
                <a:off x="4565445" y="1050516"/>
                <a:ext cx="2997880" cy="7947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</m:ctrlPr>
                        </m:funcPr>
                        <m:fName>
                          <m:r>
                            <a:rPr kumimoji="0" lang="en-US" altLang="zh-CN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𝐬𝐢𝐧</m:t>
                          </m:r>
                        </m:fName>
                        <m:e>
                          <m:r>
                            <a:rPr kumimoji="0" lang="zh-CN" altLang="en-US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𝜽</m:t>
                          </m:r>
                        </m:e>
                      </m:func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=</m:t>
                      </m:r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𝒌</m:t>
                      </m:r>
                      <m:f>
                        <m:fPr>
                          <m:ctrlP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𝝀</m:t>
                          </m:r>
                        </m:num>
                        <m:den>
                          <m:r>
                            <a:rPr kumimoji="0" lang="en-US" altLang="zh-CN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+mn-cs"/>
                            </a:rPr>
                            <m:t>𝒅</m:t>
                          </m:r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3789DF9-F8BA-99CD-4AA3-020F220D9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5445" y="1050516"/>
                <a:ext cx="2997880" cy="79476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7034808B-1BF0-0696-29F8-FB5D66A008C6}"/>
              </a:ext>
            </a:extLst>
          </p:cNvPr>
          <p:cNvSpPr txBox="1"/>
          <p:nvPr/>
        </p:nvSpPr>
        <p:spPr>
          <a:xfrm>
            <a:off x="152400" y="2008405"/>
            <a:ext cx="10998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光栅光谱（连续白光）：主极大近似白色，其余各级主极大亮线排成连续光谱带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C7EA35F-1A10-AEF5-B64F-3E7383EDD7EC}"/>
                  </a:ext>
                </a:extLst>
              </p:cNvPr>
              <p:cNvSpPr txBox="1"/>
              <p:nvPr/>
            </p:nvSpPr>
            <p:spPr>
              <a:xfrm>
                <a:off x="152400" y="3020673"/>
                <a:ext cx="10998370" cy="6904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角色散本领（离多远）：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𝑫</m:t>
                        </m:r>
                      </m:e>
                      <m:sub>
                        <m:r>
                          <a:rPr lang="zh-CN" alt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𝜽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𝜹</m:t>
                        </m:r>
                        <m:r>
                          <a:rPr lang="zh-CN" alt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𝜽</m:t>
                        </m:r>
                      </m:num>
                      <m:den>
                        <m:r>
                          <a:rPr lang="zh-CN" alt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𝜹</m:t>
                        </m:r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den>
                    </m:f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𝒌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𝒅</m:t>
                        </m:r>
                        <m:func>
                          <m:funcPr>
                            <m:ctrlP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funcPr>
                          <m:fName>
                            <m:r>
                              <a:rPr lang="en-US" altLang="zh-CN" sz="24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𝐜𝐨𝐬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altLang="zh-CN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𝜽</m:t>
                                </m:r>
                              </m:e>
                              <m:sub>
                                <m:r>
                                  <a:rPr lang="en-US" altLang="zh-CN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𝒌</m:t>
                                </m:r>
                              </m:sub>
                            </m:sSub>
                          </m:e>
                        </m:func>
                      </m:den>
                    </m:f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      </a:t>
                </a:r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C7EA35F-1A10-AEF5-B64F-3E7383EDD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3020673"/>
                <a:ext cx="10998370" cy="690445"/>
              </a:xfrm>
              <a:prstGeom prst="rect">
                <a:avLst/>
              </a:prstGeom>
              <a:blipFill>
                <a:blip r:embed="rId3"/>
                <a:stretch>
                  <a:fillRect l="-8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57A5EDFD-E277-5BAB-7F24-7EC7418E04A3}"/>
                  </a:ext>
                </a:extLst>
              </p:cNvPr>
              <p:cNvSpPr txBox="1"/>
              <p:nvPr/>
            </p:nvSpPr>
            <p:spPr>
              <a:xfrm>
                <a:off x="152400" y="4038377"/>
                <a:ext cx="10998370" cy="6904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线色散本领（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𝒇</m:t>
                    </m:r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为光栅后透镜焦距）：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𝑫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𝒍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𝜹</m:t>
                        </m:r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𝒍</m:t>
                        </m:r>
                      </m:num>
                      <m:den>
                        <m:r>
                          <a:rPr lang="zh-CN" alt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𝜹</m:t>
                        </m:r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den>
                    </m:f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𝒇𝒌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𝒅</m:t>
                        </m:r>
                        <m:func>
                          <m:funcPr>
                            <m:ctrlP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funcPr>
                          <m:fName>
                            <m:r>
                              <a:rPr lang="en-US" altLang="zh-CN" sz="24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𝐜𝐨𝐬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altLang="zh-CN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𝜽</m:t>
                                </m:r>
                              </m:e>
                              <m:sub>
                                <m:r>
                                  <a:rPr lang="en-US" altLang="zh-CN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𝒌</m:t>
                                </m:r>
                              </m:sub>
                            </m:sSub>
                          </m:e>
                        </m:func>
                      </m:den>
                    </m:f>
                  </m:oMath>
                </a14:m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      </a:t>
                </a:r>
                <a:endParaRPr lang="zh-CN" altLang="en-US" sz="2400" b="1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57A5EDFD-E277-5BAB-7F24-7EC7418E04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4038377"/>
                <a:ext cx="10998370" cy="690445"/>
              </a:xfrm>
              <a:prstGeom prst="rect">
                <a:avLst/>
              </a:prstGeom>
              <a:blipFill>
                <a:blip r:embed="rId4"/>
                <a:stretch>
                  <a:fillRect l="-8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3551E747-C294-07C8-C062-32402804DB9C}"/>
                  </a:ext>
                </a:extLst>
              </p:cNvPr>
              <p:cNvSpPr txBox="1"/>
              <p:nvPr/>
            </p:nvSpPr>
            <p:spPr>
              <a:xfrm>
                <a:off x="152400" y="5056855"/>
                <a:ext cx="10998370" cy="6775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色分辨本领（线多细）（瑞利判据）：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𝜹</m:t>
                    </m:r>
                    <m:r>
                      <a:rPr lang="zh-CN" altLang="en-US" sz="2400" b="1" i="1" dirty="0" smtClean="0">
                        <a:latin typeface="Cambria Math" panose="02040503050406030204" pitchFamily="18" charset="0"/>
                      </a:rPr>
                      <m:t>𝝀</m:t>
                    </m:r>
                    <m:r>
                      <a:rPr lang="en-US" altLang="zh-CN" sz="2400" b="1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400" b="1" i="1" dirty="0" smtClean="0">
                            <a:latin typeface="Cambria Math" panose="02040503050406030204" pitchFamily="18" charset="0"/>
                          </a:rPr>
                          <m:t>𝜹𝜽</m:t>
                        </m:r>
                      </m:num>
                      <m:den>
                        <m:sSub>
                          <m:sSubPr>
                            <m:ctrlPr>
                              <a:rPr lang="en-US" altLang="zh-CN" sz="2400" b="1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1" i="1" dirty="0" smtClean="0">
                                <a:latin typeface="Cambria Math" panose="02040503050406030204" pitchFamily="18" charset="0"/>
                              </a:rPr>
                              <m:t>𝑫</m:t>
                            </m:r>
                          </m:e>
                          <m:sub>
                            <m:r>
                              <a:rPr lang="zh-CN" altLang="en-US" sz="2400" b="1" i="1" dirty="0" smtClean="0">
                                <a:latin typeface="Cambria Math" panose="02040503050406030204" pitchFamily="18" charset="0"/>
                              </a:rPr>
                              <m:t>𝜽</m:t>
                            </m:r>
                          </m:sub>
                        </m:sSub>
                      </m:den>
                    </m:f>
                    <m:r>
                      <a:rPr lang="en-US" altLang="zh-CN" sz="2400" b="1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1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zh-CN" altLang="en-US" sz="2400" b="1" i="1" dirty="0">
                            <a:latin typeface="Cambria Math" panose="02040503050406030204" pitchFamily="18" charset="0"/>
                          </a:rPr>
                          <m:t>𝜽</m:t>
                        </m:r>
                      </m:num>
                      <m:den>
                        <m:sSub>
                          <m:sSubPr>
                            <m:ctrlPr>
                              <a:rPr lang="en-US" altLang="zh-CN" sz="2400" b="1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1" i="1" dirty="0">
                                <a:latin typeface="Cambria Math" panose="02040503050406030204" pitchFamily="18" charset="0"/>
                              </a:rPr>
                              <m:t>𝑫</m:t>
                            </m:r>
                          </m:e>
                          <m:sub>
                            <m:r>
                              <a:rPr lang="zh-CN" altLang="en-US" sz="2400" b="1" i="1" dirty="0">
                                <a:latin typeface="Cambria Math" panose="02040503050406030204" pitchFamily="18" charset="0"/>
                              </a:rPr>
                              <m:t>𝜽</m:t>
                            </m:r>
                          </m:sub>
                        </m:sSub>
                      </m:den>
                    </m:f>
                    <m:r>
                      <a:rPr lang="en-US" altLang="zh-CN" sz="2400" b="1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dirty="0" smtClean="0">
                            <a:latin typeface="Cambria Math" panose="02040503050406030204" pitchFamily="18" charset="0"/>
                          </a:rPr>
                          <m:t>𝒅</m:t>
                        </m:r>
                        <m:func>
                          <m:funcPr>
                            <m:ctrlPr>
                              <a:rPr lang="en-US" altLang="zh-CN" sz="2400" b="1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US" altLang="zh-CN" sz="2400" b="1" i="0" dirty="0" smtClean="0">
                                <a:latin typeface="Cambria Math" panose="02040503050406030204" pitchFamily="18" charset="0"/>
                              </a:rPr>
                              <m:t>𝐜𝐨𝐬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altLang="zh-CN" sz="2400" b="1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b="1" i="1" dirty="0" smtClean="0">
                                    <a:latin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sub>
                                <m:r>
                                  <a:rPr lang="en-US" altLang="zh-CN" sz="2400" b="1" i="1" dirty="0" smtClean="0"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sub>
                            </m:sSub>
                          </m:e>
                        </m:func>
                      </m:num>
                      <m:den>
                        <m:r>
                          <a:rPr lang="en-US" altLang="zh-CN" sz="2400" b="1" i="1" dirty="0" smtClean="0">
                            <a:latin typeface="Cambria Math" panose="02040503050406030204" pitchFamily="18" charset="0"/>
                          </a:rPr>
                          <m:t>𝒌</m:t>
                        </m:r>
                      </m:den>
                    </m:f>
                    <m:r>
                      <a:rPr lang="en-US" altLang="zh-CN" sz="24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altLang="zh-CN" sz="24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𝝀</m:t>
                        </m:r>
                      </m:num>
                      <m:den>
                        <m:r>
                          <a:rPr lang="en-US" altLang="zh-CN" sz="24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𝑵𝒅</m:t>
                        </m:r>
                        <m:func>
                          <m:funcPr>
                            <m:ctrlPr>
                              <a:rPr lang="en-US" altLang="zh-CN" sz="2400" b="1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US" altLang="zh-CN" sz="2400" b="1" i="0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𝐜𝐨𝐬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altLang="zh-CN" sz="2400" b="1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b="1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𝜽</m:t>
                                </m:r>
                              </m:e>
                              <m:sub>
                                <m:r>
                                  <a:rPr lang="en-US" altLang="zh-CN" sz="2400" b="1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𝒌</m:t>
                                </m:r>
                              </m:sub>
                            </m:sSub>
                          </m:e>
                        </m:func>
                      </m:den>
                    </m:f>
                    <m:r>
                      <a:rPr lang="en-US" altLang="zh-CN" sz="24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𝝀</m:t>
                        </m:r>
                      </m:num>
                      <m:den>
                        <m:r>
                          <a:rPr lang="en-US" altLang="zh-CN" sz="24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𝒌𝑵</m:t>
                        </m:r>
                      </m:den>
                    </m:f>
                  </m:oMath>
                </a14:m>
                <a:endParaRPr lang="zh-CN" altLang="en-US" sz="2400" b="1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3551E747-C294-07C8-C062-32402804DB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5056855"/>
                <a:ext cx="10998370" cy="677558"/>
              </a:xfrm>
              <a:prstGeom prst="rect">
                <a:avLst/>
              </a:prstGeom>
              <a:blipFill>
                <a:blip r:embed="rId5"/>
                <a:stretch>
                  <a:fillRect l="-831" b="-9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39A15691-2702-84B2-59CF-EFAC7AE0A130}"/>
                  </a:ext>
                </a:extLst>
              </p:cNvPr>
              <p:cNvSpPr txBox="1"/>
              <p:nvPr/>
            </p:nvSpPr>
            <p:spPr>
              <a:xfrm>
                <a:off x="4565445" y="5786287"/>
                <a:ext cx="2997880" cy="8156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+mn-cs"/>
                        </a:rPr>
                        <m:t>𝑹</m:t>
                      </m:r>
                      <m:r>
                        <a:rPr lang="en-US" altLang="zh-CN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≡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zh-CN" alt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𝜹</m:t>
                          </m:r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𝒌𝑵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39A15691-2702-84B2-59CF-EFAC7AE0A1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5445" y="5786287"/>
                <a:ext cx="2997880" cy="8156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图片 14">
            <a:extLst>
              <a:ext uri="{FF2B5EF4-FFF2-40B4-BE49-F238E27FC236}">
                <a16:creationId xmlns:a16="http://schemas.microsoft.com/office/drawing/2014/main" id="{E1358AC2-F36C-79C2-4178-D8AA7A9659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22636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FDE78-0E9F-B837-E695-709D8BBA1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656B150-1C14-D28B-79BA-8C8CD84A9C21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FC2E51D-485A-85B9-6397-547377174636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52C1410-33C0-748A-B124-393756A048E4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75683C8C-F18C-284A-CC05-4D2A237541E3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19107909-7308-0215-D062-C8EF6F9A50C2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C3F4AF0-D44D-863D-956E-64FCF2AD334C}"/>
                  </a:ext>
                </a:extLst>
              </p:cNvPr>
              <p:cNvSpPr txBox="1"/>
              <p:nvPr/>
            </p:nvSpPr>
            <p:spPr>
              <a:xfrm>
                <a:off x="152400" y="1217069"/>
                <a:ext cx="11449050" cy="11348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钠黄光包括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𝝀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𝟓𝟗𝟖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𝟎𝟎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𝒏𝒎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和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zh-CN" altLang="en-US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e>
                      <m:sup>
                        <m:r>
                          <a:rPr lang="en-US" altLang="zh-CN" sz="2400" b="1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p>
                    <m:r>
                      <a:rPr lang="en-US" altLang="zh-CN" sz="24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𝟓𝟗𝟖</m:t>
                    </m:r>
                    <m:r>
                      <a:rPr lang="en-US" altLang="zh-CN" sz="24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.</m:t>
                    </m:r>
                    <m:r>
                      <a:rPr lang="en-US" altLang="zh-CN" sz="24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𝟓𝟗</m:t>
                    </m:r>
                    <m:r>
                      <a:rPr lang="en-US" altLang="zh-CN" sz="240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𝒏𝒎</m:t>
                    </m:r>
                  </m:oMath>
                </a14:m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两条谱线。使用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15cm,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每毫米内有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1200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条缝的光栅，</a:t>
                </a:r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级光谱中两条谱线的位置、间隔和半角宽度各多少</a:t>
                </a:r>
              </a:p>
            </p:txBody>
          </p:sp>
        </mc:Choice>
        <mc:Fallback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C3F4AF0-D44D-863D-956E-64FCF2AD33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217069"/>
                <a:ext cx="11449050" cy="1134862"/>
              </a:xfrm>
              <a:prstGeom prst="rect">
                <a:avLst/>
              </a:prstGeom>
              <a:blipFill>
                <a:blip r:embed="rId2"/>
                <a:stretch>
                  <a:fillRect l="-799" b="-118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BD36B3A-74C0-D5E5-72B5-8FC2A89F30FB}"/>
                  </a:ext>
                </a:extLst>
              </p:cNvPr>
              <p:cNvSpPr txBox="1"/>
              <p:nvPr/>
            </p:nvSpPr>
            <p:spPr>
              <a:xfrm>
                <a:off x="3449876" y="2552631"/>
                <a:ext cx="2198317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m:t>𝒅</m:t>
                      </m:r>
                      <m:r>
                        <a:rPr lang="en-US" altLang="zh-CN" sz="24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b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𝟏𝟐𝟎𝟎𝟎</m:t>
                          </m:r>
                        </m:den>
                      </m:f>
                      <m:r>
                        <a:rPr lang="en-US" altLang="zh-CN" sz="2400" b="1" 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m:t>𝒄𝒎</m:t>
                      </m:r>
                    </m:oMath>
                  </m:oMathPara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BD36B3A-74C0-D5E5-72B5-8FC2A89F3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9876" y="2552631"/>
                <a:ext cx="2198317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828989D-D774-DF38-A609-4285FD83785C}"/>
                  </a:ext>
                </a:extLst>
              </p:cNvPr>
              <p:cNvSpPr txBox="1"/>
              <p:nvPr/>
            </p:nvSpPr>
            <p:spPr>
              <a:xfrm>
                <a:off x="3374720" y="3539509"/>
                <a:ext cx="4202483" cy="794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𝒔𝒊𝒏</m:t>
                          </m:r>
                        </m:fName>
                        <m:e>
                          <m:r>
                            <a:rPr lang="zh-CN" altLang="en-US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𝜽</m:t>
                          </m:r>
                        </m:e>
                      </m:func>
                      <m:r>
                        <a:rPr lang="en-US" altLang="zh-CN" sz="2400" b="1" 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𝝀</m:t>
                          </m:r>
                        </m:num>
                        <m:den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𝒅</m:t>
                          </m:r>
                        </m:den>
                      </m:f>
                      <m:r>
                        <a:rPr lang="en-US" altLang="zh-CN" sz="2400" b="1" 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m:t>  →  </m:t>
                      </m:r>
                      <m:r>
                        <a:rPr lang="zh-CN" altLang="en-US" sz="2400" b="1" 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m:t>𝜽</m:t>
                      </m:r>
                      <m:r>
                        <a:rPr lang="en-US" altLang="zh-CN" sz="2400" b="1" 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𝟒𝟒</m:t>
                          </m:r>
                        </m:e>
                        <m:sup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°</m:t>
                          </m:r>
                        </m:sup>
                      </m:sSup>
                      <m:sSup>
                        <m:sSup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𝟓𝟖</m:t>
                          </m:r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.</m:t>
                          </m:r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𝟓</m:t>
                          </m:r>
                        </m:e>
                        <m:sup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4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828989D-D774-DF38-A609-4285FD8378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4720" y="3539509"/>
                <a:ext cx="4202483" cy="7947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2AD451D5-3E5A-DD57-5C1F-EF551B0C6143}"/>
                  </a:ext>
                </a:extLst>
              </p:cNvPr>
              <p:cNvSpPr txBox="1"/>
              <p:nvPr/>
            </p:nvSpPr>
            <p:spPr>
              <a:xfrm>
                <a:off x="3374720" y="4590220"/>
                <a:ext cx="4355596" cy="794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b="1" 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m:t>𝜹𝜽</m:t>
                      </m:r>
                      <m:func>
                        <m:func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</m:ctrlPr>
                        </m:funcPr>
                        <m:fName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𝒄𝒐𝒔</m:t>
                          </m:r>
                        </m:fName>
                        <m:e>
                          <m:r>
                            <a:rPr lang="zh-CN" altLang="en-US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𝜽</m:t>
                          </m:r>
                        </m:e>
                      </m:func>
                      <m:r>
                        <a:rPr lang="en-US" altLang="zh-CN" sz="2400" b="1" 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zh-CN" altLang="en-US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𝜹</m:t>
                          </m:r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𝝀</m:t>
                          </m:r>
                        </m:num>
                        <m:den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𝒅</m:t>
                          </m:r>
                        </m:den>
                      </m:f>
                      <m:r>
                        <a:rPr lang="en-US" altLang="zh-CN" sz="2400" b="1" 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m:t>  →  </m:t>
                      </m:r>
                      <m:r>
                        <a:rPr lang="zh-CN" altLang="en-US" sz="2400" b="1" 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m:t>𝜹𝜽</m:t>
                      </m:r>
                      <m:r>
                        <a:rPr lang="en-US" altLang="zh-CN" sz="2400" b="1" 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𝟑</m:t>
                          </m:r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.</m:t>
                          </m:r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𝟒</m:t>
                          </m:r>
                        </m:e>
                        <m:sup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4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2AD451D5-3E5A-DD57-5C1F-EF551B0C61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4720" y="4590220"/>
                <a:ext cx="4355596" cy="7947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74A8A23A-0115-CCF1-B777-2D6ED241E1F1}"/>
                  </a:ext>
                </a:extLst>
              </p:cNvPr>
              <p:cNvSpPr txBox="1"/>
              <p:nvPr/>
            </p:nvSpPr>
            <p:spPr>
              <a:xfrm>
                <a:off x="3374720" y="5640931"/>
                <a:ext cx="5442560" cy="794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b="1" 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m:t>∆</m:t>
                      </m:r>
                      <m:r>
                        <a:rPr lang="en-US" altLang="zh-CN" sz="2400" b="1" 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𝑵</m:t>
                          </m:r>
                        </m:den>
                      </m:f>
                      <m:r>
                        <a:rPr lang="en-US" altLang="zh-CN" sz="2400" b="1" 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m:t>𝝀</m:t>
                      </m:r>
                      <m:r>
                        <a:rPr lang="en-US" altLang="zh-CN" sz="2400" b="1" 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m:t>  →  ∆</m:t>
                      </m:r>
                      <m:r>
                        <a:rPr lang="zh-CN" altLang="en-US" sz="2400" b="1" 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m:t>𝜽</m:t>
                      </m:r>
                      <m:r>
                        <a:rPr lang="en-US" altLang="zh-CN" sz="2400" b="1" 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𝝀</m:t>
                          </m:r>
                        </m:num>
                        <m:den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𝑵𝒅</m:t>
                          </m:r>
                          <m:func>
                            <m:funcPr>
                              <m:ctrlP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</a:rPr>
                              </m:ctrlPr>
                            </m:funcPr>
                            <m:fName>
                              <m:r>
                                <a:rPr lang="en-US" altLang="zh-CN" sz="2400" b="1" i="1">
                                  <a:solidFill>
                                    <a:srgbClr val="000000"/>
                                  </a:solidFill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</a:rPr>
                                <m:t>𝒄𝒐𝒔</m:t>
                              </m:r>
                            </m:fName>
                            <m:e>
                              <m:r>
                                <a:rPr lang="zh-CN" altLang="en-US" sz="2400" b="1" i="1">
                                  <a:solidFill>
                                    <a:srgbClr val="000000"/>
                                  </a:solidFill>
                                  <a:latin typeface="Times New Roman" panose="02020603050405020304" pitchFamily="18" charset="0"/>
                                  <a:ea typeface="微软雅黑" panose="020B0503020204020204" pitchFamily="34" charset="-122"/>
                                </a:rPr>
                                <m:t>𝜽</m:t>
                              </m:r>
                            </m:e>
                          </m:func>
                        </m:den>
                      </m:f>
                      <m:r>
                        <a:rPr lang="en-US" altLang="zh-CN" sz="2400" b="1" i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𝟎</m:t>
                          </m:r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.</m:t>
                          </m:r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𝟎𝟏𝟗</m:t>
                          </m:r>
                        </m:e>
                        <m:sup>
                          <m:r>
                            <a:rPr lang="en-US" altLang="zh-CN" sz="2400" b="1" i="1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微软雅黑" panose="020B0503020204020204" pitchFamily="34" charset="-122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zh-CN" altLang="en-US" sz="24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74A8A23A-0115-CCF1-B777-2D6ED241E1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4720" y="5640931"/>
                <a:ext cx="5442560" cy="79476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图片 12">
            <a:extLst>
              <a:ext uri="{FF2B5EF4-FFF2-40B4-BE49-F238E27FC236}">
                <a16:creationId xmlns:a16="http://schemas.microsoft.com/office/drawing/2014/main" id="{F342DD4D-C277-0BD3-2B06-40A4DBED2F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12460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E7381-D748-B8ED-60FB-82BB2AE58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83DA802-6C21-1D80-AE3B-9C29F25E6ABA}"/>
              </a:ext>
            </a:extLst>
          </p:cNvPr>
          <p:cNvGrpSpPr/>
          <p:nvPr/>
        </p:nvGrpSpPr>
        <p:grpSpPr>
          <a:xfrm>
            <a:off x="-4464172" y="-1137600"/>
            <a:ext cx="7848844" cy="9133201"/>
            <a:chOff x="0" y="0"/>
            <a:chExt cx="6985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75651E7-288B-06A8-3070-FF8B57C699AF}"/>
                </a:ext>
              </a:extLst>
            </p:cNvPr>
            <p:cNvSpPr/>
            <p:nvPr/>
          </p:nvSpPr>
          <p:spPr>
            <a:xfrm>
              <a:off x="0" y="0"/>
              <a:ext cx="698500" cy="812800"/>
            </a:xfrm>
            <a:custGeom>
              <a:avLst/>
              <a:gdLst/>
              <a:ahLst/>
              <a:cxnLst/>
              <a:rect l="l" t="t" r="r" b="b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87EA7ED-3212-879C-638B-4E878BD933C5}"/>
                </a:ext>
              </a:extLst>
            </p:cNvPr>
            <p:cNvSpPr txBox="1"/>
            <p:nvPr/>
          </p:nvSpPr>
          <p:spPr>
            <a:xfrm>
              <a:off x="0" y="101600"/>
              <a:ext cx="698500" cy="571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40"/>
                </a:lnSpc>
              </a:pPr>
              <a:endParaRPr sz="1200"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CB481DE3-0078-C3F4-FB15-D67B42D9AD84}"/>
              </a:ext>
            </a:extLst>
          </p:cNvPr>
          <p:cNvGrpSpPr/>
          <p:nvPr/>
        </p:nvGrpSpPr>
        <p:grpSpPr>
          <a:xfrm>
            <a:off x="11864346" y="-564926"/>
            <a:ext cx="2822911" cy="3284843"/>
            <a:chOff x="0" y="0"/>
            <a:chExt cx="6985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E771CBC-C9D2-0477-8E4A-D79FEAEAF27D}"/>
                </a:ext>
              </a:extLst>
            </p:cNvPr>
            <p:cNvSpPr/>
            <p:nvPr/>
          </p:nvSpPr>
          <p:spPr>
            <a:xfrm>
              <a:off x="0" y="0"/>
              <a:ext cx="698500" cy="812800"/>
            </a:xfrm>
            <a:custGeom>
              <a:avLst/>
              <a:gdLst/>
              <a:ahLst/>
              <a:cxnLst/>
              <a:rect l="l" t="t" r="r" b="b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8AFA55FF-2BC9-C3D8-194C-5B11BFF7DBC3}"/>
                </a:ext>
              </a:extLst>
            </p:cNvPr>
            <p:cNvSpPr txBox="1"/>
            <p:nvPr/>
          </p:nvSpPr>
          <p:spPr>
            <a:xfrm>
              <a:off x="0" y="101600"/>
              <a:ext cx="698500" cy="571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40"/>
                </a:lnSpc>
              </a:pPr>
              <a:endParaRPr sz="1200"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F4C3E70E-AF4E-E9B4-F75F-6ABB3A70249F}"/>
              </a:ext>
            </a:extLst>
          </p:cNvPr>
          <p:cNvSpPr txBox="1"/>
          <p:nvPr/>
        </p:nvSpPr>
        <p:spPr>
          <a:xfrm>
            <a:off x="1334290" y="2885017"/>
            <a:ext cx="1612110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334"/>
              </a:lnSpc>
            </a:pPr>
            <a:r>
              <a:rPr lang="en-US" sz="9334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eorgia Pro Condensed Bold"/>
                <a:sym typeface="Georgia Pro Condensed Bold"/>
              </a:rPr>
              <a:t>5</a:t>
            </a:r>
          </a:p>
        </p:txBody>
      </p:sp>
      <p:sp>
        <p:nvSpPr>
          <p:cNvPr id="9" name="AutoShape 9">
            <a:extLst>
              <a:ext uri="{FF2B5EF4-FFF2-40B4-BE49-F238E27FC236}">
                <a16:creationId xmlns:a16="http://schemas.microsoft.com/office/drawing/2014/main" id="{2470B749-F24A-AFE7-6F4C-F26C35D4755D}"/>
              </a:ext>
            </a:extLst>
          </p:cNvPr>
          <p:cNvSpPr/>
          <p:nvPr/>
        </p:nvSpPr>
        <p:spPr>
          <a:xfrm>
            <a:off x="5498826" y="6169025"/>
            <a:ext cx="4410468" cy="0"/>
          </a:xfrm>
          <a:prstGeom prst="line">
            <a:avLst/>
          </a:prstGeom>
          <a:ln w="9525" cap="flat">
            <a:solidFill>
              <a:srgbClr val="004AA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DE6AEC24-D95B-91BD-F1E2-23BDA3744D5F}"/>
              </a:ext>
            </a:extLst>
          </p:cNvPr>
          <p:cNvSpPr txBox="1"/>
          <p:nvPr/>
        </p:nvSpPr>
        <p:spPr>
          <a:xfrm>
            <a:off x="2455401" y="3622344"/>
            <a:ext cx="10820400" cy="440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3734" b="1" i="1" spc="-82" dirty="0" err="1">
                <a:solidFill>
                  <a:srgbClr val="047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Futura Ultra-Bold Italics"/>
                <a:sym typeface="Futura Ultra-Bold Italics"/>
              </a:rPr>
              <a:t>Polarisation</a:t>
            </a:r>
            <a:endParaRPr lang="en-US" sz="3734" b="1" i="1" spc="-82" dirty="0">
              <a:solidFill>
                <a:srgbClr val="047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Futura Ultra-Bold Italics"/>
              <a:sym typeface="Futura Ultra-Bold Italics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8CBFD7D0-40F5-B130-279F-E7C5495F1E41}"/>
              </a:ext>
            </a:extLst>
          </p:cNvPr>
          <p:cNvSpPr txBox="1"/>
          <p:nvPr/>
        </p:nvSpPr>
        <p:spPr>
          <a:xfrm>
            <a:off x="2350699" y="2343678"/>
            <a:ext cx="10820400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44"/>
              </a:lnSpc>
            </a:pPr>
            <a:r>
              <a:rPr lang="zh-CN" altLang="en-US" sz="8800" b="1" i="1" spc="-228" dirty="0">
                <a:solidFill>
                  <a:srgbClr val="004AA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Futura Ultra-Bold Italics"/>
                <a:sym typeface="Futura Ultra-Bold Italics"/>
              </a:rPr>
              <a:t>偏振</a:t>
            </a:r>
          </a:p>
        </p:txBody>
      </p:sp>
    </p:spTree>
    <p:extLst>
      <p:ext uri="{BB962C8B-B14F-4D97-AF65-F5344CB8AC3E}">
        <p14:creationId xmlns:p14="http://schemas.microsoft.com/office/powerpoint/2010/main" val="280975126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3F219-C487-FB9E-E849-EF78A69D3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B1D6127-EFF0-2D6D-C5A0-C2995A97ADE0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A9F76D6-497E-FEF0-46B4-8C86F5C572E3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9FC3F7A-4C43-EBC2-63EE-4A0812E39F38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674A224C-A803-85C3-909F-E60B9AF4EADF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F6B9ECA-2900-2133-83B7-A949CE0C9B72}"/>
              </a:ext>
            </a:extLst>
          </p:cNvPr>
          <p:cNvSpPr txBox="1"/>
          <p:nvPr/>
        </p:nvSpPr>
        <p:spPr>
          <a:xfrm>
            <a:off x="152400" y="12170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偏振片：对电磁振动有选择的吸收，能透过的振动方向称为透振方向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132CB2F3-5BC0-439C-1096-60AEE12F0799}"/>
              </a:ext>
            </a:extLst>
          </p:cNvPr>
          <p:cNvSpPr txBox="1"/>
          <p:nvPr/>
        </p:nvSpPr>
        <p:spPr>
          <a:xfrm>
            <a:off x="284327" y="531153"/>
            <a:ext cx="2146051" cy="528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Before Start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7BEA767-5EFD-5078-1B9B-79128B4715C4}"/>
              </a:ext>
            </a:extLst>
          </p:cNvPr>
          <p:cNvSpPr txBox="1"/>
          <p:nvPr/>
        </p:nvSpPr>
        <p:spPr>
          <a:xfrm>
            <a:off x="152400" y="2021173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加毛玻璃：形成拓展光源完满呈现干涉条纹，提高强度，不影响衬比度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8ACF1C4-FC0D-16B1-E54E-8CF493D83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61244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F81B8-F719-B4CE-1D69-1775F66F4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E992E4E-F966-91BC-EB3D-D44DBFEB71A1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EE250E4-CE03-5E4A-A6AF-19188B7EE60E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04CBCD1-D476-5BA8-10AA-F45268B029D3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3877689F-B940-4622-9CEC-33986808CA5A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84E56A3-1A30-A39F-745D-5BBB2B83D0BC}"/>
              </a:ext>
            </a:extLst>
          </p:cNvPr>
          <p:cNvSpPr txBox="1"/>
          <p:nvPr/>
        </p:nvSpPr>
        <p:spPr>
          <a:xfrm>
            <a:off x="284327" y="531153"/>
            <a:ext cx="3686255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光的横波性与偏振态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A887A3B-EE30-78DF-1449-B257F9415155}"/>
              </a:ext>
            </a:extLst>
          </p:cNvPr>
          <p:cNvSpPr txBox="1"/>
          <p:nvPr/>
        </p:nvSpPr>
        <p:spPr>
          <a:xfrm>
            <a:off x="152400" y="12170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此处把光当成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横波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即可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D9A5B62-793A-56EA-1502-7A20B41E9518}"/>
              </a:ext>
            </a:extLst>
          </p:cNvPr>
          <p:cNvSpPr txBox="1"/>
          <p:nvPr/>
        </p:nvSpPr>
        <p:spPr>
          <a:xfrm>
            <a:off x="152400" y="1834505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偏振的分类基于：把光对着你，看到的横波组成的形状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4EDBA7D-8A7D-0A8C-8BE9-85F64C9B3B41}"/>
              </a:ext>
            </a:extLst>
          </p:cNvPr>
          <p:cNvSpPr txBox="1"/>
          <p:nvPr/>
        </p:nvSpPr>
        <p:spPr>
          <a:xfrm>
            <a:off x="152400" y="2451941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a.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自然光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66A3783-7499-F416-35D4-92623FBAA84E}"/>
              </a:ext>
            </a:extLst>
          </p:cNvPr>
          <p:cNvSpPr txBox="1"/>
          <p:nvPr/>
        </p:nvSpPr>
        <p:spPr>
          <a:xfrm>
            <a:off x="152400" y="3069377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杂乱无章，平均成轴对称分布，转偏振片无变化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6A77B14-2547-06A3-E329-D00D7B580238}"/>
              </a:ext>
            </a:extLst>
          </p:cNvPr>
          <p:cNvSpPr txBox="1"/>
          <p:nvPr/>
        </p:nvSpPr>
        <p:spPr>
          <a:xfrm>
            <a:off x="152400" y="3686813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b.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线偏振光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AB2813B-B5C7-6A12-DC21-EE1492206B1F}"/>
              </a:ext>
            </a:extLst>
          </p:cNvPr>
          <p:cNvSpPr txBox="1"/>
          <p:nvPr/>
        </p:nvSpPr>
        <p:spPr>
          <a:xfrm>
            <a:off x="152400" y="430424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侧面看来就是一条线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2C05570-8BD5-2A6C-01BA-F5F8E0744921}"/>
                  </a:ext>
                </a:extLst>
              </p:cNvPr>
              <p:cNvSpPr txBox="1"/>
              <p:nvPr/>
            </p:nvSpPr>
            <p:spPr>
              <a:xfrm>
                <a:off x="152400" y="4921685"/>
                <a:ext cx="10312400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马吕斯定律：振动方向与偏振片振动矢量夹角</a:t>
                </a:r>
                <a14:m>
                  <m:oMath xmlns:m="http://schemas.openxmlformats.org/officeDocument/2006/math">
                    <m:r>
                      <a:rPr lang="zh-CN" alt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𝜽</m:t>
                    </m:r>
                  </m:oMath>
                </a14:m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𝑰</m:t>
                        </m:r>
                      </m:e>
                      <m:sub>
                        <m: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  <m:r>
                      <a:rPr lang="en-US" altLang="zh-CN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b>
                      <m:sSubPr>
                        <m:ctrlP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𝑰</m:t>
                        </m:r>
                      </m:e>
                      <m:sub>
                        <m: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  <m:sSup>
                      <m:sSupPr>
                        <m:ctrlP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𝒄𝒐𝒔</m:t>
                        </m:r>
                      </m:e>
                      <m:sup>
                        <m: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p>
                    </m:sSup>
                    <m:r>
                      <a:rPr lang="zh-CN" alt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𝜽</m:t>
                    </m:r>
                  </m:oMath>
                </a14:m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2C05570-8BD5-2A6C-01BA-F5F8E07449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4921685"/>
                <a:ext cx="10312400" cy="470000"/>
              </a:xfrm>
              <a:prstGeom prst="rect">
                <a:avLst/>
              </a:prstGeom>
              <a:blipFill>
                <a:blip r:embed="rId2"/>
                <a:stretch>
                  <a:fillRect l="-887" t="-7792" b="-298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0CA6B2D2-02FD-F977-E34F-A3B2DA74833E}"/>
              </a:ext>
            </a:extLst>
          </p:cNvPr>
          <p:cNvSpPr txBox="1"/>
          <p:nvPr/>
        </p:nvSpPr>
        <p:spPr>
          <a:xfrm>
            <a:off x="152400" y="5547456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c.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部分偏振光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E08AA25F-CC16-B902-D9AF-269B8EA83EC8}"/>
                  </a:ext>
                </a:extLst>
              </p:cNvPr>
              <p:cNvSpPr txBox="1"/>
              <p:nvPr/>
            </p:nvSpPr>
            <p:spPr>
              <a:xfrm>
                <a:off x="152400" y="6164892"/>
                <a:ext cx="10312400" cy="669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自然光和线偏振光混合，偏振度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𝑷</m:t>
                    </m:r>
                    <m:r>
                      <a:rPr lang="en-US" altLang="zh-CN" sz="24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𝑰</m:t>
                            </m:r>
                          </m:e>
                          <m:sub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𝒎𝒂𝒙</m:t>
                            </m:r>
                          </m:sub>
                        </m:s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𝑰</m:t>
                            </m:r>
                          </m:e>
                          <m:sub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𝒎𝒊𝒏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𝑰</m:t>
                            </m:r>
                          </m:e>
                          <m:sub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𝒎𝒂𝒙</m:t>
                            </m:r>
                          </m:sub>
                        </m:sSub>
                        <m:r>
                          <a:rPr lang="en-US" altLang="zh-CN" sz="24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𝑰</m:t>
                            </m:r>
                          </m:e>
                          <m:sub>
                            <m:r>
                              <a:rPr lang="en-US" altLang="zh-CN" sz="2400" b="1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𝒎𝒊𝒏</m:t>
                            </m:r>
                          </m:sub>
                        </m:sSub>
                      </m:den>
                    </m:f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E08AA25F-CC16-B902-D9AF-269B8EA83E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6164892"/>
                <a:ext cx="10312400" cy="669479"/>
              </a:xfrm>
              <a:prstGeom prst="rect">
                <a:avLst/>
              </a:prstGeom>
              <a:blipFill>
                <a:blip r:embed="rId3"/>
                <a:stretch>
                  <a:fillRect l="-887" b="-9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图片 15">
            <a:extLst>
              <a:ext uri="{FF2B5EF4-FFF2-40B4-BE49-F238E27FC236}">
                <a16:creationId xmlns:a16="http://schemas.microsoft.com/office/drawing/2014/main" id="{D64498AC-5C58-26C6-6FE8-84DF7892A7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80076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8C456-C2E7-5221-7FF9-261B01335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C71C0C4-586C-81B0-FE77-097373DF5DD5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501CB94-28D0-5625-BD16-BFF4748C2905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29E4E56-7D61-304C-A6BC-9BC12448F936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09CB349D-D6FF-BBC4-E45D-0BB83CFDFB40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3B44AADF-A958-511A-DD25-EDFF47D0E784}"/>
              </a:ext>
            </a:extLst>
          </p:cNvPr>
          <p:cNvSpPr txBox="1"/>
          <p:nvPr/>
        </p:nvSpPr>
        <p:spPr>
          <a:xfrm>
            <a:off x="284327" y="531153"/>
            <a:ext cx="3686255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光的横波性与偏振态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FECB1B7-84DE-D645-C91B-FDD61A60822F}"/>
              </a:ext>
            </a:extLst>
          </p:cNvPr>
          <p:cNvSpPr txBox="1"/>
          <p:nvPr/>
        </p:nvSpPr>
        <p:spPr>
          <a:xfrm>
            <a:off x="152400" y="1217069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d.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圆偏振光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348C3FE-8638-56AB-434F-8E1D567CF3C9}"/>
              </a:ext>
            </a:extLst>
          </p:cNvPr>
          <p:cNvSpPr txBox="1"/>
          <p:nvPr/>
        </p:nvSpPr>
        <p:spPr>
          <a:xfrm>
            <a:off x="152400" y="1834505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电矢量瞬时值不变，方向匀速旋转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10A0F69-47EF-32CC-D88A-464584C96C5D}"/>
              </a:ext>
            </a:extLst>
          </p:cNvPr>
          <p:cNvSpPr txBox="1"/>
          <p:nvPr/>
        </p:nvSpPr>
        <p:spPr>
          <a:xfrm>
            <a:off x="152400" y="2451941"/>
            <a:ext cx="1031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可看作两个互相垂直的线偏振光合成</a:t>
            </a:r>
          </a:p>
          <a:p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0C1C848F-CDCA-BDF6-14DD-12F8D3E2BF2C}"/>
                  </a:ext>
                </a:extLst>
              </p:cNvPr>
              <p:cNvSpPr txBox="1"/>
              <p:nvPr/>
            </p:nvSpPr>
            <p:spPr>
              <a:xfrm>
                <a:off x="152400" y="3069377"/>
                <a:ext cx="10312400" cy="647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透射光强：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𝑰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den>
                    </m:f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𝑰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𝟎</m:t>
                        </m:r>
                      </m:sub>
                    </m:sSub>
                  </m:oMath>
                </a14:m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0C1C848F-CDCA-BDF6-14DD-12F8D3E2BF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3069377"/>
                <a:ext cx="10312400" cy="647357"/>
              </a:xfrm>
              <a:prstGeom prst="rect">
                <a:avLst/>
              </a:prstGeom>
              <a:blipFill>
                <a:blip r:embed="rId2"/>
                <a:stretch>
                  <a:fillRect l="-887" b="-47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本框 17">
            <a:extLst>
              <a:ext uri="{FF2B5EF4-FFF2-40B4-BE49-F238E27FC236}">
                <a16:creationId xmlns:a16="http://schemas.microsoft.com/office/drawing/2014/main" id="{5EE4FB62-D603-B42B-3E86-7F19F22338B1}"/>
              </a:ext>
            </a:extLst>
          </p:cNvPr>
          <p:cNvSpPr txBox="1"/>
          <p:nvPr/>
        </p:nvSpPr>
        <p:spPr>
          <a:xfrm>
            <a:off x="152400" y="4051300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d.</a:t>
            </a: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椭圆偏振光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CFB1D5D-CF11-F551-F5A0-487EB7794B5C}"/>
              </a:ext>
            </a:extLst>
          </p:cNvPr>
          <p:cNvSpPr txBox="1"/>
          <p:nvPr/>
        </p:nvSpPr>
        <p:spPr>
          <a:xfrm>
            <a:off x="152400" y="4779202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电矢量侧面轨迹为椭圆，分为左旋和右旋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206B1F4-6007-90BB-C6F3-4203A2AF24FD}"/>
              </a:ext>
            </a:extLst>
          </p:cNvPr>
          <p:cNvSpPr txBox="1"/>
          <p:nvPr/>
        </p:nvSpPr>
        <p:spPr>
          <a:xfrm>
            <a:off x="152400" y="5464145"/>
            <a:ext cx="1031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可看作两个互相垂直的简谐振动合成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6B80AAE-EE69-C0D2-5123-D56FACD587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84237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D154A-6E02-0938-F5B1-77683C7DE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561D58B-3DA8-8F21-3D37-DB05EDCCDF31}"/>
              </a:ext>
            </a:extLst>
          </p:cNvPr>
          <p:cNvGrpSpPr/>
          <p:nvPr/>
        </p:nvGrpSpPr>
        <p:grpSpPr>
          <a:xfrm rot="-5400000">
            <a:off x="5897853" y="-6049639"/>
            <a:ext cx="405395" cy="12504672"/>
            <a:chOff x="0" y="0"/>
            <a:chExt cx="160156" cy="494011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6D29F1F-8B7D-C470-5A7D-41711C5D5C42}"/>
                </a:ext>
              </a:extLst>
            </p:cNvPr>
            <p:cNvSpPr/>
            <p:nvPr/>
          </p:nvSpPr>
          <p:spPr>
            <a:xfrm>
              <a:off x="0" y="0"/>
              <a:ext cx="160156" cy="4940117"/>
            </a:xfrm>
            <a:custGeom>
              <a:avLst/>
              <a:gdLst/>
              <a:ahLst/>
              <a:cxnLst/>
              <a:rect l="l" t="t" r="r" b="b"/>
              <a:pathLst>
                <a:path w="160156" h="4940117">
                  <a:moveTo>
                    <a:pt x="0" y="0"/>
                  </a:moveTo>
                  <a:lnTo>
                    <a:pt x="160156" y="0"/>
                  </a:lnTo>
                  <a:lnTo>
                    <a:pt x="160156" y="4940117"/>
                  </a:lnTo>
                  <a:lnTo>
                    <a:pt x="0" y="4940117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4A82E4D-C199-5244-23C2-43AAA6D170C8}"/>
                </a:ext>
              </a:extLst>
            </p:cNvPr>
            <p:cNvSpPr txBox="1"/>
            <p:nvPr/>
          </p:nvSpPr>
          <p:spPr>
            <a:xfrm>
              <a:off x="0" y="-28575"/>
              <a:ext cx="160156" cy="49686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 dirty="0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0F03753F-1DEF-3372-4E6D-BF7BE2938842}"/>
              </a:ext>
            </a:extLst>
          </p:cNvPr>
          <p:cNvSpPr txBox="1"/>
          <p:nvPr/>
        </p:nvSpPr>
        <p:spPr>
          <a:xfrm>
            <a:off x="311215" y="23777"/>
            <a:ext cx="4821859" cy="36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altLang="zh-CN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XJTU</a:t>
            </a:r>
            <a:r>
              <a:rPr lang="en-US" sz="2200" dirty="0">
                <a:solidFill>
                  <a:srgbClr val="FFEBEB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Monterchi Sans"/>
              </a:rPr>
              <a:t> | 2025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714CBA9F-E607-2C7F-0B1D-AB7AFBE48E46}"/>
              </a:ext>
            </a:extLst>
          </p:cNvPr>
          <p:cNvSpPr txBox="1"/>
          <p:nvPr/>
        </p:nvSpPr>
        <p:spPr>
          <a:xfrm>
            <a:off x="284328" y="531153"/>
            <a:ext cx="1550822" cy="530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1"/>
              </a:lnSpc>
              <a:spcBef>
                <a:spcPct val="0"/>
              </a:spcBef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anva Sans"/>
                <a:sym typeface="Canva Sans"/>
              </a:rPr>
              <a:t>Exercise</a:t>
            </a:r>
            <a:endParaRPr lang="zh-CN" altLang="en-US" sz="3200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anva Sans"/>
              <a:sym typeface="Canva San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003A1E2-D714-D4FE-3B00-D03B7C5F2A64}"/>
              </a:ext>
            </a:extLst>
          </p:cNvPr>
          <p:cNvSpPr txBox="1"/>
          <p:nvPr/>
        </p:nvSpPr>
        <p:spPr>
          <a:xfrm>
            <a:off x="152400" y="1217069"/>
            <a:ext cx="11449050" cy="2796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自然光投射到互相重叠的两个偏振片上，如果透射光的强度为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(1)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透射光束最大强度的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1/3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(2)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入射光束强度的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1/3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则这两个偏振片的透振方向之间夹角是多大？假定偏振片是理想的，它把自然光的强度严格减少一半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EF141D0C-97B6-B90B-83DB-8044A0E1B001}"/>
                  </a:ext>
                </a:extLst>
              </p:cNvPr>
              <p:cNvSpPr txBox="1"/>
              <p:nvPr/>
            </p:nvSpPr>
            <p:spPr>
              <a:xfrm rot="10800000">
                <a:off x="6711737" y="6382549"/>
                <a:ext cx="5480263" cy="475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accent3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ANS: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𝟓𝟒</m:t>
                    </m:r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.</m:t>
                    </m:r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𝟕</m:t>
                    </m:r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</m:t>
                    </m:r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𝟑𝟓</m:t>
                    </m:r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.</m:t>
                    </m:r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𝟑</m:t>
                    </m:r>
                    <m:r>
                      <a:rPr lang="en-US" altLang="zh-CN" sz="2400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zh-CN" altLang="en-US" sz="2400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EF141D0C-97B6-B90B-83DB-8044A0E1B0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>
                <a:off x="6711737" y="6382549"/>
                <a:ext cx="5480263" cy="475451"/>
              </a:xfrm>
              <a:prstGeom prst="rect">
                <a:avLst/>
              </a:prstGeom>
              <a:blipFill>
                <a:blip r:embed="rId2"/>
                <a:stretch>
                  <a:fillRect t="-25641" r="-1669" b="-102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4678CD10-CA27-7453-AD33-7977EACB85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>
            <a:fillRect/>
          </a:stretch>
        </p:blipFill>
        <p:spPr>
          <a:xfrm>
            <a:off x="10060968" y="405395"/>
            <a:ext cx="2131032" cy="55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28381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3F247-0306-F984-BFEB-002AE5E59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52E0A02-29D9-19AA-A32D-E08242718C2A}"/>
              </a:ext>
            </a:extLst>
          </p:cNvPr>
          <p:cNvGrpSpPr/>
          <p:nvPr/>
        </p:nvGrpSpPr>
        <p:grpSpPr>
          <a:xfrm>
            <a:off x="0" y="-658367"/>
            <a:ext cx="12192000" cy="8174735"/>
            <a:chOff x="0" y="0"/>
            <a:chExt cx="24384000" cy="1634947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716D051-98EB-FF6D-2AA9-DF137D50FDC5}"/>
                </a:ext>
              </a:extLst>
            </p:cNvPr>
            <p:cNvSpPr/>
            <p:nvPr/>
          </p:nvSpPr>
          <p:spPr>
            <a:xfrm>
              <a:off x="0" y="0"/>
              <a:ext cx="8198458" cy="8198458"/>
            </a:xfrm>
            <a:custGeom>
              <a:avLst/>
              <a:gdLst/>
              <a:ahLst/>
              <a:cxnLst/>
              <a:rect l="l" t="t" r="r" b="b"/>
              <a:pathLst>
                <a:path w="8198458" h="8198458">
                  <a:moveTo>
                    <a:pt x="0" y="0"/>
                  </a:moveTo>
                  <a:lnTo>
                    <a:pt x="8198458" y="0"/>
                  </a:lnTo>
                  <a:lnTo>
                    <a:pt x="8198458" y="8198458"/>
                  </a:lnTo>
                  <a:lnTo>
                    <a:pt x="0" y="81984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D25F327-6039-286C-D4DE-B5B1015A6FBF}"/>
                </a:ext>
              </a:extLst>
            </p:cNvPr>
            <p:cNvSpPr/>
            <p:nvPr/>
          </p:nvSpPr>
          <p:spPr>
            <a:xfrm>
              <a:off x="0" y="8103568"/>
              <a:ext cx="8198458" cy="8198458"/>
            </a:xfrm>
            <a:custGeom>
              <a:avLst/>
              <a:gdLst/>
              <a:ahLst/>
              <a:cxnLst/>
              <a:rect l="l" t="t" r="r" b="b"/>
              <a:pathLst>
                <a:path w="8198458" h="8198458">
                  <a:moveTo>
                    <a:pt x="0" y="0"/>
                  </a:moveTo>
                  <a:lnTo>
                    <a:pt x="8198458" y="0"/>
                  </a:lnTo>
                  <a:lnTo>
                    <a:pt x="8198458" y="8198458"/>
                  </a:lnTo>
                  <a:lnTo>
                    <a:pt x="0" y="81984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40F42EF-617E-81A6-E430-5DC0B3DDFF42}"/>
                </a:ext>
              </a:extLst>
            </p:cNvPr>
            <p:cNvSpPr/>
            <p:nvPr/>
          </p:nvSpPr>
          <p:spPr>
            <a:xfrm>
              <a:off x="8107869" y="0"/>
              <a:ext cx="8198458" cy="8198458"/>
            </a:xfrm>
            <a:custGeom>
              <a:avLst/>
              <a:gdLst/>
              <a:ahLst/>
              <a:cxnLst/>
              <a:rect l="l" t="t" r="r" b="b"/>
              <a:pathLst>
                <a:path w="8198458" h="8198458">
                  <a:moveTo>
                    <a:pt x="0" y="0"/>
                  </a:moveTo>
                  <a:lnTo>
                    <a:pt x="8198458" y="0"/>
                  </a:lnTo>
                  <a:lnTo>
                    <a:pt x="8198458" y="8198458"/>
                  </a:lnTo>
                  <a:lnTo>
                    <a:pt x="0" y="81984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824E257-7165-E69D-C905-AF05C4004FCB}"/>
                </a:ext>
              </a:extLst>
            </p:cNvPr>
            <p:cNvSpPr/>
            <p:nvPr/>
          </p:nvSpPr>
          <p:spPr>
            <a:xfrm>
              <a:off x="8107869" y="8103568"/>
              <a:ext cx="8198458" cy="8198458"/>
            </a:xfrm>
            <a:custGeom>
              <a:avLst/>
              <a:gdLst/>
              <a:ahLst/>
              <a:cxnLst/>
              <a:rect l="l" t="t" r="r" b="b"/>
              <a:pathLst>
                <a:path w="8198458" h="8198458">
                  <a:moveTo>
                    <a:pt x="0" y="0"/>
                  </a:moveTo>
                  <a:lnTo>
                    <a:pt x="8198458" y="0"/>
                  </a:lnTo>
                  <a:lnTo>
                    <a:pt x="8198458" y="8198458"/>
                  </a:lnTo>
                  <a:lnTo>
                    <a:pt x="0" y="81984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7DDD0CA-564E-D6F6-0D97-AA4E81378C2A}"/>
                </a:ext>
              </a:extLst>
            </p:cNvPr>
            <p:cNvSpPr/>
            <p:nvPr/>
          </p:nvSpPr>
          <p:spPr>
            <a:xfrm>
              <a:off x="16185542" y="47445"/>
              <a:ext cx="8198458" cy="8198458"/>
            </a:xfrm>
            <a:custGeom>
              <a:avLst/>
              <a:gdLst/>
              <a:ahLst/>
              <a:cxnLst/>
              <a:rect l="l" t="t" r="r" b="b"/>
              <a:pathLst>
                <a:path w="8198458" h="8198458">
                  <a:moveTo>
                    <a:pt x="0" y="0"/>
                  </a:moveTo>
                  <a:lnTo>
                    <a:pt x="8198458" y="0"/>
                  </a:lnTo>
                  <a:lnTo>
                    <a:pt x="8198458" y="8198457"/>
                  </a:lnTo>
                  <a:lnTo>
                    <a:pt x="0" y="81984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576FD1C7-ED6C-1693-5785-8DDE93B75C36}"/>
                </a:ext>
              </a:extLst>
            </p:cNvPr>
            <p:cNvSpPr/>
            <p:nvPr/>
          </p:nvSpPr>
          <p:spPr>
            <a:xfrm>
              <a:off x="16185542" y="8151013"/>
              <a:ext cx="8198458" cy="8198458"/>
            </a:xfrm>
            <a:custGeom>
              <a:avLst/>
              <a:gdLst/>
              <a:ahLst/>
              <a:cxnLst/>
              <a:rect l="l" t="t" r="r" b="b"/>
              <a:pathLst>
                <a:path w="8198458" h="8198458">
                  <a:moveTo>
                    <a:pt x="0" y="0"/>
                  </a:moveTo>
                  <a:lnTo>
                    <a:pt x="8198458" y="0"/>
                  </a:lnTo>
                  <a:lnTo>
                    <a:pt x="8198458" y="8198457"/>
                  </a:lnTo>
                  <a:lnTo>
                    <a:pt x="0" y="81984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A36EF8C3-27EA-6E7D-38A5-9B1E20540F40}"/>
              </a:ext>
            </a:extLst>
          </p:cNvPr>
          <p:cNvSpPr txBox="1"/>
          <p:nvPr/>
        </p:nvSpPr>
        <p:spPr>
          <a:xfrm>
            <a:off x="1724653" y="3033717"/>
            <a:ext cx="8742693" cy="1735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67"/>
              </a:lnSpc>
            </a:pPr>
            <a:r>
              <a:rPr lang="zh-CN" altLang="en-US" sz="20000" b="1" dirty="0">
                <a:latin typeface="微软雅黑" panose="020B0503020204020204" pitchFamily="34" charset="-122"/>
                <a:ea typeface="微软雅黑" panose="020B0503020204020204" pitchFamily="34" charset="-122"/>
                <a:cs typeface="Nunito Sans Heavy"/>
                <a:sym typeface="Nunito Sans Heavy"/>
              </a:rPr>
              <a:t>谢谢</a:t>
            </a:r>
            <a:endParaRPr lang="en-US" sz="20000" b="1" dirty="0">
              <a:latin typeface="微软雅黑" panose="020B0503020204020204" pitchFamily="34" charset="-122"/>
              <a:ea typeface="微软雅黑" panose="020B0503020204020204" pitchFamily="34" charset="-122"/>
              <a:cs typeface="Nunito Sans Heavy"/>
              <a:sym typeface="Nunito Sans Heavy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6F27DCEF-702A-77D0-939A-1BF1DBC10DDB}"/>
              </a:ext>
            </a:extLst>
          </p:cNvPr>
          <p:cNvSpPr/>
          <p:nvPr/>
        </p:nvSpPr>
        <p:spPr>
          <a:xfrm flipH="1">
            <a:off x="0" y="5745599"/>
            <a:ext cx="3449307" cy="1112401"/>
          </a:xfrm>
          <a:custGeom>
            <a:avLst/>
            <a:gdLst/>
            <a:ahLst/>
            <a:cxnLst/>
            <a:rect l="l" t="t" r="r" b="b"/>
            <a:pathLst>
              <a:path w="5173960" h="1668602">
                <a:moveTo>
                  <a:pt x="5173960" y="0"/>
                </a:moveTo>
                <a:lnTo>
                  <a:pt x="0" y="0"/>
                </a:lnTo>
                <a:lnTo>
                  <a:pt x="0" y="1668602"/>
                </a:lnTo>
                <a:lnTo>
                  <a:pt x="5173960" y="1668602"/>
                </a:lnTo>
                <a:lnTo>
                  <a:pt x="517396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8C567250-3D54-62D6-5CEE-2416DC9C1409}"/>
              </a:ext>
            </a:extLst>
          </p:cNvPr>
          <p:cNvSpPr/>
          <p:nvPr/>
        </p:nvSpPr>
        <p:spPr>
          <a:xfrm flipV="1">
            <a:off x="8742693" y="0"/>
            <a:ext cx="3449307" cy="1112401"/>
          </a:xfrm>
          <a:custGeom>
            <a:avLst/>
            <a:gdLst/>
            <a:ahLst/>
            <a:cxnLst/>
            <a:rect l="l" t="t" r="r" b="b"/>
            <a:pathLst>
              <a:path w="5173960" h="1668602">
                <a:moveTo>
                  <a:pt x="0" y="1668602"/>
                </a:moveTo>
                <a:lnTo>
                  <a:pt x="5173960" y="1668602"/>
                </a:lnTo>
                <a:lnTo>
                  <a:pt x="5173960" y="0"/>
                </a:lnTo>
                <a:lnTo>
                  <a:pt x="0" y="0"/>
                </a:lnTo>
                <a:lnTo>
                  <a:pt x="0" y="166860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439325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2510</TotalTime>
  <Words>5221</Words>
  <Application>Microsoft Office PowerPoint</Application>
  <PresentationFormat>宽屏</PresentationFormat>
  <Paragraphs>716</Paragraphs>
  <Slides>86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86</vt:i4>
      </vt:variant>
    </vt:vector>
  </HeadingPairs>
  <TitlesOfParts>
    <vt:vector size="93" baseType="lpstr">
      <vt:lpstr>等线</vt:lpstr>
      <vt:lpstr>等线 Light</vt:lpstr>
      <vt:lpstr>微软雅黑</vt:lpstr>
      <vt:lpstr>Arial</vt:lpstr>
      <vt:lpstr>Cambria Math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党钫译</dc:creator>
  <cp:lastModifiedBy>fangyi da</cp:lastModifiedBy>
  <cp:revision>52</cp:revision>
  <dcterms:created xsi:type="dcterms:W3CDTF">2025-09-23T16:55:21Z</dcterms:created>
  <dcterms:modified xsi:type="dcterms:W3CDTF">2025-12-25T10:51:45Z</dcterms:modified>
</cp:coreProperties>
</file>