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6"/>
  </p:notesMasterIdLst>
  <p:sldIdLst>
    <p:sldId id="257" r:id="rId4"/>
    <p:sldId id="259" r:id="rId5"/>
    <p:sldId id="308" r:id="rId7"/>
    <p:sldId id="309" r:id="rId8"/>
    <p:sldId id="310" r:id="rId9"/>
    <p:sldId id="282" r:id="rId10"/>
    <p:sldId id="312" r:id="rId11"/>
    <p:sldId id="267" r:id="rId12"/>
    <p:sldId id="321" r:id="rId13"/>
    <p:sldId id="281" r:id="rId14"/>
    <p:sldId id="279" r:id="rId15"/>
    <p:sldId id="318" r:id="rId16"/>
    <p:sldId id="284" r:id="rId17"/>
    <p:sldId id="285" r:id="rId18"/>
    <p:sldId id="286" r:id="rId19"/>
    <p:sldId id="287" r:id="rId20"/>
    <p:sldId id="319" r:id="rId21"/>
    <p:sldId id="320" r:id="rId22"/>
    <p:sldId id="289" r:id="rId23"/>
    <p:sldId id="311" r:id="rId24"/>
    <p:sldId id="316" r:id="rId25"/>
    <p:sldId id="317" r:id="rId26"/>
    <p:sldId id="313" r:id="rId27"/>
    <p:sldId id="315" r:id="rId28"/>
    <p:sldId id="322" r:id="rId29"/>
    <p:sldId id="327" r:id="rId30"/>
    <p:sldId id="324" r:id="rId31"/>
    <p:sldId id="292" r:id="rId32"/>
    <p:sldId id="326" r:id="rId33"/>
    <p:sldId id="325" r:id="rId34"/>
    <p:sldId id="296" r:id="rId35"/>
    <p:sldId id="328" r:id="rId36"/>
    <p:sldId id="294" r:id="rId37"/>
    <p:sldId id="305" r:id="rId38"/>
    <p:sldId id="300" r:id="rId39"/>
    <p:sldId id="349" r:id="rId40"/>
    <p:sldId id="306" r:id="rId41"/>
  </p:sldIdLst>
  <p:sldSz cx="12192000" cy="6858000"/>
  <p:notesSz cx="6858000" cy="9144000"/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5" Type="http://schemas.openxmlformats.org/officeDocument/2006/relationships/tags" Target="tags/tag311.xml"/><Relationship Id="rId44" Type="http://schemas.openxmlformats.org/officeDocument/2006/relationships/tableStyles" Target="tableStyles.xml"/><Relationship Id="rId43" Type="http://schemas.openxmlformats.org/officeDocument/2006/relationships/viewProps" Target="viewProps.xml"/><Relationship Id="rId42" Type="http://schemas.openxmlformats.org/officeDocument/2006/relationships/presProps" Target="presProps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6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7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0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3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5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413C37-BE2C-4CB8-940D-F8BE2EE62933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image" Target="file:///C:\Users\1V994W2\PycharmProjects\PPT_Background_Generation/pic_temp/pic_s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10.xml"/><Relationship Id="rId8" Type="http://schemas.openxmlformats.org/officeDocument/2006/relationships/tags" Target="../tags/tag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8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.xml"/><Relationship Id="rId12" Type="http://schemas.openxmlformats.org/officeDocument/2006/relationships/tags" Target="../tags/tag13.xml"/><Relationship Id="rId11" Type="http://schemas.openxmlformats.org/officeDocument/2006/relationships/tags" Target="../tags/tag12.xml"/><Relationship Id="rId10" Type="http://schemas.openxmlformats.org/officeDocument/2006/relationships/tags" Target="../tags/tag11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9.xml"/><Relationship Id="rId8" Type="http://schemas.openxmlformats.org/officeDocument/2006/relationships/tags" Target="../tags/tag18.xml"/><Relationship Id="rId7" Type="http://schemas.openxmlformats.org/officeDocument/2006/relationships/tags" Target="../tags/tag17.xml"/><Relationship Id="rId6" Type="http://schemas.openxmlformats.org/officeDocument/2006/relationships/tags" Target="../tags/tag16.xml"/><Relationship Id="rId5" Type="http://schemas.openxmlformats.org/officeDocument/2006/relationships/tags" Target="../tags/tag15.xml"/><Relationship Id="rId4" Type="http://schemas.openxmlformats.org/officeDocument/2006/relationships/image" Target="file:///C:\Users\1V994W2\PycharmProjects\PPT_Background_Generation/pic_temp/pic_half_down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14.xml"/><Relationship Id="rId10" Type="http://schemas.openxmlformats.org/officeDocument/2006/relationships/tags" Target="../tags/tag20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24.xml"/><Relationship Id="rId8" Type="http://schemas.openxmlformats.org/officeDocument/2006/relationships/tags" Target="../tags/tag23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2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1.xml"/><Relationship Id="rId13" Type="http://schemas.openxmlformats.org/officeDocument/2006/relationships/tags" Target="../tags/tag28.xml"/><Relationship Id="rId12" Type="http://schemas.openxmlformats.org/officeDocument/2006/relationships/tags" Target="../tags/tag27.xml"/><Relationship Id="rId11" Type="http://schemas.openxmlformats.org/officeDocument/2006/relationships/tags" Target="../tags/tag26.xml"/><Relationship Id="rId10" Type="http://schemas.openxmlformats.org/officeDocument/2006/relationships/tags" Target="../tags/tag25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0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9.xml"/><Relationship Id="rId15" Type="http://schemas.openxmlformats.org/officeDocument/2006/relationships/tags" Target="../tags/tag38.xml"/><Relationship Id="rId14" Type="http://schemas.openxmlformats.org/officeDocument/2006/relationships/tags" Target="../tags/tag3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image" Target="file:///C:\Users\1V994W2\PycharmProjects\PPT_Background_Generation/pic_temp/0_pic_quater_left_up.png" TargetMode="External"/><Relationship Id="rId7" Type="http://schemas.openxmlformats.org/officeDocument/2006/relationships/image" Target="../media/image2.png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image" Target="file:///C:\Users\1V994W2\Documents\Tencent%20Files\574576071\FileRecv\&#25340;&#35013;&#32032;&#26448;\&#31616;&#32422;&#28385;&#29256;-28\\05\subject_holdleft_107,130,161_0_staid_full_0.png" TargetMode="External"/><Relationship Id="rId3" Type="http://schemas.openxmlformats.org/officeDocument/2006/relationships/image" Target="../media/image5.png"/><Relationship Id="rId2" Type="http://schemas.openxmlformats.org/officeDocument/2006/relationships/tags" Target="../tags/tag39.xml"/><Relationship Id="rId12" Type="http://schemas.openxmlformats.org/officeDocument/2006/relationships/tags" Target="../tags/tag45.xml"/><Relationship Id="rId11" Type="http://schemas.openxmlformats.org/officeDocument/2006/relationships/tags" Target="../tags/tag44.xml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48.xml"/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50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9.xml"/><Relationship Id="rId13" Type="http://schemas.openxmlformats.org/officeDocument/2006/relationships/tags" Target="../tags/tag56.xml"/><Relationship Id="rId12" Type="http://schemas.openxmlformats.org/officeDocument/2006/relationships/tags" Target="../tags/tag55.xml"/><Relationship Id="rId11" Type="http://schemas.openxmlformats.org/officeDocument/2006/relationships/tags" Target="../tags/tag54.xml"/><Relationship Id="rId10" Type="http://schemas.openxmlformats.org/officeDocument/2006/relationships/tags" Target="../tags/tag53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58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7.xml"/><Relationship Id="rId12" Type="http://schemas.openxmlformats.org/officeDocument/2006/relationships/tags" Target="../tags/tag63.xml"/><Relationship Id="rId11" Type="http://schemas.openxmlformats.org/officeDocument/2006/relationships/tags" Target="../tags/tag62.xml"/><Relationship Id="rId10" Type="http://schemas.openxmlformats.org/officeDocument/2006/relationships/tags" Target="../tags/tag61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65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4.xml"/><Relationship Id="rId11" Type="http://schemas.openxmlformats.org/officeDocument/2006/relationships/tags" Target="../tags/tag69.xml"/><Relationship Id="rId10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image" Target="file:///C:\Users\1V994W2\PycharmProjects\PPT_Background_Generation/pic_temp/pic_s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70.xml"/><Relationship Id="rId10" Type="http://schemas.openxmlformats.org/officeDocument/2006/relationships/tags" Target="../tags/tag7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78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7.xml"/><Relationship Id="rId11" Type="http://schemas.openxmlformats.org/officeDocument/2006/relationships/tags" Target="../tags/tag82.xml"/><Relationship Id="rId10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85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1" Type="http://schemas.openxmlformats.org/officeDocument/2006/relationships/tags" Target="../tags/tag98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01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4" Type="http://schemas.openxmlformats.org/officeDocument/2006/relationships/tags" Target="../tags/tag107.xml"/><Relationship Id="rId13" Type="http://schemas.openxmlformats.org/officeDocument/2006/relationships/tags" Target="../tags/tag106.xml"/><Relationship Id="rId12" Type="http://schemas.openxmlformats.org/officeDocument/2006/relationships/tags" Target="../tags/tag105.xml"/><Relationship Id="rId11" Type="http://schemas.openxmlformats.org/officeDocument/2006/relationships/tags" Target="../tags/tag104.xml"/><Relationship Id="rId10" Type="http://schemas.openxmlformats.org/officeDocument/2006/relationships/tags" Target="../tags/tag103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10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4" Type="http://schemas.openxmlformats.org/officeDocument/2006/relationships/tags" Target="../tags/tag116.xml"/><Relationship Id="rId13" Type="http://schemas.openxmlformats.org/officeDocument/2006/relationships/tags" Target="../tags/tag115.xml"/><Relationship Id="rId12" Type="http://schemas.openxmlformats.org/officeDocument/2006/relationships/tags" Target="../tags/tag114.xml"/><Relationship Id="rId11" Type="http://schemas.openxmlformats.org/officeDocument/2006/relationships/tags" Target="../tags/tag113.xml"/><Relationship Id="rId10" Type="http://schemas.openxmlformats.org/officeDocument/2006/relationships/tags" Target="../tags/tag112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19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image" Target="file:///C:\Users\1V994W2\PycharmProjects\PPT_Background_Generation/pic_temp/1_pic_quater_right_up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30.xml"/><Relationship Id="rId5" Type="http://schemas.openxmlformats.org/officeDocument/2006/relationships/image" Target="file:///C:\Users\1V994W2\PycharmProjects\PPT_Background_Generation/pic_temp/0_pic_quater_left_up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3" Type="http://schemas.openxmlformats.org/officeDocument/2006/relationships/tags" Target="../tags/tag135.xml"/><Relationship Id="rId12" Type="http://schemas.openxmlformats.org/officeDocument/2006/relationships/tags" Target="../tags/tag134.xml"/><Relationship Id="rId11" Type="http://schemas.openxmlformats.org/officeDocument/2006/relationships/tags" Target="../tags/tag133.xml"/><Relationship Id="rId10" Type="http://schemas.openxmlformats.org/officeDocument/2006/relationships/tags" Target="../tags/tag132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 userDrawn="1">
            <p:custDataLst>
              <p:tags r:id="rId2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  <p:custDataLst>
              <p:tags r:id="rId8"/>
            </p:custDataLst>
          </p:nvPr>
        </p:nvSpPr>
        <p:spPr>
          <a:xfrm>
            <a:off x="2921000" y="2469760"/>
            <a:ext cx="6350000" cy="1398905"/>
          </a:xfrm>
        </p:spPr>
        <p:txBody>
          <a:bodyPr vert="horz" wrap="square" lIns="91440" tIns="45720" rIns="91440" bIns="45720" rtlCol="0" anchor="b" anchorCtr="0">
            <a:normAutofit/>
          </a:bodyPr>
          <a:lstStyle>
            <a:lvl1pPr algn="dist">
              <a:defRPr lang="zh-CN" altLang="en-US" sz="7200" b="0" spc="700" baseline="0">
                <a:solidFill>
                  <a:schemeClr val="bg1"/>
                </a:solidFill>
                <a:latin typeface="Arial" panose="020B0604020202090204" pitchFamily="34" charset="0"/>
                <a:ea typeface="汉仪旗黑-85S" panose="00020600040101010101" pitchFamily="18" charset="-122"/>
              </a:defRPr>
            </a:lvl1pPr>
          </a:lstStyle>
          <a:p>
            <a:pPr marL="0" lvl="0" algn="dist"/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4" hasCustomPrompt="1"/>
            <p:custDataLst>
              <p:tags r:id="rId9"/>
            </p:custDataLst>
          </p:nvPr>
        </p:nvSpPr>
        <p:spPr>
          <a:xfrm>
            <a:off x="2921000" y="3981450"/>
            <a:ext cx="6350000" cy="461646"/>
          </a:xfrm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ctr">
              <a:buNone/>
              <a:defRPr lang="zh-CN" altLang="en-US" sz="2000" spc="200">
                <a:ln>
                  <a:noFill/>
                </a:ln>
                <a:solidFill>
                  <a:schemeClr val="bg1"/>
                </a:solidFill>
                <a:effectLst/>
                <a:uLnTx/>
                <a:latin typeface="Arial" panose="020B0604020202090204" pitchFamily="34" charset="0"/>
                <a:ea typeface="微软雅黑" panose="020B0503020204020204" charset="-122"/>
                <a:cs typeface="微软雅黑" panose="020B0503020204020204" charset="-122"/>
              </a:defRPr>
            </a:lvl1pPr>
          </a:lstStyle>
          <a:p>
            <a:pPr marL="228600" lvl="0" indent="-228600" algn="ctr">
              <a:lnSpc>
                <a:spcPct val="100000"/>
              </a:lnSpc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4000" y="0"/>
            <a:ext cx="4064000" cy="2531291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cxnSp>
        <p:nvCxnSpPr>
          <p:cNvPr id="8" name="直接连接符 7"/>
          <p:cNvCxnSpPr/>
          <p:nvPr userDrawn="1">
            <p:custDataLst>
              <p:tags r:id="rId8"/>
            </p:custDataLst>
          </p:nvPr>
        </p:nvCxnSpPr>
        <p:spPr>
          <a:xfrm>
            <a:off x="5115560" y="5411470"/>
            <a:ext cx="1960880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副标题 1"/>
          <p:cNvSpPr>
            <a:spLocks noGrp="1"/>
          </p:cNvSpPr>
          <p:nvPr>
            <p:ph type="subTitle" idx="13" hasCustomPrompt="1"/>
            <p:custDataLst>
              <p:tags r:id="rId9"/>
            </p:custDataLst>
          </p:nvPr>
        </p:nvSpPr>
        <p:spPr>
          <a:xfrm>
            <a:off x="3212149" y="5524512"/>
            <a:ext cx="5767705" cy="476238"/>
          </a:xfrm>
        </p:spPr>
        <p:txBody>
          <a:bodyPr vert="horz" wrap="square" lIns="91440" tIns="45720" rIns="91440" bIns="45720" rtlCol="0" anchor="t" anchorCtr="0">
            <a:normAutofit/>
          </a:bodyPr>
          <a:lstStyle>
            <a:lvl1pPr marL="0" indent="0" algn="ctr">
              <a:buNone/>
              <a:defRPr kumimoji="0" lang="zh-CN" altLang="en-US" b="0" i="0" spc="20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228600" marR="0" lvl="0" indent="-228600" algn="ctr">
              <a:lnSpc>
                <a:spcPct val="100000"/>
              </a:lnSpc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3" name="标题 2"/>
          <p:cNvSpPr>
            <a:spLocks noGrp="1"/>
          </p:cNvSpPr>
          <p:nvPr>
            <p:ph type="ctrTitle" idx="14" hasCustomPrompt="1"/>
            <p:custDataLst>
              <p:tags r:id="rId10"/>
            </p:custDataLst>
          </p:nvPr>
        </p:nvSpPr>
        <p:spPr>
          <a:xfrm>
            <a:off x="3212149" y="4391024"/>
            <a:ext cx="5767705" cy="907393"/>
          </a:xfrm>
        </p:spPr>
        <p:txBody>
          <a:bodyPr vert="horz" wrap="square" lIns="91440" tIns="45720" rIns="91440" bIns="45720" rtlCol="0" anchor="b" anchorCtr="0">
            <a:normAutofit/>
          </a:bodyPr>
          <a:lstStyle>
            <a:lvl1pPr marL="571500" indent="-571500" algn="ctr">
              <a:buFont typeface="Arial" panose="020B0604020202090204" pitchFamily="34" charset="0"/>
              <a:buNone/>
              <a:defRPr kumimoji="0" lang="zh-CN" altLang="en-US" sz="4400" b="0" i="0" spc="50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latin typeface="Arial" panose="020B0604020202090204" pitchFamily="34" charset="0"/>
                <a:ea typeface="汉仪旗黑-85S" panose="00020600040101010101" pitchFamily="18" charset="-122"/>
              </a:defRPr>
            </a:lvl1pPr>
          </a:lstStyle>
          <a:p>
            <a:pPr marL="0" marR="0" lvl="0" indent="0" algn="ctr"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编辑标题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9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7860" y="1234440"/>
            <a:ext cx="3519340" cy="4389120"/>
          </a:xfrm>
          <a:prstGeom prst="rect">
            <a:avLst/>
          </a:prstGeom>
        </p:spPr>
      </p:pic>
      <p:sp>
        <p:nvSpPr>
          <p:cNvPr id="7" name="任意多边形 6"/>
          <p:cNvSpPr/>
          <p:nvPr userDrawn="1">
            <p:custDataLst>
              <p:tags r:id="rId5"/>
            </p:custDataLst>
          </p:nvPr>
        </p:nvSpPr>
        <p:spPr>
          <a:xfrm flipH="1">
            <a:off x="0" y="0"/>
            <a:ext cx="7313295" cy="6858000"/>
          </a:xfrm>
          <a:custGeom>
            <a:avLst/>
            <a:gdLst>
              <a:gd name="connsiteX0" fmla="*/ 1714500 w 7314000"/>
              <a:gd name="connsiteY0" fmla="*/ 0 h 6858000"/>
              <a:gd name="connsiteX1" fmla="*/ 7314000 w 7314000"/>
              <a:gd name="connsiteY1" fmla="*/ 0 h 6858000"/>
              <a:gd name="connsiteX2" fmla="*/ 7314000 w 7314000"/>
              <a:gd name="connsiteY2" fmla="*/ 6858000 h 6858000"/>
              <a:gd name="connsiteX3" fmla="*/ 0 w 7314000"/>
              <a:gd name="connsiteY3" fmla="*/ 6858000 h 6858000"/>
              <a:gd name="connsiteX4" fmla="*/ 1714500 w 731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4000" h="6858000">
                <a:moveTo>
                  <a:pt x="1714500" y="0"/>
                </a:moveTo>
                <a:lnTo>
                  <a:pt x="7314000" y="0"/>
                </a:lnTo>
                <a:lnTo>
                  <a:pt x="7314000" y="6858000"/>
                </a:lnTo>
                <a:lnTo>
                  <a:pt x="0" y="6858000"/>
                </a:lnTo>
                <a:lnTo>
                  <a:pt x="171450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/>
          </a:p>
        </p:txBody>
      </p:sp>
      <p:pic>
        <p:nvPicPr>
          <p:cNvPr id="6" name="图片 5"/>
          <p:cNvPicPr/>
          <p:nvPr userDrawn="1">
            <p:custDataLst>
              <p:tags r:id="rId6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380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7" name="图片 6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 userDrawn="1">
            <p:custDataLst>
              <p:tags r:id="rId2"/>
            </p:custDataLst>
          </p:nvPr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795"/>
            <a:ext cx="12192000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5"/>
            </p:custDataLst>
          </p:nvPr>
        </p:nvSpPr>
        <p:spPr>
          <a:xfrm>
            <a:off x="3683318" y="4058920"/>
            <a:ext cx="4825365" cy="4940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solidFill>
                <a:schemeClr val="bg1"/>
              </a:solidFill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9"/>
            </p:custDataLst>
          </p:nvPr>
        </p:nvSpPr>
        <p:spPr>
          <a:xfrm>
            <a:off x="3916045" y="2682240"/>
            <a:ext cx="4359910" cy="1172210"/>
          </a:xfrm>
        </p:spPr>
        <p:txBody>
          <a:bodyPr vert="horz" wrap="square" lIns="91440" tIns="45720" rIns="91440" bIns="45720" rtlCol="0" anchor="b" anchorCtr="0">
            <a:normAutofit/>
          </a:bodyPr>
          <a:lstStyle>
            <a:lvl1pPr algn="ctr">
              <a:defRPr lang="zh-CN" altLang="en-US" sz="6600" b="0" spc="700" baseline="0">
                <a:ln>
                  <a:noFill/>
                </a:ln>
                <a:solidFill>
                  <a:schemeClr val="bg1"/>
                </a:solidFill>
                <a:effectLst/>
                <a:uLnTx/>
                <a:latin typeface="Arial" panose="020B0604020202090204" pitchFamily="34" charset="0"/>
                <a:ea typeface="汉仪旗黑-85S" panose="00020600040101010101" pitchFamily="18" charset="-122"/>
              </a:defRPr>
            </a:lvl1pPr>
          </a:lstStyle>
          <a:p>
            <a:pPr marL="0" lvl="0"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8" name="文本占位符 7"/>
          <p:cNvSpPr>
            <a:spLocks noGrp="1"/>
          </p:cNvSpPr>
          <p:nvPr>
            <p:ph type="body" sz="quarter" idx="15" hasCustomPrompt="1"/>
            <p:custDataLst>
              <p:tags r:id="rId10"/>
            </p:custDataLst>
          </p:nvPr>
        </p:nvSpPr>
        <p:spPr>
          <a:xfrm>
            <a:off x="3836670" y="4062730"/>
            <a:ext cx="4518660" cy="490220"/>
          </a:xfrm>
          <a:prstGeom prst="rect">
            <a:avLst/>
          </a:prstGeom>
        </p:spPr>
        <p:txBody>
          <a:bodyPr vert="horz" wrap="square" lIns="91440" tIns="45720" rIns="91440" bIns="45720" rtlCol="0" anchor="ctr" anchorCtr="0">
            <a:normAutofit/>
          </a:bodyPr>
          <a:lstStyle>
            <a:lvl1pPr marL="0" indent="0" algn="ctr" eaLnBrk="1" fontAlgn="auto" latinLnBrk="0" hangingPunct="1">
              <a:buNone/>
              <a:defRPr kumimoji="0" lang="zh-CN" altLang="en-US" sz="2000" b="0" i="0" spc="200">
                <a:ln>
                  <a:noFill/>
                </a:ln>
                <a:solidFill>
                  <a:schemeClr val="bg1"/>
                </a:solidFill>
                <a:effectLst/>
                <a:uLnTx/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marL="228600" marR="0" lvl="0" indent="-228600">
              <a:lnSpc>
                <a:spcPct val="100000"/>
              </a:lnSpc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单击此处编辑文本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wrap="square" anchor="ctr"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wrap="square" anchor="ctr" anchorCtr="0">
            <a:normAutofit/>
          </a:bodyPr>
          <a:lstStyle>
            <a:lvl1pPr>
              <a:defRPr sz="3600"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3600"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>
            <p:custDataLst>
              <p:tags r:id="rId2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wrap="square" anchor="ctr" anchorCtr="0">
            <a:normAutofit/>
          </a:bodyPr>
          <a:lstStyle>
            <a:lvl1pPr algn="ctr">
              <a:defRPr sz="3200"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604837" y="1681200"/>
            <a:ext cx="10990800" cy="321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594000" y="5180400"/>
            <a:ext cx="11001600" cy="10116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6263800"/>
            <a:ext cx="720090" cy="59420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6"/>
            </p:custDataLst>
          </p:nvPr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63800"/>
            <a:ext cx="720090" cy="5942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79600" y="237600"/>
            <a:ext cx="11037600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579600" y="1663200"/>
            <a:ext cx="53424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242400" y="1663200"/>
            <a:ext cx="53676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572400" y="4816800"/>
            <a:ext cx="53424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6253200" y="4813200"/>
            <a:ext cx="53676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 userDrawn="1">
            <p:custDataLst>
              <p:tags r:id="rId3"/>
            </p:custDataLst>
          </p:nvPr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797" y="5521050"/>
            <a:ext cx="1620202" cy="133695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6"/>
            </p:custDataLst>
          </p:nvPr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21050"/>
            <a:ext cx="1620202" cy="13369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6000"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 wrap="square">
            <a:normAutofit/>
          </a:bodyPr>
          <a:lstStyle>
            <a:lvl1pPr>
              <a:defRPr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6" Type="http://schemas.openxmlformats.org/officeDocument/2006/relationships/theme" Target="../theme/theme2.xml"/><Relationship Id="rId25" Type="http://schemas.openxmlformats.org/officeDocument/2006/relationships/tags" Target="../tags/tag141.xml"/><Relationship Id="rId24" Type="http://schemas.openxmlformats.org/officeDocument/2006/relationships/tags" Target="../tags/tag140.xml"/><Relationship Id="rId23" Type="http://schemas.openxmlformats.org/officeDocument/2006/relationships/tags" Target="../tags/tag139.xml"/><Relationship Id="rId22" Type="http://schemas.openxmlformats.org/officeDocument/2006/relationships/tags" Target="../tags/tag138.xml"/><Relationship Id="rId21" Type="http://schemas.openxmlformats.org/officeDocument/2006/relationships/tags" Target="../tags/tag137.xml"/><Relationship Id="rId20" Type="http://schemas.openxmlformats.org/officeDocument/2006/relationships/tags" Target="../tags/tag136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9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90204" pitchFamily="34" charset="0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9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9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9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9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9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9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9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9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48.xml"/><Relationship Id="rId8" Type="http://schemas.openxmlformats.org/officeDocument/2006/relationships/tags" Target="../tags/tag147.xml"/><Relationship Id="rId7" Type="http://schemas.openxmlformats.org/officeDocument/2006/relationships/tags" Target="../tags/tag146.xml"/><Relationship Id="rId6" Type="http://schemas.openxmlformats.org/officeDocument/2006/relationships/image" Target="../media/image7.png"/><Relationship Id="rId5" Type="http://schemas.openxmlformats.org/officeDocument/2006/relationships/tags" Target="../tags/tag145.xml"/><Relationship Id="rId4" Type="http://schemas.openxmlformats.org/officeDocument/2006/relationships/tags" Target="../tags/tag144.xml"/><Relationship Id="rId3" Type="http://schemas.openxmlformats.org/officeDocument/2006/relationships/tags" Target="../tags/tag143.xml"/><Relationship Id="rId2" Type="http://schemas.openxmlformats.org/officeDocument/2006/relationships/image" Target="../media/image6.png"/><Relationship Id="rId14" Type="http://schemas.openxmlformats.org/officeDocument/2006/relationships/slideLayout" Target="../slideLayouts/slideLayout2.xml"/><Relationship Id="rId13" Type="http://schemas.openxmlformats.org/officeDocument/2006/relationships/tags" Target="../tags/tag152.xml"/><Relationship Id="rId12" Type="http://schemas.openxmlformats.org/officeDocument/2006/relationships/tags" Target="../tags/tag151.xml"/><Relationship Id="rId11" Type="http://schemas.openxmlformats.org/officeDocument/2006/relationships/tags" Target="../tags/tag150.xml"/><Relationship Id="rId10" Type="http://schemas.openxmlformats.org/officeDocument/2006/relationships/tags" Target="../tags/tag149.xml"/><Relationship Id="rId1" Type="http://schemas.openxmlformats.org/officeDocument/2006/relationships/tags" Target="../tags/tag142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197.xml"/><Relationship Id="rId7" Type="http://schemas.openxmlformats.org/officeDocument/2006/relationships/tags" Target="../tags/tag196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195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4.xml"/><Relationship Id="rId1" Type="http://schemas.openxmlformats.org/officeDocument/2006/relationships/tags" Target="../tags/tag194.xml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200.xml"/><Relationship Id="rId2" Type="http://schemas.openxmlformats.org/officeDocument/2006/relationships/tags" Target="../tags/tag199.xml"/><Relationship Id="rId1" Type="http://schemas.openxmlformats.org/officeDocument/2006/relationships/tags" Target="../tags/tag198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04.xml"/><Relationship Id="rId7" Type="http://schemas.openxmlformats.org/officeDocument/2006/relationships/tags" Target="../tags/tag203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02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5.xml"/><Relationship Id="rId1" Type="http://schemas.openxmlformats.org/officeDocument/2006/relationships/tags" Target="../tags/tag20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tags" Target="../tags/tag208.xml"/><Relationship Id="rId7" Type="http://schemas.openxmlformats.org/officeDocument/2006/relationships/tags" Target="../tags/tag207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06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09.xml"/><Relationship Id="rId1" Type="http://schemas.openxmlformats.org/officeDocument/2006/relationships/tags" Target="../tags/tag205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3.jpeg"/><Relationship Id="rId8" Type="http://schemas.openxmlformats.org/officeDocument/2006/relationships/tags" Target="../tags/tag213.xml"/><Relationship Id="rId7" Type="http://schemas.openxmlformats.org/officeDocument/2006/relationships/tags" Target="../tags/tag212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11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14.xml"/><Relationship Id="rId1" Type="http://schemas.openxmlformats.org/officeDocument/2006/relationships/tags" Target="../tags/tag210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218.xml"/><Relationship Id="rId8" Type="http://schemas.openxmlformats.org/officeDocument/2006/relationships/tags" Target="../tags/tag217.xml"/><Relationship Id="rId7" Type="http://schemas.openxmlformats.org/officeDocument/2006/relationships/image" Target="../media/image13.jpe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16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19.xml"/><Relationship Id="rId1" Type="http://schemas.openxmlformats.org/officeDocument/2006/relationships/tags" Target="../tags/tag215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24.xml"/><Relationship Id="rId8" Type="http://schemas.openxmlformats.org/officeDocument/2006/relationships/tags" Target="../tags/tag223.xml"/><Relationship Id="rId7" Type="http://schemas.openxmlformats.org/officeDocument/2006/relationships/tags" Target="../tags/tag222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21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226.xml"/><Relationship Id="rId11" Type="http://schemas.openxmlformats.org/officeDocument/2006/relationships/image" Target="../media/image13.jpeg"/><Relationship Id="rId10" Type="http://schemas.openxmlformats.org/officeDocument/2006/relationships/tags" Target="../tags/tag225.xml"/><Relationship Id="rId1" Type="http://schemas.openxmlformats.org/officeDocument/2006/relationships/tags" Target="../tags/tag220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31.xml"/><Relationship Id="rId8" Type="http://schemas.openxmlformats.org/officeDocument/2006/relationships/tags" Target="../tags/tag230.xml"/><Relationship Id="rId7" Type="http://schemas.openxmlformats.org/officeDocument/2006/relationships/tags" Target="../tags/tag229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28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image" Target="../media/image13.jpeg"/><Relationship Id="rId1" Type="http://schemas.openxmlformats.org/officeDocument/2006/relationships/tags" Target="../tags/tag227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238.xml"/><Relationship Id="rId8" Type="http://schemas.openxmlformats.org/officeDocument/2006/relationships/tags" Target="../tags/tag237.xml"/><Relationship Id="rId7" Type="http://schemas.openxmlformats.org/officeDocument/2006/relationships/tags" Target="../tags/tag236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35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3" Type="http://schemas.openxmlformats.org/officeDocument/2006/relationships/slideLayout" Target="../slideLayouts/slideLayout18.xml"/><Relationship Id="rId12" Type="http://schemas.openxmlformats.org/officeDocument/2006/relationships/tags" Target="../tags/tag240.xml"/><Relationship Id="rId11" Type="http://schemas.openxmlformats.org/officeDocument/2006/relationships/image" Target="../media/image13.jpeg"/><Relationship Id="rId10" Type="http://schemas.openxmlformats.org/officeDocument/2006/relationships/tags" Target="../tags/tag239.xml"/><Relationship Id="rId1" Type="http://schemas.openxmlformats.org/officeDocument/2006/relationships/tags" Target="../tags/tag234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244.xml"/><Relationship Id="rId8" Type="http://schemas.openxmlformats.org/officeDocument/2006/relationships/image" Target="../media/image13.jpeg"/><Relationship Id="rId7" Type="http://schemas.openxmlformats.org/officeDocument/2006/relationships/tags" Target="../tags/tag243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42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6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45.xml"/><Relationship Id="rId1" Type="http://schemas.openxmlformats.org/officeDocument/2006/relationships/tags" Target="../tags/tag24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61.xml"/><Relationship Id="rId8" Type="http://schemas.openxmlformats.org/officeDocument/2006/relationships/tags" Target="../tags/tag160.xml"/><Relationship Id="rId7" Type="http://schemas.openxmlformats.org/officeDocument/2006/relationships/tags" Target="../tags/tag159.xml"/><Relationship Id="rId6" Type="http://schemas.openxmlformats.org/officeDocument/2006/relationships/tags" Target="../tags/tag158.xml"/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4" Type="http://schemas.openxmlformats.org/officeDocument/2006/relationships/notesSlide" Target="../notesSlides/notesSlide1.xml"/><Relationship Id="rId23" Type="http://schemas.openxmlformats.org/officeDocument/2006/relationships/slideLayout" Target="../slideLayouts/slideLayout17.xml"/><Relationship Id="rId22" Type="http://schemas.openxmlformats.org/officeDocument/2006/relationships/tags" Target="../tags/tag174.xml"/><Relationship Id="rId21" Type="http://schemas.openxmlformats.org/officeDocument/2006/relationships/tags" Target="../tags/tag173.xml"/><Relationship Id="rId20" Type="http://schemas.openxmlformats.org/officeDocument/2006/relationships/tags" Target="../tags/tag172.xml"/><Relationship Id="rId2" Type="http://schemas.openxmlformats.org/officeDocument/2006/relationships/tags" Target="../tags/tag154.xml"/><Relationship Id="rId19" Type="http://schemas.openxmlformats.org/officeDocument/2006/relationships/tags" Target="../tags/tag171.xml"/><Relationship Id="rId18" Type="http://schemas.openxmlformats.org/officeDocument/2006/relationships/tags" Target="../tags/tag170.xml"/><Relationship Id="rId17" Type="http://schemas.openxmlformats.org/officeDocument/2006/relationships/tags" Target="../tags/tag169.xml"/><Relationship Id="rId16" Type="http://schemas.openxmlformats.org/officeDocument/2006/relationships/tags" Target="../tags/tag168.xml"/><Relationship Id="rId15" Type="http://schemas.openxmlformats.org/officeDocument/2006/relationships/tags" Target="../tags/tag167.xml"/><Relationship Id="rId14" Type="http://schemas.openxmlformats.org/officeDocument/2006/relationships/tags" Target="../tags/tag166.xml"/><Relationship Id="rId13" Type="http://schemas.openxmlformats.org/officeDocument/2006/relationships/tags" Target="../tags/tag165.xml"/><Relationship Id="rId12" Type="http://schemas.openxmlformats.org/officeDocument/2006/relationships/tags" Target="../tags/tag164.xml"/><Relationship Id="rId11" Type="http://schemas.openxmlformats.org/officeDocument/2006/relationships/tags" Target="../tags/tag163.xml"/><Relationship Id="rId10" Type="http://schemas.openxmlformats.org/officeDocument/2006/relationships/tags" Target="../tags/tag162.xml"/><Relationship Id="rId1" Type="http://schemas.openxmlformats.org/officeDocument/2006/relationships/tags" Target="../tags/tag153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248.xml"/><Relationship Id="rId2" Type="http://schemas.openxmlformats.org/officeDocument/2006/relationships/tags" Target="../tags/tag247.xml"/><Relationship Id="rId1" Type="http://schemas.openxmlformats.org/officeDocument/2006/relationships/tags" Target="../tags/tag246.xml"/></Relationships>
</file>

<file path=ppt/slides/_rels/slide2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17.xml"/><Relationship Id="rId2" Type="http://schemas.openxmlformats.org/officeDocument/2006/relationships/tags" Target="../tags/tag249.xml"/><Relationship Id="rId1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7.xml"/><Relationship Id="rId1" Type="http://schemas.openxmlformats.org/officeDocument/2006/relationships/tags" Target="../tags/tag250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tags" Target="../tags/tag253.xml"/><Relationship Id="rId7" Type="http://schemas.openxmlformats.org/officeDocument/2006/relationships/image" Target="../media/image15.pn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52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8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54.xml"/><Relationship Id="rId1" Type="http://schemas.openxmlformats.org/officeDocument/2006/relationships/tags" Target="../tags/tag251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58.xml"/><Relationship Id="rId7" Type="http://schemas.openxmlformats.org/officeDocument/2006/relationships/tags" Target="../tags/tag257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56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9.xml"/><Relationship Id="rId1" Type="http://schemas.openxmlformats.org/officeDocument/2006/relationships/tags" Target="../tags/tag255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61.xml"/><Relationship Id="rId7" Type="http://schemas.openxmlformats.org/officeDocument/2006/relationships/image" Target="../media/image17.pn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60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0.xml"/><Relationship Id="rId1" Type="http://schemas.openxmlformats.org/officeDocument/2006/relationships/tags" Target="../tags/tag259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64.xml"/><Relationship Id="rId7" Type="http://schemas.openxmlformats.org/officeDocument/2006/relationships/image" Target="../media/image18.pn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63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1.xml"/><Relationship Id="rId1" Type="http://schemas.openxmlformats.org/officeDocument/2006/relationships/tags" Target="../tags/tag26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67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66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65.xml"/><Relationship Id="rId10" Type="http://schemas.openxmlformats.org/officeDocument/2006/relationships/notesSlide" Target="../notesSlides/notesSlide12.xml"/><Relationship Id="rId1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70.xml"/><Relationship Id="rId7" Type="http://schemas.openxmlformats.org/officeDocument/2006/relationships/image" Target="../media/image20.pn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69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3.xml"/><Relationship Id="rId1" Type="http://schemas.openxmlformats.org/officeDocument/2006/relationships/tags" Target="../tags/tag268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73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72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71.xml"/><Relationship Id="rId10" Type="http://schemas.openxmlformats.org/officeDocument/2006/relationships/notesSlide" Target="../notesSlides/notesSlide14.xml"/><Relationship Id="rId1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tags" Target="../tags/tag175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76.xml"/><Relationship Id="rId7" Type="http://schemas.openxmlformats.org/officeDocument/2006/relationships/image" Target="file:///C:\Users\1V994W2\PycharmProjects\PPT_Background_Generation/pic_temp/1_pic_quater_right_up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75.xml"/><Relationship Id="rId4" Type="http://schemas.openxmlformats.org/officeDocument/2006/relationships/image" Target="file:///C:\Users\1V994W2\PycharmProjects\PPT_Background_Generation/pic_temp/0_pic_quater_left_up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74.xml"/><Relationship Id="rId10" Type="http://schemas.openxmlformats.org/officeDocument/2006/relationships/notesSlide" Target="../notesSlides/notesSlide15.xml"/><Relationship Id="rId1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80.xml"/><Relationship Id="rId7" Type="http://schemas.openxmlformats.org/officeDocument/2006/relationships/tags" Target="../tags/tag279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78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6.xml"/><Relationship Id="rId1" Type="http://schemas.openxmlformats.org/officeDocument/2006/relationships/tags" Target="../tags/tag277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tags" Target="../tags/tag284.xml"/><Relationship Id="rId8" Type="http://schemas.openxmlformats.org/officeDocument/2006/relationships/image" Target="../media/image23.jpeg"/><Relationship Id="rId7" Type="http://schemas.openxmlformats.org/officeDocument/2006/relationships/tags" Target="../tags/tag283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82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5" Type="http://schemas.openxmlformats.org/officeDocument/2006/relationships/notesSlide" Target="../notesSlides/notesSlide17.xml"/><Relationship Id="rId14" Type="http://schemas.openxmlformats.org/officeDocument/2006/relationships/slideLayout" Target="../slideLayouts/slideLayout18.xml"/><Relationship Id="rId13" Type="http://schemas.openxmlformats.org/officeDocument/2006/relationships/tags" Target="../tags/tag286.xml"/><Relationship Id="rId12" Type="http://schemas.openxmlformats.org/officeDocument/2006/relationships/image" Target="../media/image25.jpeg"/><Relationship Id="rId11" Type="http://schemas.openxmlformats.org/officeDocument/2006/relationships/tags" Target="../tags/tag285.xml"/><Relationship Id="rId10" Type="http://schemas.openxmlformats.org/officeDocument/2006/relationships/image" Target="../media/image24.jpeg"/><Relationship Id="rId1" Type="http://schemas.openxmlformats.org/officeDocument/2006/relationships/tags" Target="../tags/tag281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8.xml"/><Relationship Id="rId8" Type="http://schemas.openxmlformats.org/officeDocument/2006/relationships/slideLayout" Target="../slideLayouts/slideLayout18.xml"/><Relationship Id="rId7" Type="http://schemas.openxmlformats.org/officeDocument/2006/relationships/tags" Target="../tags/tag289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88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" Type="http://schemas.openxmlformats.org/officeDocument/2006/relationships/tags" Target="../tags/tag287.xml"/></Relationships>
</file>

<file path=ppt/slides/_rels/slide3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4.xml"/><Relationship Id="rId3" Type="http://schemas.openxmlformats.org/officeDocument/2006/relationships/tags" Target="../tags/tag292.xml"/><Relationship Id="rId2" Type="http://schemas.openxmlformats.org/officeDocument/2006/relationships/tags" Target="../tags/tag291.xml"/><Relationship Id="rId1" Type="http://schemas.openxmlformats.org/officeDocument/2006/relationships/tags" Target="../tags/tag290.xml"/></Relationships>
</file>

<file path=ppt/slides/_rels/slide3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295.xml"/><Relationship Id="rId7" Type="http://schemas.openxmlformats.org/officeDocument/2006/relationships/image" Target="../media/image13.jpe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94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19.xml"/><Relationship Id="rId1" Type="http://schemas.openxmlformats.org/officeDocument/2006/relationships/tags" Target="../tags/tag293.xml"/></Relationships>
</file>

<file path=ppt/slides/_rels/slide36.xml.rels><?xml version="1.0" encoding="UTF-8" standalone="yes"?>
<Relationships xmlns="http://schemas.openxmlformats.org/package/2006/relationships"><Relationship Id="rId9" Type="http://schemas.openxmlformats.org/officeDocument/2006/relationships/tags" Target="../tags/tag299.xml"/><Relationship Id="rId8" Type="http://schemas.openxmlformats.org/officeDocument/2006/relationships/tags" Target="../tags/tag298.xml"/><Relationship Id="rId7" Type="http://schemas.openxmlformats.org/officeDocument/2006/relationships/image" Target="../media/image13.jpe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297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2" Type="http://schemas.openxmlformats.org/officeDocument/2006/relationships/notesSlide" Target="../notesSlides/notesSlide20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300.xml"/><Relationship Id="rId1" Type="http://schemas.openxmlformats.org/officeDocument/2006/relationships/tags" Target="../tags/tag296.xml"/></Relationships>
</file>

<file path=ppt/slides/_rels/slide37.xml.rels><?xml version="1.0" encoding="UTF-8" standalone="yes"?>
<Relationships xmlns="http://schemas.openxmlformats.org/package/2006/relationships"><Relationship Id="rId9" Type="http://schemas.openxmlformats.org/officeDocument/2006/relationships/tags" Target="../tags/tag307.xml"/><Relationship Id="rId8" Type="http://schemas.openxmlformats.org/officeDocument/2006/relationships/tags" Target="../tags/tag306.xml"/><Relationship Id="rId7" Type="http://schemas.openxmlformats.org/officeDocument/2006/relationships/tags" Target="../tags/tag305.xml"/><Relationship Id="rId6" Type="http://schemas.openxmlformats.org/officeDocument/2006/relationships/tags" Target="../tags/tag304.xml"/><Relationship Id="rId5" Type="http://schemas.openxmlformats.org/officeDocument/2006/relationships/tags" Target="../tags/tag303.xml"/><Relationship Id="rId4" Type="http://schemas.openxmlformats.org/officeDocument/2006/relationships/image" Target="../media/image7.png"/><Relationship Id="rId3" Type="http://schemas.openxmlformats.org/officeDocument/2006/relationships/tags" Target="../tags/tag302.xml"/><Relationship Id="rId2" Type="http://schemas.openxmlformats.org/officeDocument/2006/relationships/image" Target="../media/image6.png"/><Relationship Id="rId13" Type="http://schemas.openxmlformats.org/officeDocument/2006/relationships/slideLayout" Target="../slideLayouts/slideLayout13.xml"/><Relationship Id="rId12" Type="http://schemas.openxmlformats.org/officeDocument/2006/relationships/tags" Target="../tags/tag310.xml"/><Relationship Id="rId11" Type="http://schemas.openxmlformats.org/officeDocument/2006/relationships/tags" Target="../tags/tag309.xml"/><Relationship Id="rId10" Type="http://schemas.openxmlformats.org/officeDocument/2006/relationships/tags" Target="../tags/tag308.xml"/><Relationship Id="rId1" Type="http://schemas.openxmlformats.org/officeDocument/2006/relationships/tags" Target="../tags/tag301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18.xml"/><Relationship Id="rId7" Type="http://schemas.openxmlformats.org/officeDocument/2006/relationships/tags" Target="../tags/tag180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179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" Type="http://schemas.openxmlformats.org/officeDocument/2006/relationships/tags" Target="../tags/tag178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183.xml"/><Relationship Id="rId7" Type="http://schemas.openxmlformats.org/officeDocument/2006/relationships/image" Target="../media/image8.pn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182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notesSlide" Target="../notesSlides/notesSlide3.xml"/><Relationship Id="rId1" Type="http://schemas.openxmlformats.org/officeDocument/2006/relationships/tags" Target="../tags/tag181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image" Target="../media/image10.png"/><Relationship Id="rId7" Type="http://schemas.openxmlformats.org/officeDocument/2006/relationships/image" Target="../media/image9.pn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185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0" Type="http://schemas.openxmlformats.org/officeDocument/2006/relationships/slideLayout" Target="../slideLayouts/slideLayout18.xml"/><Relationship Id="rId1" Type="http://schemas.openxmlformats.org/officeDocument/2006/relationships/tags" Target="../tags/tag18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8.xml"/><Relationship Id="rId8" Type="http://schemas.openxmlformats.org/officeDocument/2006/relationships/tags" Target="../tags/tag189.xml"/><Relationship Id="rId7" Type="http://schemas.openxmlformats.org/officeDocument/2006/relationships/image" Target="../media/image11.png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188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" Type="http://schemas.openxmlformats.org/officeDocument/2006/relationships/tags" Target="../tags/tag18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tags" Target="../tags/tag190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193.xml"/><Relationship Id="rId6" Type="http://schemas.openxmlformats.org/officeDocument/2006/relationships/image" Target="file:///C:\Users\1V994W2\PycharmProjects\PPT_Background_Generation/pic_temp/1_pic_quater_right_up.png" TargetMode="External"/><Relationship Id="rId5" Type="http://schemas.openxmlformats.org/officeDocument/2006/relationships/image" Target="../media/image3.png"/><Relationship Id="rId4" Type="http://schemas.openxmlformats.org/officeDocument/2006/relationships/tags" Target="../tags/tag192.xml"/><Relationship Id="rId3" Type="http://schemas.openxmlformats.org/officeDocument/2006/relationships/image" Target="file:///C:\Users\1V994W2\PycharmProjects\PPT_Background_Generation/pic_temp/0_pic_quater_left_up.png" TargetMode="External"/><Relationship Id="rId2" Type="http://schemas.openxmlformats.org/officeDocument/2006/relationships/image" Target="../media/image2.png"/><Relationship Id="rId1" Type="http://schemas.openxmlformats.org/officeDocument/2006/relationships/tags" Target="../tags/tag1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440" y="645795"/>
            <a:ext cx="2858770" cy="765810"/>
          </a:xfrm>
          <a:prstGeom prst="rect">
            <a:avLst/>
          </a:prstGeom>
        </p:spPr>
      </p:pic>
      <p:sp>
        <p:nvSpPr>
          <p:cNvPr id="7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5262245" y="2208530"/>
            <a:ext cx="6449060" cy="1969135"/>
          </a:xfrm>
          <a:prstGeom prst="rect">
            <a:avLst/>
          </a:prstGeom>
        </p:spPr>
        <p:txBody>
          <a:bodyPr vert="horz" wrap="square" lIns="91440" tIns="45720" rIns="91440" bIns="45720" rtlCol="0" anchor="b" anchorCtr="0"/>
          <a:lstStyle>
            <a:lvl1pPr algn="di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7200" b="0" u="none" strike="noStrike" kern="1200" cap="none" spc="700" normalizeH="0" baseline="0">
                <a:solidFill>
                  <a:schemeClr val="bg1"/>
                </a:solidFill>
                <a:uFillTx/>
                <a:latin typeface="Arial" panose="020B060402020209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marL="0" indent="0" algn="di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5400" b="1" dirty="0">
                <a:solidFill>
                  <a:schemeClr val="tx1"/>
                </a:solidFill>
                <a:effectLst/>
                <a:latin typeface="Times New Roman" panose="02020503050405090304" pitchFamily="18" charset="0"/>
                <a:ea typeface="华文新魏" panose="02010800040101010101" pitchFamily="2" charset="-122"/>
                <a:cs typeface="Times New Roman" panose="02020503050405090304" pitchFamily="18" charset="0"/>
              </a:rPr>
              <a:t>少班专业</a:t>
            </a:r>
            <a:r>
              <a:rPr lang="zh-CN" altLang="en-US" sz="5400" b="1" dirty="0">
                <a:solidFill>
                  <a:schemeClr val="tx1"/>
                </a:solidFill>
                <a:effectLst/>
                <a:latin typeface="Times New Roman" panose="02020503050405090304" pitchFamily="18" charset="0"/>
                <a:ea typeface="华文新魏" panose="02010800040101010101" pitchFamily="2" charset="-122"/>
                <a:cs typeface="Times New Roman" panose="02020503050405090304" pitchFamily="18" charset="0"/>
              </a:rPr>
              <a:t>选择介绍</a:t>
            </a:r>
            <a:endParaRPr lang="zh-CN" altLang="en-US" sz="5400" b="1" dirty="0">
              <a:solidFill>
                <a:schemeClr val="tx1"/>
              </a:solidFill>
              <a:effectLst/>
              <a:latin typeface="Times New Roman" panose="02020503050405090304" pitchFamily="18" charset="0"/>
              <a:ea typeface="华文新魏" panose="02010800040101010101" pitchFamily="2" charset="-122"/>
              <a:cs typeface="Times New Roman" panose="02020503050405090304" pitchFamily="18" charset="0"/>
            </a:endParaRPr>
          </a:p>
          <a:p>
            <a:pPr marL="0" lvl="0" algn="l">
              <a:lnSpc>
                <a:spcPct val="130000"/>
              </a:lnSpc>
              <a:buNone/>
            </a:pPr>
            <a:r>
              <a:rPr lang="zh-CN" altLang="en-US" sz="4800" b="1" dirty="0">
                <a:solidFill>
                  <a:schemeClr val="tx1"/>
                </a:solidFill>
                <a:effectLst/>
                <a:latin typeface="Times New Roman" panose="02020503050405090304" pitchFamily="18" charset="0"/>
                <a:ea typeface="华文新魏" panose="02010800040101010101" pitchFamily="2" charset="-122"/>
                <a:cs typeface="Times New Roman" panose="02020503050405090304" pitchFamily="18" charset="0"/>
              </a:rPr>
              <a:t>2024.</a:t>
            </a:r>
            <a:r>
              <a:rPr lang="en-US" altLang="zh-CN" sz="4800" b="1" dirty="0">
                <a:solidFill>
                  <a:schemeClr val="tx1"/>
                </a:solidFill>
                <a:effectLst/>
                <a:latin typeface="Times New Roman" panose="02020503050405090304" pitchFamily="18" charset="0"/>
                <a:ea typeface="华文新魏" panose="02010800040101010101" pitchFamily="2" charset="-122"/>
                <a:cs typeface="Times New Roman" panose="02020503050405090304" pitchFamily="18" charset="0"/>
              </a:rPr>
              <a:t>9</a:t>
            </a:r>
            <a:endParaRPr lang="en-US" altLang="zh-CN" sz="4800" b="1" dirty="0">
              <a:solidFill>
                <a:schemeClr val="tx1"/>
              </a:solidFill>
              <a:effectLst/>
              <a:latin typeface="Times New Roman" panose="02020503050405090304" pitchFamily="18" charset="0"/>
              <a:ea typeface="华文新魏" panose="02010800040101010101" pitchFamily="2" charset="-122"/>
              <a:cs typeface="Times New Roman" panose="02020503050405090304" pitchFamily="18" charset="0"/>
            </a:endParaRPr>
          </a:p>
        </p:txBody>
      </p:sp>
      <p:sp>
        <p:nvSpPr>
          <p:cNvPr id="8" name="副标题 5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5062855" y="4522470"/>
            <a:ext cx="6350000" cy="87249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noAutofit/>
          </a:bodyPr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None/>
              <a:defRPr lang="zh-CN" altLang="en-US" sz="2000" u="none" strike="noStrike" kern="1200" cap="none" spc="20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微软雅黑" panose="020B0503020204020204" charset="-122"/>
                <a:cs typeface="微软雅黑" panose="020B0503020204020204" charset="-122"/>
              </a:defRPr>
            </a:lvl1pPr>
            <a:lvl2pPr marL="6858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tabLst>
                <a:tab pos="1609725" algn="l"/>
              </a:tabLst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90204" pitchFamily="34" charset="0"/>
              <a:buChar char="•"/>
              <a:defRPr sz="1600" u="none" strike="noStrike" kern="1200" cap="none" spc="150" normalizeH="0" baseline="0">
                <a:solidFill>
                  <a:schemeClr val="tx1"/>
                </a:solidFill>
                <a:uFillTx/>
                <a:latin typeface="Arial" panose="020B060402020209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9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SzPct val="100000"/>
              <a:buNone/>
            </a:pPr>
            <a:r>
              <a:rPr lang="zh-CN" altLang="en-US" sz="2400" strike="noStrike" baseline="0" dirty="0">
                <a:solidFill>
                  <a:schemeClr val="tx1"/>
                </a:solidFill>
                <a:latin typeface="楷体" charset="0"/>
                <a:ea typeface="楷体" charset="0"/>
                <a:cs typeface="华文新魏" panose="02010800040101010101" pitchFamily="2" charset="-122"/>
              </a:rPr>
              <a:t> 数试</a:t>
            </a:r>
            <a:r>
              <a:rPr sz="2400" strike="noStrike" baseline="0" dirty="0">
                <a:solidFill>
                  <a:schemeClr val="tx1"/>
                </a:solidFill>
                <a:latin typeface="Times New Roman Regular" panose="02020503050405090304" charset="0"/>
                <a:ea typeface="楷体" charset="0"/>
                <a:cs typeface="Times New Roman Regular" panose="02020503050405090304" charset="0"/>
              </a:rPr>
              <a:t>2302</a:t>
            </a:r>
            <a:r>
              <a:rPr sz="2400" strike="noStrike" baseline="0" dirty="0">
                <a:solidFill>
                  <a:schemeClr val="tx1"/>
                </a:solidFill>
                <a:latin typeface="楷体" charset="0"/>
                <a:ea typeface="楷体" charset="0"/>
                <a:cs typeface="华文新魏" panose="02010800040101010101" pitchFamily="2" charset="-122"/>
              </a:rPr>
              <a:t> </a:t>
            </a:r>
            <a:r>
              <a:rPr lang="zh-CN" altLang="en-US" sz="2400" strike="noStrike" baseline="0" dirty="0">
                <a:solidFill>
                  <a:schemeClr val="tx1"/>
                </a:solidFill>
                <a:latin typeface="楷体" charset="0"/>
                <a:ea typeface="楷体" charset="0"/>
                <a:cs typeface="华文新魏" panose="02010800040101010101" pitchFamily="2" charset="-122"/>
              </a:rPr>
              <a:t>吴鸿</a:t>
            </a:r>
            <a:endParaRPr lang="zh-CN" altLang="en-US" sz="2400" strike="noStrike" baseline="0" dirty="0">
              <a:solidFill>
                <a:schemeClr val="tx1"/>
              </a:solidFill>
              <a:latin typeface="楷体" charset="0"/>
              <a:ea typeface="楷体" charset="0"/>
              <a:cs typeface="华文新魏" panose="0201080004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-2253959" y="1596921"/>
            <a:ext cx="8175445" cy="3529890"/>
          </a:xfrm>
          <a:prstGeom prst="rect">
            <a:avLst/>
          </a:prstGeom>
        </p:spPr>
      </p:pic>
      <p:sp>
        <p:nvSpPr>
          <p:cNvPr id="34" name="平行四边形 33"/>
          <p:cNvSpPr/>
          <p:nvPr>
            <p:custDataLst>
              <p:tags r:id="rId7"/>
            </p:custDataLst>
          </p:nvPr>
        </p:nvSpPr>
        <p:spPr>
          <a:xfrm>
            <a:off x="9395331" y="0"/>
            <a:ext cx="5520696" cy="6858000"/>
          </a:xfrm>
          <a:prstGeom prst="parallelogram">
            <a:avLst>
              <a:gd name="adj" fmla="val 761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  <a:effectLst>
            <a:outerShdw blurRad="762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  <p:sp>
        <p:nvSpPr>
          <p:cNvPr id="10" name="平行四边形 9"/>
          <p:cNvSpPr/>
          <p:nvPr>
            <p:custDataLst>
              <p:tags r:id="rId8"/>
            </p:custDataLst>
          </p:nvPr>
        </p:nvSpPr>
        <p:spPr>
          <a:xfrm>
            <a:off x="-5019500" y="1312997"/>
            <a:ext cx="6973806" cy="5230678"/>
          </a:xfrm>
          <a:prstGeom prst="parallelogram">
            <a:avLst>
              <a:gd name="adj" fmla="val 60655"/>
            </a:avLst>
          </a:prstGeom>
          <a:solidFill>
            <a:srgbClr val="0070C0"/>
          </a:solidFill>
          <a:ln>
            <a:noFill/>
          </a:ln>
          <a:effectLst>
            <a:outerShdw blurRad="508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  <p:sp>
        <p:nvSpPr>
          <p:cNvPr id="16" name="三角形 15"/>
          <p:cNvSpPr/>
          <p:nvPr>
            <p:custDataLst>
              <p:tags r:id="rId9"/>
            </p:custDataLst>
          </p:nvPr>
        </p:nvSpPr>
        <p:spPr>
          <a:xfrm>
            <a:off x="1144543" y="1316786"/>
            <a:ext cx="1627559" cy="1337504"/>
          </a:xfrm>
          <a:prstGeom prst="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  <p:sp>
        <p:nvSpPr>
          <p:cNvPr id="30" name="三角形 29"/>
          <p:cNvSpPr/>
          <p:nvPr>
            <p:custDataLst>
              <p:tags r:id="rId10"/>
            </p:custDataLst>
          </p:nvPr>
        </p:nvSpPr>
        <p:spPr>
          <a:xfrm rot="10800000">
            <a:off x="2128570" y="1597152"/>
            <a:ext cx="1266785" cy="1041025"/>
          </a:xfrm>
          <a:prstGeom prst="triangle">
            <a:avLst/>
          </a:prstGeom>
          <a:solidFill>
            <a:srgbClr val="0064C8"/>
          </a:solidFill>
          <a:ln>
            <a:noFill/>
          </a:ln>
          <a:effectLst>
            <a:outerShdw blurRad="762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  <p:cxnSp>
        <p:nvCxnSpPr>
          <p:cNvPr id="55" name="直线连接符 54"/>
          <p:cNvCxnSpPr/>
          <p:nvPr>
            <p:custDataLst>
              <p:tags r:id="rId11"/>
            </p:custDataLst>
          </p:nvPr>
        </p:nvCxnSpPr>
        <p:spPr>
          <a:xfrm flipH="1">
            <a:off x="-1087755" y="5257691"/>
            <a:ext cx="904030" cy="1501632"/>
          </a:xfrm>
          <a:prstGeom prst="line">
            <a:avLst/>
          </a:prstGeom>
          <a:ln w="25400">
            <a:solidFill>
              <a:srgbClr val="006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平行四边形 56"/>
          <p:cNvSpPr/>
          <p:nvPr>
            <p:custDataLst>
              <p:tags r:id="rId12"/>
            </p:custDataLst>
          </p:nvPr>
        </p:nvSpPr>
        <p:spPr>
          <a:xfrm>
            <a:off x="-6569435" y="2117665"/>
            <a:ext cx="6973806" cy="5230678"/>
          </a:xfrm>
          <a:prstGeom prst="parallelogram">
            <a:avLst>
              <a:gd name="adj" fmla="val 60655"/>
            </a:avLst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</p:spTree>
    <p:custDataLst>
      <p:tags r:id="rId13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539750" y="984885"/>
            <a:ext cx="11314430" cy="540639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2000">
                <a:sym typeface="+mn-ea"/>
              </a:rPr>
              <a:t>第二学期</a:t>
            </a:r>
            <a:r>
              <a:rPr lang="en-US" altLang="zh-CN" sz="2000">
                <a:sym typeface="+mn-ea"/>
              </a:rPr>
              <a:t>6</a:t>
            </a:r>
            <a:r>
              <a:rPr lang="zh-CN" altLang="en-US" sz="2000">
                <a:sym typeface="+mn-ea"/>
              </a:rPr>
              <a:t>月底</a:t>
            </a:r>
            <a:r>
              <a:rPr lang="zh-CN" altLang="en-US" sz="2000">
                <a:sym typeface="+mn-ea"/>
              </a:rPr>
              <a:t>开始：</a:t>
            </a:r>
            <a:endParaRPr lang="zh-CN" altLang="en-US" sz="2000">
              <a:sym typeface="+mn-ea"/>
            </a:endParaRPr>
          </a:p>
          <a:p>
            <a:pPr indent="4572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大类专业宣讲：电气、自动化（电信</a:t>
            </a:r>
            <a:r>
              <a:rPr lang="zh-CN" altLang="en-US" sz="2400">
                <a:sym typeface="+mn-ea"/>
              </a:rPr>
              <a:t>学部）、能动、机械</a:t>
            </a:r>
            <a:endParaRPr lang="zh-CN" altLang="en-US" sz="2400">
              <a:sym typeface="+mn-ea"/>
            </a:endParaRPr>
          </a:p>
          <a:p>
            <a:pPr marL="914400" lvl="2" indent="457200" fontAlgn="auto">
              <a:lnSpc>
                <a:spcPct val="150000"/>
              </a:lnSpc>
            </a:pPr>
            <a:r>
              <a:rPr lang="en-US" altLang="zh-CN" sz="2400">
                <a:sym typeface="+mn-ea"/>
              </a:rPr>
              <a:t> </a:t>
            </a:r>
            <a:r>
              <a:rPr lang="zh-CN" altLang="en-US" sz="2400">
                <a:sym typeface="+mn-ea"/>
              </a:rPr>
              <a:t>钱院试验班宣讲</a:t>
            </a:r>
            <a:endParaRPr lang="zh-CN" altLang="en-US" sz="2400">
              <a:sym typeface="+mn-ea"/>
            </a:endParaRPr>
          </a:p>
          <a:p>
            <a:pPr marL="1828800" lvl="4" indent="457200" fontAlgn="auto">
              <a:lnSpc>
                <a:spcPct val="150000"/>
              </a:lnSpc>
            </a:pPr>
            <a:r>
              <a:rPr lang="en-US" altLang="zh-CN" sz="2400">
                <a:sym typeface="+mn-ea"/>
              </a:rPr>
              <a:t>  </a:t>
            </a:r>
            <a:r>
              <a:rPr lang="zh-CN" altLang="en-US" sz="2400">
                <a:sym typeface="+mn-ea"/>
              </a:rPr>
              <a:t>大类意愿摸查，试验班志愿填报</a:t>
            </a:r>
            <a:endParaRPr lang="zh-CN" altLang="en-US" sz="2400">
              <a:sym typeface="+mn-ea"/>
            </a:endParaRPr>
          </a:p>
          <a:p>
            <a:pPr marL="2743200" lvl="6" indent="457200" fontAlgn="auto">
              <a:lnSpc>
                <a:spcPct val="150000"/>
              </a:lnSpc>
            </a:pPr>
            <a:r>
              <a:rPr lang="en-US" altLang="zh-CN" sz="2400">
                <a:sym typeface="+mn-ea"/>
              </a:rPr>
              <a:t>   </a:t>
            </a:r>
            <a:r>
              <a:rPr lang="zh-CN" altLang="en-US" sz="2400">
                <a:sym typeface="+mn-ea"/>
              </a:rPr>
              <a:t>期末</a:t>
            </a:r>
            <a:r>
              <a:rPr lang="zh-CN" altLang="en-US" sz="2400">
                <a:sym typeface="+mn-ea"/>
              </a:rPr>
              <a:t>考试（</a:t>
            </a:r>
            <a:r>
              <a:rPr lang="en-US" altLang="zh-CN" sz="2400">
                <a:sym typeface="+mn-ea"/>
              </a:rPr>
              <a:t>17,18</a:t>
            </a:r>
            <a:r>
              <a:rPr lang="zh-CN" altLang="en-US" sz="2400">
                <a:sym typeface="+mn-ea"/>
              </a:rPr>
              <a:t>周）</a:t>
            </a:r>
            <a:endParaRPr lang="zh-CN" altLang="en-US" sz="2400">
              <a:sym typeface="+mn-ea"/>
            </a:endParaRPr>
          </a:p>
          <a:p>
            <a:pPr marL="3657600" lvl="8" indent="457200" fontAlgn="auto">
              <a:lnSpc>
                <a:spcPct val="150000"/>
              </a:lnSpc>
            </a:pPr>
            <a:r>
              <a:rPr lang="en-US" altLang="zh-CN" sz="2400">
                <a:sym typeface="+mn-ea"/>
              </a:rPr>
              <a:t>    </a:t>
            </a:r>
            <a:r>
              <a:rPr lang="zh-CN" altLang="en-US" sz="2400">
                <a:sym typeface="+mn-ea"/>
              </a:rPr>
              <a:t>数学、物理试验班笔试</a:t>
            </a:r>
            <a:endParaRPr lang="zh-CN" altLang="en-US" sz="2400">
              <a:sym typeface="+mn-ea"/>
            </a:endParaRPr>
          </a:p>
          <a:p>
            <a:pPr marL="3657600" lvl="8" indent="4572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 </a:t>
            </a:r>
            <a:r>
              <a:rPr lang="en-US" altLang="zh-CN" sz="2400">
                <a:sym typeface="+mn-ea"/>
              </a:rPr>
              <a:t>                  </a:t>
            </a:r>
            <a:r>
              <a:rPr lang="zh-CN" altLang="en-US" sz="2400">
                <a:sym typeface="+mn-ea"/>
              </a:rPr>
              <a:t>综合成绩排名与</a:t>
            </a:r>
            <a:r>
              <a:rPr lang="zh-CN" altLang="en-US" sz="2400">
                <a:sym typeface="+mn-ea"/>
              </a:rPr>
              <a:t>试验班面试名单公布</a:t>
            </a:r>
            <a:endParaRPr lang="zh-CN" altLang="en-US" sz="2400">
              <a:sym typeface="+mn-ea"/>
            </a:endParaRPr>
          </a:p>
          <a:p>
            <a:pPr marL="3657600" lvl="8" indent="4572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 </a:t>
            </a:r>
            <a:r>
              <a:rPr lang="en-US" altLang="zh-CN" sz="2400">
                <a:sym typeface="+mn-ea"/>
              </a:rPr>
              <a:t>                                 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专业分流（全年级参与）</a:t>
            </a:r>
            <a:endParaRPr lang="zh-CN" altLang="en-US" sz="2400">
              <a:sym typeface="+mn-ea"/>
            </a:endParaRPr>
          </a:p>
          <a:p>
            <a:pPr marL="3657600" lvl="8" indent="457200" fontAlgn="auto">
              <a:lnSpc>
                <a:spcPct val="150000"/>
              </a:lnSpc>
            </a:pPr>
            <a:r>
              <a:rPr lang="zh-CN" altLang="en-US" sz="2400">
                <a:sym typeface="+mn-ea"/>
              </a:rPr>
              <a:t> </a:t>
            </a:r>
            <a:r>
              <a:rPr lang="en-US" altLang="zh-CN" sz="2400">
                <a:sym typeface="+mn-ea"/>
              </a:rPr>
              <a:t>                                                 </a:t>
            </a:r>
            <a:r>
              <a:rPr lang="zh-CN" altLang="en-US" sz="2400">
                <a:sym typeface="+mn-ea"/>
              </a:rPr>
              <a:t>试验班面试</a:t>
            </a:r>
            <a:endParaRPr lang="zh-CN" altLang="en-US" sz="2400">
              <a:sym typeface="+mn-ea"/>
            </a:endParaRPr>
          </a:p>
          <a:p>
            <a:endParaRPr lang="zh-CN" altLang="en-US" sz="2400"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7"/>
            </p:custDataLst>
          </p:nvPr>
        </p:nvSpPr>
        <p:spPr>
          <a:xfrm>
            <a:off x="782955" y="276225"/>
            <a:ext cx="3739515" cy="708660"/>
          </a:xfrm>
          <a:prstGeom prst="rect">
            <a:avLst/>
          </a:prstGeom>
        </p:spPr>
        <p:txBody>
          <a:bodyPr wrap="none">
            <a:no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专业选择相关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时间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7" name="右箭头 6"/>
          <p:cNvSpPr/>
          <p:nvPr/>
        </p:nvSpPr>
        <p:spPr>
          <a:xfrm rot="1620000">
            <a:off x="333375" y="3970020"/>
            <a:ext cx="8200390" cy="676275"/>
          </a:xfrm>
          <a:prstGeom prst="rightArrow">
            <a:avLst>
              <a:gd name="adj1" fmla="val 50000"/>
              <a:gd name="adj2" fmla="val 98967"/>
            </a:avLst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4803775" y="2635250"/>
            <a:ext cx="2585085" cy="1755775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8800" b="1" spc="200" dirty="0">
                <a:solidFill>
                  <a:schemeClr val="accent1">
                    <a:lumMod val="75000"/>
                  </a:schemeClr>
                </a:solidFill>
                <a:latin typeface="Times New Roman" panose="02020503050405090304" pitchFamily="18" charset="0"/>
                <a:ea typeface="微软雅黑" panose="020B0503020204020204" charset="-122"/>
                <a:cs typeface="Times New Roman" panose="02020503050405090304" pitchFamily="18" charset="0"/>
                <a:sym typeface="+mn-lt"/>
              </a:rPr>
              <a:t>2</a:t>
            </a:r>
            <a:endParaRPr lang="en-US" altLang="zh-CN" sz="8800" b="1" spc="200" dirty="0">
              <a:solidFill>
                <a:schemeClr val="accent1">
                  <a:lumMod val="75000"/>
                </a:schemeClr>
              </a:solidFill>
              <a:latin typeface="Times New Roman" panose="02020503050405090304" pitchFamily="18" charset="0"/>
              <a:ea typeface="微软雅黑" panose="020B0503020204020204" charset="-122"/>
              <a:cs typeface="Times New Roman" panose="02020503050405090304" pitchFamily="18" charset="0"/>
              <a:sym typeface="+mn-lt"/>
            </a:endParaRPr>
          </a:p>
        </p:txBody>
      </p:sp>
      <p:sp>
        <p:nvSpPr>
          <p:cNvPr id="5" name="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12149" y="4391024"/>
            <a:ext cx="5767705" cy="907393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rmAutofit/>
          </a:bodyPr>
          <a:lstStyle>
            <a:lvl1pPr marL="571500" indent="-5715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Font typeface="Arial" panose="020B0604020202090204" pitchFamily="34" charset="0"/>
              <a:buNone/>
              <a:defRPr kumimoji="0" lang="zh-CN" altLang="en-US" sz="4400" b="0" i="0" u="none" strike="noStrike" kern="1200" cap="none" spc="500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marL="0" lvl="0" indent="-571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dirty="0">
                <a:solidFill>
                  <a:schemeClr val="accent1">
                    <a:lumMod val="75000"/>
                  </a:schemeClr>
                </a:solidFill>
              </a:rPr>
              <a:t>试验班选拔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7"/>
            </p:custDataLst>
          </p:nvPr>
        </p:nvSpPr>
        <p:spPr>
          <a:xfrm>
            <a:off x="873760" y="2068830"/>
            <a:ext cx="8913495" cy="38925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200"/>
              <a:t>钱学森班：</a:t>
            </a:r>
            <a:r>
              <a:rPr lang="zh-CN" altLang="en-US" sz="3200">
                <a:sym typeface="+mn-ea"/>
              </a:rPr>
              <a:t>电气、自动化、能动、智造：5人</a:t>
            </a:r>
            <a:endParaRPr lang="zh-CN" altLang="en-US" sz="3200">
              <a:sym typeface="+mn-ea"/>
            </a:endParaRPr>
          </a:p>
          <a:p>
            <a:endParaRPr lang="zh-CN" altLang="en-US" sz="3200"/>
          </a:p>
          <a:p>
            <a:r>
              <a:rPr lang="zh-CN" altLang="en-US" sz="3200"/>
              <a:t>数学、物理、计算机、人工智能：</a:t>
            </a:r>
            <a:r>
              <a:rPr lang="en-US" altLang="zh-CN" sz="3200"/>
              <a:t>10</a:t>
            </a:r>
            <a:r>
              <a:rPr lang="zh-CN" altLang="en-US" sz="3200"/>
              <a:t>人</a:t>
            </a:r>
            <a:endParaRPr lang="zh-CN" altLang="en-US" sz="3200"/>
          </a:p>
          <a:p>
            <a:endParaRPr lang="zh-CN" altLang="en-US" sz="3200">
              <a:sym typeface="+mn-ea"/>
            </a:endParaRPr>
          </a:p>
          <a:p>
            <a:r>
              <a:rPr lang="zh-CN" altLang="en-US" sz="3200">
                <a:sym typeface="+mn-ea"/>
              </a:rPr>
              <a:t>临床医学（侯宗濂班）、基础医学、工程力学、储能班：</a:t>
            </a:r>
            <a:r>
              <a:rPr lang="en-US" altLang="zh-CN" sz="3200">
                <a:sym typeface="+mn-ea"/>
              </a:rPr>
              <a:t>5</a:t>
            </a:r>
            <a:r>
              <a:rPr lang="zh-CN" altLang="en-US" sz="3200">
                <a:sym typeface="+mn-ea"/>
              </a:rPr>
              <a:t>人</a:t>
            </a:r>
            <a:endParaRPr lang="zh-CN" altLang="en-US" sz="32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122680" y="594360"/>
            <a:ext cx="716089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400">
                <a:sym typeface="+mn-ea"/>
              </a:rPr>
              <a:t>《</a:t>
            </a:r>
            <a:r>
              <a:rPr sz="2400">
                <a:sym typeface="+mn-ea"/>
              </a:rPr>
              <a:t>2022级少年班进入各类试验班选拔细则（终稿）</a:t>
            </a:r>
            <a:r>
              <a:rPr lang="zh-CN" sz="2400">
                <a:sym typeface="+mn-ea"/>
              </a:rPr>
              <a:t>》</a:t>
            </a:r>
            <a:endParaRPr lang="zh-CN" altLang="en-US" sz="2400">
              <a:sym typeface="+mn-ea"/>
            </a:endParaRPr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446976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钱学森班选拔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4*5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人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828675" y="1285240"/>
            <a:ext cx="9197975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笔试成绩</a:t>
            </a:r>
            <a:endParaRPr lang="zh-CN" altLang="en-US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预科二两个学期期末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语文、数学、物理、英语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课程的学分绩</a:t>
            </a:r>
            <a:endParaRPr lang="en-US" altLang="zh-CN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综合成绩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 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笔试成绩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60%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面试成绩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40%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面试</a:t>
            </a:r>
            <a:endParaRPr lang="zh-CN" altLang="en-US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）自我介绍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）对工科素质的考察实践题，工程类问题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）评委针对自我介绍进行钱学森精神考察（人文素养）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zh-CN" altLang="en-US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400" b="1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21</a:t>
            </a:r>
            <a:r>
              <a:rPr lang="zh-CN" altLang="en-US" sz="2400" b="1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级钱班录取同学综合排名</a:t>
            </a:r>
            <a:r>
              <a:rPr lang="zh-CN" altLang="en-US" sz="2400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（共</a:t>
            </a:r>
            <a:r>
              <a:rPr lang="en-US" altLang="zh-CN" sz="2400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193</a:t>
            </a:r>
            <a:r>
              <a:rPr lang="zh-CN" altLang="en-US" sz="2400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人）</a:t>
            </a:r>
            <a:endParaRPr lang="zh-CN" altLang="en-US" sz="2400">
              <a:latin typeface="Times New Roman" panose="02020503050405090304" pitchFamily="18" charset="0"/>
              <a:ea typeface="楷体" panose="02010609060101010101" charset="-122"/>
              <a:cs typeface="Times New Roman" panose="02020503050405090304" pitchFamily="18" charset="0"/>
            </a:endParaRPr>
          </a:p>
          <a:p>
            <a:r>
              <a:rPr lang="zh-CN" altLang="en-US" sz="2400" b="1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自动化</a:t>
            </a:r>
            <a:r>
              <a:rPr lang="en-US" altLang="zh-CN" sz="2400" b="1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 </a:t>
            </a:r>
            <a:r>
              <a:rPr lang="en-US" sz="2400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1 9 28 33 41     </a:t>
            </a:r>
            <a:r>
              <a:rPr lang="zh-CN" altLang="en-US" sz="2400" b="1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能动</a:t>
            </a:r>
            <a:r>
              <a:rPr lang="en-US" altLang="zh-CN" sz="2400" b="1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  </a:t>
            </a:r>
            <a:r>
              <a:rPr lang="en-US" altLang="zh-CN" sz="2400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 3 60 61 68 73</a:t>
            </a:r>
            <a:endParaRPr lang="zh-CN" altLang="en-US" sz="2400">
              <a:latin typeface="Times New Roman" panose="02020503050405090304" pitchFamily="18" charset="0"/>
              <a:ea typeface="楷体" panose="02010609060101010101" charset="-122"/>
              <a:cs typeface="Times New Roman" panose="02020503050405090304" pitchFamily="18" charset="0"/>
            </a:endParaRPr>
          </a:p>
          <a:p>
            <a:r>
              <a:rPr lang="zh-CN" altLang="en-US" sz="2400" b="1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电气</a:t>
            </a:r>
            <a:r>
              <a:rPr lang="en-US" altLang="zh-CN" sz="2400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     </a:t>
            </a:r>
            <a:r>
              <a:rPr lang="en-US" sz="2400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2</a:t>
            </a:r>
            <a:r>
              <a:rPr lang="en-US" sz="2400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 13 20 32 67    </a:t>
            </a:r>
            <a:r>
              <a:rPr lang="zh-CN" altLang="en-US" sz="2400" b="1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机械</a:t>
            </a:r>
            <a:r>
              <a:rPr lang="en-US" altLang="zh-CN" sz="2400" b="1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  </a:t>
            </a:r>
            <a:r>
              <a:rPr lang="en-US" altLang="zh-CN" sz="2400">
                <a:latin typeface="Times New Roman" panose="02020503050405090304" pitchFamily="18" charset="0"/>
                <a:ea typeface="楷体" panose="02010609060101010101" charset="-122"/>
                <a:cs typeface="Times New Roman" panose="02020503050405090304" pitchFamily="18" charset="0"/>
                <a:sym typeface="+mn-ea"/>
              </a:rPr>
              <a:t>50 66 69 89 106</a:t>
            </a:r>
            <a:endParaRPr lang="zh-CN" altLang="en-US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5748" t="32677" r="5111" b="3651"/>
          <a:stretch>
            <a:fillRect/>
          </a:stretch>
        </p:blipFill>
        <p:spPr>
          <a:xfrm>
            <a:off x="9667173" y="3885360"/>
            <a:ext cx="1740771" cy="1737864"/>
          </a:xfrm>
          <a:custGeom>
            <a:avLst/>
            <a:gdLst>
              <a:gd name="connsiteX0" fmla="*/ 1661106 w 3322212"/>
              <a:gd name="connsiteY0" fmla="*/ 0 h 3322212"/>
              <a:gd name="connsiteX1" fmla="*/ 3322212 w 3322212"/>
              <a:gd name="connsiteY1" fmla="*/ 1661106 h 3322212"/>
              <a:gd name="connsiteX2" fmla="*/ 1661106 w 3322212"/>
              <a:gd name="connsiteY2" fmla="*/ 3322212 h 3322212"/>
              <a:gd name="connsiteX3" fmla="*/ 0 w 3322212"/>
              <a:gd name="connsiteY3" fmla="*/ 1661106 h 3322212"/>
              <a:gd name="connsiteX4" fmla="*/ 1661106 w 3322212"/>
              <a:gd name="connsiteY4" fmla="*/ 0 h 332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12" h="3322212">
                <a:moveTo>
                  <a:pt x="1661106" y="0"/>
                </a:moveTo>
                <a:cubicBezTo>
                  <a:pt x="2578510" y="0"/>
                  <a:pt x="3322212" y="743702"/>
                  <a:pt x="3322212" y="1661106"/>
                </a:cubicBezTo>
                <a:cubicBezTo>
                  <a:pt x="3322212" y="2578510"/>
                  <a:pt x="2578510" y="3322212"/>
                  <a:pt x="1661106" y="3322212"/>
                </a:cubicBezTo>
                <a:cubicBezTo>
                  <a:pt x="743702" y="3322212"/>
                  <a:pt x="0" y="2578510"/>
                  <a:pt x="0" y="1661106"/>
                </a:cubicBezTo>
                <a:cubicBezTo>
                  <a:pt x="0" y="743702"/>
                  <a:pt x="743702" y="0"/>
                  <a:pt x="1661106" y="0"/>
                </a:cubicBezTo>
                <a:close/>
              </a:path>
            </a:pathLst>
          </a:custGeom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344043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数试选拔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10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人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1151890" y="1583690"/>
            <a:ext cx="10189210" cy="4030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综合成绩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 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笔试成绩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50%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+ 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面试成绩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50%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笔试成绩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50%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）预科二数学（包括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Python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数学实验课）、英语学分绩加权（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80%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）附加考试（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20%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400" dirty="0">
                <a:solidFill>
                  <a:schemeClr val="dk1"/>
                </a:solidFill>
                <a:latin typeface="仿宋" charset="0"/>
                <a:ea typeface="仿宋" charset="0"/>
                <a:cs typeface="微软雅黑" panose="020B0503020204020204" charset="-122"/>
              </a:rPr>
              <a:t>时间在数学期末考试后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面试成绩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50%</a:t>
            </a:r>
            <a:r>
              <a:rPr lang="zh-CN" altLang="en-US" sz="2400" b="1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endParaRPr lang="zh-CN" altLang="en-US" sz="24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专家面谈（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50%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）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集中面试（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50%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）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sz="20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 b="1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rcRect l="5748" t="32677" r="5111" b="3651"/>
          <a:stretch>
            <a:fillRect/>
          </a:stretch>
        </p:blipFill>
        <p:spPr>
          <a:xfrm>
            <a:off x="9667173" y="3885360"/>
            <a:ext cx="1740771" cy="1737864"/>
          </a:xfrm>
          <a:custGeom>
            <a:avLst/>
            <a:gdLst>
              <a:gd name="connsiteX0" fmla="*/ 1661106 w 3322212"/>
              <a:gd name="connsiteY0" fmla="*/ 0 h 3322212"/>
              <a:gd name="connsiteX1" fmla="*/ 3322212 w 3322212"/>
              <a:gd name="connsiteY1" fmla="*/ 1661106 h 3322212"/>
              <a:gd name="connsiteX2" fmla="*/ 1661106 w 3322212"/>
              <a:gd name="connsiteY2" fmla="*/ 3322212 h 3322212"/>
              <a:gd name="connsiteX3" fmla="*/ 0 w 3322212"/>
              <a:gd name="connsiteY3" fmla="*/ 1661106 h 3322212"/>
              <a:gd name="connsiteX4" fmla="*/ 1661106 w 3322212"/>
              <a:gd name="connsiteY4" fmla="*/ 0 h 332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12" h="3322212">
                <a:moveTo>
                  <a:pt x="1661106" y="0"/>
                </a:moveTo>
                <a:cubicBezTo>
                  <a:pt x="2578510" y="0"/>
                  <a:pt x="3322212" y="743702"/>
                  <a:pt x="3322212" y="1661106"/>
                </a:cubicBezTo>
                <a:cubicBezTo>
                  <a:pt x="3322212" y="2578510"/>
                  <a:pt x="2578510" y="3322212"/>
                  <a:pt x="1661106" y="3322212"/>
                </a:cubicBezTo>
                <a:cubicBezTo>
                  <a:pt x="743702" y="3322212"/>
                  <a:pt x="0" y="2578510"/>
                  <a:pt x="0" y="1661106"/>
                </a:cubicBezTo>
                <a:cubicBezTo>
                  <a:pt x="0" y="743702"/>
                  <a:pt x="743702" y="0"/>
                  <a:pt x="1661106" y="0"/>
                </a:cubicBezTo>
                <a:close/>
              </a:path>
            </a:pathLst>
          </a:custGeom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rcRect l="5748" t="32677" r="5111" b="3651"/>
          <a:stretch>
            <a:fillRect/>
          </a:stretch>
        </p:blipFill>
        <p:spPr>
          <a:xfrm>
            <a:off x="9667173" y="3885360"/>
            <a:ext cx="1740771" cy="1737864"/>
          </a:xfrm>
          <a:custGeom>
            <a:avLst/>
            <a:gdLst>
              <a:gd name="connsiteX0" fmla="*/ 1661106 w 3322212"/>
              <a:gd name="connsiteY0" fmla="*/ 0 h 3322212"/>
              <a:gd name="connsiteX1" fmla="*/ 3322212 w 3322212"/>
              <a:gd name="connsiteY1" fmla="*/ 1661106 h 3322212"/>
              <a:gd name="connsiteX2" fmla="*/ 1661106 w 3322212"/>
              <a:gd name="connsiteY2" fmla="*/ 3322212 h 3322212"/>
              <a:gd name="connsiteX3" fmla="*/ 0 w 3322212"/>
              <a:gd name="connsiteY3" fmla="*/ 1661106 h 3322212"/>
              <a:gd name="connsiteX4" fmla="*/ 1661106 w 3322212"/>
              <a:gd name="connsiteY4" fmla="*/ 0 h 332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12" h="3322212">
                <a:moveTo>
                  <a:pt x="1661106" y="0"/>
                </a:moveTo>
                <a:cubicBezTo>
                  <a:pt x="2578510" y="0"/>
                  <a:pt x="3322212" y="743702"/>
                  <a:pt x="3322212" y="1661106"/>
                </a:cubicBezTo>
                <a:cubicBezTo>
                  <a:pt x="3322212" y="2578510"/>
                  <a:pt x="2578510" y="3322212"/>
                  <a:pt x="1661106" y="3322212"/>
                </a:cubicBezTo>
                <a:cubicBezTo>
                  <a:pt x="743702" y="3322212"/>
                  <a:pt x="0" y="2578510"/>
                  <a:pt x="0" y="1661106"/>
                </a:cubicBezTo>
                <a:cubicBezTo>
                  <a:pt x="0" y="743702"/>
                  <a:pt x="743702" y="0"/>
                  <a:pt x="1661106" y="0"/>
                </a:cubicBezTo>
                <a:close/>
              </a:path>
            </a:pathLst>
          </a:custGeom>
        </p:spPr>
      </p:pic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981710" y="1447800"/>
            <a:ext cx="8247380" cy="489648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数学成绩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：作业和课堂都很重要；</a:t>
            </a:r>
            <a:r>
              <a:rPr lang="zh-CN" altLang="en-US" sz="2400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概念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，</a:t>
            </a:r>
            <a:r>
              <a:rPr lang="zh-CN" altLang="en-US" sz="2400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名词解释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，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比如</a:t>
            </a:r>
            <a:r>
              <a:rPr 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凸函数、确界原理。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课下花时间。</a:t>
            </a:r>
            <a:endParaRPr lang="zh-CN" altLang="en-US" sz="2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加试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：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60分钟</a:t>
            </a:r>
            <a:r>
              <a:rPr lang="en-US" alt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6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道大题，有课内题或变形，也有偏难一点，接近竞赛的题，不涉及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高等数学。</a:t>
            </a:r>
            <a:endParaRPr lang="zh-CN" altLang="en-US" sz="2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sz="2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专家面谈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：和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老师一对一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交流</a:t>
            </a:r>
            <a:endParaRPr lang="zh-CN" altLang="en-US" sz="2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sz="2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2400" b="1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集中面试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：和评委分别坐在教室两边（约</a:t>
            </a:r>
            <a:r>
              <a:rPr lang="en-US" alt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50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分钟，一组</a:t>
            </a:r>
            <a:r>
              <a:rPr lang="en-US" alt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个人）</a:t>
            </a:r>
            <a:endParaRPr lang="zh-CN" altLang="en-US" sz="24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en-US" alt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1. 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自我介绍（英文，</a:t>
            </a:r>
            <a:r>
              <a:rPr lang="en-US" alt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分钟）；</a:t>
            </a:r>
            <a:r>
              <a:rPr lang="en-US" alt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 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抽题并思考；</a:t>
            </a:r>
            <a:r>
              <a:rPr lang="en-US" alt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 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回答；</a:t>
            </a:r>
            <a:r>
              <a:rPr lang="en-US" altLang="zh-CN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4. </a:t>
            </a:r>
            <a:r>
              <a:rPr lang="zh-CN" altLang="en-US" sz="240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和老师进一步交流</a:t>
            </a:r>
            <a:endParaRPr lang="zh-CN" altLang="en-US" sz="20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0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矩形 2"/>
          <p:cNvSpPr/>
          <p:nvPr>
            <p:custDataLst>
              <p:tags r:id="rId9"/>
            </p:custDataLst>
          </p:nvPr>
        </p:nvSpPr>
        <p:spPr>
          <a:xfrm>
            <a:off x="1152000" y="288000"/>
            <a:ext cx="3440430" cy="645160"/>
          </a:xfrm>
          <a:prstGeom prst="rect">
            <a:avLst/>
          </a:prstGeom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数试选拔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10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人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444845"/>
            <a:ext cx="394906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物理试验班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10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人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1152039" y="1408764"/>
            <a:ext cx="7633335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须参加物理附加考试，附加考试成绩即为笔试成绩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marR="0" lvl="1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考试内容以大学物理课程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内容为主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笔试成绩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×50% +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×50%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8"/>
            </p:custDataLst>
          </p:nvPr>
        </p:nvSpPr>
        <p:spPr>
          <a:xfrm>
            <a:off x="1152000" y="3386800"/>
            <a:ext cx="4108450" cy="645160"/>
          </a:xfrm>
          <a:prstGeom prst="rect">
            <a:avLst/>
          </a:prstGeom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计算机试验班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10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人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1152039" y="4338665"/>
            <a:ext cx="71507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笔试成绩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 数学、物理二类课程的学分绩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笔试成绩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×50% +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×50%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20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5748" t="32677" r="5111" b="3651"/>
          <a:stretch>
            <a:fillRect/>
          </a:stretch>
        </p:blipFill>
        <p:spPr>
          <a:xfrm>
            <a:off x="9667173" y="3885360"/>
            <a:ext cx="1740771" cy="1737864"/>
          </a:xfrm>
          <a:custGeom>
            <a:avLst/>
            <a:gdLst>
              <a:gd name="connsiteX0" fmla="*/ 1661106 w 3322212"/>
              <a:gd name="connsiteY0" fmla="*/ 0 h 3322212"/>
              <a:gd name="connsiteX1" fmla="*/ 3322212 w 3322212"/>
              <a:gd name="connsiteY1" fmla="*/ 1661106 h 3322212"/>
              <a:gd name="connsiteX2" fmla="*/ 1661106 w 3322212"/>
              <a:gd name="connsiteY2" fmla="*/ 3322212 h 3322212"/>
              <a:gd name="connsiteX3" fmla="*/ 0 w 3322212"/>
              <a:gd name="connsiteY3" fmla="*/ 1661106 h 3322212"/>
              <a:gd name="connsiteX4" fmla="*/ 1661106 w 3322212"/>
              <a:gd name="connsiteY4" fmla="*/ 0 h 332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12" h="3322212">
                <a:moveTo>
                  <a:pt x="1661106" y="0"/>
                </a:moveTo>
                <a:cubicBezTo>
                  <a:pt x="2578510" y="0"/>
                  <a:pt x="3322212" y="743702"/>
                  <a:pt x="3322212" y="1661106"/>
                </a:cubicBezTo>
                <a:cubicBezTo>
                  <a:pt x="3322212" y="2578510"/>
                  <a:pt x="2578510" y="3322212"/>
                  <a:pt x="1661106" y="3322212"/>
                </a:cubicBezTo>
                <a:cubicBezTo>
                  <a:pt x="743702" y="3322212"/>
                  <a:pt x="0" y="2578510"/>
                  <a:pt x="0" y="1661106"/>
                </a:cubicBezTo>
                <a:cubicBezTo>
                  <a:pt x="0" y="743702"/>
                  <a:pt x="743702" y="0"/>
                  <a:pt x="1661106" y="0"/>
                </a:cubicBezTo>
                <a:close/>
              </a:path>
            </a:pathLst>
          </a:custGeom>
        </p:spPr>
      </p:pic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456910"/>
            <a:ext cx="457898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工程力学试验班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 5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人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4" name="矩形 3"/>
          <p:cNvSpPr/>
          <p:nvPr>
            <p:custDataLst>
              <p:tags r:id="rId7"/>
            </p:custDataLst>
          </p:nvPr>
        </p:nvSpPr>
        <p:spPr>
          <a:xfrm>
            <a:off x="1152000" y="3106130"/>
            <a:ext cx="4715510" cy="645160"/>
          </a:xfrm>
          <a:prstGeom prst="rect">
            <a:avLst/>
          </a:prstGeom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人工智能试验</a:t>
            </a:r>
            <a:r>
              <a:rPr lang="zh-CN" altLang="en-US" sz="3600" b="1" kern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班</a:t>
            </a:r>
            <a:r>
              <a:rPr lang="en-US" altLang="zh-CN" sz="3600" b="1" kern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10</a:t>
            </a:r>
            <a:r>
              <a:rPr lang="zh-CN" altLang="en-US" sz="3600" b="1" kern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1152039" y="4196425"/>
            <a:ext cx="7150735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笔试成绩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 数学、物理二类课程的学分绩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综合成绩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笔试成绩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×50% +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×50%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（心理测试）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25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10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rcRect l="5748" t="32677" r="5111" b="3651"/>
          <a:stretch>
            <a:fillRect/>
          </a:stretch>
        </p:blipFill>
        <p:spPr>
          <a:xfrm>
            <a:off x="9667173" y="3885360"/>
            <a:ext cx="1740771" cy="1737864"/>
          </a:xfrm>
          <a:custGeom>
            <a:avLst/>
            <a:gdLst>
              <a:gd name="connsiteX0" fmla="*/ 1661106 w 3322212"/>
              <a:gd name="connsiteY0" fmla="*/ 0 h 3322212"/>
              <a:gd name="connsiteX1" fmla="*/ 3322212 w 3322212"/>
              <a:gd name="connsiteY1" fmla="*/ 1661106 h 3322212"/>
              <a:gd name="connsiteX2" fmla="*/ 1661106 w 3322212"/>
              <a:gd name="connsiteY2" fmla="*/ 3322212 h 3322212"/>
              <a:gd name="connsiteX3" fmla="*/ 0 w 3322212"/>
              <a:gd name="connsiteY3" fmla="*/ 1661106 h 3322212"/>
              <a:gd name="connsiteX4" fmla="*/ 1661106 w 3322212"/>
              <a:gd name="connsiteY4" fmla="*/ 0 h 332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12" h="3322212">
                <a:moveTo>
                  <a:pt x="1661106" y="0"/>
                </a:moveTo>
                <a:cubicBezTo>
                  <a:pt x="2578510" y="0"/>
                  <a:pt x="3322212" y="743702"/>
                  <a:pt x="3322212" y="1661106"/>
                </a:cubicBezTo>
                <a:cubicBezTo>
                  <a:pt x="3322212" y="2578510"/>
                  <a:pt x="2578510" y="3322212"/>
                  <a:pt x="1661106" y="3322212"/>
                </a:cubicBezTo>
                <a:cubicBezTo>
                  <a:pt x="743702" y="3322212"/>
                  <a:pt x="0" y="2578510"/>
                  <a:pt x="0" y="1661106"/>
                </a:cubicBezTo>
                <a:cubicBezTo>
                  <a:pt x="0" y="743702"/>
                  <a:pt x="743702" y="0"/>
                  <a:pt x="1661106" y="0"/>
                </a:cubicBezTo>
                <a:close/>
              </a:path>
            </a:pathLst>
          </a:custGeom>
        </p:spPr>
      </p:pic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1152039" y="1427825"/>
            <a:ext cx="71507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笔试成绩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 数学、物理二类课程的学分绩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笔试成绩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×50% +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×50%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580326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侯宗濂</a:t>
            </a:r>
            <a:r>
              <a:rPr lang="zh-CN" altLang="en-US" sz="3600" b="1" kern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班（临床医学）</a:t>
            </a:r>
            <a:r>
              <a:rPr lang="en-US" altLang="zh-CN" sz="3600" b="1" kern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  5</a:t>
            </a:r>
            <a:r>
              <a:rPr lang="zh-CN" altLang="en-US" sz="3600" b="1" kern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人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>
            <p:custDataLst>
              <p:tags r:id="rId7"/>
            </p:custDataLst>
          </p:nvPr>
        </p:nvSpPr>
        <p:spPr>
          <a:xfrm>
            <a:off x="910590" y="1180465"/>
            <a:ext cx="824103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笔试成绩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物理、化学、生物、英语两学期期末学分绩，不接收四类课程中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有挂科者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综合成绩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笔试成绩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×60% +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×40%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15进5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indent="457200" algn="l">
              <a:lnSpc>
                <a:spcPct val="100000"/>
              </a:lnSpc>
              <a:buClrTx/>
              <a:buSzTx/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面试考察：</a:t>
            </a:r>
            <a:endParaRPr lang="zh-CN" altLang="en-US" sz="20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lvl="1" indent="457200" algn="l">
              <a:lnSpc>
                <a:spcPct val="100000"/>
              </a:lnSpc>
              <a:buClrTx/>
              <a:buSzTx/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（1）对医学的兴趣（为什么？）</a:t>
            </a:r>
            <a:endParaRPr lang="zh-CN" altLang="en-US" sz="20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457200" lvl="1" indent="457200" algn="l">
              <a:lnSpc>
                <a:spcPct val="100000"/>
              </a:lnSpc>
              <a:buClrTx/>
              <a:buSzTx/>
              <a:buFont typeface="Wingdings" panose="05000000000000000000" pitchFamily="2" charset="2"/>
              <a:buNone/>
            </a:pPr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（2）医学通识题（或社会问题，e.g 医患关系）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</a:pP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4" name="矩形 3"/>
          <p:cNvSpPr/>
          <p:nvPr>
            <p:custDataLst>
              <p:tags r:id="rId8"/>
            </p:custDataLst>
          </p:nvPr>
        </p:nvSpPr>
        <p:spPr>
          <a:xfrm>
            <a:off x="1152000" y="3917660"/>
            <a:ext cx="4280535" cy="645160"/>
          </a:xfrm>
          <a:prstGeom prst="rect">
            <a:avLst/>
          </a:prstGeom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基础医学</a:t>
            </a:r>
            <a:r>
              <a:rPr lang="zh-CN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试验班</a:t>
            </a:r>
            <a:r>
              <a:rPr 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 5</a:t>
            </a: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人</a:t>
            </a:r>
            <a:endParaRPr lang="zh-CN" altLang="en-US" sz="3600" b="1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9"/>
            </p:custDataLst>
          </p:nvPr>
        </p:nvSpPr>
        <p:spPr>
          <a:xfrm>
            <a:off x="1007894" y="4869525"/>
            <a:ext cx="715073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笔试成绩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化学、英语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二类课程的学分绩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综合成绩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=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笔试成绩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×60% +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×40%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endParaRPr lang="zh-CN" altLang="en-US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1"/>
          <a:srcRect l="5748" t="32677" r="5111" b="3651"/>
          <a:stretch>
            <a:fillRect/>
          </a:stretch>
        </p:blipFill>
        <p:spPr>
          <a:xfrm>
            <a:off x="9667173" y="3885360"/>
            <a:ext cx="1740771" cy="1737864"/>
          </a:xfrm>
          <a:custGeom>
            <a:avLst/>
            <a:gdLst>
              <a:gd name="connsiteX0" fmla="*/ 1661106 w 3322212"/>
              <a:gd name="connsiteY0" fmla="*/ 0 h 3322212"/>
              <a:gd name="connsiteX1" fmla="*/ 3322212 w 3322212"/>
              <a:gd name="connsiteY1" fmla="*/ 1661106 h 3322212"/>
              <a:gd name="connsiteX2" fmla="*/ 1661106 w 3322212"/>
              <a:gd name="connsiteY2" fmla="*/ 3322212 h 3322212"/>
              <a:gd name="connsiteX3" fmla="*/ 0 w 3322212"/>
              <a:gd name="connsiteY3" fmla="*/ 1661106 h 3322212"/>
              <a:gd name="connsiteX4" fmla="*/ 1661106 w 3322212"/>
              <a:gd name="connsiteY4" fmla="*/ 0 h 332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12" h="3322212">
                <a:moveTo>
                  <a:pt x="1661106" y="0"/>
                </a:moveTo>
                <a:cubicBezTo>
                  <a:pt x="2578510" y="0"/>
                  <a:pt x="3322212" y="743702"/>
                  <a:pt x="3322212" y="1661106"/>
                </a:cubicBezTo>
                <a:cubicBezTo>
                  <a:pt x="3322212" y="2578510"/>
                  <a:pt x="2578510" y="3322212"/>
                  <a:pt x="1661106" y="3322212"/>
                </a:cubicBezTo>
                <a:cubicBezTo>
                  <a:pt x="743702" y="3322212"/>
                  <a:pt x="0" y="2578510"/>
                  <a:pt x="0" y="1661106"/>
                </a:cubicBezTo>
                <a:cubicBezTo>
                  <a:pt x="0" y="743702"/>
                  <a:pt x="743702" y="0"/>
                  <a:pt x="1661106" y="0"/>
                </a:cubicBezTo>
                <a:close/>
              </a:path>
            </a:pathLst>
          </a:custGeom>
        </p:spPr>
      </p:pic>
    </p:spTree>
    <p:custDataLst>
      <p:tags r:id="rId1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93885" y="409285"/>
            <a:ext cx="442976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储能科学与工程</a:t>
            </a:r>
            <a:r>
              <a:rPr kumimoji="0" lang="en-US" altLang="zh-CN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  5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人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rcRect l="5748" t="32677" r="5111" b="3651"/>
          <a:stretch>
            <a:fillRect/>
          </a:stretch>
        </p:blipFill>
        <p:spPr>
          <a:xfrm>
            <a:off x="9667173" y="3885360"/>
            <a:ext cx="1740771" cy="1737864"/>
          </a:xfrm>
          <a:custGeom>
            <a:avLst/>
            <a:gdLst>
              <a:gd name="connsiteX0" fmla="*/ 1661106 w 3322212"/>
              <a:gd name="connsiteY0" fmla="*/ 0 h 3322212"/>
              <a:gd name="connsiteX1" fmla="*/ 3322212 w 3322212"/>
              <a:gd name="connsiteY1" fmla="*/ 1661106 h 3322212"/>
              <a:gd name="connsiteX2" fmla="*/ 1661106 w 3322212"/>
              <a:gd name="connsiteY2" fmla="*/ 3322212 h 3322212"/>
              <a:gd name="connsiteX3" fmla="*/ 0 w 3322212"/>
              <a:gd name="connsiteY3" fmla="*/ 1661106 h 3322212"/>
              <a:gd name="connsiteX4" fmla="*/ 1661106 w 3322212"/>
              <a:gd name="connsiteY4" fmla="*/ 0 h 332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12" h="3322212">
                <a:moveTo>
                  <a:pt x="1661106" y="0"/>
                </a:moveTo>
                <a:cubicBezTo>
                  <a:pt x="2578510" y="0"/>
                  <a:pt x="3322212" y="743702"/>
                  <a:pt x="3322212" y="1661106"/>
                </a:cubicBezTo>
                <a:cubicBezTo>
                  <a:pt x="3322212" y="2578510"/>
                  <a:pt x="2578510" y="3322212"/>
                  <a:pt x="1661106" y="3322212"/>
                </a:cubicBezTo>
                <a:cubicBezTo>
                  <a:pt x="743702" y="3322212"/>
                  <a:pt x="0" y="2578510"/>
                  <a:pt x="0" y="1661106"/>
                </a:cubicBezTo>
                <a:cubicBezTo>
                  <a:pt x="0" y="743702"/>
                  <a:pt x="743702" y="0"/>
                  <a:pt x="1661106" y="0"/>
                </a:cubicBezTo>
                <a:close/>
              </a:path>
            </a:pathLst>
          </a:custGeom>
        </p:spPr>
      </p:pic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720090" y="1744980"/>
            <a:ext cx="964628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笔试成绩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 语文、数学、物理、英语四类课程的学分绩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indent="457200"/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综合成绩 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=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笔试成绩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×60% + 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面试成绩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×40%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marR="0" lvl="0" indent="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15</a:t>
            </a:r>
            <a:r>
              <a:rPr lang="zh-CN" altLang="en-US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进</a:t>
            </a:r>
            <a:r>
              <a:rPr lang="en-US" altLang="zh-CN" sz="24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endParaRPr lang="en-US" altLang="zh-CN" sz="24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120775" y="3729990"/>
            <a:ext cx="7858760" cy="25273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000"/>
              <a:t>附加说明：</a:t>
            </a:r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数学包括</a:t>
            </a:r>
            <a:r>
              <a:rPr lang="en-US" altLang="zh-CN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Python</a:t>
            </a:r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数学实验课，物理包括物理</a:t>
            </a:r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实验</a:t>
            </a:r>
            <a:endParaRPr lang="zh-CN" altLang="en-US" sz="20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sz="20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面试流程基本都是自我介绍</a:t>
            </a:r>
            <a:r>
              <a:rPr lang="en-US" altLang="zh-CN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抽题回答</a:t>
            </a:r>
            <a:r>
              <a:rPr lang="en-US" altLang="zh-CN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+</a:t>
            </a:r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老师进一步提问（对专业的认识、简单的科普知识等）</a:t>
            </a:r>
            <a:endParaRPr lang="zh-CN" altLang="en-US" sz="20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endParaRPr lang="zh-CN" altLang="en-US" sz="20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虽然试验班笔试成绩就看那么几科，但是面试时老师可能会参考你的综合</a:t>
            </a:r>
            <a:r>
              <a:rPr lang="zh-CN" altLang="en-US" sz="200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成绩排名</a:t>
            </a:r>
            <a:endParaRPr lang="zh-CN" altLang="en-US" sz="2000" dirty="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文本框 90"/>
          <p:cNvSpPr txBox="1"/>
          <p:nvPr>
            <p:custDataLst>
              <p:tags r:id="rId1"/>
            </p:custDataLst>
          </p:nvPr>
        </p:nvSpPr>
        <p:spPr>
          <a:xfrm>
            <a:off x="2159053" y="5575641"/>
            <a:ext cx="4066378" cy="543126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800" spc="300" dirty="0">
                <a:solidFill>
                  <a:schemeClr val="dk1">
                    <a:lumMod val="85000"/>
                    <a:lumOff val="15000"/>
                  </a:schemeClr>
                </a:solidFill>
                <a:latin typeface="Times New Roman" panose="02020503050405090304" pitchFamily="18" charset="0"/>
                <a:ea typeface="黑体" panose="02010609060101010101" charset="-122"/>
                <a:cs typeface="Times New Roman" panose="02020503050405090304" pitchFamily="18" charset="0"/>
              </a:rPr>
              <a:t>Q&amp;A</a:t>
            </a:r>
            <a:endParaRPr lang="en-US" altLang="zh-CN" sz="2800" spc="300" dirty="0">
              <a:solidFill>
                <a:schemeClr val="dk1">
                  <a:lumMod val="85000"/>
                  <a:lumOff val="15000"/>
                </a:schemeClr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93" name="圆角矩形 92"/>
          <p:cNvSpPr/>
          <p:nvPr>
            <p:custDataLst>
              <p:tags r:id="rId2"/>
            </p:custDataLst>
          </p:nvPr>
        </p:nvSpPr>
        <p:spPr bwMode="auto">
          <a:xfrm>
            <a:off x="1010210" y="2724517"/>
            <a:ext cx="5514041" cy="528320"/>
          </a:xfrm>
          <a:prstGeom prst="roundRect">
            <a:avLst/>
          </a:prstGeom>
          <a:noFill/>
          <a:ln w="9525">
            <a:solidFill>
              <a:schemeClr val="lt1">
                <a:lumMod val="75000"/>
              </a:schemeClr>
            </a:solidFill>
            <a:round/>
          </a:ln>
        </p:spPr>
        <p:txBody>
          <a:bodyPr rot="0" spcFirstLastPara="0" vert="horz" wrap="square" lIns="91440" tIns="45720" rIns="91440" bIns="45720" anchor="ctr" anchorCtr="0" forceAA="0" compatLnSpc="1">
            <a:noAutofit/>
          </a:bodyPr>
          <a:lstStyle/>
          <a:p>
            <a:pPr algn="r">
              <a:lnSpc>
                <a:spcPct val="130000"/>
              </a:lnSpc>
            </a:pPr>
            <a:endParaRPr lang="en-US" altLang="zh-CN" sz="1400" b="1" dirty="0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94" name="梯形 93"/>
          <p:cNvSpPr/>
          <p:nvPr>
            <p:custDataLst>
              <p:tags r:id="rId3"/>
            </p:custDataLst>
          </p:nvPr>
        </p:nvSpPr>
        <p:spPr bwMode="auto">
          <a:xfrm flipV="1">
            <a:off x="1257759" y="3252052"/>
            <a:ext cx="989341" cy="52108"/>
          </a:xfrm>
          <a:prstGeom prst="trapezoid">
            <a:avLst>
              <a:gd name="adj" fmla="val 154634"/>
            </a:avLst>
          </a:prstGeom>
          <a:solidFill>
            <a:schemeClr val="lt1">
              <a:lumMod val="65000"/>
            </a:schemeClr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 fontScale="25000" lnSpcReduction="20000"/>
          </a:bodyPr>
          <a:lstStyle/>
          <a:p>
            <a:pPr algn="ctr"/>
            <a:endParaRPr sz="2400" b="1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95" name="梯形 94"/>
          <p:cNvSpPr/>
          <p:nvPr>
            <p:custDataLst>
              <p:tags r:id="rId4"/>
            </p:custDataLst>
          </p:nvPr>
        </p:nvSpPr>
        <p:spPr bwMode="auto">
          <a:xfrm>
            <a:off x="1258473" y="2672438"/>
            <a:ext cx="989341" cy="52108"/>
          </a:xfrm>
          <a:prstGeom prst="trapezoid">
            <a:avLst>
              <a:gd name="adj" fmla="val 154634"/>
            </a:avLst>
          </a:prstGeom>
          <a:solidFill>
            <a:schemeClr val="lt1">
              <a:lumMod val="65000"/>
            </a:schemeClr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 fontScale="25000" lnSpcReduction="20000"/>
          </a:bodyPr>
          <a:lstStyle/>
          <a:p>
            <a:pPr algn="ctr"/>
            <a:endParaRPr sz="2400" b="1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96" name="矩形 95"/>
          <p:cNvSpPr/>
          <p:nvPr>
            <p:custDataLst>
              <p:tags r:id="rId5"/>
            </p:custDataLst>
          </p:nvPr>
        </p:nvSpPr>
        <p:spPr bwMode="auto">
          <a:xfrm>
            <a:off x="1399094" y="2669582"/>
            <a:ext cx="706672" cy="636005"/>
          </a:xfrm>
          <a:prstGeom prst="rect">
            <a:avLst/>
          </a:prstGeom>
          <a:solidFill>
            <a:schemeClr val="lt1">
              <a:lumMod val="85000"/>
            </a:schemeClr>
          </a:solidFill>
          <a:ln w="19050">
            <a:noFill/>
            <a:round/>
          </a:ln>
        </p:spPr>
        <p:txBody>
          <a:bodyPr rot="0" spcFirstLastPara="0" vert="horz" wrap="square" lIns="91440" tIns="45720" rIns="91440" bIns="45720" anchor="ctr" anchorCtr="1" forceAA="0" compatLnSpc="1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anose="02020503050405090304" pitchFamily="18" charset="0"/>
                <a:ea typeface="黑体" panose="02010609060101010101" charset="-122"/>
                <a:cs typeface="Times New Roman" panose="02020503050405090304" pitchFamily="18" charset="0"/>
                <a:sym typeface="+mn-ea"/>
              </a:rPr>
              <a:t>02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  <a:sym typeface="+mn-ea"/>
            </a:endParaRPr>
          </a:p>
        </p:txBody>
      </p:sp>
      <p:sp>
        <p:nvSpPr>
          <p:cNvPr id="99" name="圆角矩形 98"/>
          <p:cNvSpPr/>
          <p:nvPr>
            <p:custDataLst>
              <p:tags r:id="rId6"/>
            </p:custDataLst>
          </p:nvPr>
        </p:nvSpPr>
        <p:spPr bwMode="auto">
          <a:xfrm>
            <a:off x="1010210" y="4148687"/>
            <a:ext cx="5513368" cy="528320"/>
          </a:xfrm>
          <a:prstGeom prst="roundRect">
            <a:avLst/>
          </a:prstGeom>
          <a:noFill/>
          <a:ln w="9525">
            <a:solidFill>
              <a:schemeClr val="lt1">
                <a:lumMod val="75000"/>
              </a:schemeClr>
            </a:solidFill>
            <a:round/>
          </a:ln>
        </p:spPr>
        <p:txBody>
          <a:bodyPr rot="0" spcFirstLastPara="0" vert="horz" wrap="square" lIns="91440" tIns="45720" rIns="91440" bIns="45720" anchor="ctr" anchorCtr="0" forceAA="0" compatLnSpc="1">
            <a:noAutofit/>
          </a:bodyPr>
          <a:lstStyle/>
          <a:p>
            <a:pPr algn="r">
              <a:lnSpc>
                <a:spcPct val="130000"/>
              </a:lnSpc>
            </a:pPr>
            <a:endParaRPr lang="en-US" altLang="zh-CN" sz="1400" b="1" dirty="0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100" name="梯形 99"/>
          <p:cNvSpPr/>
          <p:nvPr>
            <p:custDataLst>
              <p:tags r:id="rId7"/>
            </p:custDataLst>
          </p:nvPr>
        </p:nvSpPr>
        <p:spPr bwMode="auto">
          <a:xfrm flipV="1">
            <a:off x="1257759" y="4676431"/>
            <a:ext cx="989341" cy="52108"/>
          </a:xfrm>
          <a:prstGeom prst="trapezoid">
            <a:avLst>
              <a:gd name="adj" fmla="val 154634"/>
            </a:avLst>
          </a:prstGeom>
          <a:solidFill>
            <a:schemeClr val="lt1">
              <a:lumMod val="65000"/>
            </a:schemeClr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 fontScale="25000" lnSpcReduction="20000"/>
          </a:bodyPr>
          <a:lstStyle/>
          <a:p>
            <a:pPr algn="ctr"/>
            <a:endParaRPr sz="2400" b="1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101" name="梯形 100"/>
          <p:cNvSpPr/>
          <p:nvPr>
            <p:custDataLst>
              <p:tags r:id="rId8"/>
            </p:custDataLst>
          </p:nvPr>
        </p:nvSpPr>
        <p:spPr bwMode="auto">
          <a:xfrm>
            <a:off x="1258473" y="4096817"/>
            <a:ext cx="989341" cy="52108"/>
          </a:xfrm>
          <a:prstGeom prst="trapezoid">
            <a:avLst>
              <a:gd name="adj" fmla="val 154634"/>
            </a:avLst>
          </a:prstGeom>
          <a:solidFill>
            <a:schemeClr val="lt1">
              <a:lumMod val="65000"/>
            </a:schemeClr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 fontScale="25000" lnSpcReduction="20000"/>
          </a:bodyPr>
          <a:lstStyle/>
          <a:p>
            <a:pPr algn="ctr"/>
            <a:endParaRPr sz="2400" b="1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102" name="矩形 101"/>
          <p:cNvSpPr/>
          <p:nvPr>
            <p:custDataLst>
              <p:tags r:id="rId9"/>
            </p:custDataLst>
          </p:nvPr>
        </p:nvSpPr>
        <p:spPr bwMode="auto">
          <a:xfrm>
            <a:off x="1399094" y="4093962"/>
            <a:ext cx="706672" cy="636005"/>
          </a:xfrm>
          <a:prstGeom prst="rect">
            <a:avLst/>
          </a:prstGeom>
          <a:solidFill>
            <a:schemeClr val="lt1">
              <a:lumMod val="85000"/>
            </a:schemeClr>
          </a:solidFill>
          <a:ln w="19050">
            <a:noFill/>
            <a:round/>
          </a:ln>
        </p:spPr>
        <p:txBody>
          <a:bodyPr rot="0" spcFirstLastPara="0" vert="horz" wrap="square" lIns="91440" tIns="45720" rIns="91440" bIns="45720" anchor="ctr" anchorCtr="1" forceAA="0" compatLnSpc="1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anose="02020503050405090304" pitchFamily="18" charset="0"/>
                <a:ea typeface="黑体" panose="02010609060101010101" charset="-122"/>
                <a:cs typeface="Times New Roman" panose="02020503050405090304" pitchFamily="18" charset="0"/>
                <a:sym typeface="+mn-ea"/>
              </a:rPr>
              <a:t>03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  <a:sym typeface="+mn-ea"/>
            </a:endParaRPr>
          </a:p>
        </p:txBody>
      </p:sp>
      <p:sp>
        <p:nvSpPr>
          <p:cNvPr id="103" name="文本框 102"/>
          <p:cNvSpPr txBox="1"/>
          <p:nvPr>
            <p:custDataLst>
              <p:tags r:id="rId10"/>
            </p:custDataLst>
          </p:nvPr>
        </p:nvSpPr>
        <p:spPr>
          <a:xfrm>
            <a:off x="2120691" y="2745380"/>
            <a:ext cx="4433173" cy="543126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800" spc="3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Times New Roman" panose="02020503050405090304" pitchFamily="18" charset="0"/>
                <a:ea typeface="黑体" panose="02010609060101010101" charset="-122"/>
              </a:rPr>
              <a:t>试验班</a:t>
            </a:r>
            <a:r>
              <a:rPr lang="zh-CN" altLang="en-US" sz="2800" spc="3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Times New Roman" panose="02020503050405090304" pitchFamily="18" charset="0"/>
                <a:ea typeface="黑体" panose="02010609060101010101" charset="-122"/>
              </a:rPr>
              <a:t>选拔</a:t>
            </a:r>
            <a:endParaRPr lang="zh-CN" altLang="en-US" sz="2800" spc="300" dirty="0">
              <a:solidFill>
                <a:schemeClr val="dk1">
                  <a:lumMod val="85000"/>
                  <a:lumOff val="15000"/>
                </a:schemeClr>
              </a:solidFill>
              <a:uFillTx/>
              <a:latin typeface="Times New Roman" panose="02020503050405090304" pitchFamily="18" charset="0"/>
              <a:ea typeface="黑体" panose="02010609060101010101" charset="-122"/>
            </a:endParaRPr>
          </a:p>
        </p:txBody>
      </p:sp>
      <p:sp>
        <p:nvSpPr>
          <p:cNvPr id="105" name="圆角矩形 104"/>
          <p:cNvSpPr/>
          <p:nvPr>
            <p:custDataLst>
              <p:tags r:id="rId11"/>
            </p:custDataLst>
          </p:nvPr>
        </p:nvSpPr>
        <p:spPr bwMode="auto">
          <a:xfrm>
            <a:off x="1010210" y="5594486"/>
            <a:ext cx="5514041" cy="528320"/>
          </a:xfrm>
          <a:prstGeom prst="roundRect">
            <a:avLst/>
          </a:prstGeom>
          <a:noFill/>
          <a:ln w="9525">
            <a:solidFill>
              <a:schemeClr val="lt1">
                <a:lumMod val="75000"/>
              </a:schemeClr>
            </a:solidFill>
            <a:round/>
          </a:ln>
        </p:spPr>
        <p:txBody>
          <a:bodyPr rot="0" spcFirstLastPara="0" vert="horz" wrap="square" lIns="91440" tIns="45720" rIns="91440" bIns="45720" anchor="ctr" anchorCtr="0" forceAA="0" compatLnSpc="1">
            <a:noAutofit/>
          </a:bodyPr>
          <a:lstStyle/>
          <a:p>
            <a:pPr algn="r">
              <a:lnSpc>
                <a:spcPct val="130000"/>
              </a:lnSpc>
            </a:pPr>
            <a:endParaRPr lang="en-US" altLang="zh-CN" sz="1400" b="1" dirty="0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106" name="梯形 105"/>
          <p:cNvSpPr/>
          <p:nvPr>
            <p:custDataLst>
              <p:tags r:id="rId12"/>
            </p:custDataLst>
          </p:nvPr>
        </p:nvSpPr>
        <p:spPr bwMode="auto">
          <a:xfrm flipV="1">
            <a:off x="1257759" y="6121765"/>
            <a:ext cx="989341" cy="52108"/>
          </a:xfrm>
          <a:prstGeom prst="trapezoid">
            <a:avLst>
              <a:gd name="adj" fmla="val 154634"/>
            </a:avLst>
          </a:prstGeom>
          <a:solidFill>
            <a:schemeClr val="lt1">
              <a:lumMod val="65000"/>
            </a:schemeClr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 fontScale="25000" lnSpcReduction="20000"/>
          </a:bodyPr>
          <a:lstStyle/>
          <a:p>
            <a:pPr algn="ctr"/>
            <a:endParaRPr sz="2400" b="1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107" name="梯形 106"/>
          <p:cNvSpPr/>
          <p:nvPr>
            <p:custDataLst>
              <p:tags r:id="rId13"/>
            </p:custDataLst>
          </p:nvPr>
        </p:nvSpPr>
        <p:spPr bwMode="auto">
          <a:xfrm>
            <a:off x="1258473" y="5542151"/>
            <a:ext cx="989341" cy="52108"/>
          </a:xfrm>
          <a:prstGeom prst="trapezoid">
            <a:avLst>
              <a:gd name="adj" fmla="val 154634"/>
            </a:avLst>
          </a:prstGeom>
          <a:solidFill>
            <a:schemeClr val="lt1">
              <a:lumMod val="65000"/>
            </a:schemeClr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 fontScale="25000" lnSpcReduction="20000"/>
          </a:bodyPr>
          <a:lstStyle/>
          <a:p>
            <a:pPr algn="ctr"/>
            <a:endParaRPr sz="2400" b="1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108" name="矩形 107"/>
          <p:cNvSpPr/>
          <p:nvPr>
            <p:custDataLst>
              <p:tags r:id="rId14"/>
            </p:custDataLst>
          </p:nvPr>
        </p:nvSpPr>
        <p:spPr bwMode="auto">
          <a:xfrm>
            <a:off x="1399094" y="5539296"/>
            <a:ext cx="706672" cy="636005"/>
          </a:xfrm>
          <a:prstGeom prst="rect">
            <a:avLst/>
          </a:prstGeom>
          <a:solidFill>
            <a:schemeClr val="lt1">
              <a:lumMod val="85000"/>
            </a:schemeClr>
          </a:solidFill>
          <a:ln w="19050">
            <a:noFill/>
            <a:round/>
          </a:ln>
        </p:spPr>
        <p:txBody>
          <a:bodyPr rot="0" spcFirstLastPara="0" vert="horz" wrap="square" lIns="91440" tIns="45720" rIns="91440" bIns="45720" anchor="ctr" anchorCtr="1" forceAA="0" compatLnSpc="1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anose="02020503050405090304" pitchFamily="18" charset="0"/>
                <a:ea typeface="黑体" panose="02010609060101010101" charset="-122"/>
                <a:cs typeface="Times New Roman" panose="02020503050405090304" pitchFamily="18" charset="0"/>
                <a:sym typeface="+mn-ea"/>
              </a:rPr>
              <a:t>04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  <a:sym typeface="+mn-ea"/>
            </a:endParaRPr>
          </a:p>
        </p:txBody>
      </p:sp>
      <p:sp>
        <p:nvSpPr>
          <p:cNvPr id="109" name="文本框 108"/>
          <p:cNvSpPr txBox="1"/>
          <p:nvPr>
            <p:custDataLst>
              <p:tags r:id="rId15"/>
            </p:custDataLst>
          </p:nvPr>
        </p:nvSpPr>
        <p:spPr>
          <a:xfrm>
            <a:off x="2157095" y="4148455"/>
            <a:ext cx="3938270" cy="542925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800" spc="3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Times New Roman" panose="02020503050405090304" pitchFamily="18" charset="0"/>
                <a:ea typeface="黑体" panose="02010609060101010101" charset="-122"/>
              </a:rPr>
              <a:t>专业（试验班）介绍</a:t>
            </a:r>
            <a:endParaRPr lang="zh-CN" altLang="en-US" sz="2800" spc="300" dirty="0">
              <a:solidFill>
                <a:schemeClr val="dk1">
                  <a:lumMod val="85000"/>
                  <a:lumOff val="15000"/>
                </a:schemeClr>
              </a:solidFill>
              <a:uFillTx/>
              <a:latin typeface="Times New Roman" panose="02020503050405090304" pitchFamily="18" charset="0"/>
              <a:ea typeface="黑体" panose="02010609060101010101" charset="-122"/>
            </a:endParaRPr>
          </a:p>
        </p:txBody>
      </p:sp>
      <p:sp>
        <p:nvSpPr>
          <p:cNvPr id="25" name="文本框 24"/>
          <p:cNvSpPr txBox="1"/>
          <p:nvPr>
            <p:custDataLst>
              <p:tags r:id="rId16"/>
            </p:custDataLst>
          </p:nvPr>
        </p:nvSpPr>
        <p:spPr>
          <a:xfrm>
            <a:off x="1080135" y="219710"/>
            <a:ext cx="3445510" cy="706755"/>
          </a:xfrm>
          <a:prstGeom prst="rect">
            <a:avLst/>
          </a:prstGeom>
          <a:noFill/>
        </p:spPr>
        <p:txBody>
          <a:bodyPr wrap="square" lIns="91440" tIns="45720" rIns="91440" bIns="0" rtlCol="0" anchor="b" anchorCtr="0"/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3200" b="1" strike="noStrike" spc="600" baseline="0" dirty="0">
                <a:solidFill>
                  <a:schemeClr val="accent1">
                    <a:lumMod val="75000"/>
                  </a:schemeClr>
                </a:solidFill>
                <a:uFillTx/>
                <a:latin typeface="Times New Roman" panose="02020503050405090304" pitchFamily="18" charset="0"/>
                <a:ea typeface="黑体" panose="02010609060101010101" charset="-122"/>
                <a:cs typeface="Times New Roman" panose="02020503050405090304" pitchFamily="18" charset="0"/>
              </a:rPr>
              <a:t>CONTENTS</a:t>
            </a:r>
            <a:endParaRPr lang="en-US" altLang="zh-CN" sz="3200" b="1" strike="noStrike" spc="600" baseline="0" dirty="0">
              <a:solidFill>
                <a:schemeClr val="accent1">
                  <a:lumMod val="75000"/>
                </a:schemeClr>
              </a:solidFill>
              <a:uFillTx/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29" name="文本框 28"/>
          <p:cNvSpPr txBox="1"/>
          <p:nvPr>
            <p:custDataLst>
              <p:tags r:id="rId17"/>
            </p:custDataLst>
          </p:nvPr>
        </p:nvSpPr>
        <p:spPr>
          <a:xfrm>
            <a:off x="2136844" y="1247665"/>
            <a:ext cx="4066378" cy="543126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marL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altLang="zh-CN" sz="2800" spc="3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Times New Roman" panose="02020503050405090304" pitchFamily="18" charset="0"/>
                <a:ea typeface="黑体" panose="02010609060101010101" charset="-122"/>
                <a:sym typeface="+mn-ea"/>
              </a:rPr>
              <a:t>专业</a:t>
            </a:r>
            <a:r>
              <a:rPr lang="zh-CN" altLang="en-US" sz="2800" spc="300" dirty="0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Times New Roman" panose="02020503050405090304" pitchFamily="18" charset="0"/>
                <a:ea typeface="黑体" panose="02010609060101010101" charset="-122"/>
                <a:sym typeface="+mn-ea"/>
              </a:rPr>
              <a:t>选择</a:t>
            </a:r>
            <a:endParaRPr lang="zh-CN" altLang="en-US" sz="2800" spc="300" dirty="0">
              <a:solidFill>
                <a:schemeClr val="dk1">
                  <a:lumMod val="85000"/>
                  <a:lumOff val="15000"/>
                </a:schemeClr>
              </a:solidFill>
              <a:uFillTx/>
              <a:latin typeface="Times New Roman" panose="02020503050405090304" pitchFamily="18" charset="0"/>
              <a:ea typeface="黑体" panose="02010609060101010101" charset="-122"/>
              <a:sym typeface="+mn-ea"/>
            </a:endParaRPr>
          </a:p>
        </p:txBody>
      </p:sp>
      <p:sp>
        <p:nvSpPr>
          <p:cNvPr id="30" name="圆角矩形 29"/>
          <p:cNvSpPr/>
          <p:nvPr>
            <p:custDataLst>
              <p:tags r:id="rId18"/>
            </p:custDataLst>
          </p:nvPr>
        </p:nvSpPr>
        <p:spPr bwMode="auto">
          <a:xfrm>
            <a:off x="988001" y="1266510"/>
            <a:ext cx="5514041" cy="528320"/>
          </a:xfrm>
          <a:prstGeom prst="roundRect">
            <a:avLst/>
          </a:prstGeom>
          <a:noFill/>
          <a:ln w="9525">
            <a:solidFill>
              <a:schemeClr val="lt1">
                <a:lumMod val="75000"/>
              </a:schemeClr>
            </a:solidFill>
            <a:round/>
          </a:ln>
        </p:spPr>
        <p:txBody>
          <a:bodyPr rot="0" spcFirstLastPara="0" vert="horz" wrap="square" lIns="91440" tIns="45720" rIns="91440" bIns="45720" anchor="ctr" anchorCtr="0" forceAA="0" compatLnSpc="1">
            <a:noAutofit/>
          </a:bodyPr>
          <a:lstStyle/>
          <a:p>
            <a:pPr algn="r">
              <a:lnSpc>
                <a:spcPct val="130000"/>
              </a:lnSpc>
            </a:pPr>
            <a:endParaRPr lang="en-US" altLang="zh-CN" sz="1400" b="1" dirty="0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31" name="梯形 30"/>
          <p:cNvSpPr/>
          <p:nvPr>
            <p:custDataLst>
              <p:tags r:id="rId19"/>
            </p:custDataLst>
          </p:nvPr>
        </p:nvSpPr>
        <p:spPr bwMode="auto">
          <a:xfrm flipV="1">
            <a:off x="1235550" y="1793789"/>
            <a:ext cx="989341" cy="52108"/>
          </a:xfrm>
          <a:prstGeom prst="trapezoid">
            <a:avLst>
              <a:gd name="adj" fmla="val 154634"/>
            </a:avLst>
          </a:prstGeom>
          <a:solidFill>
            <a:schemeClr val="lt1">
              <a:lumMod val="65000"/>
            </a:schemeClr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 fontScale="25000" lnSpcReduction="20000"/>
          </a:bodyPr>
          <a:lstStyle/>
          <a:p>
            <a:pPr algn="ctr"/>
            <a:endParaRPr sz="2400" b="1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32" name="梯形 31"/>
          <p:cNvSpPr/>
          <p:nvPr>
            <p:custDataLst>
              <p:tags r:id="rId20"/>
            </p:custDataLst>
          </p:nvPr>
        </p:nvSpPr>
        <p:spPr bwMode="auto">
          <a:xfrm>
            <a:off x="1236264" y="1214175"/>
            <a:ext cx="989341" cy="52108"/>
          </a:xfrm>
          <a:prstGeom prst="trapezoid">
            <a:avLst>
              <a:gd name="adj" fmla="val 154634"/>
            </a:avLst>
          </a:prstGeom>
          <a:solidFill>
            <a:schemeClr val="lt1">
              <a:lumMod val="65000"/>
            </a:schemeClr>
          </a:solidFill>
          <a:ln w="19050">
            <a:noFill/>
            <a:round/>
          </a:ln>
        </p:spPr>
        <p:txBody>
          <a:bodyPr wrap="square" lIns="91440" tIns="45720" rIns="91440" bIns="45720" anchor="ctr">
            <a:normAutofit fontScale="25000" lnSpcReduction="20000"/>
          </a:bodyPr>
          <a:lstStyle/>
          <a:p>
            <a:pPr algn="ctr"/>
            <a:endParaRPr sz="2400" b="1">
              <a:solidFill>
                <a:schemeClr val="dk1"/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</a:endParaRPr>
          </a:p>
        </p:txBody>
      </p:sp>
      <p:sp>
        <p:nvSpPr>
          <p:cNvPr id="33" name="矩形 32"/>
          <p:cNvSpPr/>
          <p:nvPr>
            <p:custDataLst>
              <p:tags r:id="rId21"/>
            </p:custDataLst>
          </p:nvPr>
        </p:nvSpPr>
        <p:spPr bwMode="auto">
          <a:xfrm>
            <a:off x="1376885" y="1211320"/>
            <a:ext cx="706672" cy="636005"/>
          </a:xfrm>
          <a:prstGeom prst="rect">
            <a:avLst/>
          </a:prstGeom>
          <a:solidFill>
            <a:schemeClr val="lt1">
              <a:lumMod val="85000"/>
            </a:schemeClr>
          </a:solidFill>
          <a:ln w="19050">
            <a:noFill/>
            <a:round/>
          </a:ln>
        </p:spPr>
        <p:txBody>
          <a:bodyPr rot="0" spcFirstLastPara="0" vert="horz" wrap="square" lIns="91440" tIns="45720" rIns="91440" bIns="45720" anchor="ctr" anchorCtr="1" forceAA="0" compatLnSpc="1">
            <a:normAutofit/>
          </a:bodyPr>
          <a:lstStyle/>
          <a:p>
            <a:pPr lvl="0" algn="ctr">
              <a:buClrTx/>
              <a:buSzTx/>
              <a:buFontTx/>
            </a:pPr>
            <a:r>
              <a:rPr lang="en-US" altLang="zh-CN" sz="2800" b="1" dirty="0">
                <a:solidFill>
                  <a:schemeClr val="accent1">
                    <a:lumMod val="75000"/>
                  </a:schemeClr>
                </a:solidFill>
                <a:latin typeface="Times New Roman" panose="02020503050405090304" pitchFamily="18" charset="0"/>
                <a:ea typeface="黑体" panose="02010609060101010101" charset="-122"/>
                <a:cs typeface="Times New Roman" panose="02020503050405090304" pitchFamily="18" charset="0"/>
                <a:sym typeface="+mn-ea"/>
              </a:rPr>
              <a:t>01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Times New Roman" panose="02020503050405090304" pitchFamily="18" charset="0"/>
              <a:ea typeface="黑体" panose="02010609060101010101" charset="-122"/>
              <a:cs typeface="Times New Roman" panose="02020503050405090304" pitchFamily="18" charset="0"/>
              <a:sym typeface="+mn-ea"/>
            </a:endParaRPr>
          </a:p>
        </p:txBody>
      </p:sp>
    </p:spTree>
    <p:custDataLst>
      <p:tags r:id="rId22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4803775" y="2635250"/>
            <a:ext cx="2585085" cy="1755775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8800" b="1" spc="200" dirty="0">
                <a:solidFill>
                  <a:schemeClr val="accent1">
                    <a:lumMod val="75000"/>
                  </a:schemeClr>
                </a:solidFill>
                <a:latin typeface="Times New Roman" panose="02020503050405090304" pitchFamily="18" charset="0"/>
                <a:ea typeface="微软雅黑" panose="020B0503020204020204" charset="-122"/>
                <a:cs typeface="Times New Roman" panose="02020503050405090304" pitchFamily="18" charset="0"/>
                <a:sym typeface="+mn-lt"/>
              </a:rPr>
              <a:t>3</a:t>
            </a:r>
            <a:endParaRPr lang="en-US" altLang="zh-CN" sz="8800" b="1" spc="200" dirty="0">
              <a:solidFill>
                <a:schemeClr val="accent1">
                  <a:lumMod val="75000"/>
                </a:schemeClr>
              </a:solidFill>
              <a:latin typeface="Times New Roman" panose="02020503050405090304" pitchFamily="18" charset="0"/>
              <a:ea typeface="微软雅黑" panose="020B0503020204020204" charset="-122"/>
              <a:cs typeface="Times New Roman" panose="02020503050405090304" pitchFamily="18" charset="0"/>
              <a:sym typeface="+mn-lt"/>
            </a:endParaRPr>
          </a:p>
        </p:txBody>
      </p:sp>
      <p:sp>
        <p:nvSpPr>
          <p:cNvPr id="5" name="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12149" y="4391024"/>
            <a:ext cx="5767705" cy="907393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rmAutofit fontScale="90000"/>
          </a:bodyPr>
          <a:lstStyle>
            <a:lvl1pPr marL="571500" indent="-5715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Font typeface="Arial" panose="020B0604020202090204" pitchFamily="34" charset="0"/>
              <a:buNone/>
              <a:defRPr kumimoji="0" lang="zh-CN" altLang="en-US" sz="4400" b="0" i="0" u="none" strike="noStrike" kern="1200" cap="none" spc="500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marL="0" lvl="0" indent="-571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dirty="0">
                <a:solidFill>
                  <a:schemeClr val="accent1">
                    <a:lumMod val="75000"/>
                  </a:schemeClr>
                </a:solidFill>
              </a:rPr>
              <a:t>专业（试验班）</a:t>
            </a:r>
            <a:r>
              <a:rPr lang="zh-CN" altLang="en-US" sz="4400" dirty="0">
                <a:solidFill>
                  <a:schemeClr val="accent1">
                    <a:lumMod val="75000"/>
                  </a:schemeClr>
                </a:solidFill>
              </a:rPr>
              <a:t>介绍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49220" y="1062733"/>
            <a:ext cx="8421768" cy="4732712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66049" y="373758"/>
            <a:ext cx="7179945" cy="8802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6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90204" pitchFamily="34" charset="0"/>
                <a:ea typeface="微软雅黑" panose="020B0503020204020204" charset="-122"/>
                <a:sym typeface="+mn-ea"/>
              </a:rPr>
              <a:t>如何选择专业</a:t>
            </a:r>
            <a:endParaRPr lang="en-US" altLang="zh-CN" sz="3200" b="1" spc="600" dirty="0">
              <a:solidFill>
                <a:schemeClr val="accent1">
                  <a:lumMod val="75000"/>
                </a:schemeClr>
              </a:solidFill>
              <a:latin typeface="Arial" panose="020B0604020202090204" pitchFamily="34" charset="0"/>
              <a:ea typeface="微软雅黑" panose="020B0503020204020204" charset="-122"/>
              <a:sym typeface="+mn-ea"/>
            </a:endParaRPr>
          </a:p>
          <a:p>
            <a:endParaRPr lang="en-US" altLang="zh-CN" sz="3200" b="1" spc="600" dirty="0">
              <a:latin typeface="Arial" panose="020B060402020209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566048" y="1599166"/>
            <a:ext cx="6605195" cy="3846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兴趣</a:t>
            </a:r>
            <a:r>
              <a:rPr lang="zh-CN" altLang="en-US" sz="2800" dirty="0"/>
              <a:t>非常重要</a:t>
            </a:r>
            <a:endParaRPr lang="zh-CN" altLang="en-US" sz="2400" dirty="0"/>
          </a:p>
          <a:p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实践</a:t>
            </a:r>
            <a:endParaRPr lang="en-US" altLang="zh-CN" sz="2400" dirty="0"/>
          </a:p>
          <a:p>
            <a:r>
              <a:rPr lang="zh-CN" altLang="en-US" sz="2400" dirty="0"/>
              <a:t>是检验兴趣的</a:t>
            </a:r>
            <a:endParaRPr lang="en-US" altLang="zh-CN" sz="2400" dirty="0"/>
          </a:p>
          <a:p>
            <a:r>
              <a:rPr lang="zh-CN" altLang="en-US" sz="2400" dirty="0"/>
              <a:t>唯一标准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en-US" altLang="zh-CN" sz="2400" dirty="0"/>
              <a:t>ehall</a:t>
            </a:r>
            <a:r>
              <a:rPr lang="zh-CN" altLang="en-US" sz="2400" dirty="0"/>
              <a:t>上</a:t>
            </a:r>
            <a:r>
              <a:rPr lang="zh-CN" altLang="en-US" sz="2400" dirty="0"/>
              <a:t>查询培养</a:t>
            </a:r>
            <a:r>
              <a:rPr lang="zh-CN" altLang="en-US" sz="2400" dirty="0"/>
              <a:t>方案</a:t>
            </a:r>
            <a:endParaRPr lang="zh-CN" altLang="en-US" sz="2400" dirty="0"/>
          </a:p>
          <a:p>
            <a:r>
              <a:rPr lang="zh-CN" altLang="en-US" sz="2400" b="1">
                <a:sym typeface="+mn-ea"/>
              </a:rPr>
              <a:t>多和学长、老师交流</a:t>
            </a:r>
            <a:endParaRPr lang="zh-CN" altLang="en-US" sz="2400"/>
          </a:p>
          <a:p>
            <a:endParaRPr lang="zh-CN" altLang="en-US" sz="2400" dirty="0"/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本框 5"/>
          <p:cNvSpPr txBox="1"/>
          <p:nvPr/>
        </p:nvSpPr>
        <p:spPr>
          <a:xfrm>
            <a:off x="1042971" y="648471"/>
            <a:ext cx="7179945" cy="880296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36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90204" pitchFamily="34" charset="0"/>
                <a:ea typeface="微软雅黑" panose="020B0503020204020204" charset="-122"/>
                <a:sym typeface="+mn-ea"/>
              </a:rPr>
              <a:t>以专业为前提</a:t>
            </a:r>
            <a:endParaRPr lang="en-US" altLang="zh-CN" sz="3600" b="1" spc="600" dirty="0">
              <a:solidFill>
                <a:schemeClr val="accent1">
                  <a:lumMod val="75000"/>
                </a:schemeClr>
              </a:solidFill>
              <a:latin typeface="Arial" panose="020B0604020202090204" pitchFamily="34" charset="0"/>
              <a:ea typeface="微软雅黑" panose="020B0503020204020204" charset="-122"/>
              <a:sym typeface="+mn-ea"/>
            </a:endParaRPr>
          </a:p>
          <a:p>
            <a:r>
              <a:rPr lang="zh-CN" altLang="en-US" sz="3600" b="1" spc="600" dirty="0">
                <a:solidFill>
                  <a:schemeClr val="accent1">
                    <a:lumMod val="75000"/>
                  </a:schemeClr>
                </a:solidFill>
                <a:latin typeface="Arial" panose="020B0604020202090204" pitchFamily="34" charset="0"/>
                <a:ea typeface="微软雅黑" panose="020B0503020204020204" charset="-122"/>
                <a:sym typeface="+mn-ea"/>
              </a:rPr>
              <a:t>规划前进方向</a:t>
            </a:r>
            <a:endParaRPr lang="en-US" altLang="zh-CN" sz="3600" b="1" spc="600" dirty="0">
              <a:solidFill>
                <a:schemeClr val="accent1">
                  <a:lumMod val="75000"/>
                </a:schemeClr>
              </a:solidFill>
              <a:latin typeface="Arial" panose="020B0604020202090204" pitchFamily="34" charset="0"/>
              <a:ea typeface="微软雅黑" panose="020B0503020204020204" charset="-122"/>
              <a:sym typeface="+mn-ea"/>
            </a:endParaRPr>
          </a:p>
          <a:p>
            <a:endParaRPr lang="en-US" altLang="zh-CN" sz="3600" b="1" spc="600" dirty="0">
              <a:solidFill>
                <a:schemeClr val="accent1">
                  <a:lumMod val="75000"/>
                </a:schemeClr>
              </a:solidFill>
              <a:latin typeface="Arial" panose="020B0604020202090204" pitchFamily="34" charset="0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442797" y="2554128"/>
            <a:ext cx="6605195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—保研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—考研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—出国</a:t>
            </a:r>
            <a:endParaRPr lang="en-US" altLang="zh-CN" sz="2800" dirty="0"/>
          </a:p>
          <a:p>
            <a:endParaRPr lang="en-US" altLang="zh-CN" sz="2800" dirty="0"/>
          </a:p>
          <a:p>
            <a:r>
              <a:rPr lang="zh-CN" altLang="en-US" sz="2800" dirty="0"/>
              <a:t>—就业</a:t>
            </a:r>
            <a:endParaRPr lang="zh-CN" altLang="en-US" sz="2800" dirty="0"/>
          </a:p>
        </p:txBody>
      </p:sp>
    </p:spTree>
    <p:custDataLst>
      <p:tags r:id="rId1"/>
    </p:custData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4929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保研和考研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3" name="图片 2" descr="截屏2024-09-21 23.50.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9945" y="1154430"/>
            <a:ext cx="6807200" cy="3873500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4545965" y="288290"/>
            <a:ext cx="7529195" cy="70866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indent="0" fontAlgn="auto">
              <a:lnSpc>
                <a:spcPct val="125000"/>
              </a:lnSpc>
            </a:pPr>
            <a:r>
              <a:rPr lang="zh-CN" sz="2400"/>
              <a:t>《</a:t>
            </a:r>
            <a:r>
              <a:rPr sz="2400"/>
              <a:t>西安交通大学少年班学生管理规定</a:t>
            </a:r>
            <a:r>
              <a:rPr lang="zh-CN" sz="2400"/>
              <a:t>》</a:t>
            </a:r>
            <a:endParaRPr lang="zh-CN" sz="2400"/>
          </a:p>
        </p:txBody>
      </p:sp>
      <p:sp>
        <p:nvSpPr>
          <p:cNvPr id="9" name="文本框 8"/>
          <p:cNvSpPr txBox="1"/>
          <p:nvPr/>
        </p:nvSpPr>
        <p:spPr>
          <a:xfrm>
            <a:off x="8128000" y="2314575"/>
            <a:ext cx="3343910" cy="157416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/>
              <a:t>前两条同时也是试验班</a:t>
            </a:r>
            <a:r>
              <a:rPr lang="zh-CN" altLang="en-US" sz="2400">
                <a:sym typeface="+mn-ea"/>
              </a:rPr>
              <a:t>的</a:t>
            </a:r>
            <a:r>
              <a:rPr lang="zh-CN" altLang="en-US" sz="2400"/>
              <a:t>淘汰机制</a:t>
            </a:r>
            <a:endParaRPr lang="zh-CN" altLang="en-US" sz="2400"/>
          </a:p>
        </p:txBody>
      </p:sp>
      <p:pic>
        <p:nvPicPr>
          <p:cNvPr id="11" name="图片 10" descr="截屏2024-09-21 23.54.2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72310" y="5395595"/>
            <a:ext cx="6781800" cy="850900"/>
          </a:xfrm>
          <a:prstGeom prst="rect">
            <a:avLst/>
          </a:prstGeom>
        </p:spPr>
      </p:pic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noProof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出国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1151890" y="998220"/>
            <a:ext cx="9813925" cy="243078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家庭条件 </a:t>
            </a:r>
            <a:r>
              <a:rPr lang="en-US" altLang="zh-CN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&amp; </a:t>
            </a:r>
            <a:r>
              <a:rPr lang="zh-CN" altLang="en-US" sz="24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外语水平证明材料</a:t>
            </a:r>
            <a:endParaRPr lang="en-US" altLang="zh-CN" sz="24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不同国家院校对学生要求不同，早做打算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本科期间交换（参考学校国际处</a:t>
            </a:r>
            <a:r>
              <a:rPr lang="en-US" altLang="zh-CN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&amp;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学院政策）</a:t>
            </a:r>
            <a:r>
              <a:rPr lang="en-US" altLang="zh-CN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科研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参考钱院学辅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讲座</a:t>
            </a:r>
            <a:r>
              <a:rPr lang="zh-CN" altLang="en-US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【54-出国读研经验分享】 https://www.bilibili.com/video/BV1Zt89eEE9r/?share_source=copy_web&amp;vd_source=ad7fdc3b81c43c394469f44b3db0ed2a</a:t>
            </a:r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endParaRPr lang="zh-CN" altLang="en-US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出国需先放弃保研资格，大四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时比身边同学更晚确定未来去向带来</a:t>
            </a:r>
            <a:r>
              <a:rPr lang="zh-CN" altLang="en-US" sz="2400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的心理压力</a:t>
            </a:r>
            <a:endParaRPr lang="zh-CN" altLang="en-US" sz="2400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152000" y="4915986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就业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25270" y="5640705"/>
            <a:ext cx="4064000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000"/>
              <a:t>就业情形与专业相关</a:t>
            </a:r>
            <a:endParaRPr lang="zh-CN" altLang="en-US" sz="2000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专业介绍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33240" y="41148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ehall.xjtu.edu.cn</a:t>
            </a:r>
            <a:r>
              <a:rPr lang="en-US" altLang="zh-CN" sz="2000"/>
              <a:t> </a:t>
            </a:r>
            <a:r>
              <a:rPr lang="zh-CN" altLang="en-US" sz="2000"/>
              <a:t>全校方案查询</a:t>
            </a:r>
            <a:endParaRPr lang="zh-CN" altLang="en-US" sz="2000"/>
          </a:p>
        </p:txBody>
      </p:sp>
      <p:pic>
        <p:nvPicPr>
          <p:cNvPr id="4" name="图片 3" descr="截屏2024-09-22 09.53.33"/>
          <p:cNvPicPr>
            <a:picLocks noChangeAspect="1"/>
          </p:cNvPicPr>
          <p:nvPr/>
        </p:nvPicPr>
        <p:blipFill>
          <a:blip r:embed="rId7"/>
          <a:srcRect l="2076" r="2065" b="11102"/>
          <a:stretch>
            <a:fillRect/>
          </a:stretch>
        </p:blipFill>
        <p:spPr>
          <a:xfrm>
            <a:off x="585470" y="1191260"/>
            <a:ext cx="11200765" cy="535940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专业介绍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33240" y="41148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ehall.xjtu.edu.cn</a:t>
            </a:r>
            <a:r>
              <a:rPr lang="en-US" altLang="zh-CN" sz="2000"/>
              <a:t> </a:t>
            </a:r>
            <a:r>
              <a:rPr lang="zh-CN" altLang="en-US" sz="2000"/>
              <a:t>全校方案查询</a:t>
            </a:r>
            <a:endParaRPr lang="zh-CN" altLang="en-US" sz="2000"/>
          </a:p>
        </p:txBody>
      </p:sp>
      <p:pic>
        <p:nvPicPr>
          <p:cNvPr id="3" name="图片 2" descr="截屏2024-09-22 11.02.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9805" y="1619885"/>
            <a:ext cx="10232390" cy="361823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截屏2024-09-22 11.05.4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51890" y="1305560"/>
            <a:ext cx="9081770" cy="491998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专业介绍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333240" y="411480"/>
            <a:ext cx="6096000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000"/>
              <a:t>ehall.xjtu.edu.cn</a:t>
            </a:r>
            <a:r>
              <a:rPr lang="en-US" altLang="zh-CN" sz="2000"/>
              <a:t> </a:t>
            </a:r>
            <a:r>
              <a:rPr lang="zh-CN" altLang="en-US" sz="2000"/>
              <a:t>全校方案查询</a:t>
            </a:r>
            <a:endParaRPr lang="zh-CN" altLang="en-US" sz="2000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专业介绍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4710" y="1200150"/>
            <a:ext cx="4204970" cy="634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钱学森班</a:t>
            </a:r>
            <a:endParaRPr lang="en-US" altLang="zh-CN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4139565" y="732790"/>
            <a:ext cx="717613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【少学组】2024 少年班预科二学习方法+专业介绍讲座https://www.bilibili.com/video/BV1Bt89eEEPu/?share_source=copy_web&amp;vd_source=ad7fdc3b81c43c394469f44b3db0ed2a&amp;t=4548</a:t>
            </a:r>
            <a:endParaRPr lang="zh-CN" altLang="en-US"/>
          </a:p>
        </p:txBody>
      </p:sp>
      <p:pic>
        <p:nvPicPr>
          <p:cNvPr id="9" name="图片 8" descr="截屏2024-09-22 10.00.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96415" y="1834515"/>
            <a:ext cx="8255000" cy="4653915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8128000" y="2882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智造钱</a:t>
            </a:r>
            <a:r>
              <a:rPr lang="en-US" altLang="zh-CN"/>
              <a:t>22</a:t>
            </a:r>
            <a:r>
              <a:rPr lang="zh-CN" altLang="en-US"/>
              <a:t>金泊含</a:t>
            </a:r>
            <a:r>
              <a:rPr lang="zh-CN" altLang="en-US"/>
              <a:t>学长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截屏2024-09-22 11.13.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6415" y="1834515"/>
            <a:ext cx="8255000" cy="4642485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专业介绍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4710" y="1200150"/>
            <a:ext cx="4204970" cy="634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钱学森班</a:t>
            </a:r>
            <a:endParaRPr lang="en-US" altLang="zh-CN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4139565" y="732790"/>
            <a:ext cx="717613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【少学组】2024 少年班预科二学习方法+专业介绍讲座https://www.bilibili.com/video/BV1Bt89eEEPu/?share_source=copy_web&amp;vd_source=ad7fdc3b81c43c394469f44b3db0ed2a&amp;t=4548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>
            <p:custDataLst>
              <p:tags r:id="rId1"/>
            </p:custDataLst>
          </p:nvPr>
        </p:nvSpPr>
        <p:spPr>
          <a:xfrm>
            <a:off x="4803775" y="2635250"/>
            <a:ext cx="2585085" cy="1755775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8800" b="1" spc="200" dirty="0">
                <a:solidFill>
                  <a:schemeClr val="accent1">
                    <a:lumMod val="75000"/>
                  </a:schemeClr>
                </a:solidFill>
                <a:latin typeface="Times New Roman" panose="02020503050405090304" pitchFamily="18" charset="0"/>
                <a:ea typeface="微软雅黑" panose="020B0503020204020204" charset="-122"/>
                <a:cs typeface="Times New Roman" panose="02020503050405090304" pitchFamily="18" charset="0"/>
                <a:sym typeface="+mn-lt"/>
              </a:rPr>
              <a:t>1</a:t>
            </a:r>
            <a:endParaRPr lang="en-US" altLang="zh-CN" sz="8800" b="1" spc="200" dirty="0">
              <a:solidFill>
                <a:schemeClr val="accent1">
                  <a:lumMod val="75000"/>
                </a:schemeClr>
              </a:solidFill>
              <a:latin typeface="Times New Roman" panose="02020503050405090304" pitchFamily="18" charset="0"/>
              <a:ea typeface="微软雅黑" panose="020B0503020204020204" charset="-122"/>
              <a:cs typeface="Times New Roman" panose="02020503050405090304" pitchFamily="18" charset="0"/>
              <a:sym typeface="+mn-lt"/>
            </a:endParaRPr>
          </a:p>
        </p:txBody>
      </p:sp>
      <p:sp>
        <p:nvSpPr>
          <p:cNvPr id="5" name="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12149" y="4391024"/>
            <a:ext cx="5767705" cy="907393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rmAutofit/>
          </a:bodyPr>
          <a:lstStyle>
            <a:lvl1pPr marL="571500" indent="-5715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Font typeface="Arial" panose="020B0604020202090204" pitchFamily="34" charset="0"/>
              <a:buNone/>
              <a:defRPr kumimoji="0" lang="zh-CN" altLang="en-US" sz="4400" b="0" i="0" u="none" strike="noStrike" kern="1200" cap="none" spc="500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marL="0" lvl="0" indent="-5715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400" dirty="0">
                <a:solidFill>
                  <a:schemeClr val="accent1">
                    <a:lumMod val="75000"/>
                  </a:schemeClr>
                </a:solidFill>
              </a:rPr>
              <a:t>专业选择</a:t>
            </a:r>
            <a:endParaRPr lang="zh-CN" altLang="en-US" sz="4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截屏2024-09-22 11.11.0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96415" y="1834515"/>
            <a:ext cx="8255000" cy="464693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2"/>
            </p:custDataLst>
          </p:nvPr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5"/>
            </p:custDataLst>
          </p:nvPr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专业介绍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54710" y="1200150"/>
            <a:ext cx="4204970" cy="6343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钱学森班</a:t>
            </a:r>
            <a:endParaRPr lang="en-US" altLang="zh-CN" sz="2400" dirty="0"/>
          </a:p>
          <a:p>
            <a:endParaRPr lang="en-US" altLang="zh-CN" sz="2400" dirty="0"/>
          </a:p>
          <a:p>
            <a:endParaRPr lang="zh-CN" altLang="en-US" sz="2400" dirty="0"/>
          </a:p>
        </p:txBody>
      </p:sp>
      <p:sp>
        <p:nvSpPr>
          <p:cNvPr id="5" name="文本框 4"/>
          <p:cNvSpPr txBox="1"/>
          <p:nvPr/>
        </p:nvSpPr>
        <p:spPr>
          <a:xfrm>
            <a:off x="4139565" y="732790"/>
            <a:ext cx="7176135" cy="9220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【少学组】2024 少年班预科二学习方法+专业介绍讲座https://www.bilibili.com/video/BV1Bt89eEEPu/?share_source=copy_web&amp;vd_source=ad7fdc3b81c43c394469f44b3db0ed2a&amp;t=4548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专业介绍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151890" y="1257300"/>
            <a:ext cx="9739630" cy="41040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zh-CN" altLang="en-US" sz="2400" dirty="0"/>
          </a:p>
          <a:p>
            <a:r>
              <a:rPr lang="zh-CN" altLang="en-US" sz="2400" dirty="0"/>
              <a:t>人工智能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  <a:p>
            <a:r>
              <a:rPr lang="zh-CN" altLang="en-US" sz="2400" dirty="0"/>
              <a:t>大一上 </a:t>
            </a:r>
            <a:r>
              <a:rPr lang="zh-CN" altLang="en-US" sz="2400" b="1" dirty="0"/>
              <a:t>高数一</a:t>
            </a:r>
            <a:r>
              <a:rPr lang="zh-CN" altLang="en-US" sz="2400" dirty="0"/>
              <a:t>、线代、程序设计</a:t>
            </a:r>
            <a:endParaRPr lang="en-US" altLang="zh-CN" sz="2400" dirty="0"/>
          </a:p>
          <a:p>
            <a:r>
              <a:rPr lang="zh-CN" altLang="en-US" sz="2400" dirty="0"/>
              <a:t>大一下 </a:t>
            </a:r>
            <a:r>
              <a:rPr lang="zh-CN" altLang="en-US" sz="2400" b="1" dirty="0"/>
              <a:t>高数二</a:t>
            </a:r>
            <a:r>
              <a:rPr lang="zh-CN" altLang="en-US" sz="2400" dirty="0"/>
              <a:t>、</a:t>
            </a:r>
            <a:r>
              <a:rPr lang="zh-CN" altLang="en-US" sz="2400" b="1" dirty="0"/>
              <a:t>概率论、离散</a:t>
            </a:r>
            <a:r>
              <a:rPr lang="zh-CN" altLang="en-US" sz="2400" dirty="0"/>
              <a:t>、数据结构</a:t>
            </a:r>
            <a:endParaRPr lang="en-US" altLang="zh-CN" sz="2400" dirty="0"/>
          </a:p>
          <a:p>
            <a:r>
              <a:rPr lang="zh-CN" altLang="en-US" sz="2400" dirty="0"/>
              <a:t>大二上 电路、</a:t>
            </a:r>
            <a:r>
              <a:rPr lang="zh-CN" altLang="en-US" sz="2400" b="1" dirty="0"/>
              <a:t>复变</a:t>
            </a:r>
            <a:r>
              <a:rPr lang="zh-CN" altLang="en-US" sz="2400" dirty="0"/>
              <a:t>、大物一</a:t>
            </a:r>
            <a:endParaRPr lang="en-US" altLang="zh-CN" sz="2400" dirty="0"/>
          </a:p>
          <a:p>
            <a:r>
              <a:rPr lang="zh-CN" altLang="en-US" sz="2400" dirty="0"/>
              <a:t>大二下 现代控制工程、</a:t>
            </a:r>
            <a:r>
              <a:rPr lang="zh-CN" altLang="en-US" sz="2400" b="1" dirty="0"/>
              <a:t>计算机体系结构</a:t>
            </a:r>
            <a:r>
              <a:rPr lang="zh-CN" altLang="en-US" sz="2400" dirty="0"/>
              <a:t>、</a:t>
            </a:r>
            <a:endParaRPr lang="en-US" altLang="zh-CN" sz="2400" dirty="0"/>
          </a:p>
          <a:p>
            <a:r>
              <a:rPr lang="en-US" altLang="zh-CN" sz="2400" dirty="0"/>
              <a:t>	</a:t>
            </a:r>
            <a:r>
              <a:rPr lang="zh-CN" altLang="en-US" sz="2400" b="1" dirty="0"/>
              <a:t>机器学习</a:t>
            </a:r>
            <a:r>
              <a:rPr lang="zh-CN" altLang="en-US" sz="2400" dirty="0"/>
              <a:t>、博弈论、大物二</a:t>
            </a:r>
            <a:endParaRPr lang="en-US" altLang="zh-CN" sz="2400" dirty="0"/>
          </a:p>
          <a:p>
            <a:r>
              <a:rPr lang="zh-CN" altLang="en-US" sz="2400" dirty="0"/>
              <a:t>大三上 </a:t>
            </a:r>
            <a:r>
              <a:rPr lang="zh-CN" altLang="en-US" sz="2400" b="1" dirty="0"/>
              <a:t>数字信号处理</a:t>
            </a:r>
            <a:r>
              <a:rPr lang="zh-CN" altLang="en-US" sz="2400" dirty="0"/>
              <a:t>、</a:t>
            </a:r>
            <a:r>
              <a:rPr lang="zh-CN" altLang="en-US" sz="2400" u="sng" dirty="0"/>
              <a:t>自然语言处理、计算机视觉</a:t>
            </a:r>
            <a:endParaRPr lang="en-US" altLang="zh-CN" sz="2400" u="sng" dirty="0"/>
          </a:p>
          <a:p>
            <a:r>
              <a:rPr lang="zh-CN" altLang="en-US" sz="2400" dirty="0"/>
              <a:t>大三下 </a:t>
            </a:r>
            <a:r>
              <a:rPr lang="zh-CN" altLang="en-US" sz="2400" u="sng" dirty="0"/>
              <a:t>生成式</a:t>
            </a:r>
            <a:r>
              <a:rPr lang="en-US" altLang="zh-CN" sz="2400" u="sng" dirty="0"/>
              <a:t>AI</a:t>
            </a:r>
            <a:r>
              <a:rPr lang="zh-CN" altLang="en-US" sz="2400" u="sng" dirty="0"/>
              <a:t>、大语言模型、机器人学</a:t>
            </a:r>
            <a:endParaRPr lang="zh-CN" altLang="en-US" sz="2400" u="sng" dirty="0"/>
          </a:p>
        </p:txBody>
      </p:sp>
      <p:sp>
        <p:nvSpPr>
          <p:cNvPr id="5" name="文本框 4"/>
          <p:cNvSpPr txBox="1"/>
          <p:nvPr/>
        </p:nvSpPr>
        <p:spPr>
          <a:xfrm>
            <a:off x="5375910" y="732155"/>
            <a:ext cx="609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【少学组】2024 少年班预科二学习方法+专业介绍讲座】 https://www.bilibili.com/video/BV1Bt89eEEPu/?share_source=copy_web&amp;vd_source=ad7fdc3b81c43c394469f44b3db0ed2a&amp;t=2477</a:t>
            </a:r>
            <a:endParaRPr lang="zh-CN" altLang="en-US"/>
          </a:p>
        </p:txBody>
      </p:sp>
      <p:sp>
        <p:nvSpPr>
          <p:cNvPr id="12" name="文本框 11"/>
          <p:cNvSpPr txBox="1"/>
          <p:nvPr>
            <p:custDataLst>
              <p:tags r:id="rId7"/>
            </p:custDataLst>
          </p:nvPr>
        </p:nvSpPr>
        <p:spPr>
          <a:xfrm>
            <a:off x="8128000" y="2882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人工智能</a:t>
            </a:r>
            <a:r>
              <a:rPr lang="en-US" altLang="zh-CN"/>
              <a:t>22</a:t>
            </a:r>
            <a:r>
              <a:rPr lang="zh-CN" altLang="en-US"/>
              <a:t>王天</a:t>
            </a:r>
            <a:r>
              <a:rPr lang="zh-CN" altLang="en-US"/>
              <a:t>鹤学长</a:t>
            </a:r>
            <a:endParaRPr lang="zh-CN" altLang="en-US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专业介绍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278120" y="278765"/>
            <a:ext cx="6096000" cy="11988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/>
              <a:t>【少学组】2024 少年班预科二学习方法+专业介绍讲座】 https://www.bilibili.com/video/BV1Bt89eEEPu/?share_source=copy_web&amp;vd_source=ad7fdc3b81c43c394469f44b3db0ed2a&amp;t=2477</a:t>
            </a:r>
            <a:endParaRPr lang="zh-CN" altLang="en-US"/>
          </a:p>
        </p:txBody>
      </p:sp>
      <p:pic>
        <p:nvPicPr>
          <p:cNvPr id="2" name="图片 1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720090" y="1477645"/>
            <a:ext cx="2897505" cy="500570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3062605" y="1481455"/>
            <a:ext cx="2896870" cy="5001895"/>
          </a:xfrm>
          <a:prstGeom prst="rect">
            <a:avLst/>
          </a:prstGeom>
        </p:spPr>
      </p:pic>
      <p:sp>
        <p:nvSpPr>
          <p:cNvPr id="9" name="文本框 8"/>
          <p:cNvSpPr txBox="1"/>
          <p:nvPr/>
        </p:nvSpPr>
        <p:spPr>
          <a:xfrm>
            <a:off x="8536305" y="2539365"/>
            <a:ext cx="3488055" cy="10299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/>
              <a:t>24</a:t>
            </a:r>
            <a:r>
              <a:rPr lang="zh-CN" altLang="en-US"/>
              <a:t>届人工智能试验班毕业</a:t>
            </a:r>
            <a:r>
              <a:rPr lang="zh-CN" altLang="en-US"/>
              <a:t>去向</a:t>
            </a:r>
            <a:endParaRPr lang="zh-CN" altLang="en-US"/>
          </a:p>
        </p:txBody>
      </p:sp>
      <p:sp>
        <p:nvSpPr>
          <p:cNvPr id="11" name="文本框 10"/>
          <p:cNvSpPr txBox="1"/>
          <p:nvPr/>
        </p:nvSpPr>
        <p:spPr>
          <a:xfrm>
            <a:off x="855980" y="1021080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 dirty="0">
                <a:sym typeface="+mn-ea"/>
              </a:rPr>
              <a:t>人工智能</a:t>
            </a:r>
            <a:endParaRPr lang="zh-CN" altLang="en-US" sz="2400" dirty="0">
              <a:sym typeface="+mn-ea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8893810" y="397383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可以在小红书上</a:t>
            </a:r>
            <a:r>
              <a:rPr lang="zh-CN" altLang="en-US"/>
              <a:t>搜</a:t>
            </a:r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492115" y="1481455"/>
            <a:ext cx="2896870" cy="5083810"/>
          </a:xfrm>
          <a:prstGeom prst="rect">
            <a:avLst/>
          </a:prstGeom>
        </p:spPr>
      </p:pic>
    </p:spTree>
    <p:custDataLst>
      <p:tags r:id="rId1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201168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专业介绍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934085" y="1031240"/>
            <a:ext cx="5441315" cy="34302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/>
              <a:t>数学</a:t>
            </a:r>
            <a:endParaRPr lang="zh-CN" altLang="en-US" sz="2400"/>
          </a:p>
        </p:txBody>
      </p:sp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2"/>
          <p:cNvSpPr txBox="1"/>
          <p:nvPr>
            <p:custDataLst>
              <p:tags r:id="rId1"/>
            </p:custDataLst>
          </p:nvPr>
        </p:nvSpPr>
        <p:spPr>
          <a:xfrm>
            <a:off x="4712018" y="2280249"/>
            <a:ext cx="2585085" cy="1755775"/>
          </a:xfrm>
          <a:prstGeom prst="rect">
            <a:avLst/>
          </a:prstGeom>
          <a:noFill/>
        </p:spPr>
        <p:txBody>
          <a:bodyPr wrap="square" lIns="91440" tIns="45720" rIns="91440" bIns="45720" rtlCol="0" anchor="b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algn="ctr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8800" b="1" spc="200" dirty="0">
                <a:solidFill>
                  <a:schemeClr val="accent1">
                    <a:lumMod val="75000"/>
                  </a:schemeClr>
                </a:solidFill>
                <a:latin typeface="Times New Roman" panose="02020503050405090304" pitchFamily="18" charset="0"/>
                <a:ea typeface="微软雅黑" panose="020B0503020204020204" charset="-122"/>
                <a:cs typeface="Times New Roman" panose="02020503050405090304" pitchFamily="18" charset="0"/>
                <a:sym typeface="+mn-lt"/>
              </a:rPr>
              <a:t>4</a:t>
            </a:r>
            <a:endParaRPr lang="en-US" altLang="zh-CN" sz="8800" b="1" spc="200" dirty="0">
              <a:solidFill>
                <a:schemeClr val="accent1">
                  <a:lumMod val="75000"/>
                </a:schemeClr>
              </a:solidFill>
              <a:latin typeface="Times New Roman" panose="02020503050405090304" pitchFamily="18" charset="0"/>
              <a:ea typeface="微软雅黑" panose="020B0503020204020204" charset="-122"/>
              <a:cs typeface="Times New Roman" panose="02020503050405090304" pitchFamily="18" charset="0"/>
              <a:sym typeface="+mn-lt"/>
            </a:endParaRPr>
          </a:p>
        </p:txBody>
      </p:sp>
      <p:sp>
        <p:nvSpPr>
          <p:cNvPr id="5" name="标题 4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3212745" y="4120513"/>
            <a:ext cx="5767705" cy="1697804"/>
          </a:xfrm>
          <a:prstGeom prst="rect">
            <a:avLst/>
          </a:prstGeom>
        </p:spPr>
        <p:txBody>
          <a:bodyPr vert="horz" wrap="square" lIns="91440" tIns="45720" rIns="91440" bIns="45720" rtlCol="0" anchor="b" anchorCtr="0"/>
          <a:lstStyle>
            <a:lvl1pPr marL="571500" indent="-57150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Font typeface="Arial" panose="020B0604020202090204" pitchFamily="34" charset="0"/>
              <a:buNone/>
              <a:defRPr kumimoji="0" lang="zh-CN" altLang="en-US" sz="4400" b="0" i="0" u="none" strike="noStrike" kern="1200" cap="none" spc="500" normalizeH="0" baseline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9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altLang="zh-CN" sz="4800" b="1" dirty="0">
                <a:solidFill>
                  <a:schemeClr val="accent1">
                    <a:lumMod val="75000"/>
                  </a:schemeClr>
                </a:solidFill>
                <a:latin typeface="Times New Roman" panose="02020503050405090304" pitchFamily="18" charset="0"/>
                <a:cs typeface="Times New Roman" panose="02020503050405090304" pitchFamily="18" charset="0"/>
              </a:rPr>
              <a:t>Q&amp;A</a:t>
            </a:r>
            <a:endParaRPr lang="en-US" altLang="zh-CN" sz="4000" b="1" dirty="0">
              <a:solidFill>
                <a:schemeClr val="accent1">
                  <a:lumMod val="75000"/>
                </a:schemeClr>
              </a:solidFill>
              <a:latin typeface="Times New Roman" panose="02020503050405090304" pitchFamily="18" charset="0"/>
              <a:cs typeface="Times New Roman" panose="02020503050405090304" pitchFamily="18" charset="0"/>
            </a:endParaRPr>
          </a:p>
          <a:p>
            <a:pPr>
              <a:lnSpc>
                <a:spcPct val="130000"/>
              </a:lnSpc>
            </a:pPr>
            <a:endParaRPr lang="zh-CN" altLang="en-US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254625" y="488188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endParaRPr lang="zh-CN" altLang="en-US"/>
          </a:p>
        </p:txBody>
      </p:sp>
    </p:spTree>
    <p:custDataLst>
      <p:tags r:id="rId3"/>
    </p:custData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135191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US" altLang="zh-CN" sz="3200" b="1" kern="0" noProof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Q &amp; A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rcRect l="5748" t="32677" r="5111" b="3651"/>
          <a:stretch>
            <a:fillRect/>
          </a:stretch>
        </p:blipFill>
        <p:spPr>
          <a:xfrm>
            <a:off x="9613833" y="4485435"/>
            <a:ext cx="1740771" cy="1737864"/>
          </a:xfrm>
          <a:custGeom>
            <a:avLst/>
            <a:gdLst>
              <a:gd name="connsiteX0" fmla="*/ 1661106 w 3322212"/>
              <a:gd name="connsiteY0" fmla="*/ 0 h 3322212"/>
              <a:gd name="connsiteX1" fmla="*/ 3322212 w 3322212"/>
              <a:gd name="connsiteY1" fmla="*/ 1661106 h 3322212"/>
              <a:gd name="connsiteX2" fmla="*/ 1661106 w 3322212"/>
              <a:gd name="connsiteY2" fmla="*/ 3322212 h 3322212"/>
              <a:gd name="connsiteX3" fmla="*/ 0 w 3322212"/>
              <a:gd name="connsiteY3" fmla="*/ 1661106 h 3322212"/>
              <a:gd name="connsiteX4" fmla="*/ 1661106 w 3322212"/>
              <a:gd name="connsiteY4" fmla="*/ 0 h 332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12" h="3322212">
                <a:moveTo>
                  <a:pt x="1661106" y="0"/>
                </a:moveTo>
                <a:cubicBezTo>
                  <a:pt x="2578510" y="0"/>
                  <a:pt x="3322212" y="743702"/>
                  <a:pt x="3322212" y="1661106"/>
                </a:cubicBezTo>
                <a:cubicBezTo>
                  <a:pt x="3322212" y="2578510"/>
                  <a:pt x="2578510" y="3322212"/>
                  <a:pt x="1661106" y="3322212"/>
                </a:cubicBezTo>
                <a:cubicBezTo>
                  <a:pt x="743702" y="3322212"/>
                  <a:pt x="0" y="2578510"/>
                  <a:pt x="0" y="1661106"/>
                </a:cubicBezTo>
                <a:cubicBezTo>
                  <a:pt x="0" y="743702"/>
                  <a:pt x="743702" y="0"/>
                  <a:pt x="1661106" y="0"/>
                </a:cubicBezTo>
                <a:close/>
              </a:path>
            </a:pathLst>
          </a:custGeom>
        </p:spPr>
      </p:pic>
      <p:sp>
        <p:nvSpPr>
          <p:cNvPr id="3" name="文本框 2"/>
          <p:cNvSpPr txBox="1"/>
          <p:nvPr/>
        </p:nvSpPr>
        <p:spPr>
          <a:xfrm>
            <a:off x="912495" y="1329055"/>
            <a:ext cx="9415780" cy="46837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zh-CN" altLang="en-US" sz="2400" dirty="0"/>
              <a:t>预科二与大学相比任务重吗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预科二和大一有什么区别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zh-CN" altLang="en-US" sz="2400" dirty="0"/>
              <a:t>雅思有必要现在学吗</a:t>
            </a:r>
            <a:endParaRPr lang="zh-CN" altLang="en-US" sz="2400" dirty="0"/>
          </a:p>
          <a:p>
            <a:endParaRPr lang="zh-CN" altLang="en-US" sz="2400" dirty="0"/>
          </a:p>
          <a:p>
            <a:r>
              <a:rPr lang="en-US" altLang="zh-CN" sz="2400" dirty="0"/>
              <a:t>出</a:t>
            </a:r>
            <a:r>
              <a:rPr lang="zh-CN" altLang="en-US" sz="2400" dirty="0"/>
              <a:t>国</a:t>
            </a:r>
            <a:r>
              <a:rPr lang="en-US" altLang="zh-CN" sz="2400" dirty="0"/>
              <a:t>交</a:t>
            </a:r>
            <a:r>
              <a:rPr lang="zh-CN" altLang="en-US" sz="2400" dirty="0"/>
              <a:t>换留</a:t>
            </a:r>
            <a:r>
              <a:rPr lang="en-US" altLang="zh-CN" sz="2400" dirty="0"/>
              <a:t>需要提前</a:t>
            </a:r>
            <a:r>
              <a:rPr lang="zh-CN" altLang="en-US" sz="2400" dirty="0"/>
              <a:t>准备</a:t>
            </a:r>
            <a:r>
              <a:rPr lang="en-US" altLang="zh-CN" sz="2400" dirty="0"/>
              <a:t>的</a:t>
            </a:r>
            <a:r>
              <a:rPr lang="zh-CN" altLang="en-US" sz="2400" dirty="0"/>
              <a:t>东</a:t>
            </a:r>
            <a:r>
              <a:rPr lang="en-US" altLang="zh-CN" sz="2400" dirty="0"/>
              <a:t>西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可以详细介绍一下宗濂班吗</a:t>
            </a:r>
            <a:endParaRPr lang="en-US" altLang="zh-CN" sz="2400" dirty="0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52000" y="288000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200" b="1" kern="0" noProof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与他人的学业比较？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7"/>
          <a:srcRect l="5748" t="32677" r="5111" b="3651"/>
          <a:stretch>
            <a:fillRect/>
          </a:stretch>
        </p:blipFill>
        <p:spPr>
          <a:xfrm>
            <a:off x="9613833" y="4485435"/>
            <a:ext cx="1740771" cy="1737864"/>
          </a:xfrm>
          <a:custGeom>
            <a:avLst/>
            <a:gdLst>
              <a:gd name="connsiteX0" fmla="*/ 1661106 w 3322212"/>
              <a:gd name="connsiteY0" fmla="*/ 0 h 3322212"/>
              <a:gd name="connsiteX1" fmla="*/ 3322212 w 3322212"/>
              <a:gd name="connsiteY1" fmla="*/ 1661106 h 3322212"/>
              <a:gd name="connsiteX2" fmla="*/ 1661106 w 3322212"/>
              <a:gd name="connsiteY2" fmla="*/ 3322212 h 3322212"/>
              <a:gd name="connsiteX3" fmla="*/ 0 w 3322212"/>
              <a:gd name="connsiteY3" fmla="*/ 1661106 h 3322212"/>
              <a:gd name="connsiteX4" fmla="*/ 1661106 w 3322212"/>
              <a:gd name="connsiteY4" fmla="*/ 0 h 3322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22212" h="3322212">
                <a:moveTo>
                  <a:pt x="1661106" y="0"/>
                </a:moveTo>
                <a:cubicBezTo>
                  <a:pt x="2578510" y="0"/>
                  <a:pt x="3322212" y="743702"/>
                  <a:pt x="3322212" y="1661106"/>
                </a:cubicBezTo>
                <a:cubicBezTo>
                  <a:pt x="3322212" y="2578510"/>
                  <a:pt x="2578510" y="3322212"/>
                  <a:pt x="1661106" y="3322212"/>
                </a:cubicBezTo>
                <a:cubicBezTo>
                  <a:pt x="743702" y="3322212"/>
                  <a:pt x="0" y="2578510"/>
                  <a:pt x="0" y="1661106"/>
                </a:cubicBezTo>
                <a:cubicBezTo>
                  <a:pt x="0" y="743702"/>
                  <a:pt x="743702" y="0"/>
                  <a:pt x="1661106" y="0"/>
                </a:cubicBezTo>
                <a:close/>
              </a:path>
            </a:pathLst>
          </a:custGeom>
        </p:spPr>
      </p:pic>
      <p:sp>
        <p:nvSpPr>
          <p:cNvPr id="3" name="文本框 2"/>
          <p:cNvSpPr txBox="1"/>
          <p:nvPr/>
        </p:nvSpPr>
        <p:spPr>
          <a:xfrm>
            <a:off x="912495" y="1329055"/>
            <a:ext cx="9415780" cy="33166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2400" b="1" dirty="0"/>
              <a:t>XJTU</a:t>
            </a:r>
            <a:r>
              <a:rPr lang="zh-CN" altLang="en-US" sz="2400" b="1" dirty="0"/>
              <a:t>不乏天才</a:t>
            </a:r>
            <a:r>
              <a:rPr lang="en-US" altLang="zh-CN" sz="2400" b="1" dirty="0"/>
              <a:t>/</a:t>
            </a:r>
            <a:r>
              <a:rPr lang="zh-CN" altLang="en-US" sz="2400" b="1" dirty="0"/>
              <a:t>卷王</a:t>
            </a:r>
            <a:endParaRPr lang="en-US" altLang="zh-CN" sz="2400" b="1" dirty="0"/>
          </a:p>
          <a:p>
            <a:r>
              <a:rPr lang="zh-CN" altLang="en-US" sz="2400" dirty="0"/>
              <a:t>调整好心态避免内耗</a:t>
            </a:r>
            <a:endParaRPr lang="en-US" altLang="zh-CN" sz="2400" dirty="0"/>
          </a:p>
          <a:p>
            <a:endParaRPr lang="en-US" altLang="zh-CN" sz="2400" b="1" dirty="0"/>
          </a:p>
          <a:p>
            <a:r>
              <a:rPr lang="zh-CN" altLang="en-US" sz="2400" dirty="0"/>
              <a:t>超前学  ？</a:t>
            </a:r>
            <a:endParaRPr lang="en-US" altLang="zh-CN" sz="2400" dirty="0"/>
          </a:p>
          <a:p>
            <a:r>
              <a:rPr lang="zh-CN" altLang="en-US" sz="2400" dirty="0"/>
              <a:t>踏实跟进教学进度 </a:t>
            </a:r>
            <a:r>
              <a:rPr lang="en-US" altLang="zh-CN" sz="2400" dirty="0"/>
              <a:t>  </a:t>
            </a:r>
            <a:r>
              <a:rPr lang="zh-CN" altLang="en-US" sz="2400" dirty="0"/>
              <a:t> √</a:t>
            </a:r>
            <a:endParaRPr lang="en-US" altLang="zh-CN" sz="2400" dirty="0"/>
          </a:p>
          <a:p>
            <a:r>
              <a:rPr lang="zh-CN" altLang="en-US" sz="2400" dirty="0"/>
              <a:t>课外积极探索实践专业内容</a:t>
            </a:r>
            <a:endParaRPr lang="zh-CN" altLang="en-US" sz="2400" dirty="0"/>
          </a:p>
          <a:p>
            <a:r>
              <a:rPr lang="zh-CN" altLang="en-US" sz="2400" dirty="0">
                <a:solidFill>
                  <a:srgbClr val="FF0000"/>
                </a:solidFill>
              </a:rPr>
              <a:t>人文素养</a:t>
            </a:r>
            <a:r>
              <a:rPr lang="en-US" altLang="zh-CN" sz="2400" dirty="0">
                <a:solidFill>
                  <a:srgbClr val="FF0000"/>
                </a:solidFill>
              </a:rPr>
              <a:t>   </a:t>
            </a:r>
            <a:r>
              <a:rPr lang="zh-CN" altLang="en-US" sz="2400" dirty="0">
                <a:solidFill>
                  <a:srgbClr val="FF0000"/>
                </a:solidFill>
                <a:latin typeface="PingFang SC" panose="020B0400000000000000" charset="-122"/>
                <a:ea typeface="PingFang SC" panose="020B0400000000000000" charset="-122"/>
              </a:rPr>
              <a:t>☆</a:t>
            </a:r>
            <a:endParaRPr lang="zh-CN" altLang="en-US" sz="2400" dirty="0">
              <a:latin typeface="PingFang SC" panose="020B0400000000000000" charset="-122"/>
              <a:ea typeface="PingFang SC" panose="020B0400000000000000" charset="-122"/>
            </a:endParaRPr>
          </a:p>
          <a:p>
            <a:r>
              <a:rPr lang="zh-CN" altLang="en-US" sz="2400" dirty="0"/>
              <a:t>预科二相比大学轻松很多，自由的时间要好好利用</a:t>
            </a:r>
            <a:endParaRPr lang="en-US" altLang="zh-CN" sz="2400" dirty="0"/>
          </a:p>
          <a:p>
            <a:endParaRPr lang="en-US" altLang="zh-CN" sz="2400" dirty="0"/>
          </a:p>
          <a:p>
            <a:r>
              <a:rPr lang="en-US" altLang="zh-CN" sz="2400" dirty="0"/>
              <a:t>*</a:t>
            </a:r>
            <a:r>
              <a:rPr lang="zh-CN" altLang="en-US" sz="2400" dirty="0"/>
              <a:t>学习</a:t>
            </a:r>
            <a:r>
              <a:rPr lang="en-US" altLang="zh-CN" sz="2400" dirty="0"/>
              <a:t>tip:  </a:t>
            </a:r>
            <a:r>
              <a:rPr lang="zh-CN" altLang="en-US" sz="2400" dirty="0"/>
              <a:t>原题传统</a:t>
            </a:r>
            <a:endParaRPr lang="en-US" altLang="zh-CN" sz="2400" dirty="0"/>
          </a:p>
          <a:p>
            <a:endParaRPr lang="en-US" altLang="zh-CN" sz="2400" dirty="0"/>
          </a:p>
          <a:p>
            <a:endParaRPr lang="en-US" altLang="zh-CN" sz="2400" dirty="0"/>
          </a:p>
        </p:txBody>
      </p:sp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6563470" y="288000"/>
            <a:ext cx="3467616" cy="584775"/>
          </a:xfrm>
          <a:prstGeom prst="rect">
            <a:avLst/>
          </a:prstGeom>
        </p:spPr>
        <p:txBody>
          <a:bodyPr wrap="none">
            <a:spAutoFit/>
          </a:bodyPr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200" b="1" kern="0" noProof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学科老师很重要？</a:t>
            </a:r>
            <a:endParaRPr kumimoji="0" lang="zh-CN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6563434" y="1328868"/>
            <a:ext cx="4064000" cy="359981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 dirty="0"/>
              <a:t>老师给分高固然好</a:t>
            </a:r>
            <a:endParaRPr lang="en-US" altLang="zh-CN" sz="2400" dirty="0"/>
          </a:p>
          <a:p>
            <a:r>
              <a:rPr lang="zh-CN" altLang="en-US" sz="2400" dirty="0"/>
              <a:t>自己实力够硬才是真本事</a:t>
            </a:r>
            <a:endParaRPr lang="en-US" altLang="zh-CN" sz="24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  <a:p>
            <a:endParaRPr lang="en-US" altLang="zh-CN" sz="2000" dirty="0"/>
          </a:p>
        </p:txBody>
      </p:sp>
    </p:spTree>
    <p:custDataLst>
      <p:tags r:id="rId10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440" y="645795"/>
            <a:ext cx="2858770" cy="76581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-2128864" y="1596921"/>
            <a:ext cx="8175445" cy="3529890"/>
          </a:xfrm>
          <a:prstGeom prst="rect">
            <a:avLst/>
          </a:prstGeom>
        </p:spPr>
      </p:pic>
      <p:sp>
        <p:nvSpPr>
          <p:cNvPr id="34" name="平行四边形 33"/>
          <p:cNvSpPr/>
          <p:nvPr>
            <p:custDataLst>
              <p:tags r:id="rId5"/>
            </p:custDataLst>
          </p:nvPr>
        </p:nvSpPr>
        <p:spPr>
          <a:xfrm>
            <a:off x="9395331" y="0"/>
            <a:ext cx="5520696" cy="6858000"/>
          </a:xfrm>
          <a:prstGeom prst="parallelogram">
            <a:avLst>
              <a:gd name="adj" fmla="val 76100"/>
            </a:avLst>
          </a:prstGeom>
          <a:gradFill>
            <a:gsLst>
              <a:gs pos="0">
                <a:srgbClr val="0070C0"/>
              </a:gs>
              <a:gs pos="100000">
                <a:srgbClr val="002060"/>
              </a:gs>
            </a:gsLst>
            <a:lin ang="2700000" scaled="1"/>
          </a:gradFill>
          <a:ln>
            <a:noFill/>
          </a:ln>
          <a:effectLst>
            <a:outerShdw blurRad="76200" dist="762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  <p:sp>
        <p:nvSpPr>
          <p:cNvPr id="10" name="平行四边形 9"/>
          <p:cNvSpPr/>
          <p:nvPr>
            <p:custDataLst>
              <p:tags r:id="rId6"/>
            </p:custDataLst>
          </p:nvPr>
        </p:nvSpPr>
        <p:spPr>
          <a:xfrm>
            <a:off x="-5006800" y="1312997"/>
            <a:ext cx="6973806" cy="5230678"/>
          </a:xfrm>
          <a:prstGeom prst="parallelogram">
            <a:avLst>
              <a:gd name="adj" fmla="val 60655"/>
            </a:avLst>
          </a:prstGeom>
          <a:solidFill>
            <a:srgbClr val="0070C0"/>
          </a:solidFill>
          <a:ln>
            <a:noFill/>
          </a:ln>
          <a:effectLst>
            <a:outerShdw blurRad="508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  <p:sp>
        <p:nvSpPr>
          <p:cNvPr id="16" name="三角形 15"/>
          <p:cNvSpPr/>
          <p:nvPr>
            <p:custDataLst>
              <p:tags r:id="rId7"/>
            </p:custDataLst>
          </p:nvPr>
        </p:nvSpPr>
        <p:spPr>
          <a:xfrm>
            <a:off x="1144543" y="1316786"/>
            <a:ext cx="1627559" cy="1337504"/>
          </a:xfrm>
          <a:prstGeom prst="triangle">
            <a:avLst/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  <p:sp>
        <p:nvSpPr>
          <p:cNvPr id="30" name="三角形 29"/>
          <p:cNvSpPr/>
          <p:nvPr>
            <p:custDataLst>
              <p:tags r:id="rId8"/>
            </p:custDataLst>
          </p:nvPr>
        </p:nvSpPr>
        <p:spPr>
          <a:xfrm rot="10800000">
            <a:off x="2128570" y="1597152"/>
            <a:ext cx="1266785" cy="1041025"/>
          </a:xfrm>
          <a:prstGeom prst="triangle">
            <a:avLst/>
          </a:prstGeom>
          <a:solidFill>
            <a:srgbClr val="0064C8"/>
          </a:solidFill>
          <a:ln>
            <a:noFill/>
          </a:ln>
          <a:effectLst>
            <a:outerShdw blurRad="76200" dist="635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  <p:cxnSp>
        <p:nvCxnSpPr>
          <p:cNvPr id="55" name="直线连接符 54"/>
          <p:cNvCxnSpPr/>
          <p:nvPr>
            <p:custDataLst>
              <p:tags r:id="rId9"/>
            </p:custDataLst>
          </p:nvPr>
        </p:nvCxnSpPr>
        <p:spPr>
          <a:xfrm flipH="1">
            <a:off x="-1087755" y="5257691"/>
            <a:ext cx="904030" cy="1501632"/>
          </a:xfrm>
          <a:prstGeom prst="line">
            <a:avLst/>
          </a:prstGeom>
          <a:ln w="25400">
            <a:solidFill>
              <a:srgbClr val="0064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平行四边形 56"/>
          <p:cNvSpPr/>
          <p:nvPr>
            <p:custDataLst>
              <p:tags r:id="rId10"/>
            </p:custDataLst>
          </p:nvPr>
        </p:nvSpPr>
        <p:spPr>
          <a:xfrm>
            <a:off x="-6569435" y="2117665"/>
            <a:ext cx="6973806" cy="5230678"/>
          </a:xfrm>
          <a:prstGeom prst="parallelogram">
            <a:avLst>
              <a:gd name="adj" fmla="val 60655"/>
            </a:avLst>
          </a:prstGeom>
          <a:gradFill flip="none" rotWithShape="1">
            <a:gsLst>
              <a:gs pos="0">
                <a:srgbClr val="0070C0"/>
              </a:gs>
              <a:gs pos="100000">
                <a:srgbClr val="002060"/>
              </a:gs>
            </a:gsLst>
            <a:lin ang="135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90204" pitchFamily="34" charset="0"/>
              <a:ea typeface="思源黑体 CN Regular" panose="020B0500000000000000" pitchFamily="34" charset="-122"/>
              <a:cs typeface="+mn-cs"/>
              <a:sym typeface="Arial" panose="020B0604020202090204" pitchFamily="34" charset="0"/>
            </a:endParaRPr>
          </a:p>
        </p:txBody>
      </p:sp>
      <p:sp>
        <p:nvSpPr>
          <p:cNvPr id="3" name="标题 2"/>
          <p:cNvSpPr>
            <a:spLocks noGrp="1"/>
          </p:cNvSpPr>
          <p:nvPr>
            <p:custDataLst>
              <p:tags r:id="rId11"/>
            </p:custDataLst>
          </p:nvPr>
        </p:nvSpPr>
        <p:spPr>
          <a:xfrm>
            <a:off x="5678805" y="2682240"/>
            <a:ext cx="4359910" cy="1172210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rmAutofit/>
          </a:bodyPr>
          <a:lstStyle>
            <a:lvl1pPr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lang="zh-CN" altLang="en-US" sz="6600" b="0" u="none" strike="noStrike" kern="1200" cap="none" spc="700" normalizeH="0" baseline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9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6600" dirty="0">
                <a:solidFill>
                  <a:schemeClr val="tx1"/>
                </a:solidFill>
                <a:sym typeface="+mn-ea"/>
              </a:rPr>
              <a:t>谢谢大家</a:t>
            </a:r>
            <a:endParaRPr lang="zh-CN" altLang="en-US" sz="6600" dirty="0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1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82955" y="276225"/>
            <a:ext cx="3739515" cy="70866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专业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选择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355725" y="1339215"/>
            <a:ext cx="10205720" cy="374332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 fontAlgn="auto">
              <a:lnSpc>
                <a:spcPct val="125000"/>
              </a:lnSpc>
            </a:pPr>
            <a:r>
              <a:rPr lang="zh-CN" sz="2400">
                <a:sym typeface="+mn-ea"/>
              </a:rPr>
              <a:t>《</a:t>
            </a:r>
            <a:r>
              <a:rPr sz="2400">
                <a:sym typeface="+mn-ea"/>
              </a:rPr>
              <a:t>西安交通大学少年班学生管理规定</a:t>
            </a:r>
            <a:r>
              <a:rPr lang="zh-CN" sz="2400">
                <a:sym typeface="+mn-ea"/>
              </a:rPr>
              <a:t>》（</a:t>
            </a:r>
            <a:r>
              <a:rPr sz="2400"/>
              <a:t>2022 级少年班开始施行</a:t>
            </a:r>
            <a:r>
              <a:rPr lang="zh-CN" sz="2400"/>
              <a:t>）</a:t>
            </a:r>
            <a:endParaRPr lang="zh-CN" sz="2400"/>
          </a:p>
          <a:p>
            <a:pPr indent="457200" fontAlgn="auto">
              <a:lnSpc>
                <a:spcPct val="125000"/>
              </a:lnSpc>
            </a:pPr>
            <a:endParaRPr lang="zh-CN" sz="2400">
              <a:sym typeface="+mn-ea"/>
            </a:endParaRPr>
          </a:p>
          <a:p>
            <a:pPr indent="457200" fontAlgn="auto">
              <a:lnSpc>
                <a:spcPct val="125000"/>
              </a:lnSpc>
            </a:pPr>
            <a:r>
              <a:rPr lang="zh-CN" sz="2400">
                <a:sym typeface="+mn-ea"/>
              </a:rPr>
              <a:t>《</a:t>
            </a:r>
            <a:r>
              <a:rPr sz="2400">
                <a:sym typeface="+mn-ea"/>
              </a:rPr>
              <a:t>2022级少年班专业选择方案（定稿）——钱学森学院</a:t>
            </a:r>
            <a:r>
              <a:rPr lang="zh-CN" sz="2400"/>
              <a:t>》</a:t>
            </a:r>
            <a:endParaRPr lang="zh-CN" sz="2400"/>
          </a:p>
          <a:p>
            <a:pPr lvl="1" indent="0" fontAlgn="auto">
              <a:lnSpc>
                <a:spcPct val="125000"/>
              </a:lnSpc>
            </a:pPr>
            <a:endParaRPr sz="2400"/>
          </a:p>
          <a:p>
            <a:pPr lvl="1" indent="0" fontAlgn="auto">
              <a:lnSpc>
                <a:spcPct val="125000"/>
              </a:lnSpc>
            </a:pPr>
            <a:r>
              <a:rPr lang="zh-CN" sz="2400"/>
              <a:t>《</a:t>
            </a:r>
            <a:r>
              <a:rPr sz="2400"/>
              <a:t>2022级少年班进入各类试验班选拔细则（终稿）</a:t>
            </a:r>
            <a:r>
              <a:rPr lang="zh-CN" sz="2400"/>
              <a:t>》</a:t>
            </a:r>
            <a:endParaRPr sz="2400"/>
          </a:p>
          <a:p>
            <a:pPr lvl="1" indent="0" fontAlgn="auto">
              <a:lnSpc>
                <a:spcPct val="125000"/>
              </a:lnSpc>
            </a:pPr>
            <a:endParaRPr sz="2400"/>
          </a:p>
        </p:txBody>
      </p:sp>
      <p:sp>
        <p:nvSpPr>
          <p:cNvPr id="9" name="文本框 8"/>
          <p:cNvSpPr txBox="1"/>
          <p:nvPr/>
        </p:nvSpPr>
        <p:spPr>
          <a:xfrm>
            <a:off x="3067050" y="5267325"/>
            <a:ext cx="40640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FF0000"/>
                </a:solidFill>
              </a:rPr>
              <a:t>后两个文件仅供参考！</a:t>
            </a:r>
            <a:endParaRPr lang="zh-CN" altLang="en-US" sz="2400">
              <a:solidFill>
                <a:srgbClr val="FF0000"/>
              </a:solidFill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1976755" y="43522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均在少学组交流群群文件</a:t>
            </a:r>
            <a:r>
              <a:rPr lang="zh-CN" altLang="en-US"/>
              <a:t>中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6" name="图片 5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82955" y="276225"/>
            <a:ext cx="3739515" cy="708660"/>
          </a:xfrm>
          <a:prstGeom prst="rect">
            <a:avLst/>
          </a:prstGeom>
        </p:spPr>
        <p:txBody>
          <a:bodyPr wrap="none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专业</a:t>
            </a:r>
            <a:r>
              <a:rPr kumimoji="0" lang="zh-CN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t>选择</a:t>
            </a:r>
            <a:endParaRPr kumimoji="0" lang="zh-CN" altLang="en-US" sz="36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3450590" y="472440"/>
            <a:ext cx="7529195" cy="70866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0" fontAlgn="auto">
              <a:lnSpc>
                <a:spcPct val="125000"/>
              </a:lnSpc>
            </a:pPr>
            <a:r>
              <a:rPr lang="zh-CN" sz="2400"/>
              <a:t>《</a:t>
            </a:r>
            <a:r>
              <a:rPr sz="2400"/>
              <a:t>西安交通大学少年班学生管理规定</a:t>
            </a:r>
            <a:r>
              <a:rPr lang="zh-CN" sz="2400"/>
              <a:t>》</a:t>
            </a:r>
            <a:endParaRPr lang="zh-CN" sz="2400"/>
          </a:p>
        </p:txBody>
      </p:sp>
      <p:pic>
        <p:nvPicPr>
          <p:cNvPr id="5" name="图片 4" descr="截屏2024-09-21 18.28.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97760" y="1346200"/>
            <a:ext cx="7086600" cy="469900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52000" y="288000"/>
            <a:ext cx="4303395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专业选择介绍：</a:t>
            </a: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大类</a:t>
            </a:r>
            <a:endParaRPr lang="zh-CN" altLang="en-US" sz="3600" b="1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3" name="图片 2" descr="截屏2024-09-21 12.30.5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0895" y="1068070"/>
            <a:ext cx="5207000" cy="5308600"/>
          </a:xfrm>
          <a:prstGeom prst="rect">
            <a:avLst/>
          </a:prstGeom>
        </p:spPr>
      </p:pic>
      <p:pic>
        <p:nvPicPr>
          <p:cNvPr id="5" name="图片 4" descr="截屏2024-09-21 12.31.08"/>
          <p:cNvPicPr>
            <a:picLocks noChangeAspect="1"/>
          </p:cNvPicPr>
          <p:nvPr/>
        </p:nvPicPr>
        <p:blipFill>
          <a:blip r:embed="rId8"/>
          <a:srcRect b="2100"/>
          <a:stretch>
            <a:fillRect/>
          </a:stretch>
        </p:blipFill>
        <p:spPr>
          <a:xfrm>
            <a:off x="6379845" y="1479550"/>
            <a:ext cx="5321300" cy="4115435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5767070" y="373380"/>
            <a:ext cx="501967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1" indent="0" fontAlgn="auto">
              <a:lnSpc>
                <a:spcPct val="125000"/>
              </a:lnSpc>
            </a:pPr>
            <a:r>
              <a:rPr lang="zh-CN" sz="2400">
                <a:sym typeface="+mn-ea"/>
              </a:rPr>
              <a:t>《</a:t>
            </a:r>
            <a:r>
              <a:rPr sz="2400">
                <a:sym typeface="+mn-ea"/>
              </a:rPr>
              <a:t>2022级少年班专业选择方案（定稿）——钱学森学院</a:t>
            </a:r>
            <a:r>
              <a:rPr lang="zh-CN" sz="2400">
                <a:sym typeface="+mn-ea"/>
              </a:rPr>
              <a:t>》</a:t>
            </a:r>
            <a:endParaRPr lang="zh-CN" altLang="en-US" sz="2400">
              <a:sym typeface="+mn-ea"/>
            </a:endParaRPr>
          </a:p>
        </p:txBody>
      </p:sp>
    </p:spTree>
    <p:custDataLst>
      <p:tags r:id="rId9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52000" y="288000"/>
            <a:ext cx="476123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专业选择介绍：</a:t>
            </a: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试验班</a:t>
            </a:r>
            <a:endParaRPr lang="zh-CN" altLang="en-US" sz="3600" b="1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7" name="图片 6" descr="截屏2024-09-21 13.00.24"/>
          <p:cNvPicPr>
            <a:picLocks noChangeAspect="1"/>
          </p:cNvPicPr>
          <p:nvPr/>
        </p:nvPicPr>
        <p:blipFill>
          <a:blip r:embed="rId7"/>
          <a:srcRect t="1809"/>
          <a:stretch>
            <a:fillRect/>
          </a:stretch>
        </p:blipFill>
        <p:spPr>
          <a:xfrm>
            <a:off x="2162175" y="1602740"/>
            <a:ext cx="6069330" cy="4652645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6344920" y="398145"/>
            <a:ext cx="428307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1" indent="0" fontAlgn="auto">
              <a:lnSpc>
                <a:spcPct val="125000"/>
              </a:lnSpc>
            </a:pPr>
            <a:r>
              <a:rPr lang="zh-CN" sz="2400">
                <a:sym typeface="+mn-ea"/>
              </a:rPr>
              <a:t>《</a:t>
            </a:r>
            <a:r>
              <a:rPr sz="2400">
                <a:sym typeface="+mn-ea"/>
              </a:rPr>
              <a:t>2022级少年班进入各类试验班选拔细则（终稿）</a:t>
            </a:r>
            <a:r>
              <a:rPr lang="zh-CN" sz="2400">
                <a:sym typeface="+mn-ea"/>
              </a:rPr>
              <a:t>》</a:t>
            </a:r>
            <a:endParaRPr sz="2400"/>
          </a:p>
          <a:p>
            <a:pPr lvl="1" indent="0" fontAlgn="auto">
              <a:lnSpc>
                <a:spcPct val="125000"/>
              </a:lnSpc>
            </a:pPr>
            <a:endParaRPr lang="zh-CN" altLang="en-US" sz="2400"/>
          </a:p>
        </p:txBody>
      </p:sp>
    </p:spTree>
    <p:custDataLst>
      <p:tags r:id="rId8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截屏2024-09-21 17.12.2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6900" y="2032000"/>
            <a:ext cx="10998200" cy="2794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146175" y="766445"/>
            <a:ext cx="8396605" cy="5530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1" indent="0" fontAlgn="auto">
              <a:lnSpc>
                <a:spcPct val="125000"/>
              </a:lnSpc>
            </a:pPr>
            <a:r>
              <a:rPr lang="zh-CN" sz="2400">
                <a:sym typeface="+mn-ea"/>
              </a:rPr>
              <a:t>《</a:t>
            </a:r>
            <a:r>
              <a:rPr sz="2400">
                <a:sym typeface="+mn-ea"/>
              </a:rPr>
              <a:t>2022级少年班专业选择方案（定稿）——钱学森学院</a:t>
            </a:r>
            <a:r>
              <a:rPr lang="zh-CN" sz="2400">
                <a:sym typeface="+mn-ea"/>
              </a:rPr>
              <a:t>》</a:t>
            </a:r>
            <a:endParaRPr lang="zh-CN" sz="2400"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/>
          <p:nvPr userDrawn="1">
            <p:custDataLst>
              <p:tags r:id="rId1"/>
            </p:custDataLst>
          </p:nvPr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720090" cy="594200"/>
          </a:xfrm>
          <a:prstGeom prst="rect">
            <a:avLst/>
          </a:prstGeom>
        </p:spPr>
      </p:pic>
      <p:pic>
        <p:nvPicPr>
          <p:cNvPr id="2" name="图片 1"/>
          <p:cNvPicPr/>
          <p:nvPr userDrawn="1">
            <p:custDataLst>
              <p:tags r:id="rId4"/>
            </p:custDataLst>
          </p:nvPr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1910" y="0"/>
            <a:ext cx="720090" cy="594200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1152000" y="288000"/>
            <a:ext cx="384556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专业选择：德育</a:t>
            </a:r>
            <a:r>
              <a:rPr lang="zh-CN" altLang="en-US" sz="3600" b="1" kern="0" dirty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分</a:t>
            </a:r>
            <a:endParaRPr lang="zh-CN" altLang="en-US" sz="3600" b="1" kern="0" dirty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19885" y="1392555"/>
            <a:ext cx="661987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/>
              <a:t>《少年班预科二学生综合素质测评成绩评分细则》</a:t>
            </a:r>
            <a:endParaRPr lang="zh-CN" altLang="en-US" sz="2400"/>
          </a:p>
        </p:txBody>
      </p:sp>
      <p:sp>
        <p:nvSpPr>
          <p:cNvPr id="100" name="文本框 99"/>
          <p:cNvSpPr txBox="1"/>
          <p:nvPr/>
        </p:nvSpPr>
        <p:spPr>
          <a:xfrm>
            <a:off x="4541520" y="5074920"/>
            <a:ext cx="5080000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indent="0"/>
            <a:endParaRPr lang="zh-CN" altLang="en-US" b="0">
              <a:highlight>
                <a:srgbClr val="FFFF00"/>
              </a:highlight>
              <a:cs typeface="仿宋_GB2312" charset="0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1497965" y="2622550"/>
            <a:ext cx="9316720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indent="0"/>
            <a:r>
              <a:rPr lang="zh-CN" altLang="en-US" sz="2400">
                <a:sym typeface="+mn-ea"/>
              </a:rPr>
              <a:t>班长、团支书加0.5分，其他班委加0.3分</a:t>
            </a:r>
            <a:endParaRPr lang="zh-CN" altLang="en-US" sz="2400">
              <a:sym typeface="+mn-ea"/>
            </a:endParaRPr>
          </a:p>
          <a:p>
            <a:pPr indent="0"/>
            <a:endParaRPr lang="zh-CN" altLang="en-US" sz="2400">
              <a:sym typeface="+mn-ea"/>
            </a:endParaRPr>
          </a:p>
          <a:p>
            <a:pPr indent="0"/>
            <a:r>
              <a:rPr lang="zh-CN" altLang="en-US" sz="2400" b="0"/>
              <a:t>竞赛获省级以上奖项加2分，市级、校级奖项加1分，上限为</a:t>
            </a:r>
            <a:r>
              <a:rPr lang="zh-CN" altLang="en-US" sz="2400" b="0">
                <a:solidFill>
                  <a:srgbClr val="FF0000"/>
                </a:solidFill>
              </a:rPr>
              <a:t>5分</a:t>
            </a:r>
            <a:endParaRPr lang="zh-CN" altLang="en-US" sz="2400" b="0"/>
          </a:p>
          <a:p>
            <a:pPr indent="0"/>
            <a:endParaRPr lang="zh-CN" altLang="en-US" sz="2400" b="0">
              <a:sym typeface="+mn-ea"/>
            </a:endParaRPr>
          </a:p>
          <a:p>
            <a:pPr indent="0"/>
            <a:r>
              <a:rPr lang="zh-CN" altLang="en-US" sz="2400">
                <a:sym typeface="+mn-ea"/>
              </a:rPr>
              <a:t>集体活动（特别说明可以加分的活动），累计满3次加0.1分，累计满6次加0.2分，以此类推，</a:t>
            </a:r>
            <a:r>
              <a:rPr lang="zh-CN" altLang="en-US" sz="2400">
                <a:solidFill>
                  <a:srgbClr val="FF0000"/>
                </a:solidFill>
                <a:sym typeface="+mn-ea"/>
              </a:rPr>
              <a:t>上限0.5分</a:t>
            </a:r>
            <a:endParaRPr lang="zh-CN" altLang="en-US" sz="2400" b="0"/>
          </a:p>
          <a:p>
            <a:pPr indent="0"/>
            <a:endParaRPr lang="zh-CN" altLang="en-US" sz="2400" b="0"/>
          </a:p>
        </p:txBody>
      </p:sp>
      <p:sp>
        <p:nvSpPr>
          <p:cNvPr id="3" name="文本框 2"/>
          <p:cNvSpPr txBox="1"/>
          <p:nvPr/>
        </p:nvSpPr>
        <p:spPr>
          <a:xfrm>
            <a:off x="6913245" y="401320"/>
            <a:ext cx="33966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/>
              <a:t>占综合成绩</a:t>
            </a:r>
            <a:r>
              <a:rPr lang="en-US" altLang="zh-CN"/>
              <a:t>10%</a:t>
            </a:r>
            <a:r>
              <a:rPr lang="zh-CN" altLang="en-US"/>
              <a:t>，有无竞赛加分对综合排名影响</a:t>
            </a:r>
            <a:r>
              <a:rPr lang="zh-CN" altLang="en-US"/>
              <a:t>较大</a:t>
            </a:r>
            <a:endParaRPr lang="zh-CN" altLang="en-US"/>
          </a:p>
        </p:txBody>
      </p:sp>
    </p:spTree>
    <p:custDataLst>
      <p:tags r:id="rId7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/>
    </mc:Choice>
    <mc:Fallback>
      <p:transition spd="slow"/>
    </mc:Fallback>
  </mc:AlternateContent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8.xml><?xml version="1.0" encoding="utf-8"?>
<p:tagLst xmlns:p="http://schemas.openxmlformats.org/presentationml/2006/main">
  <p:tag name="KSO_WM_UNIT_TYPE" val="i"/>
  <p:tag name="KSO_WM_UNIT_SUBTYPE" val="h"/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6*i*1"/>
  <p:tag name="KSO_WM_UNIT_BK_DARK_LIGHT" val="2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7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BK_DARK_LIGHT" val="2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8.xml><?xml version="1.0" encoding="utf-8"?>
<p:tagLst xmlns:p="http://schemas.openxmlformats.org/presentationml/2006/main">
  <p:tag name="KSO_WM_UNIT_TYPE" val="i"/>
  <p:tag name="KSO_WM_UNIT_SUBTYPE" val="h"/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8*i*1"/>
  <p:tag name="KSO_WM_UNIT_BK_DARK_LIGHT" val="2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33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333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204333"/>
  <p:tag name="KSO_WM_TEMPLATE_SUBCATEGORY" val="0"/>
  <p:tag name="KSO_WM_TEMPLATE_MASTER_TYPE" val="1"/>
  <p:tag name="KSO_WM_TEMPLATE_COLOR_TYPE" val="1"/>
  <p:tag name="KSO_WM_TEMPLATE_MASTER_THUMB_INDEX" val="12"/>
  <p:tag name="KSO_WM_TEMPLATE_THUMBS_INDEX" val="1、4、7、9、12、15、18、19、20、21、22、25、30、34、37"/>
</p:tagLst>
</file>

<file path=ppt/tags/tag142.xml><?xml version="1.0" encoding="utf-8"?>
<p:tagLst xmlns:p="http://schemas.openxmlformats.org/presentationml/2006/main">
  <p:tag name="KSO_WM_BEAUTIFY_FLAG" val=""/>
</p:tagLst>
</file>

<file path=ppt/tags/tag143.xml><?xml version="1.0" encoding="utf-8"?>
<p:tagLst xmlns:p="http://schemas.openxmlformats.org/presentationml/2006/main">
  <p:tag name="KSO_WM_UNIT_ISCONTENTSTITLE" val="0"/>
  <p:tag name="KSO_WM_UNIT_NOCLEAR" val="0"/>
  <p:tag name="KSO_WM_UNIT_VALUE" val="7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LAYERLEVEL" val="1"/>
  <p:tag name="KSO_WM_TAG_VERSION" val="1.0"/>
  <p:tag name="KSO_WM_BEAUTIFY_FLAG" val=""/>
  <p:tag name="KSO_WM_UNIT_PRESET_TEXT" val="简约通用模板"/>
  <p:tag name="KSO_WM_TEMPLATE_CATEGORY" val="custom"/>
  <p:tag name="KSO_WM_TEMPLATE_INDEX" val="20204333"/>
  <p:tag name="KSO_WM_UNIT_ID" val="custom20204333_1*a*1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144.xml><?xml version="1.0" encoding="utf-8"?>
<p:tagLst xmlns:p="http://schemas.openxmlformats.org/presentationml/2006/main">
  <p:tag name="KSO_WM_UNIT_ISCONTENTSTITLE" val="0"/>
  <p:tag name="KSO_WM_UNIT_NOCLEAR" val="0"/>
  <p:tag name="KSO_WM_UNIT_VALUE" val="25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LAYERLEVEL" val="1"/>
  <p:tag name="KSO_WM_TAG_VERSION" val="1.0"/>
  <p:tag name="KSO_WM_BEAUTIFY_FLAG" val=""/>
  <p:tag name="KSO_WM_UNIT_PRESET_TEXT" val="单击此处添加副标题内容"/>
  <p:tag name="KSO_WM_TEMPLATE_CATEGORY" val="custom"/>
  <p:tag name="KSO_WM_TEMPLATE_INDEX" val="20204333"/>
  <p:tag name="KSO_WM_UNIT_ID" val="custom20204333_1*b*1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145.xml><?xml version="1.0" encoding="utf-8"?>
<p:tagLst xmlns:p="http://schemas.openxmlformats.org/presentationml/2006/main">
  <p:tag name="KSO_WM_BEAUTIFY_FLAG" val=""/>
</p:tagLst>
</file>

<file path=ppt/tags/tag146.xml><?xml version="1.0" encoding="utf-8"?>
<p:tagLst xmlns:p="http://schemas.openxmlformats.org/presentationml/2006/main">
  <p:tag name="KSO_WM_BEAUTIFY_FLAG" val=""/>
</p:tagLst>
</file>

<file path=ppt/tags/tag147.xml><?xml version="1.0" encoding="utf-8"?>
<p:tagLst xmlns:p="http://schemas.openxmlformats.org/presentationml/2006/main">
  <p:tag name="KSO_WM_BEAUTIFY_FLAG" val=""/>
</p:tagLst>
</file>

<file path=ppt/tags/tag148.xml><?xml version="1.0" encoding="utf-8"?>
<p:tagLst xmlns:p="http://schemas.openxmlformats.org/presentationml/2006/main">
  <p:tag name="KSO_WM_BEAUTIFY_FLAG" val=""/>
</p:tagLst>
</file>

<file path=ppt/tags/tag149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BEAUTIFY_FLAG" val=""/>
</p:tagLst>
</file>

<file path=ppt/tags/tag151.xml><?xml version="1.0" encoding="utf-8"?>
<p:tagLst xmlns:p="http://schemas.openxmlformats.org/presentationml/2006/main">
  <p:tag name="KSO_WM_BEAUTIFY_FLAG" val=""/>
</p:tagLst>
</file>

<file path=ppt/tags/tag152.xml><?xml version="1.0" encoding="utf-8"?>
<p:tagLst xmlns:p="http://schemas.openxmlformats.org/presentationml/2006/main">
  <p:tag name="KSO_WM_BEAUTIFY_FLAG" val="#wm#"/>
  <p:tag name="KSO_WM_TEMPLATE_CATEGORY" val="custom"/>
  <p:tag name="KSO_WM_TEMPLATE_INDEX" val="20204333"/>
  <p:tag name="KSO_WM_SPECIAL_SOURCE" val="bdnull"/>
</p:tagLst>
</file>

<file path=ppt/tags/tag153.xml><?xml version="1.0" encoding="utf-8"?>
<p:tagLst xmlns:p="http://schemas.openxmlformats.org/presentationml/2006/main"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4333_4*l_h_f*1_1_1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PRESET_TEXT" val="单击此处添加文本内容"/>
  <p:tag name="KSO_WM_UNIT_SUBTYPE" val="a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4"/>
  <p:tag name="KSO_WM_UNIT_ID" val="custom20204333_4*l_h_i*1_2_4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LINE_FORE_SCHEMECOLOR_INDEX_BRIGHTNESS" val="-0.25"/>
  <p:tag name="KSO_WM_UNIT_LINE_FORE_SCHEMECOLOR_INDEX" val="14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3"/>
  <p:tag name="KSO_WM_UNIT_ID" val="custom20204333_4*l_h_i*1_2_3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2_1"/>
  <p:tag name="KSO_WM_UNIT_ID" val="custom20204333_4*l_h_i*1_2_1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2_2"/>
  <p:tag name="KSO_WM_UNIT_ID" val="custom20204333_4*l_h_i*1_2_2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4"/>
  <p:tag name="KSO_WM_UNIT_ID" val="custom20204333_4*l_h_i*1_3_4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LINE_FORE_SCHEMECOLOR_INDEX_BRIGHTNESS" val="-0.25"/>
  <p:tag name="KSO_WM_UNIT_LINE_FORE_SCHEMECOLOR_INDEX" val="14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3"/>
  <p:tag name="KSO_WM_UNIT_ID" val="custom20204333_4*l_h_i*1_3_3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3_1"/>
  <p:tag name="KSO_WM_UNIT_ID" val="custom20204333_4*l_h_i*1_3_1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3_2"/>
  <p:tag name="KSO_WM_UNIT_ID" val="custom20204333_4*l_h_i*1_3_2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162.xml><?xml version="1.0" encoding="utf-8"?>
<p:tagLst xmlns:p="http://schemas.openxmlformats.org/presentationml/2006/main"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custom20204333_4*l_h_f*1_3_1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PRESET_TEXT" val="单击此处添加文本内容"/>
  <p:tag name="KSO_WM_UNIT_SUBTYPE" val="a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4"/>
  <p:tag name="KSO_WM_UNIT_ID" val="custom20204333_4*l_h_i*1_4_4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LINE_FORE_SCHEMECOLOR_INDEX_BRIGHTNESS" val="-0.25"/>
  <p:tag name="KSO_WM_UNIT_LINE_FORE_SCHEMECOLOR_INDEX" val="14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custom20204333_4*l_h_i*1_4_3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custom20204333_4*l_h_i*1_4_1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2"/>
  <p:tag name="KSO_WM_UNIT_ID" val="custom20204333_4*l_h_i*1_4_2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167.xml><?xml version="1.0" encoding="utf-8"?>
<p:tagLst xmlns:p="http://schemas.openxmlformats.org/presentationml/2006/main"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custom20204333_4*l_h_f*1_4_1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PRESET_TEXT" val="单击此处添加文本内容"/>
  <p:tag name="KSO_WM_UNIT_SUBTYPE" val="a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168.xml><?xml version="1.0" encoding="utf-8"?>
<p:tagLst xmlns:p="http://schemas.openxmlformats.org/presentationml/2006/main">
  <p:tag name="KSO_WM_UNIT_ISCONTENTSTITLE" val="1"/>
  <p:tag name="KSO_WM_UNIT_NOCLEAR" val="0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a"/>
  <p:tag name="KSO_WM_UNIT_INDEX" val="1"/>
  <p:tag name="KSO_WM_UNIT_ID" val="custom20204333_4*a*1"/>
  <p:tag name="KSO_WM_TEMPLATE_CATEGORY" val="custom"/>
  <p:tag name="KSO_WM_TEMPLATE_INDEX" val="20204333"/>
  <p:tag name="KSO_WM_UNIT_LAYERLEVEL" val="1"/>
  <p:tag name="KSO_WM_TAG_VERSION" val="1.0"/>
  <p:tag name="KSO_WM_BEAUTIFY_FLAG" val="#wm#"/>
  <p:tag name="KSO_WM_UNIT_PRESET_TEXT" val="目录"/>
  <p:tag name="KSO_WM_UNIT_ISNUMDGMTITLE" val="0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169.xml><?xml version="1.0" encoding="utf-8"?>
<p:tagLst xmlns:p="http://schemas.openxmlformats.org/presentationml/2006/main">
  <p:tag name="KSO_WM_UNIT_NOCLEAR" val="0"/>
  <p:tag name="KSO_WM_UNIT_VALUE" val="11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custom20204333_4*l_h_f*1_1_1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PRESET_TEXT" val="单击此处添加文本内容"/>
  <p:tag name="KSO_WM_UNIT_SUBTYPE" val="a"/>
  <p:tag name="KSO_WM_UNIT_TEXT_FILL_FORE_SCHEMECOLOR_INDEX_BRIGHTNESS" val="0.15"/>
  <p:tag name="KSO_WM_UNIT_TEXT_FILL_FORE_SCHEMECOLOR_INDEX" val="13"/>
  <p:tag name="KSO_WM_UNIT_TEXT_FILL_TYPE" val="1"/>
  <p:tag name="KSO_WM_UNIT_USESOURCEFORMAT_APPLY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4"/>
  <p:tag name="KSO_WM_UNIT_ID" val="custom20204333_4*l_h_i*1_4_4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LINE_FORE_SCHEMECOLOR_INDEX_BRIGHTNESS" val="-0.25"/>
  <p:tag name="KSO_WM_UNIT_LINE_FORE_SCHEMECOLOR_INDEX" val="14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3"/>
  <p:tag name="KSO_WM_UNIT_ID" val="custom20204333_4*l_h_i*1_4_3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i"/>
  <p:tag name="KSO_WM_UNIT_INDEX" val="1_4_1"/>
  <p:tag name="KSO_WM_UNIT_ID" val="custom20204333_4*l_h_i*1_4_1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35"/>
  <p:tag name="KSO_WM_UNIT_FILL_FORE_SCHEMECOLOR_INDEX" val="14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SUBTYPE" val="d"/>
  <p:tag name="KSO_WM_UNIT_TYPE" val="l_h_i"/>
  <p:tag name="KSO_WM_UNIT_INDEX" val="1_4_2"/>
  <p:tag name="KSO_WM_UNIT_ID" val="custom20204333_4*l_h_i*1_4_2"/>
  <p:tag name="KSO_WM_TEMPLATE_CATEGORY" val="custom"/>
  <p:tag name="KSO_WM_TEMPLATE_INDEX" val="20204333"/>
  <p:tag name="KSO_WM_UNIT_LAYERLEVEL" val="1_1_1"/>
  <p:tag name="KSO_WM_TAG_VERSION" val="1.0"/>
  <p:tag name="KSO_WM_BEAUTIFY_FLAG" val="#wm#"/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174.xml><?xml version="1.0" encoding="utf-8"?>
<p:tagLst xmlns:p="http://schemas.openxmlformats.org/presentationml/2006/main">
  <p:tag name="KSO_WM_SLIDE_ID" val="custom20204333_4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4333"/>
  <p:tag name="KSO_WM_SLIDE_LAYOUT" val="a_b_l"/>
  <p:tag name="KSO_WM_SLIDE_LAYOUT_CNT" val="1_1_1"/>
  <p:tag name="KSO_WM_SPECIAL_SOURCE" val="bdnull"/>
</p:tagLst>
</file>

<file path=ppt/tags/tag175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NOCLEAR" val="0"/>
  <p:tag name="KSO_WM_UNIT_VALUE" val="2"/>
  <p:tag name="KSO_WM_UNIT_TYPE" val="e"/>
  <p:tag name="KSO_WM_UNIT_INDEX" val="1"/>
  <p:tag name="KSO_WM_UNIT_PRESET_TEXT" val="02"/>
  <p:tag name="KSO_WM_TEMPLATE_CATEGORY" val="custom"/>
  <p:tag name="KSO_WM_TEMPLATE_INDEX" val="20204333"/>
  <p:tag name="KSO_WM_UNIT_ID" val="custom20204333_7*e*1"/>
  <p:tag name="KSO_WM_UNIT_TEXT_FILL_FORE_SCHEMECOLOR_INDEX_BRIGHTNESS" val="0"/>
  <p:tag name="KSO_WM_UNIT_TEXT_FILL_FORE_SCHEMECOLOR_INDEX" val="5"/>
  <p:tag name="KSO_WM_UNIT_TEXT_FILL_TYPE" val="1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9"/>
  <p:tag name="KSO_WM_UNIT_TYPE" val="a"/>
  <p:tag name="KSO_WM_UNIT_INDEX" val="1"/>
  <p:tag name="KSO_WM_UNIT_PRESET_TEXT" val="单击此处添加标题"/>
  <p:tag name="KSO_WM_TEMPLATE_CATEGORY" val="custom"/>
  <p:tag name="KSO_WM_TEMPLATE_INDEX" val="20204333"/>
  <p:tag name="KSO_WM_UNIT_ID" val="custom20204333_7*a*1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177.xml><?xml version="1.0" encoding="utf-8"?>
<p:tagLst xmlns:p="http://schemas.openxmlformats.org/presentationml/2006/main">
  <p:tag name="KSO_WM_TEMPLATE_SUBCATEGORY" val="0"/>
  <p:tag name="KSO_WM_SLIDE_ITEM_CNT" val="0"/>
  <p:tag name="KSO_WM_SLIDE_INDEX" val="7"/>
  <p:tag name="KSO_WM_TAG_VERSION" val="1.0"/>
  <p:tag name="KSO_WM_BEAUTIFY_FLAG" val="#wm#"/>
  <p:tag name="KSO_WM_SLIDE_LAYOUT" val="a_b_e"/>
  <p:tag name="KSO_WM_SLIDE_LAYOUT_CNT" val="1_1_1"/>
  <p:tag name="KSO_WM_SLIDE_TYPE" val="sectionTitle"/>
  <p:tag name="KSO_WM_SLIDE_SUBTYPE" val="pureTxt"/>
  <p:tag name="KSO_WM_TEMPLATE_MASTER_TYPE" val="1"/>
  <p:tag name="KSO_WM_TEMPLATE_COLOR_TYPE" val="1"/>
  <p:tag name="KSO_WM_TEMPLATE_CATEGORY" val="custom"/>
  <p:tag name="KSO_WM_TEMPLATE_INDEX" val="20204333"/>
  <p:tag name="KSO_WM_SLIDE_ID" val="custom20204333_7"/>
  <p:tag name="KSO_WM_SPECIAL_SOURCE" val="bdnull"/>
</p:tagLst>
</file>

<file path=ppt/tags/tag1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7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1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3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18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6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18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89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SLIDE_ID" val="custom20204333_3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3"/>
  <p:tag name="KSO_WM_SLIDE_INDEX" val="3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4333"/>
  <p:tag name="KSO_WM_SLIDE_LAYOUT" val="a_b_l"/>
  <p:tag name="KSO_WM_SLIDE_LAYOUT_CNT" val="1_1_1"/>
  <p:tag name="KSO_WM_SPECIAL_SOURCE" val="bdnull"/>
</p:tagLst>
</file>

<file path=ppt/tags/tag19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3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1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198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NOCLEAR" val="0"/>
  <p:tag name="KSO_WM_UNIT_VALUE" val="2"/>
  <p:tag name="KSO_WM_UNIT_TYPE" val="e"/>
  <p:tag name="KSO_WM_UNIT_INDEX" val="1"/>
  <p:tag name="KSO_WM_UNIT_PRESET_TEXT" val="02"/>
  <p:tag name="KSO_WM_TEMPLATE_CATEGORY" val="custom"/>
  <p:tag name="KSO_WM_TEMPLATE_INDEX" val="20204333"/>
  <p:tag name="KSO_WM_UNIT_ID" val="custom20204333_7*e*1"/>
  <p:tag name="KSO_WM_UNIT_TEXT_FILL_FORE_SCHEMECOLOR_INDEX_BRIGHTNESS" val="0"/>
  <p:tag name="KSO_WM_UNIT_TEXT_FILL_FORE_SCHEMECOLOR_INDEX" val="5"/>
  <p:tag name="KSO_WM_UNIT_TEXT_FILL_TYPE" val="1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9"/>
  <p:tag name="KSO_WM_UNIT_TYPE" val="a"/>
  <p:tag name="KSO_WM_UNIT_INDEX" val="1"/>
  <p:tag name="KSO_WM_UNIT_PRESET_TEXT" val="单击此处添加标题"/>
  <p:tag name="KSO_WM_TEMPLATE_CATEGORY" val="custom"/>
  <p:tag name="KSO_WM_TEMPLATE_INDEX" val="20204333"/>
  <p:tag name="KSO_WM_UNIT_ID" val="custom20204333_7*a*1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TEMPLATE_SUBCATEGORY" val="0"/>
  <p:tag name="KSO_WM_SLIDE_ITEM_CNT" val="0"/>
  <p:tag name="KSO_WM_SLIDE_INDEX" val="7"/>
  <p:tag name="KSO_WM_TAG_VERSION" val="1.0"/>
  <p:tag name="KSO_WM_BEAUTIFY_FLAG" val="#wm#"/>
  <p:tag name="KSO_WM_SLIDE_LAYOUT" val="a_b_e"/>
  <p:tag name="KSO_WM_SLIDE_LAYOUT_CNT" val="1_1_1"/>
  <p:tag name="KSO_WM_SLIDE_TYPE" val="sectionTitle"/>
  <p:tag name="KSO_WM_SLIDE_SUBTYPE" val="pureTxt"/>
  <p:tag name="KSO_WM_TEMPLATE_MASTER_TYPE" val="1"/>
  <p:tag name="KSO_WM_TEMPLATE_COLOR_TYPE" val="1"/>
  <p:tag name="KSO_WM_TEMPLATE_CATEGORY" val="custom"/>
  <p:tag name="KSO_WM_TEMPLATE_INDEX" val="20204333"/>
  <p:tag name="KSO_WM_SLIDE_ID" val="custom20204333_7"/>
  <p:tag name="KSO_WM_SPECIAL_SOURCE" val="bdnull"/>
</p:tagLst>
</file>

<file path=ppt/tags/tag20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0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0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0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0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1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1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18.xml><?xml version="1.0" encoding="utf-8"?>
<p:tagLst xmlns:p="http://schemas.openxmlformats.org/presentationml/2006/main">
  <p:tag name="KSO_WM_BEAUTIFY_FLAG" val=""/>
</p:tagLst>
</file>

<file path=ppt/tags/tag219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2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33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3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3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37.xml><?xml version="1.0" encoding="utf-8"?>
<p:tagLst xmlns:p="http://schemas.openxmlformats.org/presentationml/2006/main">
  <p:tag name="KSO_WM_BEAUTIFY_FLAG" val=""/>
</p:tagLst>
</file>

<file path=ppt/tags/tag23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4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4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  <p:tag name="KSO_WM_BEAUTIFY_FLAG" val=""/>
</p:tagLst>
</file>

<file path=ppt/tags/tag245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46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NOCLEAR" val="0"/>
  <p:tag name="KSO_WM_UNIT_VALUE" val="2"/>
  <p:tag name="KSO_WM_UNIT_TYPE" val="e"/>
  <p:tag name="KSO_WM_UNIT_INDEX" val="1"/>
  <p:tag name="KSO_WM_UNIT_PRESET_TEXT" val="02"/>
  <p:tag name="KSO_WM_TEMPLATE_CATEGORY" val="custom"/>
  <p:tag name="KSO_WM_TEMPLATE_INDEX" val="20204333"/>
  <p:tag name="KSO_WM_UNIT_ID" val="custom20204333_7*e*1"/>
  <p:tag name="KSO_WM_UNIT_TEXT_FILL_FORE_SCHEMECOLOR_INDEX_BRIGHTNESS" val="0"/>
  <p:tag name="KSO_WM_UNIT_TEXT_FILL_FORE_SCHEMECOLOR_INDEX" val="5"/>
  <p:tag name="KSO_WM_UNIT_TEXT_FILL_TYPE" val="1"/>
</p:tagLst>
</file>

<file path=ppt/tags/tag2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9"/>
  <p:tag name="KSO_WM_UNIT_TYPE" val="a"/>
  <p:tag name="KSO_WM_UNIT_INDEX" val="1"/>
  <p:tag name="KSO_WM_UNIT_PRESET_TEXT" val="单击此处添加标题"/>
  <p:tag name="KSO_WM_TEMPLATE_CATEGORY" val="custom"/>
  <p:tag name="KSO_WM_TEMPLATE_INDEX" val="20204333"/>
  <p:tag name="KSO_WM_UNIT_ID" val="custom20204333_7*a*1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248.xml><?xml version="1.0" encoding="utf-8"?>
<p:tagLst xmlns:p="http://schemas.openxmlformats.org/presentationml/2006/main">
  <p:tag name="KSO_WM_TEMPLATE_SUBCATEGORY" val="0"/>
  <p:tag name="KSO_WM_SLIDE_ITEM_CNT" val="0"/>
  <p:tag name="KSO_WM_SLIDE_INDEX" val="7"/>
  <p:tag name="KSO_WM_TAG_VERSION" val="1.0"/>
  <p:tag name="KSO_WM_BEAUTIFY_FLAG" val="#wm#"/>
  <p:tag name="KSO_WM_SLIDE_LAYOUT" val="a_b_e"/>
  <p:tag name="KSO_WM_SLIDE_LAYOUT_CNT" val="1_1_1"/>
  <p:tag name="KSO_WM_SLIDE_TYPE" val="sectionTitle"/>
  <p:tag name="KSO_WM_SLIDE_SUBTYPE" val="pureTxt"/>
  <p:tag name="KSO_WM_TEMPLATE_MASTER_TYPE" val="1"/>
  <p:tag name="KSO_WM_TEMPLATE_COLOR_TYPE" val="1"/>
  <p:tag name="KSO_WM_TEMPLATE_CATEGORY" val="custom"/>
  <p:tag name="KSO_WM_TEMPLATE_INDEX" val="20204333"/>
  <p:tag name="KSO_WM_SLIDE_ID" val="custom20204333_7"/>
  <p:tag name="KSO_WM_SPECIAL_SOURCE" val="bdnull"/>
</p:tagLst>
</file>

<file path=ppt/tags/tag249.xml><?xml version="1.0" encoding="utf-8"?>
<p:tagLst xmlns:p="http://schemas.openxmlformats.org/presentationml/2006/main">
  <p:tag name="KSO_WM_SLIDE_ID" val="custom20204333_3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3"/>
  <p:tag name="KSO_WM_SLIDE_INDEX" val="3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4333"/>
  <p:tag name="KSO_WM_SLIDE_LAYOUT" val="a_b_l"/>
  <p:tag name="KSO_WM_SLIDE_LAYOUT_CNT" val="1_1_1"/>
  <p:tag name="KSO_WM_SPECIAL_SOURCE" val="bdnull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ID" val="custom20204333_3"/>
  <p:tag name="KSO_WM_TEMPLATE_SUBCATEGORY" val="0"/>
  <p:tag name="KSO_WM_TEMPLATE_MASTER_TYPE" val="1"/>
  <p:tag name="KSO_WM_TEMPLATE_COLOR_TYPE" val="1"/>
  <p:tag name="KSO_WM_SLIDE_TYPE" val="contents"/>
  <p:tag name="KSO_WM_SLIDE_SUBTYPE" val="diag"/>
  <p:tag name="KSO_WM_SLIDE_ITEM_CNT" val="3"/>
  <p:tag name="KSO_WM_SLIDE_INDEX" val="3"/>
  <p:tag name="KSO_WM_DIAGRAM_GROUP_CODE" val="l1-1"/>
  <p:tag name="KSO_WM_SLIDE_DIAGTYPE" val="l"/>
  <p:tag name="KSO_WM_TAG_VERSION" val="1.0"/>
  <p:tag name="KSO_WM_BEAUTIFY_FLAG" val="#wm#"/>
  <p:tag name="KSO_WM_TEMPLATE_CATEGORY" val="custom"/>
  <p:tag name="KSO_WM_TEMPLATE_INDEX" val="20204333"/>
  <p:tag name="KSO_WM_SLIDE_LAYOUT" val="a_b_l"/>
  <p:tag name="KSO_WM_SLIDE_LAYOUT_CNT" val="1_1_1"/>
  <p:tag name="KSO_WM_SPECIAL_SOURCE" val="bdnull"/>
</p:tagLst>
</file>

<file path=ppt/tags/tag25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5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5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58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5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1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6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4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6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7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6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69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7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3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7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6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79.xml><?xml version="1.0" encoding="utf-8"?>
<p:tagLst xmlns:p="http://schemas.openxmlformats.org/presentationml/2006/main">
  <p:tag name="KSO_WM_BEAUTIFY_FLAG" val="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81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2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3.xml><?xml version="1.0" encoding="utf-8"?>
<p:tagLst xmlns:p="http://schemas.openxmlformats.org/presentationml/2006/main">
  <p:tag name="KSO_WM_BEAUTIFY_FLAG" val=""/>
</p:tagLst>
</file>

<file path=ppt/tags/tag284.xml><?xml version="1.0" encoding="utf-8"?>
<p:tagLst xmlns:p="http://schemas.openxmlformats.org/presentationml/2006/main">
  <p:tag name="KSO_WM_BEAUTIFY_FLAG" val=""/>
</p:tagLst>
</file>

<file path=ppt/tags/tag285.xml><?xml version="1.0" encoding="utf-8"?>
<p:tagLst xmlns:p="http://schemas.openxmlformats.org/presentationml/2006/main">
  <p:tag name="KSO_WM_BEAUTIFY_FLAG" val=""/>
</p:tagLst>
</file>

<file path=ppt/tags/tag286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8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89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NOCLEAR" val="0"/>
  <p:tag name="KSO_WM_UNIT_VALUE" val="2"/>
  <p:tag name="KSO_WM_UNIT_TYPE" val="e"/>
  <p:tag name="KSO_WM_UNIT_INDEX" val="1"/>
  <p:tag name="KSO_WM_UNIT_PRESET_TEXT" val="02"/>
  <p:tag name="KSO_WM_TEMPLATE_CATEGORY" val="custom"/>
  <p:tag name="KSO_WM_TEMPLATE_INDEX" val="20204333"/>
  <p:tag name="KSO_WM_UNIT_ID" val="custom20204333_7*e*1"/>
  <p:tag name="KSO_WM_UNIT_TEXT_FILL_FORE_SCHEMECOLOR_INDEX_BRIGHTNESS" val="0"/>
  <p:tag name="KSO_WM_UNIT_TEXT_FILL_FORE_SCHEMECOLOR_INDEX" val="5"/>
  <p:tag name="KSO_WM_UNIT_TEXT_FILL_TYPE" val="1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ISCONTENTSTITLE" val="0"/>
  <p:tag name="KSO_WM_UNIT_NOCLEAR" val="0"/>
  <p:tag name="KSO_WM_UNIT_VALUE" val="9"/>
  <p:tag name="KSO_WM_UNIT_TYPE" val="a"/>
  <p:tag name="KSO_WM_UNIT_INDEX" val="1"/>
  <p:tag name="KSO_WM_UNIT_PRESET_TEXT" val="单击此处添加标题"/>
  <p:tag name="KSO_WM_TEMPLATE_CATEGORY" val="custom"/>
  <p:tag name="KSO_WM_TEMPLATE_INDEX" val="20204333"/>
  <p:tag name="KSO_WM_UNIT_ID" val="custom20204333_7*a*1"/>
  <p:tag name="KSO_WM_UNIT_ISNUMDGMTITLE" val="0"/>
  <p:tag name="KSO_WM_UNIT_TEXT_FILL_FORE_SCHEMECOLOR_INDEX_BRIGHTNESS" val="0.15"/>
  <p:tag name="KSO_WM_UNIT_TEXT_FILL_FORE_SCHEMECOLOR_INDEX" val="13"/>
  <p:tag name="KSO_WM_UNIT_TEXT_FILL_TYPE" val="1"/>
</p:tagLst>
</file>

<file path=ppt/tags/tag292.xml><?xml version="1.0" encoding="utf-8"?>
<p:tagLst xmlns:p="http://schemas.openxmlformats.org/presentationml/2006/main">
  <p:tag name="KSO_WM_TEMPLATE_SUBCATEGORY" val="0"/>
  <p:tag name="KSO_WM_SLIDE_ITEM_CNT" val="0"/>
  <p:tag name="KSO_WM_SLIDE_INDEX" val="7"/>
  <p:tag name="KSO_WM_TAG_VERSION" val="1.0"/>
  <p:tag name="KSO_WM_BEAUTIFY_FLAG" val="#wm#"/>
  <p:tag name="KSO_WM_SLIDE_LAYOUT" val="a_b_e"/>
  <p:tag name="KSO_WM_SLIDE_LAYOUT_CNT" val="1_1_1"/>
  <p:tag name="KSO_WM_SLIDE_TYPE" val="sectionTitle"/>
  <p:tag name="KSO_WM_SLIDE_SUBTYPE" val="pureTxt"/>
  <p:tag name="KSO_WM_TEMPLATE_MASTER_TYPE" val="1"/>
  <p:tag name="KSO_WM_TEMPLATE_COLOR_TYPE" val="1"/>
  <p:tag name="KSO_WM_TEMPLATE_CATEGORY" val="custom"/>
  <p:tag name="KSO_WM_TEMPLATE_INDEX" val="20204333"/>
  <p:tag name="KSO_WM_SLIDE_ID" val="custom20204333_7"/>
  <p:tag name="KSO_WM_SPECIAL_SOURCE" val="bdnull"/>
</p:tagLst>
</file>

<file path=ppt/tags/tag293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9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95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29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9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UNIT_TYPE" val="i"/>
</p:tagLst>
</file>

<file path=ppt/tags/tag298.xml><?xml version="1.0" encoding="utf-8"?>
<p:tagLst xmlns:p="http://schemas.openxmlformats.org/presentationml/2006/main">
  <p:tag name="KSO_WM_BEAUTIFY_FLAG" val=""/>
</p:tagLst>
</file>

<file path=ppt/tags/tag29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SLIDE_BK_DARK_LIGHT" val="2"/>
  <p:tag name="KSO_WM_SLIDE_BACKGROUND_TYPE" val="general"/>
  <p:tag name="KSO_WM_SPECIAL_SOURCE" val="bdnull"/>
</p:tagLst>
</file>

<file path=ppt/tags/tag301.xml><?xml version="1.0" encoding="utf-8"?>
<p:tagLst xmlns:p="http://schemas.openxmlformats.org/presentationml/2006/main">
  <p:tag name="KSO_WM_BEAUTIFY_FLAG" val=""/>
</p:tagLst>
</file>

<file path=ppt/tags/tag302.xml><?xml version="1.0" encoding="utf-8"?>
<p:tagLst xmlns:p="http://schemas.openxmlformats.org/presentationml/2006/main">
  <p:tag name="KSO_WM_BEAUTIFY_FLAG" val=""/>
</p:tagLst>
</file>

<file path=ppt/tags/tag303.xml><?xml version="1.0" encoding="utf-8"?>
<p:tagLst xmlns:p="http://schemas.openxmlformats.org/presentationml/2006/main">
  <p:tag name="KSO_WM_BEAUTIFY_FLAG" val=""/>
</p:tagLst>
</file>

<file path=ppt/tags/tag304.xml><?xml version="1.0" encoding="utf-8"?>
<p:tagLst xmlns:p="http://schemas.openxmlformats.org/presentationml/2006/main">
  <p:tag name="KSO_WM_BEAUTIFY_FLAG" val=""/>
</p:tagLst>
</file>

<file path=ppt/tags/tag305.xml><?xml version="1.0" encoding="utf-8"?>
<p:tagLst xmlns:p="http://schemas.openxmlformats.org/presentationml/2006/main">
  <p:tag name="KSO_WM_BEAUTIFY_FLAG" val=""/>
</p:tagLst>
</file>

<file path=ppt/tags/tag306.xml><?xml version="1.0" encoding="utf-8"?>
<p:tagLst xmlns:p="http://schemas.openxmlformats.org/presentationml/2006/main">
  <p:tag name="KSO_WM_BEAUTIFY_FLAG" val=""/>
</p:tagLst>
</file>

<file path=ppt/tags/tag307.xml><?xml version="1.0" encoding="utf-8"?>
<p:tagLst xmlns:p="http://schemas.openxmlformats.org/presentationml/2006/main">
  <p:tag name="KSO_WM_BEAUTIFY_FLAG" val=""/>
</p:tagLst>
</file>

<file path=ppt/tags/tag308.xml><?xml version="1.0" encoding="utf-8"?>
<p:tagLst xmlns:p="http://schemas.openxmlformats.org/presentationml/2006/main">
  <p:tag name="KSO_WM_BEAUTIFY_FLAG" val=""/>
</p:tagLst>
</file>

<file path=ppt/tags/tag3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"/>
  <p:tag name="KSO_WM_UNIT_ISCONTENTSTITLE" val="0"/>
  <p:tag name="KSO_WM_UNIT_NOCLEAR" val="1"/>
  <p:tag name="KSO_WM_UNIT_VALUE" val="10"/>
  <p:tag name="KSO_WM_UNIT_TYPE" val="a"/>
  <p:tag name="KSO_WM_UNIT_INDEX" val="1"/>
  <p:tag name="KSO_WM_UNIT_PRESET_TEXT" val="感谢聆听"/>
  <p:tag name="KSO_WM_TEMPLATE_CATEGORY" val="custom"/>
  <p:tag name="KSO_WM_TEMPLATE_INDEX" val="20204333"/>
  <p:tag name="KSO_WM_UNIT_ID" val="custom20204333_37*a*1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BEAUTIFY_FLAG" val="#wm#"/>
  <p:tag name="KSO_WM_TEMPLATE_CATEGORY" val="custom"/>
  <p:tag name="KSO_WM_TEMPLATE_INDEX" val="20204333"/>
  <p:tag name="KSO_WM_SPECIAL_SOURCE" val="bdnull"/>
</p:tagLst>
</file>

<file path=ppt/tags/tag311.xml><?xml version="1.0" encoding="utf-8"?>
<p:tagLst xmlns:p="http://schemas.openxmlformats.org/presentationml/2006/main">
  <p:tag name="commondata" val="eyJoZGlkIjoiNjZiMWQxOTI0MmJhYmU3ZDBlYThhOTZkNGY2MWZjNGMifQ==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3.xml><?xml version="1.0" encoding="utf-8"?>
<p:tagLst xmlns:p="http://schemas.openxmlformats.org/presentationml/2006/main">
  <p:tag name="KSO_WM_UNIT_TYPE" val="i"/>
  <p:tag name="KSO_WM_UNIT_SUBTYPE" val="h"/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3*i*1"/>
  <p:tag name="KSO_WM_UNIT_BK_DARK_LIGHT" val="2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1.xml><?xml version="1.0" encoding="utf-8"?>
<p:tagLst xmlns:p="http://schemas.openxmlformats.org/presentationml/2006/main">
  <p:tag name="KSO_WM_UNIT_TYPE" val="i"/>
  <p:tag name="KSO_WM_UNIT_SUBTYPE" val="h"/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4*i*1"/>
  <p:tag name="KSO_WM_UNIT_BK_DARK_LIGHT" val="2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9.xml><?xml version="1.0" encoding="utf-8"?>
<p:tagLst xmlns:p="http://schemas.openxmlformats.org/presentationml/2006/main">
  <p:tag name="KSO_WM_UNIT_TYPE" val="i"/>
  <p:tag name="KSO_WM_UNIT_SUBTYPE" val="h"/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5*i*1"/>
  <p:tag name="KSO_WM_UNIT_BK_DARK_LIGHT" val="2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7_Office 主题​​">
  <a:themeElements>
    <a:clrScheme name="">
      <a:dk1>
        <a:srgbClr val="000000"/>
      </a:dk1>
      <a:lt1>
        <a:srgbClr val="FFFFFF"/>
      </a:lt1>
      <a:dk2>
        <a:srgbClr val="ECEDEF"/>
      </a:dk2>
      <a:lt2>
        <a:srgbClr val="FCFCFD"/>
      </a:lt2>
      <a:accent1>
        <a:srgbClr val="6B82A0"/>
      </a:accent1>
      <a:accent2>
        <a:srgbClr val="598690"/>
      </a:accent2>
      <a:accent3>
        <a:srgbClr val="5E8675"/>
      </a:accent3>
      <a:accent4>
        <a:srgbClr val="767F60"/>
      </a:accent4>
      <a:accent5>
        <a:srgbClr val="91755C"/>
      </a:accent5>
      <a:accent6>
        <a:srgbClr val="A06E6A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3547</Words>
  <Application>WPS 文字</Application>
  <PresentationFormat>宽屏</PresentationFormat>
  <Paragraphs>360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37</vt:i4>
      </vt:variant>
    </vt:vector>
  </HeadingPairs>
  <TitlesOfParts>
    <vt:vector size="66" baseType="lpstr">
      <vt:lpstr>Arial</vt:lpstr>
      <vt:lpstr>宋体</vt:lpstr>
      <vt:lpstr>Wingdings</vt:lpstr>
      <vt:lpstr>微软雅黑</vt:lpstr>
      <vt:lpstr>汉仪旗黑</vt:lpstr>
      <vt:lpstr>汉仪旗黑-85S</vt:lpstr>
      <vt:lpstr>汉仪中黑KW</vt:lpstr>
      <vt:lpstr>Times New Roman</vt:lpstr>
      <vt:lpstr>华文新魏</vt:lpstr>
      <vt:lpstr>宋体-简</vt:lpstr>
      <vt:lpstr>楷体</vt:lpstr>
      <vt:lpstr>Times New Roman Regular</vt:lpstr>
      <vt:lpstr>思源黑体 CN Regular</vt:lpstr>
      <vt:lpstr>黑体</vt:lpstr>
      <vt:lpstr>仿宋_GB2312</vt:lpstr>
      <vt:lpstr>汉仪楷体KW</vt:lpstr>
      <vt:lpstr>宋体</vt:lpstr>
      <vt:lpstr>Arial Unicode MS</vt:lpstr>
      <vt:lpstr>Calibri</vt:lpstr>
      <vt:lpstr>Helvetica Neue</vt:lpstr>
      <vt:lpstr>汉仪书宋二KW</vt:lpstr>
      <vt:lpstr>楷体</vt:lpstr>
      <vt:lpstr>仿宋</vt:lpstr>
      <vt:lpstr>PingFang SC</vt:lpstr>
      <vt:lpstr>方正仿宋_GBK</vt:lpstr>
      <vt:lpstr>微软雅黑</vt:lpstr>
      <vt:lpstr>Arial</vt:lpstr>
      <vt:lpstr>WPS</vt:lpstr>
      <vt:lpstr>7_Office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吴鸿</dc:creator>
  <cp:lastModifiedBy>Netherlands</cp:lastModifiedBy>
  <cp:revision>36</cp:revision>
  <dcterms:created xsi:type="dcterms:W3CDTF">2024-09-27T15:14:40Z</dcterms:created>
  <dcterms:modified xsi:type="dcterms:W3CDTF">2024-09-27T15:14:40Z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3B0086CAF875411CACBDA13AB9801EF4_13</vt:lpwstr>
  </property>
  <property fmtid="{D5CDD505-2E9C-101B-9397-08002B2CF9AE}" pid="3" name="KSOProductBuildVer">
    <vt:lpwstr>2052-6.5.1.8687</vt:lpwstr>
  </property>
</Properties>
</file>