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57" r:id="rId4"/>
    <p:sldId id="258" r:id="rId5"/>
    <p:sldId id="280" r:id="rId6"/>
    <p:sldId id="259" r:id="rId7"/>
    <p:sldId id="281" r:id="rId8"/>
    <p:sldId id="260" r:id="rId9"/>
    <p:sldId id="261" r:id="rId10"/>
    <p:sldId id="282" r:id="rId11"/>
    <p:sldId id="262" r:id="rId12"/>
    <p:sldId id="284" r:id="rId13"/>
    <p:sldId id="285" r:id="rId14"/>
    <p:sldId id="286" r:id="rId15"/>
    <p:sldId id="287" r:id="rId1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9" autoAdjust="0"/>
    <p:restoredTop sz="94660"/>
  </p:normalViewPr>
  <p:slideViewPr>
    <p:cSldViewPr snapToGrid="0">
      <p:cViewPr varScale="1">
        <p:scale>
          <a:sx n="99" d="100"/>
          <a:sy n="99" d="100"/>
        </p:scale>
        <p:origin x="100" y="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EA51CB-3929-BF05-27F8-0CF52BFDD9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31CF947-3D24-1912-1E9A-43BF4B3A36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E68EAC2-BC77-44F1-505D-6E0CA3755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D2121-F5D3-46E1-88D5-01E77279D848}" type="datetimeFigureOut">
              <a:rPr lang="zh-CN" altLang="en-US" smtClean="0"/>
              <a:t>2025/12/15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82AE41D-4097-566D-70A8-D4D8DE385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832FF40-C392-36C2-63CA-594B137CC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7101B-EC32-4FE9-9C1C-58520A38F79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2597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AFAE479-D216-5E55-800E-BD9E320AB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1583A33-30F2-C0B7-9ACE-C8A5E7AA25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A8E61E2-74A1-A6F5-AA02-C7F5EE416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D2121-F5D3-46E1-88D5-01E77279D848}" type="datetimeFigureOut">
              <a:rPr lang="zh-CN" altLang="en-US" smtClean="0"/>
              <a:t>2025/12/15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E4A9CEB-424D-729E-1D7C-EDA0689E9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69E75B1-BF04-F38D-9604-D3614D160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7101B-EC32-4FE9-9C1C-58520A38F79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4182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93ECEBF6-5A68-8D27-321E-7980C02208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3A7FFD3-053F-1016-C6A7-3A978EFB43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ECE356-DFF9-E8D9-104E-71C7FE482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D2121-F5D3-46E1-88D5-01E77279D848}" type="datetimeFigureOut">
              <a:rPr lang="zh-CN" altLang="en-US" smtClean="0"/>
              <a:t>2025/12/15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65079D6-8213-2F23-74E5-7A410328E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7EFD3F8-15C2-AF6B-E4ED-4484AD969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7101B-EC32-4FE9-9C1C-58520A38F79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5142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7DC9556-DECE-B876-D014-9CA8D4E1C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CD6431D-400F-B25B-339A-ED2D7A4BC2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BD766C4-8F35-711D-8F22-2FDD4E7D4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D2121-F5D3-46E1-88D5-01E77279D848}" type="datetimeFigureOut">
              <a:rPr lang="zh-CN" altLang="en-US" smtClean="0"/>
              <a:t>2025/12/15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489373C-4DC6-BA04-6DE2-5EB9B758B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895ADA9-4663-70B2-6F8B-D1F09473A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7101B-EC32-4FE9-9C1C-58520A38F79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6811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E22A3F-3EFE-5B48-41E6-CAFD78E77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B797F60-0AB8-054A-9076-BAE7F659A5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780D0A8-FD22-8DD1-6906-646B3599A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D2121-F5D3-46E1-88D5-01E77279D848}" type="datetimeFigureOut">
              <a:rPr lang="zh-CN" altLang="en-US" smtClean="0"/>
              <a:t>2025/12/15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808F754-F6D2-308F-DE4C-227EBC193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3F0D8B2-22B3-50CB-ED79-433353531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7101B-EC32-4FE9-9C1C-58520A38F79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6107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62FB012-A21C-F4EA-2E46-34C90A2D2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575A00A-C3E6-ED9D-199B-775F9D32E1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54B1C47-738E-7608-6641-6E372C69CF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DDECFF1-C88E-21DA-3734-EB4FF772E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D2121-F5D3-46E1-88D5-01E77279D848}" type="datetimeFigureOut">
              <a:rPr lang="zh-CN" altLang="en-US" smtClean="0"/>
              <a:t>2025/12/15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91B0AF4-EBE0-B29A-DE50-53BF62969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5154BDB-DBE0-9B79-E6C3-D99755DE4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7101B-EC32-4FE9-9C1C-58520A38F79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0522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16462A-4C39-BFB2-8727-59485686A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EC0EC84-E7B0-0765-DDAD-0F65E507EB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F42CDC4-9E56-AD85-AB35-0A7D088E6A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E54D780-32CE-16B0-BA58-74273D1918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E384D61-F227-4EB5-1AE3-45BABE989F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8EC98241-4FFA-A78A-8EF8-4B3907481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D2121-F5D3-46E1-88D5-01E77279D848}" type="datetimeFigureOut">
              <a:rPr lang="zh-CN" altLang="en-US" smtClean="0"/>
              <a:t>2025/12/15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AF72E27D-7166-9FEC-A709-B333A241F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14E463B-697D-63AA-DFFD-79D44C12A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7101B-EC32-4FE9-9C1C-58520A38F79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03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E84EA56-53F1-90AA-BD40-A90103695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5C1C2B7-2D24-7E5C-743F-76699D6AB5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D2121-F5D3-46E1-88D5-01E77279D848}" type="datetimeFigureOut">
              <a:rPr lang="zh-CN" altLang="en-US" smtClean="0"/>
              <a:t>2025/12/15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87C7623-BC7E-21BC-441F-3BBFED1A8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4CC089FC-C073-8740-8291-C631AF3FC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7101B-EC32-4FE9-9C1C-58520A38F79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0657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D8B8F77-721C-A515-40C9-9094F27A3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D2121-F5D3-46E1-88D5-01E77279D848}" type="datetimeFigureOut">
              <a:rPr lang="zh-CN" altLang="en-US" smtClean="0"/>
              <a:t>2025/12/15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4D13FD0-E20D-97AC-AEBE-D99EBBB82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1C75160-EA50-C90E-3F7C-68D375D6A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7101B-EC32-4FE9-9C1C-58520A38F79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4034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5465B20-FCBF-B114-B163-DC774B6B7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3120F0C-95F3-83FE-062A-56C9DFC891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216BA3A-2994-F7FB-9E25-BCC3E2C8E5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100637F-8787-E768-6362-C4524BBEFD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D2121-F5D3-46E1-88D5-01E77279D848}" type="datetimeFigureOut">
              <a:rPr lang="zh-CN" altLang="en-US" smtClean="0"/>
              <a:t>2025/12/15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15CB72E-2A87-D193-3711-D8BEF3217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754C80F-5B8E-6774-A488-9C4BEF040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7101B-EC32-4FE9-9C1C-58520A38F79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9020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46BD431-9DFB-B499-E900-4A3C7E4BC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36FA07B0-6878-75D8-A82A-DE586AA10A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574E2A1-9DFA-3ADC-9A40-78532B8AAF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00B85B2-3ED9-8A22-2B18-7A8D91910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D2121-F5D3-46E1-88D5-01E77279D848}" type="datetimeFigureOut">
              <a:rPr lang="zh-CN" altLang="en-US" smtClean="0"/>
              <a:t>2025/12/15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50CC4A9-803A-F710-F12A-CB2FB0B03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618EFBD-EF59-2442-339F-4B3981976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7101B-EC32-4FE9-9C1C-58520A38F79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7598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84264462-ED11-D063-47E8-56A6E0B14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39CF519-0BC3-01EC-7E59-AFEDA755F7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C939A90-041D-6D81-2FAE-E21C19A014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ED2121-F5D3-46E1-88D5-01E77279D848}" type="datetimeFigureOut">
              <a:rPr lang="zh-CN" altLang="en-US" smtClean="0"/>
              <a:t>2025/12/15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52396D8-2436-E881-DAE5-E7BBC9BA73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CAAD179-8CE0-BCC1-4A57-63685EC798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467101B-EC32-4FE9-9C1C-58520A38F79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0153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9AC1DCC-08B9-BD10-CE2C-183C15064B4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少学组化学期末复习讲座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4A9352C-EAFD-F17A-AFBC-AE7D80D0A3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843795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29851A0-F369-C7D5-8752-DB181DB27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晶体场理论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66CE8DF-899B-A92C-5421-FA85F9BEF5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52469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C714930-08D9-E2F3-14B7-89D4D45EB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晶体场理论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2F5AAC5-B78C-5DFD-E3AD-DAF2ABC88B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核心：</a:t>
            </a:r>
            <a:r>
              <a:rPr lang="en-US" altLang="zh-CN" dirty="0">
                <a:latin typeface="仿宋" panose="02010609060101010101" pitchFamily="49" charset="-122"/>
                <a:ea typeface="仿宋" panose="02010609060101010101" pitchFamily="49" charset="-122"/>
              </a:rPr>
              <a:t>d</a:t>
            </a:r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轨道分裂</a:t>
            </a:r>
            <a:endParaRPr lang="en-US" altLang="zh-CN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高自旋？低自旋？</a:t>
            </a:r>
            <a:endParaRPr lang="en-US" altLang="zh-CN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marL="12700" eaLnBrk="0"/>
            <a:r>
              <a:rPr lang="en-US" altLang="zh-CN" b="1" kern="0" dirty="0">
                <a:solidFill>
                  <a:srgbClr val="000000">
                    <a:alpha val="100000"/>
                  </a:srgbClr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/>
              </a:rPr>
              <a:t>CFSE = 6</a:t>
            </a:r>
            <a:r>
              <a:rPr lang="en-US" altLang="zh-CN" b="1" kern="0" dirty="0">
                <a:solidFill>
                  <a:srgbClr val="000000">
                    <a:alpha val="100000"/>
                  </a:srgbClr>
                </a:solidFill>
                <a:latin typeface="仿宋" panose="02010609060101010101" pitchFamily="49" charset="-122"/>
                <a:ea typeface="仿宋" panose="02010609060101010101" pitchFamily="49" charset="-122"/>
                <a:cs typeface="黑体" panose="02010609060101010101" charset="-122"/>
              </a:rPr>
              <a:t>×</a:t>
            </a:r>
            <a:r>
              <a:rPr lang="en-US" altLang="zh-CN" b="1" kern="0" dirty="0">
                <a:solidFill>
                  <a:srgbClr val="000000">
                    <a:alpha val="100000"/>
                  </a:srgbClr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/>
              </a:rPr>
              <a:t>(-4</a:t>
            </a:r>
            <a:r>
              <a:rPr lang="en-US" altLang="zh-CN" b="1" i="1" kern="0" dirty="0">
                <a:solidFill>
                  <a:srgbClr val="000000">
                    <a:alpha val="100000"/>
                  </a:srgbClr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/>
              </a:rPr>
              <a:t>Dq</a:t>
            </a:r>
            <a:r>
              <a:rPr lang="en-US" altLang="zh-CN" b="1" kern="0" dirty="0">
                <a:solidFill>
                  <a:srgbClr val="000000">
                    <a:alpha val="100000"/>
                  </a:srgbClr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/>
              </a:rPr>
              <a:t>) + 2</a:t>
            </a:r>
            <a:r>
              <a:rPr lang="en-US" altLang="zh-CN" b="1" i="1" kern="0" dirty="0">
                <a:solidFill>
                  <a:srgbClr val="000000">
                    <a:alpha val="100000"/>
                  </a:srgbClr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/>
              </a:rPr>
              <a:t>P</a:t>
            </a:r>
            <a:r>
              <a:rPr lang="zh-CN" altLang="en-US" b="1" i="1" kern="0" spc="-170" dirty="0">
                <a:solidFill>
                  <a:srgbClr val="000000">
                    <a:alpha val="100000"/>
                  </a:srgbClr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/>
              </a:rPr>
              <a:t> </a:t>
            </a:r>
            <a:r>
              <a:rPr lang="en-US" altLang="zh-CN" b="1" kern="0" dirty="0">
                <a:solidFill>
                  <a:srgbClr val="000000">
                    <a:alpha val="100000"/>
                  </a:srgbClr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/>
              </a:rPr>
              <a:t>= -</a:t>
            </a:r>
            <a:r>
              <a:rPr lang="en-US" altLang="zh-CN" b="1" kern="0" spc="-10" dirty="0">
                <a:solidFill>
                  <a:srgbClr val="000000">
                    <a:alpha val="100000"/>
                  </a:srgbClr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/>
              </a:rPr>
              <a:t>24</a:t>
            </a:r>
            <a:r>
              <a:rPr lang="en-US" altLang="zh-CN" b="1" i="1" kern="0" spc="-10" dirty="0">
                <a:solidFill>
                  <a:srgbClr val="000000">
                    <a:alpha val="100000"/>
                  </a:srgbClr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/>
              </a:rPr>
              <a:t>Dq </a:t>
            </a:r>
            <a:r>
              <a:rPr lang="en-US" altLang="zh-CN" b="1" kern="0" spc="-10" dirty="0">
                <a:solidFill>
                  <a:srgbClr val="000000">
                    <a:alpha val="100000"/>
                  </a:srgbClr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/>
              </a:rPr>
              <a:t>+</a:t>
            </a:r>
            <a:r>
              <a:rPr lang="zh-CN" altLang="en-US" b="1" kern="0" spc="80" dirty="0">
                <a:solidFill>
                  <a:srgbClr val="000000">
                    <a:alpha val="100000"/>
                  </a:srgbClr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/>
              </a:rPr>
              <a:t> </a:t>
            </a:r>
            <a:r>
              <a:rPr lang="en-US" altLang="zh-CN" b="1" kern="0" spc="-10" dirty="0">
                <a:solidFill>
                  <a:srgbClr val="000000">
                    <a:alpha val="100000"/>
                  </a:srgbClr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/>
              </a:rPr>
              <a:t>2</a:t>
            </a:r>
            <a:r>
              <a:rPr lang="en-US" altLang="zh-CN" b="1" i="1" kern="0" spc="-10" dirty="0">
                <a:solidFill>
                  <a:srgbClr val="000000">
                    <a:alpha val="100000"/>
                  </a:srgbClr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/>
              </a:rPr>
              <a:t>P</a:t>
            </a:r>
            <a:endParaRPr lang="zh-CN" altLang="en-US" dirty="0">
              <a:latin typeface="仿宋" panose="02010609060101010101" pitchFamily="49" charset="-122"/>
              <a:ea typeface="仿宋" panose="02010609060101010101" pitchFamily="49" charset="-122"/>
              <a:cs typeface="Times New Roman" panose="02020603050405020304"/>
            </a:endParaRPr>
          </a:p>
          <a:p>
            <a:pPr eaLnBrk="0">
              <a:lnSpc>
                <a:spcPct val="149000"/>
              </a:lnSpc>
            </a:pPr>
            <a:endParaRPr lang="zh-CN" altLang="en-US" sz="900" dirty="0">
              <a:latin typeface="仿宋" panose="02010609060101010101" pitchFamily="49" charset="-122"/>
              <a:ea typeface="仿宋" panose="02010609060101010101" pitchFamily="49" charset="-122"/>
              <a:cs typeface="Arial" panose="020B0604020202020204"/>
            </a:endParaRPr>
          </a:p>
          <a:p>
            <a:pPr marL="780415" eaLnBrk="0">
              <a:lnSpc>
                <a:spcPts val="4005"/>
              </a:lnSpc>
              <a:spcBef>
                <a:spcPts val="970"/>
              </a:spcBef>
            </a:pPr>
            <a:r>
              <a:rPr lang="zh-CN" altLang="en-US" b="1" kern="0" spc="10" dirty="0">
                <a:solidFill>
                  <a:srgbClr val="0000CC">
                    <a:alpha val="100000"/>
                  </a:srgbClr>
                </a:solidFill>
                <a:latin typeface="仿宋" panose="02010609060101010101" pitchFamily="49" charset="-122"/>
                <a:ea typeface="仿宋" panose="02010609060101010101" pitchFamily="49" charset="-122"/>
                <a:cs typeface="黑体" panose="02010609060101010101" charset="-122"/>
              </a:rPr>
              <a:t>通式：</a:t>
            </a:r>
            <a:r>
              <a:rPr lang="en-US" altLang="zh-CN" sz="4800" b="1" kern="0" spc="0" baseline="6000" dirty="0">
                <a:solidFill>
                  <a:srgbClr val="0000CC">
                    <a:alpha val="100000"/>
                  </a:srgbClr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/>
              </a:rPr>
              <a:t>CFSE</a:t>
            </a:r>
            <a:r>
              <a:rPr lang="zh-CN" altLang="en-US" b="1" kern="0" spc="10" dirty="0">
                <a:solidFill>
                  <a:srgbClr val="0000CC">
                    <a:alpha val="100000"/>
                  </a:srgbClr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/>
              </a:rPr>
              <a:t> </a:t>
            </a:r>
            <a:r>
              <a:rPr lang="en-US" altLang="zh-CN" sz="4800" b="1" kern="0" spc="10" baseline="6000" dirty="0">
                <a:solidFill>
                  <a:srgbClr val="0000CC">
                    <a:alpha val="100000"/>
                  </a:srgbClr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/>
              </a:rPr>
              <a:t>=</a:t>
            </a:r>
            <a:r>
              <a:rPr lang="zh-CN" altLang="en-US" b="1" kern="0" spc="10" dirty="0">
                <a:solidFill>
                  <a:srgbClr val="0000CC">
                    <a:alpha val="100000"/>
                  </a:srgbClr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/>
              </a:rPr>
              <a:t> </a:t>
            </a:r>
            <a:r>
              <a:rPr lang="en-US" altLang="zh-CN" sz="4800" b="1" kern="0" spc="10" baseline="6000" dirty="0">
                <a:solidFill>
                  <a:srgbClr val="0000CC">
                    <a:alpha val="100000"/>
                  </a:srgbClr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/>
              </a:rPr>
              <a:t>(-4</a:t>
            </a:r>
            <a:r>
              <a:rPr lang="en-US" altLang="zh-CN" sz="4800" b="1" i="1" kern="0" spc="10" baseline="6000" dirty="0">
                <a:solidFill>
                  <a:srgbClr val="0000CC">
                    <a:alpha val="100000"/>
                  </a:srgbClr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/>
              </a:rPr>
              <a:t>n</a:t>
            </a:r>
            <a:r>
              <a:rPr lang="en-US" altLang="zh-CN" b="1" kern="0" spc="10" baseline="-16000" dirty="0">
                <a:solidFill>
                  <a:srgbClr val="0000CC">
                    <a:alpha val="100000"/>
                  </a:srgbClr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/>
              </a:rPr>
              <a:t>1</a:t>
            </a:r>
            <a:r>
              <a:rPr lang="en-US" altLang="zh-CN" b="1" kern="0" spc="10" dirty="0">
                <a:solidFill>
                  <a:srgbClr val="0000CC">
                    <a:alpha val="100000"/>
                  </a:srgbClr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/>
              </a:rPr>
              <a:t>+6</a:t>
            </a:r>
            <a:r>
              <a:rPr lang="en-US" altLang="zh-CN" b="1" i="1" kern="0" spc="10" dirty="0">
                <a:solidFill>
                  <a:srgbClr val="0000CC">
                    <a:alpha val="100000"/>
                  </a:srgbClr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/>
              </a:rPr>
              <a:t>n</a:t>
            </a:r>
            <a:r>
              <a:rPr lang="en-US" altLang="zh-CN" b="1" kern="0" spc="10" baseline="-16000" dirty="0">
                <a:solidFill>
                  <a:srgbClr val="0000CC">
                    <a:alpha val="100000"/>
                  </a:srgbClr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/>
              </a:rPr>
              <a:t>2</a:t>
            </a:r>
            <a:r>
              <a:rPr lang="en-US" altLang="zh-CN" b="1" kern="0" spc="10" dirty="0">
                <a:solidFill>
                  <a:srgbClr val="0000CC">
                    <a:alpha val="100000"/>
                  </a:srgbClr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/>
              </a:rPr>
              <a:t>)</a:t>
            </a:r>
            <a:r>
              <a:rPr lang="en-US" altLang="zh-CN" b="1" i="1" kern="0" dirty="0" err="1">
                <a:solidFill>
                  <a:srgbClr val="0000CC">
                    <a:alpha val="100000"/>
                  </a:srgbClr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/>
              </a:rPr>
              <a:t>Dq</a:t>
            </a:r>
            <a:r>
              <a:rPr lang="zh-CN" altLang="en-US" b="1" i="1" kern="0" spc="10" dirty="0">
                <a:solidFill>
                  <a:srgbClr val="0000CC">
                    <a:alpha val="100000"/>
                  </a:srgbClr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/>
              </a:rPr>
              <a:t> </a:t>
            </a:r>
            <a:r>
              <a:rPr lang="en-US" altLang="zh-CN" b="1" kern="0" spc="10" dirty="0">
                <a:solidFill>
                  <a:srgbClr val="0000CC">
                    <a:alpha val="100000"/>
                  </a:srgbClr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/>
              </a:rPr>
              <a:t>+ </a:t>
            </a:r>
            <a:r>
              <a:rPr lang="en-US" altLang="zh-CN" b="1" kern="0" dirty="0">
                <a:solidFill>
                  <a:srgbClr val="0000CC">
                    <a:alpha val="100000"/>
                  </a:srgbClr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/>
              </a:rPr>
              <a:t>(</a:t>
            </a:r>
            <a:r>
              <a:rPr lang="en-US" altLang="zh-CN" b="1" i="1" kern="0" dirty="0">
                <a:solidFill>
                  <a:srgbClr val="0000CC">
                    <a:alpha val="100000"/>
                  </a:srgbClr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/>
              </a:rPr>
              <a:t>m</a:t>
            </a:r>
            <a:r>
              <a:rPr lang="en-US" altLang="zh-CN" b="1" kern="0" baseline="-16000" dirty="0">
                <a:solidFill>
                  <a:srgbClr val="0000CC">
                    <a:alpha val="100000"/>
                  </a:srgbClr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/>
              </a:rPr>
              <a:t>1</a:t>
            </a:r>
            <a:r>
              <a:rPr lang="en-US" altLang="zh-CN" b="1" kern="0" dirty="0">
                <a:solidFill>
                  <a:srgbClr val="0000CC">
                    <a:alpha val="100000"/>
                  </a:srgbClr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/>
              </a:rPr>
              <a:t>-</a:t>
            </a:r>
            <a:r>
              <a:rPr lang="en-US" altLang="zh-CN" b="1" i="1" kern="0" dirty="0">
                <a:solidFill>
                  <a:srgbClr val="0000CC">
                    <a:alpha val="100000"/>
                  </a:srgbClr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/>
              </a:rPr>
              <a:t>m</a:t>
            </a:r>
            <a:r>
              <a:rPr lang="en-US" altLang="zh-CN" b="1" kern="0" baseline="-16000" dirty="0">
                <a:solidFill>
                  <a:srgbClr val="0000CC">
                    <a:alpha val="100000"/>
                  </a:srgbClr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/>
              </a:rPr>
              <a:t>2</a:t>
            </a:r>
            <a:r>
              <a:rPr lang="en-US" altLang="zh-CN" b="1" kern="0" dirty="0">
                <a:solidFill>
                  <a:srgbClr val="0000CC">
                    <a:alpha val="100000"/>
                  </a:srgbClr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/>
              </a:rPr>
              <a:t>)</a:t>
            </a:r>
            <a:r>
              <a:rPr lang="en-US" altLang="zh-CN" b="1" i="1" kern="0" dirty="0">
                <a:solidFill>
                  <a:srgbClr val="0000CC">
                    <a:alpha val="100000"/>
                  </a:srgbClr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/>
              </a:rPr>
              <a:t>P</a:t>
            </a:r>
            <a:endParaRPr lang="en-US" altLang="zh-CN" b="1" i="1" dirty="0">
              <a:latin typeface="仿宋" panose="02010609060101010101" pitchFamily="49" charset="-122"/>
              <a:ea typeface="仿宋" panose="02010609060101010101" pitchFamily="49" charset="-122"/>
              <a:cs typeface="Times New Roman" panose="02020603050405020304"/>
            </a:endParaRPr>
          </a:p>
          <a:p>
            <a:pPr marL="780415" eaLnBrk="0">
              <a:lnSpc>
                <a:spcPts val="4005"/>
              </a:lnSpc>
              <a:spcBef>
                <a:spcPts val="970"/>
              </a:spcBef>
            </a:pPr>
            <a:r>
              <a:rPr lang="zh-CN" altLang="en-US" sz="2400" kern="0" spc="-50" dirty="0">
                <a:solidFill>
                  <a:srgbClr val="000000">
                    <a:alpha val="100000"/>
                  </a:srgbClr>
                </a:solidFill>
                <a:latin typeface="仿宋" panose="02010609060101010101" pitchFamily="49" charset="-122"/>
                <a:ea typeface="仿宋" panose="02010609060101010101" pitchFamily="49" charset="-122"/>
                <a:cs typeface="宋体" panose="02010600030101010101" pitchFamily="2" charset="-122"/>
              </a:rPr>
              <a:t>式中</a:t>
            </a:r>
            <a:r>
              <a:rPr lang="en-US" altLang="zh-CN" sz="2400" i="1" kern="0" spc="-50" dirty="0">
                <a:solidFill>
                  <a:srgbClr val="000000">
                    <a:alpha val="100000"/>
                  </a:srgbClr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/>
              </a:rPr>
              <a:t>m</a:t>
            </a:r>
            <a:r>
              <a:rPr lang="en-US" altLang="zh-CN" sz="2400" kern="0" spc="-50" baseline="-18000" dirty="0">
                <a:solidFill>
                  <a:srgbClr val="000000">
                    <a:alpha val="100000"/>
                  </a:srgbClr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/>
              </a:rPr>
              <a:t>1</a:t>
            </a:r>
            <a:r>
              <a:rPr lang="zh-CN" altLang="en-US" sz="2400" kern="0" spc="-50" dirty="0">
                <a:solidFill>
                  <a:srgbClr val="000000">
                    <a:alpha val="100000"/>
                  </a:srgbClr>
                </a:solidFill>
                <a:latin typeface="仿宋" panose="02010609060101010101" pitchFamily="49" charset="-122"/>
                <a:ea typeface="仿宋" panose="02010609060101010101" pitchFamily="49" charset="-122"/>
                <a:cs typeface="宋体" panose="02010600030101010101" pitchFamily="2" charset="-122"/>
              </a:rPr>
              <a:t>为八面体场中</a:t>
            </a:r>
            <a:r>
              <a:rPr lang="en-US" altLang="zh-CN" sz="2400" kern="0" spc="-50" dirty="0">
                <a:solidFill>
                  <a:srgbClr val="000000">
                    <a:alpha val="100000"/>
                  </a:srgbClr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/>
              </a:rPr>
              <a:t>d</a:t>
            </a:r>
            <a:r>
              <a:rPr lang="zh-CN" altLang="en-US" sz="2400" kern="0" spc="-50" dirty="0">
                <a:solidFill>
                  <a:srgbClr val="000000">
                    <a:alpha val="100000"/>
                  </a:srgbClr>
                </a:solidFill>
                <a:latin typeface="仿宋" panose="02010609060101010101" pitchFamily="49" charset="-122"/>
                <a:ea typeface="仿宋" panose="02010609060101010101" pitchFamily="49" charset="-122"/>
                <a:cs typeface="宋体" panose="02010600030101010101" pitchFamily="2" charset="-122"/>
              </a:rPr>
              <a:t>轨道中的成对电子数，</a:t>
            </a:r>
            <a:endParaRPr lang="en-US" altLang="zh-CN" sz="2400" dirty="0">
              <a:latin typeface="仿宋" panose="02010609060101010101" pitchFamily="49" charset="-122"/>
              <a:ea typeface="仿宋" panose="02010609060101010101" pitchFamily="49" charset="-122"/>
              <a:cs typeface="宋体" panose="02010600030101010101" pitchFamily="2" charset="-122"/>
            </a:endParaRPr>
          </a:p>
          <a:p>
            <a:pPr marL="780415" eaLnBrk="0">
              <a:lnSpc>
                <a:spcPts val="4005"/>
              </a:lnSpc>
              <a:spcBef>
                <a:spcPts val="970"/>
              </a:spcBef>
            </a:pPr>
            <a:r>
              <a:rPr lang="en-US" altLang="zh-CN" sz="2400" i="1" kern="0" spc="-30" dirty="0">
                <a:solidFill>
                  <a:srgbClr val="000000">
                    <a:alpha val="100000"/>
                  </a:srgbClr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/>
              </a:rPr>
              <a:t>m</a:t>
            </a:r>
            <a:r>
              <a:rPr lang="en-US" altLang="zh-CN" sz="2400" kern="0" spc="-30" baseline="-26000" dirty="0">
                <a:solidFill>
                  <a:srgbClr val="000000">
                    <a:alpha val="100000"/>
                  </a:srgbClr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/>
              </a:rPr>
              <a:t>2</a:t>
            </a:r>
            <a:r>
              <a:rPr lang="zh-CN" altLang="en-US" sz="2400" kern="0" spc="-30" dirty="0">
                <a:solidFill>
                  <a:srgbClr val="000000">
                    <a:alpha val="100000"/>
                  </a:srgbClr>
                </a:solidFill>
                <a:latin typeface="仿宋" panose="02010609060101010101" pitchFamily="49" charset="-122"/>
                <a:ea typeface="仿宋" panose="02010609060101010101" pitchFamily="49" charset="-122"/>
                <a:cs typeface="宋体" panose="02010600030101010101" pitchFamily="2" charset="-122"/>
              </a:rPr>
              <a:t>为球形体场中</a:t>
            </a:r>
            <a:r>
              <a:rPr lang="en-US" altLang="zh-CN" sz="2400" kern="0" spc="-30" dirty="0">
                <a:solidFill>
                  <a:srgbClr val="000000">
                    <a:alpha val="100000"/>
                  </a:srgbClr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/>
              </a:rPr>
              <a:t>d</a:t>
            </a:r>
            <a:r>
              <a:rPr lang="zh-CN" altLang="en-US" sz="2400" kern="0" spc="-30" dirty="0">
                <a:solidFill>
                  <a:srgbClr val="000000">
                    <a:alpha val="100000"/>
                  </a:srgbClr>
                </a:solidFill>
                <a:latin typeface="仿宋" panose="02010609060101010101" pitchFamily="49" charset="-122"/>
                <a:ea typeface="仿宋" panose="02010609060101010101" pitchFamily="49" charset="-122"/>
                <a:cs typeface="宋体" panose="02010600030101010101" pitchFamily="2" charset="-122"/>
              </a:rPr>
              <a:t>轨道中的成对电子数。</a:t>
            </a:r>
            <a:endParaRPr lang="zh-CN" altLang="en-US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17188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9AD9F0A-957C-59CC-FD98-34C4E5482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综合练习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4D415C2-9B54-F17F-D0BD-8EA17A1952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55626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D5DDCEE-1BBC-A440-B7D7-ACBC9048E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30D319AE-325D-78A8-2109-A05DFE72E6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09" y="174171"/>
            <a:ext cx="10972275" cy="6458857"/>
          </a:xfrm>
        </p:spPr>
      </p:pic>
    </p:spTree>
    <p:extLst>
      <p:ext uri="{BB962C8B-B14F-4D97-AF65-F5344CB8AC3E}">
        <p14:creationId xmlns:p14="http://schemas.microsoft.com/office/powerpoint/2010/main" val="22207257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7EA240F-0DB1-75A6-F530-72443EC26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8D5E0593-B5EA-0600-B90B-A0420C74A7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581" y="275770"/>
            <a:ext cx="11728035" cy="5718629"/>
          </a:xfrm>
        </p:spPr>
      </p:pic>
    </p:spTree>
    <p:extLst>
      <p:ext uri="{BB962C8B-B14F-4D97-AF65-F5344CB8AC3E}">
        <p14:creationId xmlns:p14="http://schemas.microsoft.com/office/powerpoint/2010/main" val="29654168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A9C3CC-E091-C2AE-33E3-464A026DE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8C072C2C-305D-2EBB-A7C0-2FB2C23085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200" y="727603"/>
            <a:ext cx="10515600" cy="600605"/>
          </a:xfr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CABA6487-8078-786C-1763-21B062E48B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6"/>
            <a:ext cx="4291607" cy="3927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448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09C1B3B-F514-11CB-DE61-6A2AE26EC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结构和命名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14EDD00-8497-4F9D-3681-29943BEA0D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7240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1AA07E-66CA-C40D-B73B-335FCEBA7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结构和命名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CC3BFD9-10B3-6508-9034-41528E0058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外界？内界？中心离子？配位体？配位原子？配位数？配离子电荷数？</a:t>
            </a:r>
            <a:endParaRPr lang="en-US" altLang="zh-CN" dirty="0"/>
          </a:p>
          <a:p>
            <a:r>
              <a:rPr lang="zh-CN" altLang="en-US" dirty="0"/>
              <a:t>命名步骤：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                   </a:t>
            </a:r>
          </a:p>
          <a:p>
            <a:endParaRPr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9CE78788-370A-C0FC-078E-FB8B76FC1B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3807" y="994403"/>
            <a:ext cx="2428421" cy="69628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57F4623-2145-E9EE-0439-2A1EC148F0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229" y="3167014"/>
            <a:ext cx="9876971" cy="3690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455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36070FA-D2FF-3A45-CB02-C4F9CECB6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7B57E93F-20DD-6F51-6383-101ECCC0FE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143" y="136659"/>
            <a:ext cx="10515600" cy="1554029"/>
          </a:xfr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10C95F7-59CA-6B85-AA40-5D194CC56A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857" y="1739625"/>
            <a:ext cx="11117943" cy="475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065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B2B1931-8E5A-B78F-BCD2-386903C46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杂化轨道与空间构型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33901B7-E2A8-0339-6FC3-28DA9C9123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4090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967C7F-AA0B-B61C-B150-B91EFADBA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杂化轨道与空间构型</a:t>
            </a:r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69F6D217-345D-1A67-68E2-46FF82BD6E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598321"/>
            <a:ext cx="10515600" cy="3020690"/>
          </a:xfrm>
        </p:spPr>
      </p:pic>
    </p:spTree>
    <p:extLst>
      <p:ext uri="{BB962C8B-B14F-4D97-AF65-F5344CB8AC3E}">
        <p14:creationId xmlns:p14="http://schemas.microsoft.com/office/powerpoint/2010/main" val="173708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A6CD4F-9752-5986-7A30-C126258B5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配位键类型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0F3F46F-6B17-07DE-5688-C9A97921C4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5915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D201237-88B6-892B-272F-3E5DC1473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配位键类型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3422AA5-A0C2-54C3-4DBE-104D22A703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内轨配键、外轨配键</a:t>
            </a: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</p:txBody>
      </p:sp>
      <p:pic>
        <p:nvPicPr>
          <p:cNvPr id="4" name="picture 838">
            <a:extLst>
              <a:ext uri="{FF2B5EF4-FFF2-40B4-BE49-F238E27FC236}">
                <a16:creationId xmlns:a16="http://schemas.microsoft.com/office/drawing/2014/main" id="{D8804EEF-0B3E-A2D0-EA98-0A5910AA06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909938" y="2393281"/>
            <a:ext cx="8546120" cy="207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1544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1FA4E1D-817C-EB2B-B6F4-A2E684C6F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仿宋" panose="02010609060101010101" pitchFamily="49" charset="-122"/>
                <a:ea typeface="仿宋" panose="02010609060101010101" pitchFamily="49" charset="-122"/>
              </a:rPr>
              <a:t>影响因素</a:t>
            </a:r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62852D89-9737-EF88-DE13-9402F59EA5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506544"/>
            <a:ext cx="9639795" cy="419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2807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130</Words>
  <Application>Microsoft Office PowerPoint</Application>
  <PresentationFormat>宽屏</PresentationFormat>
  <Paragraphs>25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0" baseType="lpstr">
      <vt:lpstr>等线</vt:lpstr>
      <vt:lpstr>等线 Light</vt:lpstr>
      <vt:lpstr>仿宋</vt:lpstr>
      <vt:lpstr>Arial</vt:lpstr>
      <vt:lpstr>Office 主题​​</vt:lpstr>
      <vt:lpstr>少学组化学期末复习讲座</vt:lpstr>
      <vt:lpstr>结构和命名</vt:lpstr>
      <vt:lpstr>结构和命名</vt:lpstr>
      <vt:lpstr>PowerPoint 演示文稿</vt:lpstr>
      <vt:lpstr>杂化轨道与空间构型</vt:lpstr>
      <vt:lpstr>杂化轨道与空间构型</vt:lpstr>
      <vt:lpstr>配位键类型</vt:lpstr>
      <vt:lpstr>配位键类型</vt:lpstr>
      <vt:lpstr>影响因素</vt:lpstr>
      <vt:lpstr>晶体场理论</vt:lpstr>
      <vt:lpstr>晶体场理论</vt:lpstr>
      <vt:lpstr>综合练习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佳禾 干</dc:creator>
  <cp:lastModifiedBy>佳禾 干</cp:lastModifiedBy>
  <cp:revision>3</cp:revision>
  <dcterms:created xsi:type="dcterms:W3CDTF">2025-12-14T06:32:47Z</dcterms:created>
  <dcterms:modified xsi:type="dcterms:W3CDTF">2025-12-15T15:29:14Z</dcterms:modified>
</cp:coreProperties>
</file>