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tags/tag28.xml" ContentType="application/vnd.openxmlformats-officedocument.presentationml.tags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69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92"/>
  </p:notesMasterIdLst>
  <p:sldIdLst>
    <p:sldId id="377" r:id="rId3"/>
    <p:sldId id="484" r:id="rId4"/>
    <p:sldId id="504" r:id="rId5"/>
    <p:sldId id="505" r:id="rId6"/>
    <p:sldId id="506" r:id="rId7"/>
    <p:sldId id="507" r:id="rId8"/>
    <p:sldId id="508" r:id="rId9"/>
    <p:sldId id="509" r:id="rId10"/>
    <p:sldId id="510" r:id="rId11"/>
    <p:sldId id="511" r:id="rId12"/>
    <p:sldId id="512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4" r:id="rId25"/>
    <p:sldId id="525" r:id="rId26"/>
    <p:sldId id="526" r:id="rId27"/>
    <p:sldId id="527" r:id="rId28"/>
    <p:sldId id="528" r:id="rId29"/>
    <p:sldId id="529" r:id="rId30"/>
    <p:sldId id="530" r:id="rId31"/>
    <p:sldId id="531" r:id="rId32"/>
    <p:sldId id="257" r:id="rId33"/>
    <p:sldId id="258" r:id="rId34"/>
    <p:sldId id="259" r:id="rId35"/>
    <p:sldId id="260" r:id="rId36"/>
    <p:sldId id="270" r:id="rId37"/>
    <p:sldId id="269" r:id="rId38"/>
    <p:sldId id="274" r:id="rId39"/>
    <p:sldId id="265" r:id="rId40"/>
    <p:sldId id="275" r:id="rId41"/>
    <p:sldId id="272" r:id="rId42"/>
    <p:sldId id="276" r:id="rId43"/>
    <p:sldId id="277" r:id="rId44"/>
    <p:sldId id="278" r:id="rId45"/>
    <p:sldId id="279" r:id="rId46"/>
    <p:sldId id="280" r:id="rId47"/>
    <p:sldId id="281" r:id="rId48"/>
    <p:sldId id="283" r:id="rId49"/>
    <p:sldId id="287" r:id="rId50"/>
    <p:sldId id="288" r:id="rId51"/>
    <p:sldId id="289" r:id="rId52"/>
    <p:sldId id="291" r:id="rId53"/>
    <p:sldId id="532" r:id="rId54"/>
    <p:sldId id="256" r:id="rId55"/>
    <p:sldId id="284" r:id="rId56"/>
    <p:sldId id="379" r:id="rId57"/>
    <p:sldId id="538" r:id="rId58"/>
    <p:sldId id="381" r:id="rId59"/>
    <p:sldId id="346" r:id="rId60"/>
    <p:sldId id="347" r:id="rId61"/>
    <p:sldId id="382" r:id="rId62"/>
    <p:sldId id="383" r:id="rId63"/>
    <p:sldId id="384" r:id="rId64"/>
    <p:sldId id="385" r:id="rId65"/>
    <p:sldId id="365" r:id="rId66"/>
    <p:sldId id="340" r:id="rId67"/>
    <p:sldId id="386" r:id="rId68"/>
    <p:sldId id="387" r:id="rId69"/>
    <p:sldId id="388" r:id="rId70"/>
    <p:sldId id="389" r:id="rId71"/>
    <p:sldId id="390" r:id="rId72"/>
    <p:sldId id="391" r:id="rId73"/>
    <p:sldId id="392" r:id="rId74"/>
    <p:sldId id="359" r:id="rId75"/>
    <p:sldId id="393" r:id="rId76"/>
    <p:sldId id="361" r:id="rId77"/>
    <p:sldId id="362" r:id="rId78"/>
    <p:sldId id="394" r:id="rId79"/>
    <p:sldId id="395" r:id="rId80"/>
    <p:sldId id="396" r:id="rId81"/>
    <p:sldId id="397" r:id="rId82"/>
    <p:sldId id="398" r:id="rId83"/>
    <p:sldId id="399" r:id="rId84"/>
    <p:sldId id="400" r:id="rId85"/>
    <p:sldId id="401" r:id="rId86"/>
    <p:sldId id="402" r:id="rId87"/>
    <p:sldId id="403" r:id="rId88"/>
    <p:sldId id="404" r:id="rId89"/>
    <p:sldId id="405" r:id="rId90"/>
    <p:sldId id="406" r:id="rId91"/>
    <p:sldId id="407" r:id="rId92"/>
    <p:sldId id="408" r:id="rId93"/>
    <p:sldId id="409" r:id="rId94"/>
    <p:sldId id="410" r:id="rId95"/>
    <p:sldId id="411" r:id="rId96"/>
    <p:sldId id="486" r:id="rId97"/>
    <p:sldId id="487" r:id="rId98"/>
    <p:sldId id="414" r:id="rId99"/>
    <p:sldId id="415" r:id="rId100"/>
    <p:sldId id="416" r:id="rId101"/>
    <p:sldId id="417" r:id="rId102"/>
    <p:sldId id="418" r:id="rId103"/>
    <p:sldId id="419" r:id="rId104"/>
    <p:sldId id="420" r:id="rId105"/>
    <p:sldId id="421" r:id="rId106"/>
    <p:sldId id="422" r:id="rId107"/>
    <p:sldId id="423" r:id="rId108"/>
    <p:sldId id="424" r:id="rId109"/>
    <p:sldId id="425" r:id="rId110"/>
    <p:sldId id="341" r:id="rId111"/>
    <p:sldId id="426" r:id="rId112"/>
    <p:sldId id="427" r:id="rId113"/>
    <p:sldId id="428" r:id="rId114"/>
    <p:sldId id="429" r:id="rId115"/>
    <p:sldId id="430" r:id="rId116"/>
    <p:sldId id="431" r:id="rId117"/>
    <p:sldId id="343" r:id="rId118"/>
    <p:sldId id="432" r:id="rId119"/>
    <p:sldId id="433" r:id="rId120"/>
    <p:sldId id="434" r:id="rId121"/>
    <p:sldId id="435" r:id="rId122"/>
    <p:sldId id="436" r:id="rId123"/>
    <p:sldId id="378" r:id="rId124"/>
    <p:sldId id="342" r:id="rId125"/>
    <p:sldId id="437" r:id="rId126"/>
    <p:sldId id="539" r:id="rId127"/>
    <p:sldId id="540" r:id="rId128"/>
    <p:sldId id="541" r:id="rId129"/>
    <p:sldId id="542" r:id="rId130"/>
    <p:sldId id="543" r:id="rId131"/>
    <p:sldId id="544" r:id="rId132"/>
    <p:sldId id="545" r:id="rId133"/>
    <p:sldId id="546" r:id="rId134"/>
    <p:sldId id="547" r:id="rId135"/>
    <p:sldId id="548" r:id="rId136"/>
    <p:sldId id="549" r:id="rId137"/>
    <p:sldId id="550" r:id="rId138"/>
    <p:sldId id="551" r:id="rId139"/>
    <p:sldId id="552" r:id="rId140"/>
    <p:sldId id="553" r:id="rId141"/>
    <p:sldId id="554" r:id="rId142"/>
    <p:sldId id="555" r:id="rId143"/>
    <p:sldId id="556" r:id="rId144"/>
    <p:sldId id="557" r:id="rId145"/>
    <p:sldId id="558" r:id="rId146"/>
    <p:sldId id="559" r:id="rId147"/>
    <p:sldId id="560" r:id="rId148"/>
    <p:sldId id="561" r:id="rId149"/>
    <p:sldId id="562" r:id="rId150"/>
    <p:sldId id="563" r:id="rId151"/>
    <p:sldId id="564" r:id="rId152"/>
    <p:sldId id="565" r:id="rId153"/>
    <p:sldId id="566" r:id="rId154"/>
    <p:sldId id="567" r:id="rId155"/>
    <p:sldId id="568" r:id="rId156"/>
    <p:sldId id="569" r:id="rId157"/>
    <p:sldId id="570" r:id="rId158"/>
    <p:sldId id="571" r:id="rId159"/>
    <p:sldId id="572" r:id="rId160"/>
    <p:sldId id="573" r:id="rId161"/>
    <p:sldId id="574" r:id="rId162"/>
    <p:sldId id="575" r:id="rId163"/>
    <p:sldId id="576" r:id="rId164"/>
    <p:sldId id="577" r:id="rId165"/>
    <p:sldId id="578" r:id="rId166"/>
    <p:sldId id="579" r:id="rId167"/>
    <p:sldId id="580" r:id="rId168"/>
    <p:sldId id="581" r:id="rId169"/>
    <p:sldId id="582" r:id="rId170"/>
    <p:sldId id="583" r:id="rId171"/>
    <p:sldId id="584" r:id="rId172"/>
    <p:sldId id="585" r:id="rId173"/>
    <p:sldId id="586" r:id="rId174"/>
    <p:sldId id="533" r:id="rId175"/>
    <p:sldId id="534" r:id="rId176"/>
    <p:sldId id="535" r:id="rId177"/>
    <p:sldId id="345" r:id="rId178"/>
    <p:sldId id="536" r:id="rId179"/>
    <p:sldId id="344" r:id="rId180"/>
    <p:sldId id="537" r:id="rId181"/>
    <p:sldId id="261" r:id="rId182"/>
    <p:sldId id="348" r:id="rId183"/>
    <p:sldId id="349" r:id="rId184"/>
    <p:sldId id="350" r:id="rId185"/>
    <p:sldId id="266" r:id="rId186"/>
    <p:sldId id="351" r:id="rId187"/>
    <p:sldId id="352" r:id="rId188"/>
    <p:sldId id="355" r:id="rId189"/>
    <p:sldId id="353" r:id="rId190"/>
    <p:sldId id="292" r:id="rId19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1515"/>
    <a:srgbClr val="52492C"/>
    <a:srgbClr val="454B40"/>
    <a:srgbClr val="D4D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5806" autoAdjust="0"/>
  </p:normalViewPr>
  <p:slideViewPr>
    <p:cSldViewPr snapToGrid="0">
      <p:cViewPr varScale="1">
        <p:scale>
          <a:sx n="80" d="100"/>
          <a:sy n="80" d="100"/>
        </p:scale>
        <p:origin x="77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81" Type="http://schemas.openxmlformats.org/officeDocument/2006/relationships/slide" Target="slides/slide179.xml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71" Type="http://schemas.openxmlformats.org/officeDocument/2006/relationships/slide" Target="slides/slide169.xml"/><Relationship Id="rId192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5" Type="http://schemas.openxmlformats.org/officeDocument/2006/relationships/slide" Target="slides/slide73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61" Type="http://schemas.openxmlformats.org/officeDocument/2006/relationships/slide" Target="slides/slide159.xml"/><Relationship Id="rId182" Type="http://schemas.openxmlformats.org/officeDocument/2006/relationships/slide" Target="slides/slide180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5" Type="http://schemas.openxmlformats.org/officeDocument/2006/relationships/slide" Target="slides/slide63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51" Type="http://schemas.openxmlformats.org/officeDocument/2006/relationships/slide" Target="slides/slide149.xml"/><Relationship Id="rId172" Type="http://schemas.openxmlformats.org/officeDocument/2006/relationships/slide" Target="slides/slide170.xml"/><Relationship Id="rId193" Type="http://schemas.openxmlformats.org/officeDocument/2006/relationships/presProps" Target="presProps.xml"/><Relationship Id="rId13" Type="http://schemas.openxmlformats.org/officeDocument/2006/relationships/slide" Target="slides/slide11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theme" Target="theme/theme1.xml"/><Relationship Id="rId190" Type="http://schemas.openxmlformats.org/officeDocument/2006/relationships/slide" Target="slides/slide188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tableStyles" Target="tableStyles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186" Type="http://schemas.openxmlformats.org/officeDocument/2006/relationships/slide" Target="slides/slide184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6" Type="http://schemas.openxmlformats.org/officeDocument/2006/relationships/slide" Target="slides/slide174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Relationship Id="rId70" Type="http://schemas.openxmlformats.org/officeDocument/2006/relationships/slide" Target="slides/slide68.xml"/><Relationship Id="rId91" Type="http://schemas.openxmlformats.org/officeDocument/2006/relationships/slide" Target="slides/slide89.xml"/><Relationship Id="rId145" Type="http://schemas.openxmlformats.org/officeDocument/2006/relationships/slide" Target="slides/slide143.xml"/><Relationship Id="rId166" Type="http://schemas.openxmlformats.org/officeDocument/2006/relationships/slide" Target="slides/slide164.xml"/><Relationship Id="rId187" Type="http://schemas.openxmlformats.org/officeDocument/2006/relationships/slide" Target="slides/slide18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60" Type="http://schemas.openxmlformats.org/officeDocument/2006/relationships/slide" Target="slides/slide58.xml"/><Relationship Id="rId81" Type="http://schemas.openxmlformats.org/officeDocument/2006/relationships/slide" Target="slides/slide79.xml"/><Relationship Id="rId135" Type="http://schemas.openxmlformats.org/officeDocument/2006/relationships/slide" Target="slides/slide133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12A38-D46C-4A01-A201-730ACC1333B7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34718-4B15-41DC-8189-8DC42181812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为大家复习有机化学中的酸碱理论。本次复习将涵盖三个核心理论：布朗斯特-劳里的质子理论、路易斯的电子理论，以及更深入的软硬酸碱理论。我们将从基础概念出发，逐步深入探讨影响有机物酸碱性的各种因素，并最终学会如何系统地判断不同有机物的酸碱性强弱。希望通过这次复习，能帮助大家巩固这一重要知识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为大家复习有机化学中的酸碱理论。本次复习将涵盖三个核心理论：布朗斯特-劳里的质子理论、路易斯的电子理论，以及更深入的软硬酸碱理论。我们将从基础概念出发，逐步深入探讨影响有机物酸碱性的各种因素，并最终学会如何系统地判断不同有机物的酸碱性强弱。希望通过这次复习，能帮助大家巩固这一重要知识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为大家复习有机化学中的酸碱理论。本次复习将涵盖三个核心理论：布朗斯特-劳里的质子理论、路易斯的电子理论，以及更深入的软硬酸碱理论。我们将从基础概念出发，逐步深入探讨影响有机物酸碱性的各种因素，并最终学会如何系统地判断不同有机物的酸碱性强弱。希望通过这次复习，能帮助大家巩固这一重要知识点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复习将分为四个部分。首先，我们会回顾酸碱理论的基础知识，包括布朗斯特、路易斯和软硬酸碱理论。接着，我们将系统学习影响酸碱性的六大关键因素。然后，我们会具体分析各类常见有机物，如烃类、醇酚、羰基化合物和含氮化合物的酸碱性。最后，我们将通过实战示例，总结出一套判断酸碱性强弱的完整步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  <a:sym typeface="等线" panose="02010600030101010101" pitchFamily="2" charset="-122"/>
              </a:rPr>
              <a:t>现在，我们进入第一部分：基础知识。在这一章，我们将重新梳理几个核心的酸碱理论，这些是理解后续所有内容的基石。我们将从最经典的质子理论开始，然后扩展到范畴更广的电子理论，最后介绍用于解释反应选择性的软硬酸碱理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布朗斯特-劳里酸碱理论，也叫质子理论。它的核心非常直观：酸是能给出质子的物质，碱是能接受质子的物质。我们用pKa值来衡量酸性强弱，pKa越小，酸性越强。比如盐酸是强酸，而乙酸是弱酸。一个关键点是共轭酸碱对的概念，酸给出质子后变成的碱就是它的共轭碱。在有机化学中，判断一个酸的强弱，本质上就是看它给出质子后形成的共轭碱有多稳定。共轭碱越稳定，对应的酸就越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路易斯酸碱理论，也叫电子理论。这个理论的范畴比质子理论更广。它定义酸为电子对的接受体，比如三氯化铝、碳正离子。而碱则是电子对的给予体，比如胺、醚，甚至烯烃和芳烃的π电子也可以作为路易斯碱。一个典型的例子是三氟化硼和氨气的反应，这里并没有质子转移，但它们形成了稳定的加合物。理解路易斯酸碱对于分析有机反应机理至关重要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了解了基本概念后，我们进入第二部分，系统地探讨影响酸碱性的各种因素。这些因素是我们后续进行具体判断的依据，掌握它们是学好有机酸碱的关键。我们将逐一分析共振、诱导、原子特性、杂化、芳香性以及空间位阻等六大因素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总结一下有机物酸碱性的本质。判断酸性，核心就是看它失去质子后形成的共轭碱有多稳定。共轭碱越稳定，酸性就越强。而判断碱性，则要看作为碱的原子（通常是氮或氧）有多想把自己的孤对电子给出去，也就是它的电子云密度有多高。电子云密度越高，碱性越强。所以，记住这个核心逻辑：比酸性，就是比负离子的稳定性；比碱性，就是比电子云的密度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个因素是承载电荷原子的内在属性。在同一周期，电负性是决定性因素，氧负离子比氮负离子稳定，氮负离子又比碳负离子稳定，所以水的酸性大于氨，氨大于甲烷。而在同族，原子半径起主导作用，半径越大，电荷越分散，负离子越稳定。因此，硫醇的酸性大于醇，氢碘酸的酸性大于氢氟酸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诱导效应。它源于原子电负性的差异。当一个电负性大的原子（如卤素）连接在碳链上，它会通过σ键将电子云“吸”向自己，产生吸电子诱导效应（-I）。反之，烷基等基团则表现为给电子诱导效应（+I）。吸电子基能分散负电荷，从而稳定共轭碱，增强酸性。而给电子基则起到相反作用。需要注意的是，这种效应会随着距离的增加而迅速减弱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四个因素是杂化效应，这主要针对碳氢酸。碳负离子的稳定性与其杂化状态密切相关。sp杂化轨道的s成分最高，达到50%，电子云离原子核更近，因此sp杂化的碳负离子最稳定。这就导致了末端炔烃的酸性远强于烯烃和烷烃。大家可以记住这个顺序：末端炔烃 &gt; 苯 &gt; 烯烃 &gt; 烷烃。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首先看共振效应。它对酸性的影响是巨大的。羧酸根、酚氧负离子、硝基烷烃的负离子都因为共振而稳定，从而使它们的酸性大幅增强。对于碱性，共振的影响是双重的。如果共振使孤对电子离域到一个吸电子体系，比如苯胺中的氮，那么碱性就会减弱。但如果共振能稳定共轭酸的正电荷，比如胍，那么它的碱性就会非常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个因素是空间位阻和溶剂化。这是一个环境因素。在水溶液中，负离子会被水分子包围形成溶剂化层而稳定。但如果负离子周围有很大的基团，比如叔丁醇负离子，空间位阻会阻碍水分子靠近，从而降低其稳定性。这就是为什么在水中，甲醇的酸性反而比叔丁醇强。这也告诉我们，气态酸性和溶液酸性的顺序可能是不同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  <a:sym typeface="等线" panose="02010600030101010101" pitchFamily="2" charset="-122"/>
              </a:rPr>
              <a:t>掌握了影响因素后，我们进入第三部分，具体分析各类常见有机物的酸碱性。我们将依次讨论烃类、醇与酚、羰基化合物与醚，以及含氮化合物，并给出它们的酸碱性排序，帮助大家建立直观的认识。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看烃类。烃类的酸性主要取决于碳氢键中氢的活性。根据我们之前讲的杂化效应和共轭效应，酸性顺序是：末端炔烃最强，因为它是sp杂化。其次是苄位和烯丙位的氢，因为它们的碳负离子可以和苯环或双键共轭。然后是苯和烯烃，最弱的是普通烷烃。当然，不要忘了环戊二烯这个特例，因为它的共轭碱是芳香性的，所以酸性非常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醇。醇是极弱酸，pKa在16左右，比水还要弱，因为烷基的给电子效应不利于烷氧负离子的稳定。在水中，由于空间位阻的影响，甲醇的酸性最强，叔醇最弱。当然，如果连上吸电子基团，比如三氟乙醇，酸性会显著增强。同时，醇也是弱的路易斯碱，氧上的孤对电子可以接受质子形成钅羊盐，或者与路易斯酸配位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酚的酸性远强于醇，这是p-π共轭的典型体现。苯酚的pKa约为10，比醇强了一百万倍。这是因为酚氧负离子的负电荷可以离域到整个苯环上，使得其共轭碱特别稳定。</a:t>
            </a: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大家需要特别记住苯酚的酸性排序：碳酸 &gt; 苯酚 &gt; 碳酸氢根 &gt; 醇。所以它能和氢氧化钠反应生成可溶于水的苯酚钠，但不能和碳酸氢钠反应。这一点在有机合成的分离提纯中非常常用。</a:t>
            </a: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最后，苯环上的取代基对酚的酸性影响很大，规律简单来说就是“吸电子基增强酸性，给电子基减弱酸性”。典型的例子是苦味酸，因为有三个强吸电子的硝基协同作用，酸性甚至接近强酸。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含氮化合物的碱性变化范围非常大。最强的是胍，因为它的共轭酸有三重共振稳定，所以是强碱。季铵碱是离子化合物，碱性和氢氧化钠相当。脂肪胺是中强碱，碱性顺序在水中是仲胺大于伯胺约等于叔胺。苯胺由于氮上的孤对电子和苯环共轭，碱性大大减弱。而酰胺，因为氮上的孤对电子和羰基共轭，碱性极弱，几乎呈中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理论学习的最终目的是应用。在第四部分，我们将学习一套系统的方法来判断有机物的酸碱性强弱。我们会通过几个实战示例，来巩固前面学到的知识，并总结出一套清晰的判断步骤。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判断酸性的第一步，是识别分子中所有可能给出质子的位点。我们需要对各种官能团的酸性有一个大致的了解。比如，看到羧基，就知道它是中强酸；看到酚羟基，就是弱酸；看到醇羟基，就是极弱酸。对于C-H键，要区分是炔烃、烯烃还是烷烃的氢。通过这一步，我们可以对分子中不同位点的酸性有一个初步的排序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步是核心，即评估共轭碱的稳定性。我们需要系统性地从六个方面进行分析：首先看是否有共振离域；其次看承载负电荷的原子本身的特性，包括电负性和半径；如果是碳负离子，要看杂化状态；然后检查是否能形成芳香体系；接着分析邻近基团的诱导效应；最后考虑空间位阻和溶剂化的影响。通过这六个维度的分析，我们就能准确判断共轭碱的稳定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来看第一个实战示例。比较乙酸、苯酚、乙醇和丙酮的酸性。第一步，识别它们的酸中心分别是羧酸、酚、醇和酮的α-H。第二步，回忆它们的大致pKa值，分别是5、10、16和19。因此，酸性顺序一目了然：乙酸最强，其次是苯酚，然后是乙醇，最弱的是丙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来看第一个实战示例。比较乙酸、苯酚、乙醇和丙酮的酸性。第一步，识别它们的酸中心分别是羧酸、酚、醇和酮的α-H。第二步，回忆它们的大致pKa值，分别是5、10、16和19。因此，酸性顺序一目了然：乙酸最强，其次是苯酚，然后是乙醇，最弱的是丙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4BA93-782A-4C96-A9F6-75FAE12E363A}" type="slidenum">
              <a:rPr lang="zh-CN" altLang="en-US" smtClean="0"/>
              <a:t>95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4BA93-782A-4C96-A9F6-75FAE12E363A}" type="slidenum">
              <a:rPr lang="zh-CN" altLang="en-US" smtClean="0"/>
              <a:t>125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强度与离子电荷密度、芳香环大小以及取代基相关。</a:t>
            </a:r>
          </a:p>
          <a:p>
            <a:r>
              <a:rPr lang="zh-CN" altLang="en-US"/>
              <a:t>通常介于 5–20 </a:t>
            </a:r>
            <a:r>
              <a:rPr lang="en-US" altLang="zh-CN"/>
              <a:t>kcal/mol，</a:t>
            </a:r>
            <a:r>
              <a:rPr lang="zh-CN" altLang="en-US"/>
              <a:t>比范德华力强，接近或弱于典型的氢键（~3–7 </a:t>
            </a:r>
            <a:r>
              <a:rPr lang="en-US" altLang="zh-CN"/>
              <a:t>kcal/mol </a:t>
            </a:r>
            <a:r>
              <a:rPr lang="zh-CN" altLang="en-US"/>
              <a:t>在水相中，气相可达~10–20）。在气相中很强，在水溶液中会减弱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AlCl₃ </a:t>
            </a:r>
            <a:r>
              <a:rPr lang="zh-CN" altLang="en-US"/>
              <a:t>在烷基化中会与产物(烷基苯)络合，需额外</a:t>
            </a:r>
            <a:r>
              <a:rPr lang="en-US" altLang="zh-CN"/>
              <a:t>AlCl₃</a:t>
            </a:r>
            <a:r>
              <a:rPr lang="zh-CN" altLang="en-US"/>
              <a:t>维持催化循环。</a:t>
            </a:r>
          </a:p>
          <a:p>
            <a:endParaRPr lang="en-US" altLang="zh-CN"/>
          </a:p>
          <a:p>
            <a:r>
              <a:rPr lang="zh-CN" altLang="en-US"/>
              <a:t>酰基化中，羰基与</a:t>
            </a:r>
            <a:r>
              <a:rPr lang="en-US" altLang="zh-CN"/>
              <a:t>AlCl₃</a:t>
            </a:r>
            <a:r>
              <a:rPr lang="zh-CN" altLang="en-US"/>
              <a:t>强力络合，但一分子酰卤正好消耗一分子以上</a:t>
            </a:r>
            <a:r>
              <a:rPr lang="en-US" altLang="zh-CN"/>
              <a:t>AlCl₃，</a:t>
            </a:r>
            <a:r>
              <a:rPr lang="zh-CN" altLang="en-US"/>
              <a:t>需按计量考虑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A:2&lt;1&lt;3</a:t>
            </a:r>
            <a:br>
              <a:rPr lang="en-US" altLang="zh-CN"/>
            </a:br>
            <a:r>
              <a:rPr lang="en-US" altLang="zh-CN"/>
              <a:t>B:3&lt;1&lt;2</a:t>
            </a:r>
          </a:p>
          <a:p>
            <a:r>
              <a:rPr lang="en-US" altLang="zh-CN"/>
              <a:t>C:3&lt;2&lt;1</a:t>
            </a: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4BA93-782A-4C96-A9F6-75FAE12E363A}" type="slidenum">
              <a:rPr lang="zh-CN" altLang="en-US" smtClean="0"/>
              <a:t>173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4BA93-782A-4C96-A9F6-75FAE12E363A}" type="slidenum">
              <a:rPr lang="zh-CN" altLang="en-US" smtClean="0"/>
              <a:t>189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81CE2-5910-470A-9724-AFAB702BBA35}" type="datetimeFigureOut">
              <a:rPr lang="zh-CN" altLang="en-US" smtClean="0"/>
              <a:t>2026/5/12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44363-9015-4200-AA2A-2D63EE74F95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jpe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image" Target="../media/image30.jpeg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notesSlide" Target="../notesSlides/notesSlide6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tags" Target="../tags/tag2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image" Target="../media/image128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pn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31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5" Type="http://schemas.openxmlformats.org/officeDocument/2006/relationships/tags" Target="../tags/tag33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image" Target="../media/image141.jpe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jpeg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tags" Target="../tags/tag53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/Relationships>
</file>

<file path=ppt/slides/_rels/slide1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66.png"/><Relationship Id="rId7" Type="http://schemas.openxmlformats.org/officeDocument/2006/relationships/image" Target="../media/image174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83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8.png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4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eg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jpeg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/>
          <p:cNvSpPr/>
          <p:nvPr/>
        </p:nvSpPr>
        <p:spPr>
          <a:xfrm>
            <a:off x="7756455" y="6324600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1200" i="1" dirty="0">
                <a:solidFill>
                  <a:schemeClr val="bg1">
                    <a:alpha val="80000"/>
                  </a:schemeClr>
                </a:solidFill>
              </a:rPr>
              <a:t>（排名不分先后）</a:t>
            </a:r>
            <a:endParaRPr sz="1200" i="1" dirty="0">
              <a:solidFill>
                <a:schemeClr val="bg1">
                  <a:alpha val="80000"/>
                </a:schemeClr>
              </a:solidFill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-63500" y="0"/>
            <a:ext cx="12293600" cy="3848100"/>
          </a:xfrm>
          <a:prstGeom prst="flowChartDocument">
            <a:avLst/>
          </a:prstGeom>
          <a:solidFill>
            <a:srgbClr val="F2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88500" y="6181657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2026.5.12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16000" y="426085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altLang="zh-CN" sz="5400" b="1" i="0" u="none" strike="noStrike" dirty="0">
                <a:solidFill>
                  <a:srgbClr val="FFFFFF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</a:t>
            </a:r>
            <a:r>
              <a:rPr lang="zh-CN" altLang="en-US" sz="5400" b="1" i="0" u="none" strike="noStrike" dirty="0">
                <a:solidFill>
                  <a:srgbClr val="FFFFFF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有机化学复习课</a:t>
            </a:r>
            <a:endParaRPr lang="en-US" sz="3200" b="1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AutoShape 5"/>
          <p:cNvSpPr/>
          <p:nvPr/>
        </p:nvSpPr>
        <p:spPr>
          <a:xfrm>
            <a:off x="4682515" y="5525242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022060" y="5118100"/>
            <a:ext cx="6147880" cy="1430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bg1"/>
                </a:solidFill>
              </a:rPr>
              <a:t>蒋周晨  金歆雅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bg1"/>
                </a:solidFill>
              </a:rPr>
              <a:t>刘仁兆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  <a:r>
              <a:rPr lang="zh-CN" altLang="en-US" sz="2000" dirty="0">
                <a:solidFill>
                  <a:schemeClr val="bg1"/>
                </a:solidFill>
              </a:rPr>
              <a:t>王嘉乐</a:t>
            </a:r>
            <a:endParaRPr lang="en-US" altLang="zh-CN" sz="2000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schemeClr val="bg1"/>
                </a:solidFill>
              </a:rPr>
              <a:t>王昱栋  杨悦</a:t>
            </a:r>
            <a:r>
              <a:rPr lang="en-US" altLang="zh-CN" sz="2000" dirty="0">
                <a:solidFill>
                  <a:schemeClr val="bg1"/>
                </a:solidFill>
              </a:rPr>
              <a:t>  </a:t>
            </a:r>
            <a:r>
              <a:rPr lang="zh-CN" altLang="en-US" sz="2000" dirty="0">
                <a:solidFill>
                  <a:schemeClr val="bg1"/>
                </a:solidFill>
              </a:rPr>
              <a:t>朱熇</a:t>
            </a:r>
            <a:endParaRPr lang="en-US" altLang="zh-CN" sz="2000" dirty="0">
              <a:solidFill>
                <a:schemeClr val="bg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  <p:sp>
        <p:nvSpPr>
          <p:cNvPr id="16" name="AutoShape 5"/>
          <p:cNvSpPr/>
          <p:nvPr/>
        </p:nvSpPr>
        <p:spPr>
          <a:xfrm>
            <a:off x="246970" y="6015156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2000" dirty="0">
                <a:solidFill>
                  <a:schemeClr val="bg1"/>
                </a:solidFill>
              </a:rPr>
              <a:t>指导老师：王丽娟</a:t>
            </a:r>
            <a:endParaRPr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77595" y="1147445"/>
            <a:ext cx="262128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有环怎么办？</a:t>
            </a:r>
          </a:p>
        </p:txBody>
      </p:sp>
      <p:sp>
        <p:nvSpPr>
          <p:cNvPr id="9" name="矩形 8"/>
          <p:cNvSpPr/>
          <p:nvPr/>
        </p:nvSpPr>
        <p:spPr>
          <a:xfrm>
            <a:off x="775335" y="1746250"/>
            <a:ext cx="620014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把环当作主碳链，主体变为</a:t>
            </a:r>
            <a:r>
              <a:rPr lang="en-US" altLang="zh-CN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cyclo-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900" y="2968625"/>
            <a:ext cx="1092200" cy="9207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770" y="2696210"/>
            <a:ext cx="3862705" cy="23069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2277126" y="-8254"/>
            <a:ext cx="4347841" cy="1147188"/>
            <a:chOff x="288326" y="1"/>
            <a:chExt cx="4347841" cy="1147188"/>
          </a:xfrm>
        </p:grpSpPr>
        <p:sp>
          <p:nvSpPr>
            <p:cNvPr id="12" name="矩形 1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烯烃与炔烃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烯烃与炔烃的命名规则</a:t>
              </a: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1033285" y="6564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847965" y="1559560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找到最长的碳双三键链（等长时选择取代基多的）</a:t>
            </a:r>
          </a:p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编号：先使得碳双三键最靠近起始段，再满足取代基位次和最小</a:t>
            </a:r>
          </a:p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先取代基后母体，首字母小的先写，数字写在取代基前面</a:t>
            </a:r>
          </a:p>
          <a:p>
            <a:pPr algn="ctr"/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内容占位符 3"/>
              <p:cNvSpPr txBox="1"/>
              <p:nvPr/>
            </p:nvSpPr>
            <p:spPr>
              <a:xfrm>
                <a:off x="13397230" y="1559560"/>
                <a:ext cx="2377440" cy="187833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0" indent="0" algn="just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烷烃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ane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−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烯烃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ene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炔烃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yne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≡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</p:txBody>
          </p:sp>
        </mc:Choice>
        <mc:Fallback xmlns="">
          <p:sp>
            <p:nvSpPr>
              <p:cNvPr id="20" name="内容占位符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7230" y="1559560"/>
                <a:ext cx="2377440" cy="1878330"/>
              </a:xfrm>
              <a:prstGeom prst="rect">
                <a:avLst/>
              </a:prstGeom>
              <a:blipFill rotWithShape="1">
                <a:blip r:embed="rId5"/>
                <a:stretch>
                  <a:fillRect l="-267" t="-338" r="-267" b="-338"/>
                </a:stretch>
              </a:blipFill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内容占位符 3"/>
          <p:cNvSpPr txBox="1"/>
          <p:nvPr/>
        </p:nvSpPr>
        <p:spPr>
          <a:xfrm>
            <a:off x="1697355" y="7706360"/>
            <a:ext cx="7355205" cy="1878330"/>
          </a:xfrm>
          <a:prstGeom prst="rect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just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Z/E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：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Z: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优先基团在同侧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E: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优先基团在异侧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cis=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小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trans=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小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E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1033285" y="6564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956460" y="6487704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反应类型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Reaction types</a:t>
              </a:r>
            </a:p>
          </p:txBody>
        </p:sp>
      </p:grpSp>
      <p:pic>
        <p:nvPicPr>
          <p:cNvPr id="9" name="图片 8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0" y="1464258"/>
            <a:ext cx="11108880" cy="4335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164808" y="2150477"/>
            <a:ext cx="5143734" cy="2766984"/>
            <a:chOff x="6790051" y="2376026"/>
            <a:chExt cx="5143734" cy="2766984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2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5130748" cy="1277273"/>
              <a:chOff x="7107021" y="2697601"/>
              <a:chExt cx="5130748" cy="1277273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5130748" cy="1277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亲核取代与亲核消除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36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400" kern="0" spc="200" dirty="0">
                    <a:solidFill>
                      <a:srgbClr val="8C1515"/>
                    </a:solidFill>
                    <a:latin typeface="微软雅黑 Light" panose="020B0502040204020203" charset="-122"/>
                    <a:ea typeface="微软雅黑 Light" panose="020B0502040204020203" charset="-122"/>
                  </a:rPr>
                  <a:t>SN &amp; E</a:t>
                </a:r>
                <a:endParaRPr kumimoji="0" lang="en-US" altLang="zh-CN" sz="14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" r="320" b="913"/>
          <a:stretch>
            <a:fillRect/>
          </a:stretch>
        </p:blipFill>
        <p:spPr>
          <a:xfrm>
            <a:off x="-27930" y="-7620"/>
            <a:ext cx="4747260" cy="6873875"/>
          </a:xfrm>
          <a:custGeom>
            <a:avLst/>
            <a:gdLst>
              <a:gd name="connsiteX0" fmla="*/ 0 w 4747260"/>
              <a:gd name="connsiteY0" fmla="*/ 0 h 6873875"/>
              <a:gd name="connsiteX1" fmla="*/ 3575602 w 4747260"/>
              <a:gd name="connsiteY1" fmla="*/ 0 h 6873875"/>
              <a:gd name="connsiteX2" fmla="*/ 4409847 w 4747260"/>
              <a:gd name="connsiteY2" fmla="*/ 6873875 h 6873875"/>
              <a:gd name="connsiteX3" fmla="*/ 0 w 4747260"/>
              <a:gd name="connsiteY3" fmla="*/ 6873875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7260" h="6873875">
                <a:moveTo>
                  <a:pt x="0" y="0"/>
                </a:moveTo>
                <a:lnTo>
                  <a:pt x="3575602" y="0"/>
                </a:lnTo>
                <a:cubicBezTo>
                  <a:pt x="3575602" y="3436938"/>
                  <a:pt x="5507537" y="3436938"/>
                  <a:pt x="4409847" y="6873875"/>
                </a:cubicBezTo>
                <a:lnTo>
                  <a:pt x="0" y="6873875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709559" cy="1148220"/>
            <a:chOff x="288326" y="1"/>
            <a:chExt cx="4709559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872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SN2 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反应机理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SN2</a:t>
              </a:r>
            </a:p>
          </p:txBody>
        </p:sp>
      </p:grpSp>
      <p:pic>
        <p:nvPicPr>
          <p:cNvPr id="9" name="图片 8" descr="图示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2" y="1132113"/>
            <a:ext cx="10136496" cy="494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709559" cy="1148220"/>
            <a:chOff x="288326" y="1"/>
            <a:chExt cx="4709559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872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SN2 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影响因素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SN2</a:t>
              </a:r>
            </a:p>
          </p:txBody>
        </p:sp>
      </p:grpSp>
      <p:pic>
        <p:nvPicPr>
          <p:cNvPr id="8" name="图片 7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76" y="1707150"/>
            <a:ext cx="11261648" cy="40738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484090" cy="1148220"/>
            <a:chOff x="288326" y="1"/>
            <a:chExt cx="4484090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6469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SN1 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反应机理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SN1</a:t>
              </a:r>
            </a:p>
          </p:txBody>
        </p:sp>
      </p:grpSp>
      <p:pic>
        <p:nvPicPr>
          <p:cNvPr id="8" name="图片 7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308" y="1148221"/>
            <a:ext cx="9715331" cy="4962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7114556" cy="1148220"/>
            <a:chOff x="288326" y="1"/>
            <a:chExt cx="7114556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6277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E2 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反应机理与区域选择性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E2</a:t>
              </a:r>
            </a:p>
          </p:txBody>
        </p:sp>
      </p:grpSp>
      <p:pic>
        <p:nvPicPr>
          <p:cNvPr id="9" name="图片 8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00" y="1107062"/>
            <a:ext cx="10578399" cy="513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6575937" cy="1148220"/>
            <a:chOff x="288326" y="1"/>
            <a:chExt cx="6575937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5738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E1 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反应机理与竞争关系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E1</a:t>
              </a:r>
            </a:p>
          </p:txBody>
        </p:sp>
      </p:grpSp>
      <p:pic>
        <p:nvPicPr>
          <p:cNvPr id="8" name="图片 7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04" y="1031520"/>
            <a:ext cx="10447991" cy="5269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总结</a:t>
              </a:r>
            </a:p>
          </p:txBody>
        </p:sp>
      </p:grpSp>
      <p:pic>
        <p:nvPicPr>
          <p:cNvPr id="9" name="图片 8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91" y="1272175"/>
            <a:ext cx="10353322" cy="47027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总结</a:t>
              </a:r>
            </a:p>
          </p:txBody>
        </p:sp>
      </p:grpSp>
      <p:pic>
        <p:nvPicPr>
          <p:cNvPr id="6" name="图片 5" descr="文本, 信件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65" y="1420959"/>
            <a:ext cx="7986870" cy="40160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5073120" cy="2557045"/>
            <a:chOff x="6790051" y="2376026"/>
            <a:chExt cx="5073120" cy="2557045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3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5060134" cy="1067334"/>
              <a:chOff x="7107021" y="2697601"/>
              <a:chExt cx="5060134" cy="106733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506013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3600" kern="0" spc="600" dirty="0">
                    <a:solidFill>
                      <a:srgbClr val="8C151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醇和醚的特征反应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CHUNHEMIDETEZHENGFANYING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5"/>
          <a:stretch>
            <a:fillRect/>
          </a:stretch>
        </p:blipFill>
        <p:spPr>
          <a:xfrm>
            <a:off x="0" y="8255"/>
            <a:ext cx="4660334" cy="6858000"/>
          </a:xfrm>
          <a:custGeom>
            <a:avLst/>
            <a:gdLst>
              <a:gd name="connsiteX0" fmla="*/ 0 w 4660334"/>
              <a:gd name="connsiteY0" fmla="*/ 0 h 6858000"/>
              <a:gd name="connsiteX1" fmla="*/ 3488956 w 4660334"/>
              <a:gd name="connsiteY1" fmla="*/ 0 h 6858000"/>
              <a:gd name="connsiteX2" fmla="*/ 3494185 w 4660334"/>
              <a:gd name="connsiteY2" fmla="*/ 296479 h 6858000"/>
              <a:gd name="connsiteX3" fmla="*/ 4322921 w 4660334"/>
              <a:gd name="connsiteY3" fmla="*/ 6858000 h 6858000"/>
              <a:gd name="connsiteX4" fmla="*/ 0 w 466033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334" h="6858000">
                <a:moveTo>
                  <a:pt x="0" y="0"/>
                </a:moveTo>
                <a:lnTo>
                  <a:pt x="3488956" y="0"/>
                </a:lnTo>
                <a:lnTo>
                  <a:pt x="3494185" y="296479"/>
                </a:lnTo>
                <a:cubicBezTo>
                  <a:pt x="3606464" y="3424419"/>
                  <a:pt x="5386308" y="3528467"/>
                  <a:pt x="4322921" y="6858000"/>
                </a:cubicBez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烯烃与炔烃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烯烃与炔烃的命名规则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5625" y="1559560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找到最长的碳双三键链（等长时选择取代基多的）</a:t>
            </a:r>
          </a:p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编号：先使得碳双三键最靠近起始段，再满足取代基位次和最小</a:t>
            </a:r>
          </a:p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先取代基后母体，首字母小的先写，数字写在取代基前面</a:t>
            </a:r>
          </a:p>
          <a:p>
            <a:pPr algn="ctr"/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内容占位符 3"/>
              <p:cNvSpPr txBox="1"/>
              <p:nvPr/>
            </p:nvSpPr>
            <p:spPr>
              <a:xfrm>
                <a:off x="9337040" y="1559560"/>
                <a:ext cx="2377440" cy="187833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0" indent="0" algn="just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烷烃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ane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−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烯烃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ene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炔烃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yne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≡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</p:txBody>
          </p:sp>
        </mc:Choice>
        <mc:Fallback xmlns="">
          <p:sp>
            <p:nvSpPr>
              <p:cNvPr id="20" name="内容占位符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7040" y="1559560"/>
                <a:ext cx="2377440" cy="1878330"/>
              </a:xfrm>
              <a:prstGeom prst="rect">
                <a:avLst/>
              </a:prstGeom>
              <a:blipFill rotWithShape="1">
                <a:blip r:embed="rId2"/>
                <a:stretch>
                  <a:fillRect l="-267" t="-338" r="-267" b="-338"/>
                </a:stretch>
              </a:blipFill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内容占位符 3"/>
          <p:cNvSpPr txBox="1"/>
          <p:nvPr/>
        </p:nvSpPr>
        <p:spPr>
          <a:xfrm>
            <a:off x="1481455" y="3729355"/>
            <a:ext cx="7355205" cy="1878330"/>
          </a:xfrm>
          <a:prstGeom prst="rect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just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Z/E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：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Z: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优先基团在同侧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E: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优先基团在异侧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cis=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小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Z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trans=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小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E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-4740874" y="-8254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11033285" y="6564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内容占位符 3"/>
              <p:cNvSpPr txBox="1"/>
              <p:nvPr/>
            </p:nvSpPr>
            <p:spPr>
              <a:xfrm>
                <a:off x="13715365" y="3437890"/>
                <a:ext cx="2377440" cy="187833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0" indent="0" algn="just" defTabSz="914400" rtl="0" eaLnBrk="1" latinLnBrk="0" hangingPunct="1">
                  <a:lnSpc>
                    <a:spcPct val="12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烷烃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ane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−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烯烃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ene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Arial" panose="020B0604020202020204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炔烃</a:t>
                </a:r>
                <a:r>
                  <a:rPr kumimoji="0" lang="en-US" altLang="zh-CN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 Alk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yne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:</a:t>
                </a:r>
                <a14:m>
                  <m:oMath xmlns:m="http://schemas.openxmlformats.org/officeDocument/2006/math"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≡</m:t>
                    </m:r>
                    <m:r>
                      <a:rPr kumimoji="0" lang="en-US" altLang="zh-CN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effectLst/>
                        <a:uLnTx/>
                        <a:uFillTx/>
                        <a:latin typeface="Cambria Math" panose="02040503050406030204" charset="0"/>
                        <a:cs typeface="Cambria Math" panose="02040503050406030204" charset="0"/>
                      </a:rPr>
                      <m:t>𝒄</m:t>
                    </m:r>
                  </m:oMath>
                </a14:m>
                <a:endParaRPr kumimoji="0" lang="en-US" altLang="zh-CN" b="1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环烷烃</a:t>
                </a: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effectLst/>
                    <a:uLnTx/>
                    <a:uFillTx/>
                    <a:latin typeface="Arial" panose="020B0604020202020204"/>
                    <a:cs typeface="+mn-cs"/>
                  </a:rPr>
                  <a:t>cyclo-</a:t>
                </a:r>
              </a:p>
            </p:txBody>
          </p:sp>
        </mc:Choice>
        <mc:Fallback xmlns="">
          <p:sp>
            <p:nvSpPr>
              <p:cNvPr id="24" name="内容占位符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5365" y="3437890"/>
                <a:ext cx="2377440" cy="1878330"/>
              </a:xfrm>
              <a:prstGeom prst="rect">
                <a:avLst/>
              </a:prstGeom>
              <a:blipFill rotWithShape="1">
                <a:blip r:embed="rId3"/>
                <a:stretch>
                  <a:fillRect l="-267" t="-338" r="-267" b="-338"/>
                </a:stretch>
              </a:blipFill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矩形 24"/>
          <p:cNvSpPr/>
          <p:nvPr/>
        </p:nvSpPr>
        <p:spPr>
          <a:xfrm>
            <a:off x="3972560" y="7980680"/>
            <a:ext cx="424688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新和异参与首字母计算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5956460" y="6487704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0095" y="1610360"/>
            <a:ext cx="3449320" cy="2186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1641" cy="1148220"/>
            <a:chOff x="288326" y="1"/>
            <a:chExt cx="57116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醇（一）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与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HX 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8" name="图片 7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12" y="1148221"/>
            <a:ext cx="10396603" cy="4975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1641" cy="1148220"/>
            <a:chOff x="288326" y="1"/>
            <a:chExt cx="57116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醇（二）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脱水反应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33" y="1148221"/>
            <a:ext cx="10385933" cy="4930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1641" cy="1148220"/>
            <a:chOff x="288326" y="1"/>
            <a:chExt cx="57116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醇（三）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氧化反应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8" name="图片 7" descr="手机屏幕截图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76" y="1167215"/>
            <a:ext cx="11450247" cy="49118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6287838" cy="1148220"/>
            <a:chOff x="288326" y="1"/>
            <a:chExt cx="6287838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54506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醇（四）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其他重要反应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18" y="1723256"/>
            <a:ext cx="11469763" cy="3710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7440232" cy="1148220"/>
            <a:chOff x="288326" y="1"/>
            <a:chExt cx="7440232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1" y="203854"/>
              <a:ext cx="66030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醚（一）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——Williamson 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合成法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 Ether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8" name="图片 7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148221"/>
            <a:ext cx="11594859" cy="4930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7440232" cy="1148220"/>
            <a:chOff x="288326" y="1"/>
            <a:chExt cx="7440232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1" y="203854"/>
              <a:ext cx="66030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醚（二）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——HI 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裂解与环氧开环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 Ether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8" y="1287324"/>
            <a:ext cx="10766424" cy="47154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557045"/>
            <a:chOff x="6790051" y="2376026"/>
            <a:chExt cx="4929534" cy="2557045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4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067334"/>
              <a:chOff x="7107021" y="2697601"/>
              <a:chExt cx="4916548" cy="106733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例题</a:t>
                </a:r>
                <a:endParaRPr kumimoji="0" lang="en-US" altLang="zh-CN" sz="36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0" i="0" u="none" strike="noStrike" kern="0" cap="none" spc="200" normalizeH="0" baseline="0" noProof="0" dirty="0" err="1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liti</a:t>
                </a:r>
                <a:endParaRPr kumimoji="0" lang="en-US" altLang="zh-CN" sz="14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" r="25589"/>
          <a:stretch>
            <a:fillRect/>
          </a:stretch>
        </p:blipFill>
        <p:spPr>
          <a:xfrm>
            <a:off x="-27930" y="-7621"/>
            <a:ext cx="5103116" cy="6865621"/>
          </a:xfrm>
          <a:custGeom>
            <a:avLst/>
            <a:gdLst>
              <a:gd name="connsiteX0" fmla="*/ 0 w 5103116"/>
              <a:gd name="connsiteY0" fmla="*/ 0 h 6808051"/>
              <a:gd name="connsiteX1" fmla="*/ 3931458 w 5103116"/>
              <a:gd name="connsiteY1" fmla="*/ 0 h 6808051"/>
              <a:gd name="connsiteX2" fmla="*/ 4859887 w 5103116"/>
              <a:gd name="connsiteY2" fmla="*/ 6561522 h 6808051"/>
              <a:gd name="connsiteX3" fmla="*/ 4785551 w 5103116"/>
              <a:gd name="connsiteY3" fmla="*/ 6808051 h 6808051"/>
              <a:gd name="connsiteX4" fmla="*/ 0 w 5103116"/>
              <a:gd name="connsiteY4" fmla="*/ 6808051 h 680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3116" h="6808051">
                <a:moveTo>
                  <a:pt x="0" y="0"/>
                </a:moveTo>
                <a:lnTo>
                  <a:pt x="3931458" y="0"/>
                </a:lnTo>
                <a:cubicBezTo>
                  <a:pt x="3931458" y="3329533"/>
                  <a:pt x="5744533" y="3433581"/>
                  <a:pt x="4859887" y="6561522"/>
                </a:cubicBezTo>
                <a:lnTo>
                  <a:pt x="4785551" y="6808051"/>
                </a:lnTo>
                <a:lnTo>
                  <a:pt x="0" y="6808051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1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031"/>
          <a:stretch>
            <a:fillRect/>
          </a:stretch>
        </p:blipFill>
        <p:spPr>
          <a:xfrm>
            <a:off x="334963" y="1132115"/>
            <a:ext cx="11627495" cy="1661190"/>
          </a:xfrm>
          <a:prstGeom prst="rect">
            <a:avLst/>
          </a:prstGeom>
        </p:spPr>
      </p:pic>
      <p:pic>
        <p:nvPicPr>
          <p:cNvPr id="11" name="图片 10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69"/>
          <a:stretch>
            <a:fillRect/>
          </a:stretch>
        </p:blipFill>
        <p:spPr>
          <a:xfrm>
            <a:off x="282252" y="3471350"/>
            <a:ext cx="11627495" cy="21168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2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6" name="图片 5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88"/>
          <a:stretch>
            <a:fillRect/>
          </a:stretch>
        </p:blipFill>
        <p:spPr>
          <a:xfrm>
            <a:off x="1273496" y="889223"/>
            <a:ext cx="10132512" cy="2442700"/>
          </a:xfrm>
          <a:prstGeom prst="rect">
            <a:avLst/>
          </a:prstGeom>
        </p:spPr>
      </p:pic>
      <p:pic>
        <p:nvPicPr>
          <p:cNvPr id="8" name="图片 7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12"/>
          <a:stretch>
            <a:fillRect/>
          </a:stretch>
        </p:blipFill>
        <p:spPr>
          <a:xfrm>
            <a:off x="1273496" y="3331923"/>
            <a:ext cx="10132512" cy="26663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3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图片包含 表格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15"/>
          <a:stretch>
            <a:fillRect/>
          </a:stretch>
        </p:blipFill>
        <p:spPr>
          <a:xfrm>
            <a:off x="939626" y="1044432"/>
            <a:ext cx="10578222" cy="2938845"/>
          </a:xfrm>
          <a:prstGeom prst="rect">
            <a:avLst/>
          </a:prstGeom>
        </p:spPr>
      </p:pic>
      <p:pic>
        <p:nvPicPr>
          <p:cNvPr id="10" name="图片 9" descr="图片包含 表格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85"/>
          <a:stretch>
            <a:fillRect/>
          </a:stretch>
        </p:blipFill>
        <p:spPr>
          <a:xfrm>
            <a:off x="939626" y="3983276"/>
            <a:ext cx="10578222" cy="2129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b="38629"/>
          <a:stretch>
            <a:fillRect/>
          </a:stretch>
        </p:blipFill>
        <p:spPr>
          <a:xfrm>
            <a:off x="1077595" y="1247775"/>
            <a:ext cx="3449320" cy="134175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烯烃与炔烃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烯烃与炔烃的命名规则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-2732880" y="686171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13430885" y="1772285"/>
            <a:ext cx="7847965" cy="31508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苯母体：苯 英文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单取代苯：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甲苯：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Toluene</a:t>
            </a:r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（二甲苯：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Xylene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）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乙苯：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Ethylbenzene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氯苯：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Chlorobenzene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苯酚：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Phenol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苯胺：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Aniline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硝基苯：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Nitrobenzene</a:t>
            </a:r>
          </a:p>
        </p:txBody>
      </p:sp>
      <p:sp>
        <p:nvSpPr>
          <p:cNvPr id="3" name="矩形 2"/>
          <p:cNvSpPr/>
          <p:nvPr/>
        </p:nvSpPr>
        <p:spPr>
          <a:xfrm>
            <a:off x="-10065385" y="206946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多取代苯：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定母体：按官能团优先级选最高者作为母体，固定为1 号位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优先级（从高→低）：</a:t>
            </a:r>
          </a:p>
          <a:p>
            <a:pPr algn="l"/>
            <a:r>
              <a:rPr lang="zh-CN" altLang="en-US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羧酸 </a:t>
            </a:r>
            <a:r>
              <a:rPr lang="en-US" altLang="zh-CN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benzoic acid</a:t>
            </a:r>
            <a:r>
              <a:rPr lang="zh-CN" altLang="en-US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&gt; 醛 &gt; 酮 &gt; 酚 (羟基)</a:t>
            </a:r>
            <a:r>
              <a:rPr lang="en-US" altLang="zh-CN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phenol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&gt; 胺 &gt; 醚 &gt; 卤素 &gt; 硝基 &gt; 烷基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环编号：从 1 号位开始，顺时针 / 逆时针编号，让所有取代基位次之和最小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英文排序：取代基按英文首字母顺序排列（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di-/tri -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等数量前缀不参与排序）</a:t>
            </a:r>
          </a:p>
        </p:txBody>
      </p:sp>
      <p:sp>
        <p:nvSpPr>
          <p:cNvPr id="10" name="矩形 9"/>
          <p:cNvSpPr/>
          <p:nvPr/>
        </p:nvSpPr>
        <p:spPr>
          <a:xfrm>
            <a:off x="-13477875" y="4799965"/>
            <a:ext cx="7847965" cy="17481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二取代苯：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邻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ortho- (o-) 、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间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meta- (m-) 、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para- (p-)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位置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+benzene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t="61603"/>
          <a:stretch>
            <a:fillRect/>
          </a:stretch>
        </p:blipFill>
        <p:spPr>
          <a:xfrm>
            <a:off x="1243330" y="2589530"/>
            <a:ext cx="3449320" cy="839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4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6" name="图片 5" descr="图形用户界面, 文本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37"/>
          <a:stretch>
            <a:fillRect/>
          </a:stretch>
        </p:blipFill>
        <p:spPr>
          <a:xfrm>
            <a:off x="650421" y="1132114"/>
            <a:ext cx="11206616" cy="2838637"/>
          </a:xfrm>
          <a:prstGeom prst="rect">
            <a:avLst/>
          </a:prstGeom>
        </p:spPr>
      </p:pic>
      <p:pic>
        <p:nvPicPr>
          <p:cNvPr id="8" name="图片 7" descr="图形用户界面, 文本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63"/>
          <a:stretch>
            <a:fillRect/>
          </a:stretch>
        </p:blipFill>
        <p:spPr>
          <a:xfrm>
            <a:off x="650421" y="3970750"/>
            <a:ext cx="11206616" cy="21098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5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16"/>
          <a:stretch>
            <a:fillRect/>
          </a:stretch>
        </p:blipFill>
        <p:spPr>
          <a:xfrm>
            <a:off x="582555" y="1060984"/>
            <a:ext cx="11026890" cy="1954806"/>
          </a:xfrm>
          <a:prstGeom prst="rect">
            <a:avLst/>
          </a:prstGeom>
        </p:spPr>
      </p:pic>
      <p:pic>
        <p:nvPicPr>
          <p:cNvPr id="10" name="图片 9" descr="文本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80"/>
          <a:stretch>
            <a:fillRect/>
          </a:stretch>
        </p:blipFill>
        <p:spPr>
          <a:xfrm>
            <a:off x="582555" y="3632548"/>
            <a:ext cx="11026890" cy="24686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710452" cy="1132114"/>
            <a:chOff x="288326" y="1"/>
            <a:chExt cx="5710452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4323" y="274411"/>
              <a:ext cx="48744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例题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6</a:t>
              </a:r>
              <a:endPara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6" name="图片 5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33"/>
          <a:stretch>
            <a:fillRect/>
          </a:stretch>
        </p:blipFill>
        <p:spPr>
          <a:xfrm>
            <a:off x="648929" y="1027743"/>
            <a:ext cx="10894142" cy="1627775"/>
          </a:xfrm>
          <a:prstGeom prst="rect">
            <a:avLst/>
          </a:prstGeom>
        </p:spPr>
      </p:pic>
      <p:pic>
        <p:nvPicPr>
          <p:cNvPr id="8" name="图片 7" descr="文本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7"/>
          <a:stretch>
            <a:fillRect/>
          </a:stretch>
        </p:blipFill>
        <p:spPr>
          <a:xfrm>
            <a:off x="648929" y="2655518"/>
            <a:ext cx="10894142" cy="3594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557045"/>
            <a:chOff x="6790051" y="2376026"/>
            <a:chExt cx="4929534" cy="2557045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5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067334"/>
              <a:chOff x="7107021" y="2697601"/>
              <a:chExt cx="4916548" cy="106733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总结</a:t>
                </a:r>
                <a:endParaRPr kumimoji="0" lang="en-US" altLang="zh-CN" sz="36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ZONGJIE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" r="25489"/>
          <a:stretch>
            <a:fillRect/>
          </a:stretch>
        </p:blipFill>
        <p:spPr>
          <a:xfrm>
            <a:off x="-27930" y="-178465"/>
            <a:ext cx="5365459" cy="7044720"/>
          </a:xfrm>
          <a:custGeom>
            <a:avLst/>
            <a:gdLst>
              <a:gd name="connsiteX0" fmla="*/ 0 w 5365459"/>
              <a:gd name="connsiteY0" fmla="*/ 0 h 6873875"/>
              <a:gd name="connsiteX1" fmla="*/ 4193801 w 5365459"/>
              <a:gd name="connsiteY1" fmla="*/ 0 h 6873875"/>
              <a:gd name="connsiteX2" fmla="*/ 5028046 w 5365459"/>
              <a:gd name="connsiteY2" fmla="*/ 6873875 h 6873875"/>
              <a:gd name="connsiteX3" fmla="*/ 0 w 5365459"/>
              <a:gd name="connsiteY3" fmla="*/ 6873875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5459" h="6873875">
                <a:moveTo>
                  <a:pt x="0" y="0"/>
                </a:moveTo>
                <a:lnTo>
                  <a:pt x="4193801" y="0"/>
                </a:lnTo>
                <a:cubicBezTo>
                  <a:pt x="4193801" y="3436938"/>
                  <a:pt x="6125736" y="3436938"/>
                  <a:pt x="5028046" y="6873875"/>
                </a:cubicBezTo>
                <a:lnTo>
                  <a:pt x="0" y="6873875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截图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92" y="794888"/>
            <a:ext cx="11797016" cy="5268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流程图: 文档 13"/>
          <p:cNvSpPr/>
          <p:nvPr/>
        </p:nvSpPr>
        <p:spPr>
          <a:xfrm>
            <a:off x="-64694" y="-209"/>
            <a:ext cx="12289914" cy="3849717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667550" y="6010191"/>
            <a:ext cx="2552077" cy="529505"/>
            <a:chOff x="1767755" y="5835880"/>
            <a:chExt cx="2408419" cy="463012"/>
          </a:xfrm>
          <a:noFill/>
        </p:grpSpPr>
        <p:sp>
          <p:nvSpPr>
            <p:cNvPr id="30" name="矩形: 圆角 29"/>
            <p:cNvSpPr/>
            <p:nvPr/>
          </p:nvSpPr>
          <p:spPr>
            <a:xfrm>
              <a:off x="1767755" y="5835880"/>
              <a:ext cx="2273210" cy="463012"/>
            </a:xfrm>
            <a:prstGeom prst="roundRect">
              <a:avLst>
                <a:gd name="adj" fmla="val 221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824140" y="5906361"/>
              <a:ext cx="2352034" cy="322050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90204"/>
                  <a:cs typeface="+mn-cs"/>
                </a:rPr>
                <a:t>金歆雅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804285" y="5974403"/>
            <a:ext cx="2552077" cy="601081"/>
            <a:chOff x="8333639" y="5835880"/>
            <a:chExt cx="2552076" cy="463012"/>
          </a:xfrm>
          <a:noFill/>
        </p:grpSpPr>
        <p:sp>
          <p:nvSpPr>
            <p:cNvPr id="32" name="矩形: 圆角 31"/>
            <p:cNvSpPr/>
            <p:nvPr/>
          </p:nvSpPr>
          <p:spPr>
            <a:xfrm>
              <a:off x="8473071" y="5835880"/>
              <a:ext cx="2273210" cy="463012"/>
            </a:xfrm>
            <a:prstGeom prst="roundRect">
              <a:avLst>
                <a:gd name="adj" fmla="val 221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333639" y="5925535"/>
              <a:ext cx="2552076" cy="28370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>
                  <a:solidFill>
                    <a:schemeClr val="bg1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90204"/>
                  <a:cs typeface="+mn-cs"/>
                </a:rPr>
                <a:t>日期：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90204"/>
                  <a:cs typeface="+mn-cs"/>
                </a:rPr>
                <a:t>2026-5-12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3220" y="4279427"/>
            <a:ext cx="12192000" cy="1568717"/>
            <a:chOff x="48986" y="2017614"/>
            <a:chExt cx="12192000" cy="1568717"/>
          </a:xfrm>
        </p:grpSpPr>
        <p:sp>
          <p:nvSpPr>
            <p:cNvPr id="35" name="文本框 34"/>
            <p:cNvSpPr txBox="1"/>
            <p:nvPr/>
          </p:nvSpPr>
          <p:spPr>
            <a:xfrm>
              <a:off x="48986" y="2017614"/>
              <a:ext cx="12192000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芳香烃</a:t>
              </a: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3336358" y="3218031"/>
              <a:ext cx="5326425" cy="368300"/>
              <a:chOff x="3320029" y="2231054"/>
              <a:chExt cx="5326425" cy="368300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3320029" y="2231054"/>
                <a:ext cx="532642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en-US" altLang="zh-CN" dirty="0">
                    <a:solidFill>
                      <a:schemeClr val="bg1"/>
                    </a:solidFill>
                    <a:latin typeface="Arial" panose="020B0604020202090204"/>
                    <a:sym typeface="+mn-ea"/>
                  </a:rPr>
                  <a:t>Xi’an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Arial" panose="020B0604020202090204"/>
                    <a:sym typeface="+mn-ea"/>
                  </a:rPr>
                  <a:t>Jiaotong</a:t>
                </a:r>
                <a:r>
                  <a:rPr lang="en-US" altLang="zh-CN" dirty="0">
                    <a:solidFill>
                      <a:schemeClr val="bg1"/>
                    </a:solidFill>
                    <a:latin typeface="Arial" panose="020B0604020202090204"/>
                    <a:sym typeface="+mn-ea"/>
                  </a:rPr>
                  <a:t> University</a:t>
                </a:r>
                <a:endParaRPr lang="en-US" altLang="zh-CN" b="1" spc="200" dirty="0">
                  <a:solidFill>
                    <a:schemeClr val="bg1"/>
                  </a:solidFill>
                  <a:latin typeface="Arial" panose="020B0604020202090204"/>
                  <a:ea typeface="思源黑体 CN Light"/>
                  <a:cs typeface="Segoe UI Light" panose="020B0502040204020203" pitchFamily="34" charset="0"/>
                  <a:sym typeface="+mn-ea"/>
                </a:endParaRP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7386821" y="2448766"/>
                <a:ext cx="65436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3922139" y="2448766"/>
                <a:ext cx="612775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:\360MoveData\Users\xiaoxiao\Desktop\006x0yKdly1hcr6wj90ptj33344mo1l0.jpg006x0yKdly1hcr6wj90ptj33344mo1l0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4445" y="8255"/>
            <a:ext cx="5403850" cy="6870700"/>
          </a:xfrm>
          <a:prstGeom prst="parallelogram">
            <a:avLst>
              <a:gd name="adj" fmla="val 42486"/>
            </a:avLst>
          </a:prstGeom>
        </p:spPr>
      </p:pic>
      <p:grpSp>
        <p:nvGrpSpPr>
          <p:cNvPr id="10" name="组合 9"/>
          <p:cNvGrpSpPr/>
          <p:nvPr>
            <p:custDataLst>
              <p:tags r:id="rId1"/>
            </p:custDataLst>
          </p:nvPr>
        </p:nvGrpSpPr>
        <p:grpSpPr>
          <a:xfrm>
            <a:off x="6381999" y="854597"/>
            <a:ext cx="2838578" cy="1094282"/>
            <a:chOff x="6400800" y="509665"/>
            <a:chExt cx="2838578" cy="1094282"/>
          </a:xfrm>
        </p:grpSpPr>
        <p:sp>
          <p:nvSpPr>
            <p:cNvPr id="7" name="椭圆 6"/>
            <p:cNvSpPr/>
            <p:nvPr>
              <p:custDataLst>
                <p:tags r:id="rId18"/>
              </p:custDataLst>
            </p:nvPr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9"/>
              </p:custDataLst>
            </p:nvPr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20"/>
              </p:custDataLst>
            </p:nvPr>
          </p:nvSpPr>
          <p:spPr>
            <a:xfrm>
              <a:off x="7634098" y="795196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芳香性？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5788576" y="2032820"/>
            <a:ext cx="4616578" cy="1094282"/>
            <a:chOff x="6400800" y="509665"/>
            <a:chExt cx="4616578" cy="1094282"/>
          </a:xfrm>
        </p:grpSpPr>
        <p:sp>
          <p:nvSpPr>
            <p:cNvPr id="12" name="椭圆 11"/>
            <p:cNvSpPr/>
            <p:nvPr>
              <p:custDataLst>
                <p:tags r:id="rId15"/>
              </p:custDataLst>
            </p:nvPr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7634098" y="795196"/>
              <a:ext cx="3383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亲电取代反应（们）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5184596" y="3211043"/>
            <a:ext cx="2838578" cy="1094282"/>
            <a:chOff x="6400800" y="509665"/>
            <a:chExt cx="2838578" cy="1094282"/>
          </a:xfrm>
        </p:grpSpPr>
        <p:sp>
          <p:nvSpPr>
            <p:cNvPr id="16" name="椭圆 15"/>
            <p:cNvSpPr/>
            <p:nvPr>
              <p:custDataLst>
                <p:tags r:id="rId12"/>
              </p:custDataLst>
            </p:nvPr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4"/>
              </p:custDataLst>
            </p:nvPr>
          </p:nvSpPr>
          <p:spPr>
            <a:xfrm>
              <a:off x="7634098" y="795196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定位规则</a:t>
              </a:r>
            </a:p>
          </p:txBody>
        </p:sp>
      </p:grpSp>
      <p:grpSp>
        <p:nvGrpSpPr>
          <p:cNvPr id="19" name="组合 18"/>
          <p:cNvGrpSpPr/>
          <p:nvPr>
            <p:custDataLst>
              <p:tags r:id="rId4"/>
            </p:custDataLst>
          </p:nvPr>
        </p:nvGrpSpPr>
        <p:grpSpPr>
          <a:xfrm>
            <a:off x="4637454" y="4389266"/>
            <a:ext cx="3549778" cy="1094282"/>
            <a:chOff x="6400800" y="509665"/>
            <a:chExt cx="3549778" cy="1094282"/>
          </a:xfrm>
        </p:grpSpPr>
        <p:sp>
          <p:nvSpPr>
            <p:cNvPr id="20" name="椭圆 19"/>
            <p:cNvSpPr/>
            <p:nvPr>
              <p:custDataLst>
                <p:tags r:id="rId9"/>
              </p:custDataLst>
            </p:nvPr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7634098" y="795196"/>
              <a:ext cx="23164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取代苯衍生物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5"/>
            </p:custDataLst>
          </p:nvPr>
        </p:nvGrpSpPr>
        <p:grpSpPr>
          <a:xfrm>
            <a:off x="4174124" y="5567490"/>
            <a:ext cx="2127378" cy="1094282"/>
            <a:chOff x="6400800" y="509665"/>
            <a:chExt cx="2127378" cy="1094282"/>
          </a:xfrm>
        </p:grpSpPr>
        <p:sp>
          <p:nvSpPr>
            <p:cNvPr id="27" name="椭圆 26"/>
            <p:cNvSpPr/>
            <p:nvPr>
              <p:custDataLst>
                <p:tags r:id="rId6"/>
              </p:custDataLst>
            </p:nvPr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90204"/>
                <a:cs typeface="+mn-cs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7"/>
              </p:custDataLst>
            </p:nvPr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8"/>
              </p:custDataLst>
            </p:nvPr>
          </p:nvSpPr>
          <p:spPr>
            <a:xfrm>
              <a:off x="7634098" y="795196"/>
              <a:ext cx="8940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习题</a:t>
              </a:r>
            </a:p>
          </p:txBody>
        </p:sp>
      </p:grpSp>
      <p:sp>
        <p:nvSpPr>
          <p:cNvPr id="24" name="文本框 8"/>
          <p:cNvSpPr txBox="1"/>
          <p:nvPr/>
        </p:nvSpPr>
        <p:spPr>
          <a:xfrm>
            <a:off x="9116069" y="6022298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709643"/>
            <a:chOff x="6790051" y="2376026"/>
            <a:chExt cx="4929534" cy="2709643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0811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1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219932"/>
              <a:chOff x="7107021" y="2697601"/>
              <a:chExt cx="4916548" cy="1219932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5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芳香性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460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aromaticity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" r="108"/>
          <a:stretch>
            <a:fillRect/>
          </a:stretch>
        </p:blipFill>
        <p:spPr>
          <a:xfrm>
            <a:off x="0" y="-7621"/>
            <a:ext cx="4059613" cy="6873874"/>
          </a:xfrm>
          <a:custGeom>
            <a:avLst/>
            <a:gdLst>
              <a:gd name="connsiteX0" fmla="*/ 0 w 4059613"/>
              <a:gd name="connsiteY0" fmla="*/ 0 h 6873874"/>
              <a:gd name="connsiteX1" fmla="*/ 2887955 w 4059613"/>
              <a:gd name="connsiteY1" fmla="*/ 0 h 6873874"/>
              <a:gd name="connsiteX2" fmla="*/ 3816384 w 4059613"/>
              <a:gd name="connsiteY2" fmla="*/ 6561522 h 6873874"/>
              <a:gd name="connsiteX3" fmla="*/ 3722200 w 4059613"/>
              <a:gd name="connsiteY3" fmla="*/ 6873874 h 6873874"/>
              <a:gd name="connsiteX4" fmla="*/ 0 w 4059613"/>
              <a:gd name="connsiteY4" fmla="*/ 6873874 h 6873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9613" h="6873874">
                <a:moveTo>
                  <a:pt x="0" y="0"/>
                </a:moveTo>
                <a:lnTo>
                  <a:pt x="2887955" y="0"/>
                </a:lnTo>
                <a:cubicBezTo>
                  <a:pt x="2887955" y="3329533"/>
                  <a:pt x="4701031" y="3433581"/>
                  <a:pt x="3816384" y="6561522"/>
                </a:cubicBezTo>
                <a:lnTo>
                  <a:pt x="3722200" y="6873874"/>
                </a:lnTo>
                <a:lnTo>
                  <a:pt x="0" y="6873874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芳香性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  <a:sym typeface="+mn-ea"/>
                </a:rPr>
                <a:t>Aromaticity</a:t>
              </a:r>
              <a:endParaRPr lang="en-US" altLang="zh-CN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12" name="内容占位符 3"/>
          <p:cNvSpPr txBox="1"/>
          <p:nvPr/>
        </p:nvSpPr>
        <p:spPr>
          <a:xfrm>
            <a:off x="517525" y="1550670"/>
            <a:ext cx="10175240" cy="265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just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ü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ckel's rule of aromaticity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：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AutoNum type="arabicPeriod"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have one 2p orbital on each of its atoms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AutoNum type="arabicPeriod"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be planar or nearly planar(continuous overlap)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AutoNum type="arabicPeriod"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pi electrons = 4n+2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90204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rcRect l="14920" r="50750" b="55717"/>
          <a:stretch>
            <a:fillRect/>
          </a:stretch>
        </p:blipFill>
        <p:spPr>
          <a:xfrm>
            <a:off x="445135" y="3869690"/>
            <a:ext cx="4191000" cy="2327275"/>
          </a:xfrm>
          <a:prstGeom prst="rect">
            <a:avLst/>
          </a:prstGeom>
        </p:spPr>
      </p:pic>
      <p:pic>
        <p:nvPicPr>
          <p:cNvPr id="9" name="图片 8" descr="IMG_0058(20260501-104403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900" y="4201160"/>
            <a:ext cx="1600200" cy="16871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r="-1547" b="19312"/>
          <a:stretch>
            <a:fillRect/>
          </a:stretch>
        </p:blipFill>
        <p:spPr>
          <a:xfrm>
            <a:off x="8060690" y="4196715"/>
            <a:ext cx="3002280" cy="1870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芳香性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Aromaticity</a:t>
              </a: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90" y="2263140"/>
            <a:ext cx="3780155" cy="2966720"/>
          </a:xfrm>
          <a:prstGeom prst="rect">
            <a:avLst/>
          </a:prstGeom>
        </p:spPr>
      </p:pic>
      <p:sp>
        <p:nvSpPr>
          <p:cNvPr id="9" name="内容占位符 3"/>
          <p:cNvSpPr txBox="1"/>
          <p:nvPr/>
        </p:nvSpPr>
        <p:spPr>
          <a:xfrm>
            <a:off x="517525" y="1550670"/>
            <a:ext cx="3895090" cy="1034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just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常见误区：</a:t>
            </a:r>
          </a:p>
        </p:txBody>
      </p:sp>
      <p:pic>
        <p:nvPicPr>
          <p:cNvPr id="25" name="图片 24"/>
          <p:cNvPicPr/>
          <p:nvPr/>
        </p:nvPicPr>
        <p:blipFill>
          <a:blip r:embed="rId3"/>
          <a:stretch>
            <a:fillRect/>
          </a:stretch>
        </p:blipFill>
        <p:spPr>
          <a:xfrm>
            <a:off x="6190615" y="2385060"/>
            <a:ext cx="2900045" cy="272288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9328785" y="3609975"/>
            <a:ext cx="2047875" cy="187960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9600" b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✓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556000" y="3539490"/>
            <a:ext cx="1407160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9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✘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苯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苯的命名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5280" y="1475105"/>
            <a:ext cx="7847965" cy="31508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苯母体：苯 英文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单取代苯：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甲苯：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Toluene</a:t>
            </a:r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（二甲苯：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Xylene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）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乙苯：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Ethylbenzene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氯苯：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Chlorobenzene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苯酚：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Phenol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苯胺：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Aniline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硝基苯：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Nitrobenzene</a:t>
            </a:r>
          </a:p>
        </p:txBody>
      </p:sp>
      <p:sp>
        <p:nvSpPr>
          <p:cNvPr id="8" name="矩形 7"/>
          <p:cNvSpPr/>
          <p:nvPr/>
        </p:nvSpPr>
        <p:spPr>
          <a:xfrm>
            <a:off x="3268980" y="184848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多取代苯：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定母体：按官能团优先级选最高者作为母体，固定为1 号位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优先级（从高→低）：</a:t>
            </a:r>
          </a:p>
          <a:p>
            <a:pPr algn="l"/>
            <a:r>
              <a:rPr lang="zh-CN" altLang="en-US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羧酸 </a:t>
            </a:r>
            <a:r>
              <a:rPr lang="en-US" altLang="zh-CN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benzoic acid</a:t>
            </a:r>
            <a:r>
              <a:rPr lang="zh-CN" altLang="en-US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&gt; 醛 &gt; 酮 &gt; 酚 (羟基)</a:t>
            </a:r>
            <a:r>
              <a:rPr lang="en-US" altLang="zh-CN" sz="2000" b="1">
                <a:solidFill>
                  <a:srgbClr val="8C151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phenol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&gt; 胺 &gt; 醚 &gt; 卤素 &gt; 硝基 &gt; 烷基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环编号：从 1 号位开始，顺时针 / 逆时针编号，让所有取代基位次之和最小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英文排序：取代基按英文首字母顺序排列（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di-/tri -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等数量前缀不参与排序）</a:t>
            </a:r>
          </a:p>
        </p:txBody>
      </p:sp>
      <p:sp>
        <p:nvSpPr>
          <p:cNvPr id="10" name="矩形 9"/>
          <p:cNvSpPr/>
          <p:nvPr/>
        </p:nvSpPr>
        <p:spPr>
          <a:xfrm>
            <a:off x="288290" y="4502785"/>
            <a:ext cx="7847965" cy="17481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二取代苯：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邻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ortho- (o-) 、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间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meta- (m-) 、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 =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para- (p-)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位置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+benzene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-6518239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9880" y="1132205"/>
            <a:ext cx="9859645" cy="2725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芳香性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Aromaticity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653415" y="4199255"/>
            <a:ext cx="6046470" cy="1905157"/>
            <a:chOff x="3624780" y="2412339"/>
            <a:chExt cx="8025955" cy="1200802"/>
          </a:xfrm>
        </p:grpSpPr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3624780" y="2412339"/>
              <a:ext cx="5591406" cy="36781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zh-CN" altLang="en-US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物理性质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>
            <a:xfrm>
              <a:off x="3624780" y="2624562"/>
              <a:ext cx="8025955" cy="98857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燃烧产生带烟的火焰</a:t>
              </a:r>
            </a:p>
            <a:p>
              <a:pPr algn="just" defTabSz="457200">
                <a:lnSpc>
                  <a:spcPct val="150000"/>
                </a:lnSpc>
              </a:pP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疏水、非极性；易溶于有机溶剂</a:t>
              </a:r>
              <a:endParaRPr lang="en-US" altLang="zh-CN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2"/>
            </p:custDataLst>
          </p:nvPr>
        </p:nvGrpSpPr>
        <p:grpSpPr>
          <a:xfrm>
            <a:off x="6603365" y="4214495"/>
            <a:ext cx="5319395" cy="2643505"/>
            <a:chOff x="3624780" y="2412339"/>
            <a:chExt cx="10135028" cy="1666089"/>
          </a:xfrm>
        </p:grpSpPr>
        <p:sp>
          <p:nvSpPr>
            <p:cNvPr id="17" name="文本框 16"/>
            <p:cNvSpPr txBox="1"/>
            <p:nvPr>
              <p:custDataLst>
                <p:tags r:id="rId3"/>
              </p:custDataLst>
            </p:nvPr>
          </p:nvSpPr>
          <p:spPr>
            <a:xfrm>
              <a:off x="3624780" y="2412339"/>
              <a:ext cx="5259339" cy="36779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zh-CN" altLang="en-US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化学性质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4"/>
              </p:custDataLst>
            </p:nvPr>
          </p:nvSpPr>
          <p:spPr>
            <a:xfrm>
              <a:off x="3624780" y="2624452"/>
              <a:ext cx="10135028" cy="145397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共轭大</a:t>
              </a:r>
              <a:r>
                <a:rPr lang="en-US" altLang="zh-CN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π</a:t>
              </a: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键的特点</a:t>
              </a:r>
              <a:endParaRPr lang="en-US" altLang="zh-CN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 algn="just" defTabSz="457200">
                <a:lnSpc>
                  <a:spcPct val="150000"/>
                </a:lnSpc>
              </a:pP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电子云密度高</a:t>
              </a:r>
              <a:r>
                <a:rPr lang="en-US" altLang="zh-CN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→</a:t>
              </a: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易取代</a:t>
              </a:r>
            </a:p>
            <a:p>
              <a:pPr algn="just" defTabSz="457200">
                <a:lnSpc>
                  <a:spcPct val="150000"/>
                </a:lnSpc>
              </a:pP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结构稳定，能量低</a:t>
              </a:r>
              <a:r>
                <a:rPr lang="en-US" altLang="zh-CN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→</a:t>
              </a:r>
              <a:r>
                <a:rPr lang="zh-CN" altLang="en-US" sz="32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难加成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" y="1601470"/>
            <a:ext cx="4618355" cy="25977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7800" y="1542415"/>
            <a:ext cx="6317615" cy="2656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芳香性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Aromaticity</a:t>
              </a: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9" name="内容占位符 3"/>
          <p:cNvSpPr txBox="1"/>
          <p:nvPr/>
        </p:nvSpPr>
        <p:spPr>
          <a:xfrm>
            <a:off x="517525" y="1550670"/>
            <a:ext cx="11307445" cy="46132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just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9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扩：阳离子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-π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相互作用（静电吸引）</a:t>
            </a:r>
          </a:p>
          <a:p>
            <a:pPr marL="0" marR="0" lvl="0" indent="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芳香环的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π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电子云分布在环的上下两侧，带负电性。当一个正电荷靠近时，会被这层负电云吸引，形成稳定的复合物。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金属阳离子（特别是碱金属</a:t>
            </a:r>
            <a:r>
              <a:rPr lang="en-US" altLang="zh-CN" sz="320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sym typeface="+mn-ea"/>
              </a:rPr>
              <a:t>K⁺、Na</a:t>
            </a:r>
            <a:r>
              <a:rPr lang="zh-CN" altLang="en-US" sz="320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sym typeface="+mn-ea"/>
              </a:rPr>
              <a:t>等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）与苯环。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90204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有机铵阳离子与芳香氨基酸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90204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质子化的胺（如赖氨酸侧链）与芳香环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panose="020B0604020202090204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90204"/>
                <a:cs typeface="+mn-cs"/>
              </a:rPr>
              <a:t>芳基鎓离子（如咪唑鎓、吡啶鎓）与另一芳香体系之间的相互作用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5991511" cy="2709546"/>
            <a:chOff x="6790051" y="2376026"/>
            <a:chExt cx="5991511" cy="2709546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2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5978525" cy="1219835"/>
              <a:chOff x="7107021" y="2697601"/>
              <a:chExt cx="5978525" cy="121983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5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亲电取代反应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691" y="3457061"/>
                <a:ext cx="5951855" cy="460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Electrophilic Substitutions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" r="320" b="913"/>
          <a:stretch>
            <a:fillRect/>
          </a:stretch>
        </p:blipFill>
        <p:spPr>
          <a:xfrm>
            <a:off x="-27930" y="-7620"/>
            <a:ext cx="4747260" cy="6873875"/>
          </a:xfrm>
          <a:custGeom>
            <a:avLst/>
            <a:gdLst>
              <a:gd name="connsiteX0" fmla="*/ 0 w 4747260"/>
              <a:gd name="connsiteY0" fmla="*/ 0 h 6873875"/>
              <a:gd name="connsiteX1" fmla="*/ 3575602 w 4747260"/>
              <a:gd name="connsiteY1" fmla="*/ 0 h 6873875"/>
              <a:gd name="connsiteX2" fmla="*/ 4409847 w 4747260"/>
              <a:gd name="connsiteY2" fmla="*/ 6873875 h 6873875"/>
              <a:gd name="connsiteX3" fmla="*/ 0 w 4747260"/>
              <a:gd name="connsiteY3" fmla="*/ 6873875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7260" h="6873875">
                <a:moveTo>
                  <a:pt x="0" y="0"/>
                </a:moveTo>
                <a:lnTo>
                  <a:pt x="3575602" y="0"/>
                </a:lnTo>
                <a:cubicBezTo>
                  <a:pt x="3575602" y="3436938"/>
                  <a:pt x="5507537" y="3436938"/>
                  <a:pt x="4409847" y="6873875"/>
                </a:cubicBezTo>
                <a:lnTo>
                  <a:pt x="0" y="6873875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" y="1398270"/>
            <a:ext cx="11399520" cy="4417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785495" y="1277620"/>
            <a:ext cx="10972800" cy="4770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85495" y="2213532"/>
            <a:ext cx="1969428" cy="1940194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4494988" y="1996020"/>
            <a:ext cx="5473949" cy="386651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018070" y="1889876"/>
            <a:ext cx="74262" cy="4968123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450484" y="1472610"/>
            <a:ext cx="5150485" cy="2915919"/>
            <a:chOff x="2675331" y="2421231"/>
            <a:chExt cx="6107044" cy="1365116"/>
          </a:xfrm>
        </p:grpSpPr>
        <p:sp>
          <p:nvSpPr>
            <p:cNvPr id="13" name="文本框 12"/>
            <p:cNvSpPr txBox="1"/>
            <p:nvPr/>
          </p:nvSpPr>
          <p:spPr>
            <a:xfrm>
              <a:off x="3475699" y="2421231"/>
              <a:ext cx="5306676" cy="27320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Halogenation </a:t>
              </a:r>
              <a:r>
                <a:rPr lang="zh-CN" altLang="en-US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卤化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675331" y="2846343"/>
              <a:ext cx="5947422" cy="940004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zh-CN" altLang="en-US" sz="20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1.</a:t>
              </a:r>
              <a:r>
                <a:rPr lang="en-US" altLang="zh-CN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Cl₂</a:t>
              </a:r>
              <a:r>
                <a:rPr lang="zh-CN" altLang="en-US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和</a:t>
              </a:r>
              <a:r>
                <a:rPr lang="en-US" altLang="zh-CN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Br₂</a:t>
              </a:r>
              <a:r>
                <a:rPr lang="zh-CN" altLang="en-US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的亲电能力刚好适配芳环的大</a:t>
              </a:r>
              <a:r>
                <a:rPr lang="en-US" altLang="zh-CN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π</a:t>
              </a:r>
              <a:r>
                <a:rPr lang="zh-CN" altLang="en-US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键，在</a:t>
              </a:r>
              <a:r>
                <a:rPr lang="en-US" altLang="zh-CN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Lewis</a:t>
              </a:r>
              <a:r>
                <a:rPr lang="zh-CN" altLang="en-US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酸（如</a:t>
              </a:r>
              <a:r>
                <a:rPr lang="en-US" altLang="zh-CN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FeCl₃、FeBr₃）</a:t>
              </a:r>
              <a:r>
                <a:rPr lang="zh-CN" altLang="en-US" sz="2400" b="1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催化</a:t>
              </a:r>
              <a:r>
                <a:rPr lang="zh-CN" altLang="en-US" sz="2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下就能顺利发生亲电取代，反应容易控制，副反应少。且试剂易得、成本低</a:t>
              </a:r>
              <a:endPara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 algn="just" defTabSz="457200">
                <a:lnSpc>
                  <a:spcPct val="150000"/>
                </a:lnSpc>
              </a:pPr>
              <a:endPara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7192010" y="1532890"/>
            <a:ext cx="4826635" cy="51695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 defTabSz="457200">
              <a:lnSpc>
                <a:spcPct val="150000"/>
              </a:lnSpc>
            </a:pP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2.氟的电负性极高，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F₂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的反应活性远超过芳环的承受范围，会直接发生剧烈的加成、取代甚至开环反应，无法停留在单氟代的芳香亲电取代阶段，很难得到目标产物。</a:t>
            </a:r>
            <a:endParaRPr lang="zh-CN" altLang="en-US" sz="2000" dirty="0">
              <a:solidFill>
                <a:srgbClr val="000000">
                  <a:lumMod val="50000"/>
                  <a:lumOff val="5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 algn="just" defTabSz="457200">
              <a:lnSpc>
                <a:spcPct val="150000"/>
              </a:lnSpc>
            </a:pP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 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3.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I₂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的亲电活性太弱：碘的氧化性和亲电能力不足，直接用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I₂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和芳环反应时，平衡偏向反应物，很难发生取代。通常要加入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HNO₃、H₂O₂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等氧化剂，把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I₂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氧化成更强的亲电物种（如</a:t>
            </a:r>
            <a:r>
              <a:rPr lang="en-US" altLang="zh-CN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I⁺），</a:t>
            </a:r>
            <a:r>
              <a:rPr lang="zh-CN" altLang="en-US" sz="20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才能顺利发生碘化反应，条件比氯化、溴化更苛刻。</a:t>
            </a:r>
            <a:endParaRPr lang="en-US" altLang="zh-CN" sz="2000" dirty="0">
              <a:solidFill>
                <a:srgbClr val="000000">
                  <a:lumMod val="50000"/>
                  <a:lumOff val="5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726647" y="1749416"/>
            <a:ext cx="730213" cy="730213"/>
            <a:chOff x="4975281" y="2073330"/>
            <a:chExt cx="707970" cy="707970"/>
          </a:xfrm>
        </p:grpSpPr>
        <p:sp>
          <p:nvSpPr>
            <p:cNvPr id="19" name="椭圆 18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190" y="3223260"/>
            <a:ext cx="8258175" cy="281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b="9737"/>
          <a:stretch>
            <a:fillRect/>
          </a:stretch>
        </p:blipFill>
        <p:spPr>
          <a:xfrm>
            <a:off x="1394460" y="1285240"/>
            <a:ext cx="9403080" cy="4933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196284" y="1247063"/>
            <a:ext cx="8898889" cy="737234"/>
            <a:chOff x="3624780" y="2318226"/>
            <a:chExt cx="10883113" cy="355987"/>
          </a:xfrm>
        </p:grpSpPr>
        <p:sp>
          <p:nvSpPr>
            <p:cNvPr id="13" name="文本框 12"/>
            <p:cNvSpPr txBox="1"/>
            <p:nvPr/>
          </p:nvSpPr>
          <p:spPr>
            <a:xfrm>
              <a:off x="3624780" y="2362072"/>
              <a:ext cx="5245857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Nitration</a:t>
              </a:r>
              <a:r>
                <a:rPr lang="zh-CN" altLang="en-US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硝化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569850" y="2318226"/>
              <a:ext cx="6938043" cy="35598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zh-CN" altLang="en-US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条件：浓硝酸和浓硫酸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20" y="2016760"/>
            <a:ext cx="9225280" cy="4434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196284" y="1247063"/>
            <a:ext cx="9112884" cy="737234"/>
            <a:chOff x="3624780" y="2318226"/>
            <a:chExt cx="11144823" cy="355987"/>
          </a:xfrm>
        </p:grpSpPr>
        <p:sp>
          <p:nvSpPr>
            <p:cNvPr id="13" name="文本框 12"/>
            <p:cNvSpPr txBox="1"/>
            <p:nvPr/>
          </p:nvSpPr>
          <p:spPr>
            <a:xfrm>
              <a:off x="3624780" y="2362072"/>
              <a:ext cx="5245857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Sulfonation </a:t>
              </a:r>
              <a:r>
                <a:rPr lang="zh-CN" altLang="en-US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磺化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831560" y="2318226"/>
              <a:ext cx="6938043" cy="35598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zh-CN" altLang="en-US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条件：浓硫酸（发烟硫酸）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95" y="1978025"/>
            <a:ext cx="9911080" cy="4879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3983850" y="1945040"/>
            <a:ext cx="5256421" cy="376047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069899" y="0"/>
            <a:ext cx="72000" cy="4976813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5735638" y="2041207"/>
            <a:ext cx="707970" cy="707970"/>
            <a:chOff x="4975281" y="2073330"/>
            <a:chExt cx="707970" cy="707970"/>
          </a:xfrm>
        </p:grpSpPr>
        <p:sp>
          <p:nvSpPr>
            <p:cNvPr id="13" name="椭圆 12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735638" y="4300927"/>
            <a:ext cx="707970" cy="707970"/>
            <a:chOff x="6643312" y="4104437"/>
            <a:chExt cx="707970" cy="707970"/>
          </a:xfrm>
        </p:grpSpPr>
        <p:sp>
          <p:nvSpPr>
            <p:cNvPr id="16" name="椭圆 15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664845" y="1704340"/>
            <a:ext cx="4531360" cy="1076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Friedel- Crafts Alkylation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傅克烷基化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211060" y="4133215"/>
            <a:ext cx="4289425" cy="1076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Friedel- Crafts Acylation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傅克酰基化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b="21573"/>
          <a:stretch>
            <a:fillRect/>
          </a:stretch>
        </p:blipFill>
        <p:spPr>
          <a:xfrm>
            <a:off x="126365" y="3697605"/>
            <a:ext cx="5507990" cy="1581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b="14617"/>
          <a:stretch>
            <a:fillRect/>
          </a:stretch>
        </p:blipFill>
        <p:spPr>
          <a:xfrm>
            <a:off x="6485890" y="1187450"/>
            <a:ext cx="5706110" cy="2007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480" y="494030"/>
            <a:ext cx="9859645" cy="2725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96340" y="1337945"/>
            <a:ext cx="1001585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Friedel- Crafts Alkylation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傅克烷基化</a:t>
            </a:r>
            <a:endParaRPr lang="zh-CN" altLang="en-US" sz="32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25" y="1921510"/>
            <a:ext cx="10246360" cy="4928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96340" y="1337945"/>
            <a:ext cx="1001585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Friedel- Crafts Alkylation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傅克烷基化的局限性</a:t>
            </a:r>
            <a:endParaRPr lang="zh-CN" altLang="en-US" sz="32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85165" y="2075180"/>
            <a:ext cx="11138535" cy="4779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Char char="p"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碳正离子稳定性：伯卤代烷烃、卤代烯烃生成的碳正离子不稳定→重排生成仲、叔碳正</a:t>
            </a:r>
          </a:p>
          <a:p>
            <a:pPr marL="457200" indent="-45720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Char char="p"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芳环电子密度：若存在吸电子的取代基，可能无法反应（如硝基苯、苯甲酸等）</a:t>
            </a:r>
          </a:p>
          <a:p>
            <a:pPr marL="457200" indent="-45720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Char char="p"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可能引入多取代的副产物（烷基给电子活化芳环）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96340" y="1337945"/>
            <a:ext cx="1001585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Friedel- Crafts Acylation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傅克酰基化</a:t>
            </a:r>
            <a:endParaRPr lang="zh-CN" altLang="en-US" sz="32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" y="3080385"/>
            <a:ext cx="10814685" cy="3777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1510"/>
            <a:ext cx="11823065" cy="1328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96340" y="1337945"/>
            <a:ext cx="1001585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Friedel- Crafts Acylation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傅克酰基化优势</a:t>
            </a:r>
            <a:endParaRPr lang="zh-CN" altLang="en-US" sz="32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196340" y="2016760"/>
            <a:ext cx="11245850" cy="967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羰基的共振分担正电荷，结构稳定，不会发生重排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r="44137" b="22917"/>
          <a:stretch>
            <a:fillRect/>
          </a:stretch>
        </p:blipFill>
        <p:spPr>
          <a:xfrm>
            <a:off x="335280" y="3079750"/>
            <a:ext cx="6554470" cy="20002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55590" t="23580" b="26604"/>
          <a:stretch>
            <a:fillRect/>
          </a:stretch>
        </p:blipFill>
        <p:spPr>
          <a:xfrm>
            <a:off x="3883660" y="5029835"/>
            <a:ext cx="6917055" cy="1715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4352808" y="2494330"/>
            <a:ext cx="4922893" cy="383857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157010" y="0"/>
            <a:ext cx="72000" cy="6858000"/>
          </a:xfrm>
          <a:prstGeom prst="rect">
            <a:avLst/>
          </a:prstGeom>
          <a:solidFill>
            <a:srgbClr val="8C1515"/>
          </a:solidFill>
          <a:ln>
            <a:solidFill>
              <a:srgbClr val="8C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96340" y="1337945"/>
            <a:ext cx="1001585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457200"/>
            <a:r>
              <a:rPr lang="en-US" altLang="zh-CN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Friedel- Crafts Acylation </a:t>
            </a:r>
            <a:r>
              <a:rPr lang="zh-CN" altLang="en-US" sz="32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+mn-ea"/>
              </a:rPr>
              <a:t>傅克酰基化其他实现方式</a:t>
            </a:r>
            <a:endParaRPr lang="zh-CN" altLang="en-US" sz="32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1822748" y="3526615"/>
            <a:ext cx="707970" cy="707970"/>
            <a:chOff x="6643312" y="4104437"/>
            <a:chExt cx="707970" cy="707970"/>
          </a:xfrm>
        </p:grpSpPr>
        <p:sp>
          <p:nvSpPr>
            <p:cNvPr id="22" name="椭圆 21"/>
            <p:cNvSpPr/>
            <p:nvPr/>
          </p:nvSpPr>
          <p:spPr>
            <a:xfrm>
              <a:off x="6643312" y="4104437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iconfont-11262-5326803"/>
            <p:cNvSpPr>
              <a:spLocks noChangeAspect="1"/>
            </p:cNvSpPr>
            <p:nvPr/>
          </p:nvSpPr>
          <p:spPr bwMode="auto">
            <a:xfrm>
              <a:off x="6774442" y="4272761"/>
              <a:ext cx="406261" cy="405014"/>
            </a:xfrm>
            <a:custGeom>
              <a:avLst/>
              <a:gdLst>
                <a:gd name="T0" fmla="*/ 5616 w 10184"/>
                <a:gd name="T1" fmla="*/ 10152 h 10152"/>
                <a:gd name="T2" fmla="*/ 4944 w 10184"/>
                <a:gd name="T3" fmla="*/ 9880 h 10152"/>
                <a:gd name="T4" fmla="*/ 3752 w 10184"/>
                <a:gd name="T5" fmla="*/ 8696 h 10152"/>
                <a:gd name="T6" fmla="*/ 3720 w 10184"/>
                <a:gd name="T7" fmla="*/ 7312 h 10152"/>
                <a:gd name="T8" fmla="*/ 5584 w 10184"/>
                <a:gd name="T9" fmla="*/ 4392 h 10152"/>
                <a:gd name="T10" fmla="*/ 6136 w 10184"/>
                <a:gd name="T11" fmla="*/ 4272 h 10152"/>
                <a:gd name="T12" fmla="*/ 6256 w 10184"/>
                <a:gd name="T13" fmla="*/ 4824 h 10152"/>
                <a:gd name="T14" fmla="*/ 4384 w 10184"/>
                <a:gd name="T15" fmla="*/ 7752 h 10152"/>
                <a:gd name="T16" fmla="*/ 4376 w 10184"/>
                <a:gd name="T17" fmla="*/ 7768 h 10152"/>
                <a:gd name="T18" fmla="*/ 4320 w 10184"/>
                <a:gd name="T19" fmla="*/ 8128 h 10152"/>
                <a:gd name="T20" fmla="*/ 5512 w 10184"/>
                <a:gd name="T21" fmla="*/ 9320 h 10152"/>
                <a:gd name="T22" fmla="*/ 5680 w 10184"/>
                <a:gd name="T23" fmla="*/ 9344 h 10152"/>
                <a:gd name="T24" fmla="*/ 6096 w 10184"/>
                <a:gd name="T25" fmla="*/ 8984 h 10152"/>
                <a:gd name="T26" fmla="*/ 9296 w 10184"/>
                <a:gd name="T27" fmla="*/ 1080 h 10152"/>
                <a:gd name="T28" fmla="*/ 9304 w 10184"/>
                <a:gd name="T29" fmla="*/ 896 h 10152"/>
                <a:gd name="T30" fmla="*/ 9120 w 10184"/>
                <a:gd name="T31" fmla="*/ 904 h 10152"/>
                <a:gd name="T32" fmla="*/ 1216 w 10184"/>
                <a:gd name="T33" fmla="*/ 4104 h 10152"/>
                <a:gd name="T34" fmla="*/ 856 w 10184"/>
                <a:gd name="T35" fmla="*/ 4520 h 10152"/>
                <a:gd name="T36" fmla="*/ 880 w 10184"/>
                <a:gd name="T37" fmla="*/ 4688 h 10152"/>
                <a:gd name="T38" fmla="*/ 2192 w 10184"/>
                <a:gd name="T39" fmla="*/ 6000 h 10152"/>
                <a:gd name="T40" fmla="*/ 2536 w 10184"/>
                <a:gd name="T41" fmla="*/ 5960 h 10152"/>
                <a:gd name="T42" fmla="*/ 2568 w 10184"/>
                <a:gd name="T43" fmla="*/ 5944 h 10152"/>
                <a:gd name="T44" fmla="*/ 3432 w 10184"/>
                <a:gd name="T45" fmla="*/ 5496 h 10152"/>
                <a:gd name="T46" fmla="*/ 3968 w 10184"/>
                <a:gd name="T47" fmla="*/ 5672 h 10152"/>
                <a:gd name="T48" fmla="*/ 3792 w 10184"/>
                <a:gd name="T49" fmla="*/ 6208 h 10152"/>
                <a:gd name="T50" fmla="*/ 2936 w 10184"/>
                <a:gd name="T51" fmla="*/ 6648 h 10152"/>
                <a:gd name="T52" fmla="*/ 1616 w 10184"/>
                <a:gd name="T53" fmla="*/ 6568 h 10152"/>
                <a:gd name="T54" fmla="*/ 312 w 10184"/>
                <a:gd name="T55" fmla="*/ 5248 h 10152"/>
                <a:gd name="T56" fmla="*/ 64 w 10184"/>
                <a:gd name="T57" fmla="*/ 4352 h 10152"/>
                <a:gd name="T58" fmla="*/ 904 w 10184"/>
                <a:gd name="T59" fmla="*/ 3360 h 10152"/>
                <a:gd name="T60" fmla="*/ 8808 w 10184"/>
                <a:gd name="T61" fmla="*/ 160 h 10152"/>
                <a:gd name="T62" fmla="*/ 9856 w 10184"/>
                <a:gd name="T63" fmla="*/ 328 h 10152"/>
                <a:gd name="T64" fmla="*/ 10024 w 10184"/>
                <a:gd name="T65" fmla="*/ 1376 h 10152"/>
                <a:gd name="T66" fmla="*/ 6824 w 10184"/>
                <a:gd name="T67" fmla="*/ 9280 h 10152"/>
                <a:gd name="T68" fmla="*/ 5832 w 10184"/>
                <a:gd name="T69" fmla="*/ 10120 h 10152"/>
                <a:gd name="T70" fmla="*/ 5616 w 10184"/>
                <a:gd name="T71" fmla="*/ 10152 h 10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184" h="10152">
                  <a:moveTo>
                    <a:pt x="5616" y="10152"/>
                  </a:moveTo>
                  <a:cubicBezTo>
                    <a:pt x="5360" y="10152"/>
                    <a:pt x="5120" y="10056"/>
                    <a:pt x="4944" y="9880"/>
                  </a:cubicBezTo>
                  <a:lnTo>
                    <a:pt x="3752" y="8696"/>
                  </a:lnTo>
                  <a:cubicBezTo>
                    <a:pt x="3408" y="8352"/>
                    <a:pt x="3392" y="7784"/>
                    <a:pt x="3720" y="7312"/>
                  </a:cubicBezTo>
                  <a:lnTo>
                    <a:pt x="5584" y="4392"/>
                  </a:lnTo>
                  <a:cubicBezTo>
                    <a:pt x="5704" y="4208"/>
                    <a:pt x="5952" y="4152"/>
                    <a:pt x="6136" y="4272"/>
                  </a:cubicBezTo>
                  <a:cubicBezTo>
                    <a:pt x="6320" y="4392"/>
                    <a:pt x="6376" y="4640"/>
                    <a:pt x="6256" y="4824"/>
                  </a:cubicBezTo>
                  <a:lnTo>
                    <a:pt x="4384" y="7752"/>
                  </a:lnTo>
                  <a:cubicBezTo>
                    <a:pt x="4384" y="7760"/>
                    <a:pt x="4376" y="7760"/>
                    <a:pt x="4376" y="7768"/>
                  </a:cubicBezTo>
                  <a:cubicBezTo>
                    <a:pt x="4272" y="7920"/>
                    <a:pt x="4264" y="8080"/>
                    <a:pt x="4320" y="8128"/>
                  </a:cubicBezTo>
                  <a:lnTo>
                    <a:pt x="5512" y="9320"/>
                  </a:lnTo>
                  <a:cubicBezTo>
                    <a:pt x="5560" y="9368"/>
                    <a:pt x="5640" y="9360"/>
                    <a:pt x="5680" y="9344"/>
                  </a:cubicBezTo>
                  <a:cubicBezTo>
                    <a:pt x="5824" y="9312"/>
                    <a:pt x="6008" y="9192"/>
                    <a:pt x="6096" y="8984"/>
                  </a:cubicBezTo>
                  <a:lnTo>
                    <a:pt x="9296" y="1080"/>
                  </a:lnTo>
                  <a:cubicBezTo>
                    <a:pt x="9336" y="984"/>
                    <a:pt x="9328" y="920"/>
                    <a:pt x="9304" y="896"/>
                  </a:cubicBezTo>
                  <a:cubicBezTo>
                    <a:pt x="9280" y="872"/>
                    <a:pt x="9216" y="864"/>
                    <a:pt x="9120" y="904"/>
                  </a:cubicBezTo>
                  <a:lnTo>
                    <a:pt x="1216" y="4104"/>
                  </a:lnTo>
                  <a:cubicBezTo>
                    <a:pt x="1008" y="4184"/>
                    <a:pt x="888" y="4368"/>
                    <a:pt x="856" y="4520"/>
                  </a:cubicBezTo>
                  <a:cubicBezTo>
                    <a:pt x="848" y="4568"/>
                    <a:pt x="840" y="4648"/>
                    <a:pt x="880" y="4688"/>
                  </a:cubicBezTo>
                  <a:lnTo>
                    <a:pt x="2192" y="6000"/>
                  </a:lnTo>
                  <a:cubicBezTo>
                    <a:pt x="2240" y="6048"/>
                    <a:pt x="2384" y="6048"/>
                    <a:pt x="2536" y="5960"/>
                  </a:cubicBezTo>
                  <a:cubicBezTo>
                    <a:pt x="2544" y="5952"/>
                    <a:pt x="2560" y="5944"/>
                    <a:pt x="2568" y="5944"/>
                  </a:cubicBezTo>
                  <a:lnTo>
                    <a:pt x="3432" y="5496"/>
                  </a:lnTo>
                  <a:cubicBezTo>
                    <a:pt x="3632" y="5392"/>
                    <a:pt x="3872" y="5472"/>
                    <a:pt x="3968" y="5672"/>
                  </a:cubicBezTo>
                  <a:cubicBezTo>
                    <a:pt x="4072" y="5872"/>
                    <a:pt x="3992" y="6112"/>
                    <a:pt x="3792" y="6208"/>
                  </a:cubicBezTo>
                  <a:lnTo>
                    <a:pt x="2936" y="6648"/>
                  </a:lnTo>
                  <a:cubicBezTo>
                    <a:pt x="2480" y="6928"/>
                    <a:pt x="1944" y="6896"/>
                    <a:pt x="1616" y="6568"/>
                  </a:cubicBezTo>
                  <a:lnTo>
                    <a:pt x="312" y="5248"/>
                  </a:lnTo>
                  <a:cubicBezTo>
                    <a:pt x="88" y="5024"/>
                    <a:pt x="0" y="4696"/>
                    <a:pt x="64" y="4352"/>
                  </a:cubicBezTo>
                  <a:cubicBezTo>
                    <a:pt x="152" y="3920"/>
                    <a:pt x="480" y="3528"/>
                    <a:pt x="904" y="3360"/>
                  </a:cubicBezTo>
                  <a:lnTo>
                    <a:pt x="8808" y="160"/>
                  </a:lnTo>
                  <a:cubicBezTo>
                    <a:pt x="9192" y="0"/>
                    <a:pt x="9600" y="72"/>
                    <a:pt x="9856" y="328"/>
                  </a:cubicBezTo>
                  <a:cubicBezTo>
                    <a:pt x="10112" y="584"/>
                    <a:pt x="10184" y="992"/>
                    <a:pt x="10024" y="1376"/>
                  </a:cubicBezTo>
                  <a:lnTo>
                    <a:pt x="6824" y="9280"/>
                  </a:lnTo>
                  <a:cubicBezTo>
                    <a:pt x="6656" y="9704"/>
                    <a:pt x="6264" y="10032"/>
                    <a:pt x="5832" y="10120"/>
                  </a:cubicBezTo>
                  <a:cubicBezTo>
                    <a:pt x="5760" y="10144"/>
                    <a:pt x="5688" y="10152"/>
                    <a:pt x="5616" y="101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822748" y="1736413"/>
            <a:ext cx="707970" cy="707970"/>
            <a:chOff x="4975281" y="2073330"/>
            <a:chExt cx="707970" cy="707970"/>
          </a:xfrm>
        </p:grpSpPr>
        <p:sp>
          <p:nvSpPr>
            <p:cNvPr id="25" name="椭圆 24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1822748" y="5313418"/>
            <a:ext cx="707970" cy="707970"/>
            <a:chOff x="4975281" y="2073330"/>
            <a:chExt cx="707970" cy="707970"/>
          </a:xfrm>
        </p:grpSpPr>
        <p:sp>
          <p:nvSpPr>
            <p:cNvPr id="28" name="椭圆 27"/>
            <p:cNvSpPr/>
            <p:nvPr/>
          </p:nvSpPr>
          <p:spPr>
            <a:xfrm>
              <a:off x="4975281" y="2073330"/>
              <a:ext cx="707970" cy="707970"/>
            </a:xfrm>
            <a:prstGeom prst="ellipse">
              <a:avLst/>
            </a:prstGeom>
            <a:solidFill>
              <a:srgbClr val="8C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iconfont-1127-844300"/>
            <p:cNvSpPr>
              <a:spLocks noChangeAspect="1"/>
            </p:cNvSpPr>
            <p:nvPr/>
          </p:nvSpPr>
          <p:spPr bwMode="auto">
            <a:xfrm>
              <a:off x="5112375" y="2192724"/>
              <a:ext cx="446535" cy="452826"/>
            </a:xfrm>
            <a:custGeom>
              <a:avLst/>
              <a:gdLst>
                <a:gd name="connsiteX0" fmla="*/ 447070 w 468862"/>
                <a:gd name="connsiteY0" fmla="*/ 132212 h 475467"/>
                <a:gd name="connsiteX1" fmla="*/ 448762 w 468862"/>
                <a:gd name="connsiteY1" fmla="*/ 136215 h 475467"/>
                <a:gd name="connsiteX2" fmla="*/ 443047 w 468862"/>
                <a:gd name="connsiteY2" fmla="*/ 149738 h 475467"/>
                <a:gd name="connsiteX3" fmla="*/ 257113 w 468862"/>
                <a:gd name="connsiteY3" fmla="*/ 335637 h 475467"/>
                <a:gd name="connsiteX4" fmla="*/ 225489 w 468862"/>
                <a:gd name="connsiteY4" fmla="*/ 348589 h 475467"/>
                <a:gd name="connsiteX5" fmla="*/ 194246 w 468862"/>
                <a:gd name="connsiteY5" fmla="*/ 335637 h 475467"/>
                <a:gd name="connsiteX6" fmla="*/ 111185 w 468862"/>
                <a:gd name="connsiteY6" fmla="*/ 252211 h 475467"/>
                <a:gd name="connsiteX7" fmla="*/ 111185 w 468862"/>
                <a:gd name="connsiteY7" fmla="*/ 225164 h 475467"/>
                <a:gd name="connsiteX8" fmla="*/ 138237 w 468862"/>
                <a:gd name="connsiteY8" fmla="*/ 225164 h 475467"/>
                <a:gd name="connsiteX9" fmla="*/ 221679 w 468862"/>
                <a:gd name="connsiteY9" fmla="*/ 308590 h 475467"/>
                <a:gd name="connsiteX10" fmla="*/ 230061 w 468862"/>
                <a:gd name="connsiteY10" fmla="*/ 308590 h 475467"/>
                <a:gd name="connsiteX11" fmla="*/ 406127 w 468862"/>
                <a:gd name="connsiteY11" fmla="*/ 132557 h 475467"/>
                <a:gd name="connsiteX12" fmla="*/ 412613 w 468862"/>
                <a:gd name="connsiteY12" fmla="*/ 141345 h 475467"/>
                <a:gd name="connsiteX13" fmla="*/ 438520 w 468862"/>
                <a:gd name="connsiteY13" fmla="*/ 148965 h 475467"/>
                <a:gd name="connsiteX14" fmla="*/ 447616 w 468862"/>
                <a:gd name="connsiteY14" fmla="*/ 137583 h 475467"/>
                <a:gd name="connsiteX15" fmla="*/ 237738 w 468862"/>
                <a:gd name="connsiteY15" fmla="*/ 0 h 475467"/>
                <a:gd name="connsiteX16" fmla="*/ 446140 w 468862"/>
                <a:gd name="connsiteY16" fmla="*/ 123058 h 475467"/>
                <a:gd name="connsiteX17" fmla="*/ 447070 w 468862"/>
                <a:gd name="connsiteY17" fmla="*/ 132212 h 475467"/>
                <a:gd name="connsiteX18" fmla="*/ 443047 w 468862"/>
                <a:gd name="connsiteY18" fmla="*/ 122691 h 475467"/>
                <a:gd name="connsiteX19" fmla="*/ 415995 w 468862"/>
                <a:gd name="connsiteY19" fmla="*/ 122691 h 475467"/>
                <a:gd name="connsiteX20" fmla="*/ 406127 w 468862"/>
                <a:gd name="connsiteY20" fmla="*/ 132557 h 475467"/>
                <a:gd name="connsiteX21" fmla="*/ 380734 w 468862"/>
                <a:gd name="connsiteY21" fmla="*/ 98151 h 475467"/>
                <a:gd name="connsiteX22" fmla="*/ 237738 w 468862"/>
                <a:gd name="connsiteY22" fmla="*/ 37717 h 475467"/>
                <a:gd name="connsiteX23" fmla="*/ 38099 w 468862"/>
                <a:gd name="connsiteY23" fmla="*/ 237353 h 475467"/>
                <a:gd name="connsiteX24" fmla="*/ 237738 w 468862"/>
                <a:gd name="connsiteY24" fmla="*/ 436988 h 475467"/>
                <a:gd name="connsiteX25" fmla="*/ 431281 w 468862"/>
                <a:gd name="connsiteY25" fmla="*/ 286119 h 475467"/>
                <a:gd name="connsiteX26" fmla="*/ 454521 w 468862"/>
                <a:gd name="connsiteY26" fmla="*/ 272403 h 475467"/>
                <a:gd name="connsiteX27" fmla="*/ 468237 w 468862"/>
                <a:gd name="connsiteY27" fmla="*/ 295643 h 475467"/>
                <a:gd name="connsiteX28" fmla="*/ 237738 w 468862"/>
                <a:gd name="connsiteY28" fmla="*/ 475467 h 475467"/>
                <a:gd name="connsiteX29" fmla="*/ 0 w 468862"/>
                <a:gd name="connsiteY29" fmla="*/ 237734 h 475467"/>
                <a:gd name="connsiteX30" fmla="*/ 237738 w 468862"/>
                <a:gd name="connsiteY30" fmla="*/ 0 h 4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8862" h="475467">
                  <a:moveTo>
                    <a:pt x="447070" y="132212"/>
                  </a:moveTo>
                  <a:lnTo>
                    <a:pt x="448762" y="136215"/>
                  </a:lnTo>
                  <a:cubicBezTo>
                    <a:pt x="448762" y="141072"/>
                    <a:pt x="446857" y="145929"/>
                    <a:pt x="443047" y="149738"/>
                  </a:cubicBezTo>
                  <a:lnTo>
                    <a:pt x="257113" y="335637"/>
                  </a:lnTo>
                  <a:cubicBezTo>
                    <a:pt x="247969" y="344018"/>
                    <a:pt x="236919" y="348589"/>
                    <a:pt x="225489" y="348589"/>
                  </a:cubicBezTo>
                  <a:cubicBezTo>
                    <a:pt x="214059" y="348589"/>
                    <a:pt x="203009" y="344399"/>
                    <a:pt x="194246" y="335637"/>
                  </a:cubicBezTo>
                  <a:lnTo>
                    <a:pt x="111185" y="252211"/>
                  </a:lnTo>
                  <a:cubicBezTo>
                    <a:pt x="103565" y="244592"/>
                    <a:pt x="103565" y="232783"/>
                    <a:pt x="111185" y="225164"/>
                  </a:cubicBezTo>
                  <a:cubicBezTo>
                    <a:pt x="118805" y="217545"/>
                    <a:pt x="130617" y="217545"/>
                    <a:pt x="138237" y="225164"/>
                  </a:cubicBezTo>
                  <a:lnTo>
                    <a:pt x="221679" y="308590"/>
                  </a:lnTo>
                  <a:cubicBezTo>
                    <a:pt x="223965" y="310876"/>
                    <a:pt x="227775" y="310876"/>
                    <a:pt x="230061" y="308590"/>
                  </a:cubicBezTo>
                  <a:lnTo>
                    <a:pt x="406127" y="132557"/>
                  </a:lnTo>
                  <a:lnTo>
                    <a:pt x="412613" y="141345"/>
                  </a:lnTo>
                  <a:cubicBezTo>
                    <a:pt x="417565" y="150489"/>
                    <a:pt x="429376" y="153917"/>
                    <a:pt x="438520" y="148965"/>
                  </a:cubicBezTo>
                  <a:cubicBezTo>
                    <a:pt x="443092" y="146488"/>
                    <a:pt x="446235" y="142297"/>
                    <a:pt x="447616" y="137583"/>
                  </a:cubicBezTo>
                  <a:close/>
                  <a:moveTo>
                    <a:pt x="237738" y="0"/>
                  </a:moveTo>
                  <a:cubicBezTo>
                    <a:pt x="324223" y="0"/>
                    <a:pt x="404231" y="47242"/>
                    <a:pt x="446140" y="123058"/>
                  </a:cubicBezTo>
                  <a:lnTo>
                    <a:pt x="447070" y="132212"/>
                  </a:lnTo>
                  <a:lnTo>
                    <a:pt x="443047" y="122691"/>
                  </a:lnTo>
                  <a:cubicBezTo>
                    <a:pt x="435427" y="115072"/>
                    <a:pt x="423615" y="115072"/>
                    <a:pt x="415995" y="122691"/>
                  </a:cubicBezTo>
                  <a:lnTo>
                    <a:pt x="406127" y="132557"/>
                  </a:lnTo>
                  <a:lnTo>
                    <a:pt x="380734" y="98151"/>
                  </a:lnTo>
                  <a:cubicBezTo>
                    <a:pt x="343677" y="60005"/>
                    <a:pt x="292315" y="37717"/>
                    <a:pt x="237738" y="37717"/>
                  </a:cubicBezTo>
                  <a:cubicBezTo>
                    <a:pt x="127632" y="37717"/>
                    <a:pt x="38099" y="127249"/>
                    <a:pt x="38099" y="237353"/>
                  </a:cubicBezTo>
                  <a:cubicBezTo>
                    <a:pt x="38099" y="347457"/>
                    <a:pt x="127632" y="436988"/>
                    <a:pt x="237738" y="436988"/>
                  </a:cubicBezTo>
                  <a:cubicBezTo>
                    <a:pt x="329557" y="436988"/>
                    <a:pt x="409184" y="374888"/>
                    <a:pt x="431281" y="286119"/>
                  </a:cubicBezTo>
                  <a:cubicBezTo>
                    <a:pt x="433948" y="275832"/>
                    <a:pt x="444235" y="269736"/>
                    <a:pt x="454521" y="272403"/>
                  </a:cubicBezTo>
                  <a:cubicBezTo>
                    <a:pt x="464808" y="275070"/>
                    <a:pt x="470904" y="285357"/>
                    <a:pt x="468237" y="295643"/>
                  </a:cubicBezTo>
                  <a:cubicBezTo>
                    <a:pt x="441949" y="401556"/>
                    <a:pt x="347082" y="475467"/>
                    <a:pt x="237738" y="475467"/>
                  </a:cubicBezTo>
                  <a:cubicBezTo>
                    <a:pt x="106677" y="475467"/>
                    <a:pt x="0" y="368792"/>
                    <a:pt x="0" y="237734"/>
                  </a:cubicBezTo>
                  <a:cubicBezTo>
                    <a:pt x="0" y="106675"/>
                    <a:pt x="106677" y="0"/>
                    <a:pt x="2377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35280" y="2112010"/>
            <a:ext cx="11383010" cy="37274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Char char="p"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在强酸或路易斯酸存在下，烯烃的双键发生质子化。酸中的质子加到双键的末端碳上，从而在另一个碳上形成碳正离子（遵循马氏规则）</a:t>
            </a:r>
          </a:p>
          <a:p>
            <a:pPr marL="457200" indent="-457200" algn="just" defTabSz="457200">
              <a:lnSpc>
                <a:spcPct val="150000"/>
              </a:lnSpc>
              <a:buClrTx/>
              <a:buSzTx/>
              <a:buFont typeface="Wingdings" panose="05000000000000000000" charset="0"/>
              <a:buChar char="p"/>
            </a:pP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醇在酸作用下，其羟基先被质子化，形成一个好的离去基团水，剩下的部分就形成了碳正离子。</a:t>
            </a:r>
            <a:endParaRPr lang="en-US" altLang="zh-CN" sz="3200" dirty="0">
              <a:solidFill>
                <a:srgbClr val="000000">
                  <a:lumMod val="50000"/>
                  <a:lumOff val="5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5885815"/>
            <a:ext cx="10906125" cy="971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en-US" altLang="zh-CN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 </a:t>
            </a:r>
            <a:r>
              <a:rPr lang="zh-CN" altLang="en-US" sz="3200" dirty="0">
                <a:solidFill>
                  <a:srgbClr val="000000">
                    <a:lumMod val="50000"/>
                    <a:lumOff val="5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【本质是生成碳正离子作为亲电试剂，需要考虑重排！】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5039658" y="2505564"/>
            <a:ext cx="1969428" cy="1940194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3983850" y="1945040"/>
            <a:ext cx="5256421" cy="376047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88326" y="1"/>
            <a:ext cx="5438140" cy="1147445"/>
            <a:chOff x="288326" y="1"/>
            <a:chExt cx="5438140" cy="1147445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亲电取代反应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96376" y="779146"/>
              <a:ext cx="45300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Electrophilic Substitutions</a:t>
              </a:r>
            </a:p>
          </p:txBody>
        </p:sp>
      </p:grp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83820" y="0"/>
          <a:ext cx="12042775" cy="6858635"/>
        </p:xfrm>
        <a:graphic>
          <a:graphicData uri="http://schemas.openxmlformats.org/drawingml/2006/table">
            <a:tbl>
              <a:tblPr firstRow="1"/>
              <a:tblGrid>
                <a:gridCol w="1391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7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3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对比项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傅</a:t>
                      </a:r>
                      <a:r>
                        <a:rPr lang="en-US" altLang="zh-CN" sz="2000"/>
                        <a:t>‑</a:t>
                      </a:r>
                      <a:r>
                        <a:rPr lang="zh-CN" altLang="en-US" sz="2000"/>
                        <a:t>克烷基化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傅</a:t>
                      </a:r>
                      <a:r>
                        <a:rPr lang="en-US" altLang="zh-CN" sz="2000"/>
                        <a:t>‑</a:t>
                      </a:r>
                      <a:r>
                        <a:rPr lang="zh-CN" altLang="en-US" sz="2000"/>
                        <a:t>克酰基化</a:t>
                      </a:r>
                    </a:p>
                  </a:txBody>
                  <a:tcPr marL="122237" marR="122237" marT="76517" marB="7651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14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反应通式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芳烃 </a:t>
                      </a:r>
                      <a:r>
                        <a:rPr lang="en-US" altLang="zh-CN" sz="2000"/>
                        <a:t>+ </a:t>
                      </a:r>
                      <a:r>
                        <a:rPr lang="zh-CN" altLang="en-US" sz="2000"/>
                        <a:t>卤代烷</a:t>
                      </a:r>
                      <a:r>
                        <a:rPr lang="en-US" altLang="zh-CN" sz="2000"/>
                        <a:t>(R–X) → </a:t>
                      </a:r>
                      <a:r>
                        <a:rPr lang="zh-CN" altLang="en-US" sz="2000"/>
                        <a:t>烷基苯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芳烃 </a:t>
                      </a:r>
                      <a:r>
                        <a:rPr lang="en-US" altLang="zh-CN" sz="2000"/>
                        <a:t>+ </a:t>
                      </a:r>
                      <a:r>
                        <a:rPr lang="zh-CN" altLang="en-US" sz="2000"/>
                        <a:t>酰卤</a:t>
                      </a:r>
                      <a:r>
                        <a:rPr lang="en-US" altLang="zh-CN" sz="2000"/>
                        <a:t>(RCO–X) / </a:t>
                      </a:r>
                      <a:r>
                        <a:rPr lang="zh-CN" altLang="en-US" sz="2000"/>
                        <a:t>酸酐 </a:t>
                      </a:r>
                      <a:r>
                        <a:rPr lang="en-US" altLang="zh-CN" sz="2000"/>
                        <a:t>→ </a:t>
                      </a:r>
                      <a:r>
                        <a:rPr lang="zh-CN" altLang="en-US" sz="2000"/>
                        <a:t>芳酮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5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亲电试剂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烷基碳正离子</a:t>
                      </a:r>
                      <a:r>
                        <a:rPr lang="en-US" altLang="zh-CN" sz="2000"/>
                        <a:t>(</a:t>
                      </a:r>
                      <a:r>
                        <a:rPr lang="zh-CN" altLang="en-US" sz="2000"/>
                        <a:t>或极化配合物</a:t>
                      </a:r>
                      <a:r>
                        <a:rPr lang="en-US" altLang="zh-CN" sz="2000"/>
                        <a:t>)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酰基碳正离子 </a:t>
                      </a:r>
                      <a:r>
                        <a:rPr lang="en-US" altLang="zh-CN" sz="2000"/>
                        <a:t>[R–C≡O⁺]</a:t>
                      </a:r>
                      <a:r>
                        <a:rPr lang="zh-CN" altLang="en-US" sz="2000"/>
                        <a:t>（共振稳定）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14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催化剂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2000"/>
                        <a:t>Lewis</a:t>
                      </a:r>
                      <a:r>
                        <a:rPr lang="zh-CN" altLang="en-US" sz="2000"/>
                        <a:t>酸，常用 </a:t>
                      </a:r>
                      <a:r>
                        <a:rPr lang="en-US" altLang="zh-CN" sz="2000"/>
                        <a:t>AlCl₃</a:t>
                      </a:r>
                      <a:r>
                        <a:rPr lang="zh-CN" altLang="en-US" sz="2000"/>
                        <a:t>（需多于</a:t>
                      </a:r>
                      <a:r>
                        <a:rPr lang="en-US" altLang="zh-CN" sz="2000"/>
                        <a:t>1</a:t>
                      </a:r>
                      <a:r>
                        <a:rPr lang="zh-CN" altLang="en-US" sz="2000"/>
                        <a:t>倍摩尔量）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2000"/>
                        <a:t>Lewis</a:t>
                      </a:r>
                      <a:r>
                        <a:rPr lang="zh-CN" altLang="en-US" sz="2000"/>
                        <a:t>酸，常用 </a:t>
                      </a:r>
                      <a:r>
                        <a:rPr lang="en-US" altLang="zh-CN" sz="2000"/>
                        <a:t>AlCl₃</a:t>
                      </a:r>
                      <a:r>
                        <a:rPr lang="zh-CN" altLang="en-US" sz="2000"/>
                        <a:t>（一般只需</a:t>
                      </a:r>
                      <a:r>
                        <a:rPr lang="en-US" altLang="zh-CN" sz="2000"/>
                        <a:t>0.1–1</a:t>
                      </a:r>
                      <a:r>
                        <a:rPr lang="zh-CN" altLang="en-US" sz="2000"/>
                        <a:t>倍摩尔量）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413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主要副反应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2000"/>
                        <a:t>① </a:t>
                      </a:r>
                      <a:r>
                        <a:rPr lang="zh-CN" altLang="en-US" sz="2000"/>
                        <a:t>多烷基化</a:t>
                      </a:r>
                      <a:br>
                        <a:rPr lang="zh-CN" altLang="en-US" sz="2000"/>
                      </a:br>
                      <a:r>
                        <a:rPr lang="en-US" altLang="zh-CN" sz="2000"/>
                        <a:t>② </a:t>
                      </a:r>
                      <a:r>
                        <a:rPr lang="zh-CN" altLang="en-US" sz="2000"/>
                        <a:t>碳骨架重排</a:t>
                      </a:r>
                      <a:br>
                        <a:rPr lang="zh-CN" altLang="en-US" sz="2000"/>
                      </a:br>
                      <a:r>
                        <a:rPr lang="en-US" altLang="zh-CN" sz="2000"/>
                        <a:t>③ </a:t>
                      </a:r>
                      <a:r>
                        <a:rPr lang="zh-CN" altLang="en-US" sz="2000"/>
                        <a:t>烷基的消除</a:t>
                      </a:r>
                      <a:r>
                        <a:rPr lang="en-US" altLang="zh-CN" sz="2000"/>
                        <a:t>/</a:t>
                      </a:r>
                      <a:r>
                        <a:rPr lang="zh-CN" altLang="en-US" sz="2000"/>
                        <a:t>异构化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基本无多酰基化</a:t>
                      </a:r>
                      <a:r>
                        <a:rPr lang="en-US" altLang="zh-CN" sz="2000"/>
                        <a:t>(</a:t>
                      </a:r>
                      <a:r>
                        <a:rPr lang="zh-CN" altLang="en-US" sz="2000"/>
                        <a:t>芳酮与</a:t>
                      </a:r>
                      <a:r>
                        <a:rPr lang="en-US" altLang="zh-CN" sz="2000"/>
                        <a:t>AlCl₃</a:t>
                      </a:r>
                      <a:r>
                        <a:rPr lang="zh-CN" altLang="en-US" sz="2000"/>
                        <a:t>络合钝化</a:t>
                      </a:r>
                      <a:r>
                        <a:rPr lang="en-US" altLang="zh-CN" sz="2000"/>
                        <a:t>)</a:t>
                      </a:r>
                      <a:r>
                        <a:rPr lang="zh-CN" altLang="en-US" sz="2000"/>
                        <a:t>，不会重排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产物纯度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常为混合物（因重排）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产物单一、可预测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55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适用范围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不适用于强钝化芳环</a:t>
                      </a:r>
                      <a:r>
                        <a:rPr lang="en-US" altLang="zh-CN" sz="2000"/>
                        <a:t>(</a:t>
                      </a:r>
                      <a:r>
                        <a:rPr lang="zh-CN" altLang="en-US" sz="2000"/>
                        <a:t>如</a:t>
                      </a:r>
                      <a:r>
                        <a:rPr lang="en-US" altLang="zh-CN" sz="2000"/>
                        <a:t>–NO₂, –SO₃H)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同样不适用于强钝化芳环，对弱钝化环有一定容忍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6145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底物敏感点</a:t>
                      </a:r>
                    </a:p>
                  </a:txBody>
                  <a:tcPr marL="0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卤代烷：</a:t>
                      </a:r>
                      <a:r>
                        <a:rPr lang="en-US" altLang="zh-CN" sz="2000"/>
                        <a:t>3° &gt; 2° &gt; 1°</a:t>
                      </a:r>
                      <a:r>
                        <a:rPr lang="zh-CN" altLang="en-US" sz="2000"/>
                        <a:t>（越易生成稳定碳正离子，重排风险越高）</a:t>
                      </a:r>
                    </a:p>
                  </a:txBody>
                  <a:tcPr marL="122237" marR="122237" marT="76517" marB="7651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zh-CN" altLang="en-US" sz="2000"/>
                        <a:t>酰卤 </a:t>
                      </a:r>
                      <a:r>
                        <a:rPr lang="en-US" altLang="zh-CN" sz="2000"/>
                        <a:t>/ </a:t>
                      </a:r>
                      <a:r>
                        <a:rPr lang="zh-CN" altLang="en-US" sz="2000"/>
                        <a:t>酸酐：基本由</a:t>
                      </a:r>
                      <a:r>
                        <a:rPr lang="en-US" altLang="zh-CN" sz="2000"/>
                        <a:t>R–CO⁺</a:t>
                      </a:r>
                      <a:r>
                        <a:rPr lang="zh-CN" altLang="en-US" sz="2000"/>
                        <a:t>直接进攻，无重排</a:t>
                      </a:r>
                    </a:p>
                  </a:txBody>
                  <a:tcPr marL="122237" marR="0" marT="76517" marB="76517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648048"/>
            <a:chOff x="6790051" y="2376026"/>
            <a:chExt cx="4929534" cy="2648048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3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158337"/>
              <a:chOff x="7107021" y="2697601"/>
              <a:chExt cx="4916548" cy="1158337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5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定位规则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987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Orientation rule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5"/>
          <a:stretch>
            <a:fillRect/>
          </a:stretch>
        </p:blipFill>
        <p:spPr>
          <a:xfrm>
            <a:off x="0" y="8255"/>
            <a:ext cx="4660334" cy="6858000"/>
          </a:xfrm>
          <a:custGeom>
            <a:avLst/>
            <a:gdLst>
              <a:gd name="connsiteX0" fmla="*/ 0 w 4660334"/>
              <a:gd name="connsiteY0" fmla="*/ 0 h 6858000"/>
              <a:gd name="connsiteX1" fmla="*/ 3488956 w 4660334"/>
              <a:gd name="connsiteY1" fmla="*/ 0 h 6858000"/>
              <a:gd name="connsiteX2" fmla="*/ 3494185 w 4660334"/>
              <a:gd name="connsiteY2" fmla="*/ 296479 h 6858000"/>
              <a:gd name="connsiteX3" fmla="*/ 4322921 w 4660334"/>
              <a:gd name="connsiteY3" fmla="*/ 6858000 h 6858000"/>
              <a:gd name="connsiteX4" fmla="*/ 0 w 466033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334" h="6858000">
                <a:moveTo>
                  <a:pt x="0" y="0"/>
                </a:moveTo>
                <a:lnTo>
                  <a:pt x="3488956" y="0"/>
                </a:lnTo>
                <a:lnTo>
                  <a:pt x="3494185" y="296479"/>
                </a:lnTo>
                <a:cubicBezTo>
                  <a:pt x="3606464" y="3424419"/>
                  <a:pt x="5386308" y="3528467"/>
                  <a:pt x="4322921" y="6858000"/>
                </a:cubicBezTo>
                <a:lnTo>
                  <a:pt x="0" y="68580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"/>
            </p:custDataLst>
          </p:nvPr>
        </p:nvGrpSpPr>
        <p:grpSpPr>
          <a:xfrm>
            <a:off x="335574" y="1847219"/>
            <a:ext cx="4541520" cy="1685831"/>
            <a:chOff x="3624780" y="2362072"/>
            <a:chExt cx="6208594" cy="814034"/>
          </a:xfrm>
        </p:grpSpPr>
        <p:sp>
          <p:nvSpPr>
            <p:cNvPr id="37" name="文本框 36"/>
            <p:cNvSpPr txBox="1"/>
            <p:nvPr>
              <p:custDataLst>
                <p:tags r:id="rId11"/>
              </p:custDataLst>
            </p:nvPr>
          </p:nvSpPr>
          <p:spPr>
            <a:xfrm>
              <a:off x="3624780" y="2362072"/>
              <a:ext cx="6208594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Inductive effects</a:t>
              </a:r>
            </a:p>
          </p:txBody>
        </p:sp>
        <p:sp>
          <p:nvSpPr>
            <p:cNvPr id="38" name="文本框 37"/>
            <p:cNvSpPr txBox="1"/>
            <p:nvPr>
              <p:custDataLst>
                <p:tags r:id="rId12"/>
              </p:custDataLst>
            </p:nvPr>
          </p:nvSpPr>
          <p:spPr>
            <a:xfrm>
              <a:off x="3624780" y="2507978"/>
              <a:ext cx="4805976" cy="66812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Activating groups-ortho/para</a:t>
              </a:r>
              <a:r>
                <a:rPr lang="en-US" altLang="zh-CN" sz="14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 </a:t>
              </a:r>
            </a:p>
          </p:txBody>
        </p:sp>
      </p:grpSp>
      <p:grpSp>
        <p:nvGrpSpPr>
          <p:cNvPr id="39" name="组合 38"/>
          <p:cNvGrpSpPr/>
          <p:nvPr>
            <p:custDataLst>
              <p:tags r:id="rId2"/>
            </p:custDataLst>
          </p:nvPr>
        </p:nvGrpSpPr>
        <p:grpSpPr>
          <a:xfrm>
            <a:off x="335574" y="3958815"/>
            <a:ext cx="4470400" cy="1685926"/>
            <a:chOff x="3624780" y="2362072"/>
            <a:chExt cx="6111368" cy="814080"/>
          </a:xfrm>
        </p:grpSpPr>
        <p:sp>
          <p:nvSpPr>
            <p:cNvPr id="40" name="文本框 39"/>
            <p:cNvSpPr txBox="1"/>
            <p:nvPr>
              <p:custDataLst>
                <p:tags r:id="rId9"/>
              </p:custDataLst>
            </p:nvPr>
          </p:nvSpPr>
          <p:spPr>
            <a:xfrm>
              <a:off x="3624780" y="2362072"/>
              <a:ext cx="5409949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Inductive effects</a:t>
              </a:r>
            </a:p>
          </p:txBody>
        </p:sp>
        <p:sp>
          <p:nvSpPr>
            <p:cNvPr id="41" name="文本框 40"/>
            <p:cNvSpPr txBox="1"/>
            <p:nvPr>
              <p:custDataLst>
                <p:tags r:id="rId10"/>
              </p:custDataLst>
            </p:nvPr>
          </p:nvSpPr>
          <p:spPr>
            <a:xfrm>
              <a:off x="3624780" y="2508024"/>
              <a:ext cx="6111368" cy="66812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Deactivating groups-</a:t>
              </a:r>
            </a:p>
            <a:p>
              <a:pPr algn="just" defTabSz="457200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meta</a:t>
              </a:r>
            </a:p>
          </p:txBody>
        </p:sp>
      </p:grpSp>
      <p:grpSp>
        <p:nvGrpSpPr>
          <p:cNvPr id="42" name="组合 41"/>
          <p:cNvGrpSpPr/>
          <p:nvPr>
            <p:custDataLst>
              <p:tags r:id="rId3"/>
            </p:custDataLst>
          </p:nvPr>
        </p:nvGrpSpPr>
        <p:grpSpPr>
          <a:xfrm>
            <a:off x="8342303" y="1847219"/>
            <a:ext cx="4368800" cy="1685831"/>
            <a:chOff x="3624780" y="2362072"/>
            <a:chExt cx="5972473" cy="814034"/>
          </a:xfrm>
        </p:grpSpPr>
        <p:sp>
          <p:nvSpPr>
            <p:cNvPr id="43" name="文本框 42"/>
            <p:cNvSpPr txBox="1"/>
            <p:nvPr>
              <p:custDataLst>
                <p:tags r:id="rId7"/>
              </p:custDataLst>
            </p:nvPr>
          </p:nvSpPr>
          <p:spPr>
            <a:xfrm>
              <a:off x="3624780" y="2362072"/>
              <a:ext cx="5972473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Resonance effects</a:t>
              </a:r>
            </a:p>
          </p:txBody>
        </p:sp>
        <p:sp>
          <p:nvSpPr>
            <p:cNvPr id="44" name="文本框 43"/>
            <p:cNvSpPr txBox="1"/>
            <p:nvPr>
              <p:custDataLst>
                <p:tags r:id="rId8"/>
              </p:custDataLst>
            </p:nvPr>
          </p:nvSpPr>
          <p:spPr>
            <a:xfrm>
              <a:off x="3624780" y="2507978"/>
              <a:ext cx="4805976" cy="66812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defTabSz="457200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Activating groups-ortho/para</a:t>
              </a:r>
            </a:p>
          </p:txBody>
        </p:sp>
      </p:grpSp>
      <p:grpSp>
        <p:nvGrpSpPr>
          <p:cNvPr id="45" name="组合 44"/>
          <p:cNvGrpSpPr/>
          <p:nvPr>
            <p:custDataLst>
              <p:tags r:id="rId4"/>
            </p:custDataLst>
          </p:nvPr>
        </p:nvGrpSpPr>
        <p:grpSpPr>
          <a:xfrm>
            <a:off x="8342303" y="3958815"/>
            <a:ext cx="4162425" cy="1685926"/>
            <a:chOff x="3624780" y="2362072"/>
            <a:chExt cx="5690343" cy="814080"/>
          </a:xfrm>
        </p:grpSpPr>
        <p:sp>
          <p:nvSpPr>
            <p:cNvPr id="46" name="文本框 45"/>
            <p:cNvSpPr txBox="1"/>
            <p:nvPr>
              <p:custDataLst>
                <p:tags r:id="rId5"/>
              </p:custDataLst>
            </p:nvPr>
          </p:nvSpPr>
          <p:spPr>
            <a:xfrm>
              <a:off x="3624780" y="2362072"/>
              <a:ext cx="5690343" cy="28178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defTabSz="457200"/>
              <a:r>
                <a:rPr lang="en-US" altLang="zh-CN" sz="32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Resonance effects</a:t>
              </a:r>
            </a:p>
          </p:txBody>
        </p:sp>
        <p:sp>
          <p:nvSpPr>
            <p:cNvPr id="47" name="文本框 46"/>
            <p:cNvSpPr txBox="1"/>
            <p:nvPr>
              <p:custDataLst>
                <p:tags r:id="rId6"/>
              </p:custDataLst>
            </p:nvPr>
          </p:nvSpPr>
          <p:spPr>
            <a:xfrm>
              <a:off x="3624780" y="2508024"/>
              <a:ext cx="5454222" cy="66812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457200">
                <a:lnSpc>
                  <a:spcPct val="150000"/>
                </a:lnSpc>
              </a:pPr>
              <a:r>
                <a:rPr lang="en-US" altLang="zh-CN" sz="2800" dirty="0">
                  <a:solidFill>
                    <a:srgbClr val="000000">
                      <a:lumMod val="50000"/>
                      <a:lumOff val="50000"/>
                    </a:srgb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Deactivating groups-ortho/para</a:t>
              </a: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 descr="IMG_0059(20260501-150210)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68115" y="1847215"/>
            <a:ext cx="4373880" cy="43738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77595" y="1283970"/>
            <a:ext cx="102057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已有取代基通过改变电子云密度，影响反应速率和新</a:t>
            </a:r>
            <a:r>
              <a:rPr lang="zh-CN" altLang="en-US" sz="2400">
                <a:sym typeface="+mn-ea"/>
              </a:rPr>
              <a:t>基团</a:t>
            </a:r>
            <a:r>
              <a:rPr lang="zh-CN" altLang="en-US" sz="2400"/>
              <a:t>取代的位置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2"/>
          <a:srcRect r="1702"/>
          <a:stretch>
            <a:fillRect/>
          </a:stretch>
        </p:blipFill>
        <p:spPr>
          <a:xfrm>
            <a:off x="1077595" y="1547495"/>
            <a:ext cx="9086850" cy="2304415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1125220" y="4267200"/>
            <a:ext cx="908558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3200">
                <a:sym typeface="+mn-ea"/>
              </a:rPr>
              <a:t>与苯环上直接相连的原子都是单键，带有孤电子对或带有负电荷。能够使苯环上电子云密度升高而使苯环活化。</a:t>
            </a:r>
            <a:endParaRPr lang="zh-CN" altLang="en-US" sz="3200"/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1077595" y="3931285"/>
            <a:ext cx="908558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3200">
                <a:sym typeface="+mn-ea"/>
              </a:rPr>
              <a:t>与苯环直接相连的原子带有不饱和键或正电荷，它们都能使苯环上的电子云密度降低，而使苯环钝化。</a:t>
            </a:r>
            <a:endParaRPr lang="zh-CN" altLang="en-US" sz="3200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95" y="1553210"/>
            <a:ext cx="10035540" cy="1713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259080" y="1262380"/>
            <a:ext cx="11932920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构象异构：指具有一定构型的有机物分子由于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C—C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单键的旋转或扭曲（不是把键断开）而使得分子各原子</a:t>
            </a:r>
          </a:p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或原子团在空间产生不同的排列方式的一种立体异构现象，又称旋转异构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一种现象</a:t>
            </a:r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构象：分子因单键旋转或环翻转产生的瞬时空间排列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某种空间排列</a:t>
            </a:r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构象异构体：因不同构象状态形成的具有一定共同特征的有机化合物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不同具体空间排列之间的关系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条件：可以产生单键的自由旋转 或 环状结构的柔性变形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1078230" y="1529715"/>
            <a:ext cx="982789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200"/>
              <a:t>卤素原子具有吸电子诱导效应和给电子共轭效应，因此为致钝的邻对位定位基。</a:t>
            </a: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3200"/>
              <a:t>卤原子既具有吸电子的诱导效应，又具有</a:t>
            </a:r>
            <a:r>
              <a:rPr lang="en-US" altLang="zh-CN" sz="3200"/>
              <a:t>p- π</a:t>
            </a: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3200"/>
              <a:t>共轭效应，总的结果是使苯环上的电子密度降低，因此，卤原子是邻对位定位基，但使苯环钝化。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0" y="5354955"/>
            <a:ext cx="12190730" cy="1383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tx1"/>
                </a:solidFill>
              </a:rPr>
              <a:t>两个取代基的定位效应一致</a:t>
            </a:r>
            <a:r>
              <a:rPr lang="en-US" altLang="zh-CN" sz="2800">
                <a:solidFill>
                  <a:schemeClr val="tx1"/>
                </a:solidFill>
              </a:rPr>
              <a:t>→</a:t>
            </a:r>
            <a:r>
              <a:rPr lang="zh-CN" altLang="en-US" sz="2800">
                <a:solidFill>
                  <a:schemeClr val="tx1"/>
                </a:solidFill>
              </a:rPr>
              <a:t>第三个取代基进入的位置主要受强的定位基的支配，差别不大时得到混合物。</a:t>
            </a: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1077595" y="1448435"/>
            <a:ext cx="7200900" cy="3771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0" y="4749800"/>
            <a:ext cx="12190730" cy="19983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indent="45720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tx1"/>
                </a:solidFill>
              </a:rPr>
              <a:t>两个取代基的定位效应不一致</a:t>
            </a:r>
            <a:r>
              <a:rPr lang="en-US" altLang="zh-CN" sz="2800">
                <a:solidFill>
                  <a:schemeClr val="tx1"/>
                </a:solidFill>
              </a:rPr>
              <a:t>→</a:t>
            </a:r>
            <a:r>
              <a:rPr lang="zh-CN" altLang="en-US" sz="2800">
                <a:solidFill>
                  <a:schemeClr val="tx1"/>
                </a:solidFill>
              </a:rPr>
              <a:t>第三个取代基进入的位置主要受活化（</a:t>
            </a:r>
            <a:r>
              <a:rPr lang="zh-CN" altLang="en-US" sz="2800">
                <a:sym typeface="+mn-ea"/>
              </a:rPr>
              <a:t>邻对位</a:t>
            </a:r>
            <a:r>
              <a:rPr lang="zh-CN" altLang="en-US" sz="2800">
                <a:solidFill>
                  <a:schemeClr val="tx1"/>
                </a:solidFill>
              </a:rPr>
              <a:t>基团）的支配。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618615"/>
            <a:ext cx="8865870" cy="2660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9" name="矩形 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定位规则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kern="0" spc="20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Orientation rule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1270" y="1225550"/>
            <a:ext cx="12190730" cy="10636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indent="45720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800">
                <a:solidFill>
                  <a:schemeClr val="tx1"/>
                </a:solidFill>
              </a:rPr>
              <a:t>Q</a:t>
            </a:r>
            <a:r>
              <a:rPr lang="zh-CN" altLang="en-US" sz="2800">
                <a:solidFill>
                  <a:schemeClr val="tx1"/>
                </a:solidFill>
              </a:rPr>
              <a:t>：如何得到邻</a:t>
            </a:r>
            <a:r>
              <a:rPr lang="en-US" altLang="zh-CN" sz="2800">
                <a:solidFill>
                  <a:schemeClr val="tx1"/>
                </a:solidFill>
              </a:rPr>
              <a:t>/</a:t>
            </a:r>
            <a:r>
              <a:rPr lang="zh-CN" altLang="en-US" sz="2800">
                <a:solidFill>
                  <a:schemeClr val="tx1"/>
                </a:solidFill>
              </a:rPr>
              <a:t>间</a:t>
            </a:r>
            <a:r>
              <a:rPr lang="en-US" altLang="zh-CN" sz="2800">
                <a:solidFill>
                  <a:schemeClr val="tx1"/>
                </a:solidFill>
              </a:rPr>
              <a:t>/</a:t>
            </a:r>
            <a:r>
              <a:rPr lang="zh-CN" altLang="en-US" sz="2800">
                <a:solidFill>
                  <a:schemeClr val="tx1"/>
                </a:solidFill>
              </a:rPr>
              <a:t>对氯硝基苯？</a:t>
            </a:r>
          </a:p>
          <a:p>
            <a:pPr indent="45720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2800">
                <a:solidFill>
                  <a:schemeClr val="tx1"/>
                </a:solidFill>
              </a:rPr>
              <a:t>A: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20" y="2188210"/>
            <a:ext cx="6972300" cy="3261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956023"/>
            <a:chOff x="6790051" y="2376026"/>
            <a:chExt cx="4929534" cy="2956023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4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466312"/>
              <a:chOff x="7107021" y="2697601"/>
              <a:chExt cx="4916548" cy="1466312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5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取代苯衍生物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706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substituted aromatic compounds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" r="25589"/>
          <a:stretch>
            <a:fillRect/>
          </a:stretch>
        </p:blipFill>
        <p:spPr>
          <a:xfrm>
            <a:off x="-27930" y="-7621"/>
            <a:ext cx="5103116" cy="6865621"/>
          </a:xfrm>
          <a:custGeom>
            <a:avLst/>
            <a:gdLst>
              <a:gd name="connsiteX0" fmla="*/ 0 w 5103116"/>
              <a:gd name="connsiteY0" fmla="*/ 0 h 6808051"/>
              <a:gd name="connsiteX1" fmla="*/ 3931458 w 5103116"/>
              <a:gd name="connsiteY1" fmla="*/ 0 h 6808051"/>
              <a:gd name="connsiteX2" fmla="*/ 4859887 w 5103116"/>
              <a:gd name="connsiteY2" fmla="*/ 6561522 h 6808051"/>
              <a:gd name="connsiteX3" fmla="*/ 4785551 w 5103116"/>
              <a:gd name="connsiteY3" fmla="*/ 6808051 h 6808051"/>
              <a:gd name="connsiteX4" fmla="*/ 0 w 5103116"/>
              <a:gd name="connsiteY4" fmla="*/ 6808051 h 680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3116" h="6808051">
                <a:moveTo>
                  <a:pt x="0" y="0"/>
                </a:moveTo>
                <a:lnTo>
                  <a:pt x="3931458" y="0"/>
                </a:lnTo>
                <a:cubicBezTo>
                  <a:pt x="3931458" y="3329533"/>
                  <a:pt x="5744533" y="3433581"/>
                  <a:pt x="4859887" y="6561522"/>
                </a:cubicBezTo>
                <a:lnTo>
                  <a:pt x="4785551" y="6808051"/>
                </a:lnTo>
                <a:lnTo>
                  <a:pt x="0" y="6808051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1005522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苯的同系物（苯分子中一个或多个氢原子被烷基取代的衍生物）</a:t>
            </a:r>
          </a:p>
          <a:p>
            <a:pPr marL="342900" indent="-342900">
              <a:buFont typeface="Arial" panose="020B0604020202090204" pitchFamily="34" charset="0"/>
              <a:buChar char="•"/>
            </a:pPr>
            <a:r>
              <a:rPr lang="zh-CN" altLang="en-US" sz="2400"/>
              <a:t>芳香性</a:t>
            </a:r>
          </a:p>
          <a:p>
            <a:pPr marL="342900" indent="-342900">
              <a:buFont typeface="Arial" panose="020B0604020202090204" pitchFamily="34" charset="0"/>
              <a:buChar char="•"/>
            </a:pPr>
            <a:r>
              <a:rPr lang="zh-CN" altLang="en-US" sz="2400"/>
              <a:t>亲电取代反应活性（邻对位）</a:t>
            </a:r>
          </a:p>
          <a:p>
            <a:pPr marL="342900" indent="-342900">
              <a:buFont typeface="Arial" panose="020B0604020202090204" pitchFamily="34" charset="0"/>
              <a:buChar char="•"/>
            </a:pPr>
            <a:r>
              <a:rPr lang="zh-CN" altLang="en-US" sz="2400"/>
              <a:t>侧链易氧化性：有</a:t>
            </a:r>
            <a:r>
              <a:rPr lang="en-US" altLang="zh-CN" sz="2400"/>
              <a:t>αH</a:t>
            </a:r>
            <a:r>
              <a:rPr lang="zh-CN" altLang="en-US" sz="2400"/>
              <a:t>的侧链烷烃可以被氧化成苯甲酸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55" y="3263900"/>
            <a:ext cx="9620885" cy="2251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10055225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苯的同系物（苯分子中一个或多个氢原子被烷基取代的衍生物）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sz="280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indent="0">
              <a:buFont typeface="Arial" panose="020B0604020202090204" pitchFamily="34" charset="0"/>
              <a:buNone/>
            </a:pPr>
            <a:r>
              <a:rPr lang="en-US" altLang="zh-CN" sz="2400"/>
              <a:t>Q:</a:t>
            </a:r>
            <a:r>
              <a:rPr lang="zh-CN" altLang="en-US" sz="2400"/>
              <a:t>如果此时卤化会怎么样？</a:t>
            </a:r>
          </a:p>
          <a:p>
            <a:pPr indent="0">
              <a:buFont typeface="Arial" panose="020B0604020202090204" pitchFamily="34" charset="0"/>
              <a:buNone/>
            </a:pPr>
            <a:r>
              <a:rPr lang="en-US" altLang="zh-CN" sz="2400"/>
              <a:t>A: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95" y="3007360"/>
            <a:ext cx="8562340" cy="26193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35280" y="5695950"/>
            <a:ext cx="65747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扩：甲苯 → 发烟硝酸+浓硫酸硝化 → 三硝基甲苯 (</a:t>
            </a:r>
            <a:r>
              <a:rPr lang="en-US" altLang="zh-CN"/>
              <a:t>TNT)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11673840" cy="249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苯酚</a:t>
            </a:r>
            <a:r>
              <a:rPr lang="en-US" altLang="zh-CN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phenol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280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marL="342900" indent="-342900" algn="l">
              <a:spcBef>
                <a:spcPts val="0"/>
              </a:spcBef>
              <a:buClrTx/>
              <a:buSzTx/>
              <a:buFont typeface="Arial" panose="020B0604020202090204" pitchFamily="34" charset="0"/>
              <a:buChar char="•"/>
            </a:pPr>
            <a:r>
              <a:rPr lang="zh-CN" altLang="en-US" sz="2400"/>
              <a:t>易氧化</a:t>
            </a:r>
            <a:r>
              <a:rPr lang="zh-CN" altLang="en-US" sz="2400">
                <a:sym typeface="+mn-ea"/>
              </a:rPr>
              <a:t>→对苯醌（</a:t>
            </a:r>
            <a:r>
              <a:rPr lang="zh-CN" altLang="en-US" sz="2400">
                <a:solidFill>
                  <a:srgbClr val="EE84D6"/>
                </a:solidFill>
                <a:sym typeface="+mn-ea"/>
              </a:rPr>
              <a:t>粉红色</a:t>
            </a:r>
            <a:r>
              <a:rPr lang="zh-CN" altLang="en-US" sz="2400">
                <a:sym typeface="+mn-ea"/>
              </a:rPr>
              <a:t>）</a:t>
            </a:r>
          </a:p>
          <a:p>
            <a:pPr marL="342900" indent="-342900" algn="l">
              <a:spcBef>
                <a:spcPts val="0"/>
              </a:spcBef>
              <a:buClrTx/>
              <a:buSzTx/>
              <a:buFont typeface="Arial" panose="020B0604020202090204" pitchFamily="34" charset="0"/>
              <a:buChar char="•"/>
            </a:pPr>
            <a:r>
              <a:rPr lang="zh-CN" altLang="en-US" sz="2400">
                <a:sym typeface="+mn-ea"/>
              </a:rPr>
              <a:t>“石碳酸”：</a:t>
            </a:r>
          </a:p>
          <a:p>
            <a:pPr lvl="1"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zh-CN" altLang="en-US" sz="2400"/>
              <a:t>碳酸 (pKa≈6.4) &gt; 苯酚 (pKa≈10.0) ≈ 碳酸氢根 (pKa≈10.3) &gt; 水 (pKa≈14) &gt; 醇 (pKa≈16) &gt;&gt; 苯 (pKa≈43) &gt; 烷烃 (pKa≈50)</a:t>
            </a:r>
          </a:p>
          <a:p>
            <a:pPr lvl="1"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endParaRPr lang="zh-CN" altLang="en-US" sz="2400"/>
          </a:p>
          <a:p>
            <a:pPr marL="342900" indent="-342900" algn="l">
              <a:spcBef>
                <a:spcPts val="0"/>
              </a:spcBef>
              <a:buClrTx/>
              <a:buSzTx/>
              <a:buFont typeface="Arial" panose="020B0604020202090204" pitchFamily="34" charset="0"/>
              <a:buChar char="•"/>
            </a:pPr>
            <a:endParaRPr lang="zh-CN" altLang="en-US" sz="2400"/>
          </a:p>
          <a:p>
            <a:pPr marL="342900" indent="-342900" algn="l">
              <a:spcBef>
                <a:spcPts val="0"/>
              </a:spcBef>
              <a:buClrTx/>
              <a:buSzTx/>
              <a:buFont typeface="Arial" panose="020B0604020202090204" pitchFamily="34" charset="0"/>
              <a:buChar char="•"/>
            </a:pPr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l="22959" t="2778" r="23595" b="7972"/>
          <a:stretch>
            <a:fillRect/>
          </a:stretch>
        </p:blipFill>
        <p:spPr>
          <a:xfrm flipH="1">
            <a:off x="5163820" y="1649095"/>
            <a:ext cx="777875" cy="139382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rcRect b="54915"/>
          <a:stretch>
            <a:fillRect/>
          </a:stretch>
        </p:blipFill>
        <p:spPr>
          <a:xfrm>
            <a:off x="608965" y="4306570"/>
            <a:ext cx="9587865" cy="1409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11673840" cy="1537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苯酚</a:t>
            </a:r>
            <a:r>
              <a:rPr lang="en-US" altLang="zh-CN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phenol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280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zh-CN" altLang="en-US" sz="2400"/>
              <a:t>显色反应（本质是路易斯酸碱反应）</a:t>
            </a: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en-US" altLang="zh-CN" sz="2400"/>
              <a:t>Fe³⁺ + 6 C₆H₅OH ⇌ [Fe(C₆H₅O)₆]³⁻</a:t>
            </a:r>
            <a:r>
              <a:rPr lang="zh-CN" altLang="en-US" sz="2400"/>
              <a:t>（紫色）</a:t>
            </a:r>
            <a:r>
              <a:rPr lang="en-US" altLang="zh-CN" sz="2400"/>
              <a:t> + 6 H⁺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rcRect b="20237"/>
          <a:stretch>
            <a:fillRect/>
          </a:stretch>
        </p:blipFill>
        <p:spPr>
          <a:xfrm>
            <a:off x="1766570" y="3291205"/>
            <a:ext cx="6858000" cy="2780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11673840" cy="1537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苯酚</a:t>
            </a:r>
            <a:r>
              <a:rPr lang="en-US" altLang="zh-CN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phenol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280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zh-CN" altLang="en-US" sz="2400"/>
              <a:t>酯化反应：苯酚与酸酐或酰氯的反应，生成苯酚酯</a:t>
            </a: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zh-CN" altLang="en-US" sz="2400"/>
              <a:t>例：</a:t>
            </a: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endParaRPr lang="en-US" altLang="zh-CN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35" y="3272155"/>
            <a:ext cx="6715760" cy="18554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17525" y="57137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扩：苯酚 → 引入三个硝基 → 苦味酸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2078990"/>
            <a:ext cx="5525135" cy="32651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67985" y="2193925"/>
            <a:ext cx="4424680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什么构象异构体最稳定？</a:t>
            </a:r>
          </a:p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——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交叉式（空间位阻）</a:t>
            </a:r>
          </a:p>
        </p:txBody>
      </p:sp>
      <p:cxnSp>
        <p:nvCxnSpPr>
          <p:cNvPr id="5" name="直接箭头连接符 4"/>
          <p:cNvCxnSpPr/>
          <p:nvPr/>
        </p:nvCxnSpPr>
        <p:spPr>
          <a:xfrm>
            <a:off x="6470650" y="3007995"/>
            <a:ext cx="1087755" cy="9861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6649720" y="4215765"/>
            <a:ext cx="3866515" cy="12433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扭转张力：让人回归舒适区的力</a:t>
            </a:r>
          </a:p>
          <a:p>
            <a:pPr marL="914400" lvl="2"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让分子最稳定的力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65100" y="1233805"/>
            <a:ext cx="9384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条件：可以产生单键的自由旋转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: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链状分子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1415415"/>
            <a:ext cx="4972050" cy="12471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硝基苯</a:t>
            </a:r>
            <a:r>
              <a:rPr lang="en-US" altLang="zh-CN" sz="28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nitrobenzene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en-US" altLang="zh-CN" sz="280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algn="l">
              <a:spcBef>
                <a:spcPts val="0"/>
              </a:spcBef>
              <a:buClrTx/>
              <a:buSzTx/>
              <a:buFont typeface="Arial" panose="020B0604020202090204" pitchFamily="34" charset="0"/>
            </a:pPr>
            <a:r>
              <a:rPr lang="zh-CN" altLang="en-US" sz="2400"/>
              <a:t>还原性：生成苯胺 aniline</a:t>
            </a:r>
          </a:p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endParaRPr lang="en-US" altLang="zh-CN" sz="2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95" y="2814955"/>
            <a:ext cx="6457950" cy="2266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/>
          <p:nvPr>
            <p:custDataLst>
              <p:tags r:id="rId1"/>
            </p:custDataLst>
          </p:nvPr>
        </p:nvSpPr>
        <p:spPr bwMode="auto">
          <a:xfrm>
            <a:off x="6172250" y="2130677"/>
            <a:ext cx="1804228" cy="1846839"/>
          </a:xfrm>
          <a:custGeom>
            <a:avLst/>
            <a:gdLst>
              <a:gd name="T0" fmla="*/ 0 w 800"/>
              <a:gd name="T1" fmla="*/ 819 h 819"/>
              <a:gd name="T2" fmla="*/ 412 w 800"/>
              <a:gd name="T3" fmla="*/ 819 h 819"/>
              <a:gd name="T4" fmla="*/ 800 w 800"/>
              <a:gd name="T5" fmla="*/ 431 h 819"/>
              <a:gd name="T6" fmla="*/ 800 w 800"/>
              <a:gd name="T7" fmla="*/ 0 h 819"/>
              <a:gd name="T8" fmla="*/ 388 w 800"/>
              <a:gd name="T9" fmla="*/ 0 h 819"/>
              <a:gd name="T10" fmla="*/ 0 w 800"/>
              <a:gd name="T11" fmla="*/ 388 h 819"/>
              <a:gd name="T12" fmla="*/ 0 w 800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00" h="819">
                <a:moveTo>
                  <a:pt x="0" y="819"/>
                </a:moveTo>
                <a:cubicBezTo>
                  <a:pt x="412" y="819"/>
                  <a:pt x="412" y="819"/>
                  <a:pt x="412" y="819"/>
                </a:cubicBezTo>
                <a:cubicBezTo>
                  <a:pt x="625" y="819"/>
                  <a:pt x="800" y="644"/>
                  <a:pt x="800" y="431"/>
                </a:cubicBezTo>
                <a:cubicBezTo>
                  <a:pt x="800" y="0"/>
                  <a:pt x="800" y="0"/>
                  <a:pt x="800" y="0"/>
                </a:cubicBezTo>
                <a:cubicBezTo>
                  <a:pt x="388" y="0"/>
                  <a:pt x="388" y="0"/>
                  <a:pt x="388" y="0"/>
                </a:cubicBezTo>
                <a:cubicBezTo>
                  <a:pt x="175" y="0"/>
                  <a:pt x="0" y="175"/>
                  <a:pt x="0" y="388"/>
                </a:cubicBezTo>
                <a:lnTo>
                  <a:pt x="0" y="819"/>
                </a:ln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2" name="Freeform 6"/>
          <p:cNvSpPr/>
          <p:nvPr>
            <p:custDataLst>
              <p:tags r:id="rId2"/>
            </p:custDataLst>
          </p:nvPr>
        </p:nvSpPr>
        <p:spPr bwMode="auto">
          <a:xfrm>
            <a:off x="6278777" y="2236082"/>
            <a:ext cx="1588931" cy="1634906"/>
          </a:xfrm>
          <a:custGeom>
            <a:avLst/>
            <a:gdLst>
              <a:gd name="T0" fmla="*/ 0 w 705"/>
              <a:gd name="T1" fmla="*/ 725 h 725"/>
              <a:gd name="T2" fmla="*/ 365 w 705"/>
              <a:gd name="T3" fmla="*/ 725 h 725"/>
              <a:gd name="T4" fmla="*/ 705 w 705"/>
              <a:gd name="T5" fmla="*/ 384 h 725"/>
              <a:gd name="T6" fmla="*/ 705 w 705"/>
              <a:gd name="T7" fmla="*/ 0 h 725"/>
              <a:gd name="T8" fmla="*/ 341 w 705"/>
              <a:gd name="T9" fmla="*/ 0 h 725"/>
              <a:gd name="T10" fmla="*/ 0 w 705"/>
              <a:gd name="T11" fmla="*/ 341 h 725"/>
              <a:gd name="T12" fmla="*/ 0 w 705"/>
              <a:gd name="T13" fmla="*/ 725 h 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5" h="725">
                <a:moveTo>
                  <a:pt x="0" y="725"/>
                </a:moveTo>
                <a:cubicBezTo>
                  <a:pt x="365" y="725"/>
                  <a:pt x="365" y="725"/>
                  <a:pt x="365" y="725"/>
                </a:cubicBezTo>
                <a:cubicBezTo>
                  <a:pt x="552" y="725"/>
                  <a:pt x="705" y="571"/>
                  <a:pt x="705" y="384"/>
                </a:cubicBezTo>
                <a:cubicBezTo>
                  <a:pt x="705" y="0"/>
                  <a:pt x="705" y="0"/>
                  <a:pt x="705" y="0"/>
                </a:cubicBezTo>
                <a:cubicBezTo>
                  <a:pt x="341" y="0"/>
                  <a:pt x="341" y="0"/>
                  <a:pt x="341" y="0"/>
                </a:cubicBezTo>
                <a:cubicBezTo>
                  <a:pt x="154" y="0"/>
                  <a:pt x="0" y="154"/>
                  <a:pt x="0" y="341"/>
                </a:cubicBezTo>
                <a:lnTo>
                  <a:pt x="0" y="725"/>
                </a:lnTo>
                <a:close/>
              </a:path>
            </a:pathLst>
          </a:custGeom>
          <a:solidFill>
            <a:srgbClr val="FC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3" name="Freeform 7"/>
          <p:cNvSpPr/>
          <p:nvPr>
            <p:custDataLst>
              <p:tags r:id="rId3"/>
            </p:custDataLst>
          </p:nvPr>
        </p:nvSpPr>
        <p:spPr bwMode="auto">
          <a:xfrm>
            <a:off x="6172250" y="3977515"/>
            <a:ext cx="1490254" cy="1526137"/>
          </a:xfrm>
          <a:custGeom>
            <a:avLst/>
            <a:gdLst>
              <a:gd name="T0" fmla="*/ 0 w 661"/>
              <a:gd name="T1" fmla="*/ 0 h 677"/>
              <a:gd name="T2" fmla="*/ 340 w 661"/>
              <a:gd name="T3" fmla="*/ 0 h 677"/>
              <a:gd name="T4" fmla="*/ 661 w 661"/>
              <a:gd name="T5" fmla="*/ 321 h 677"/>
              <a:gd name="T6" fmla="*/ 661 w 661"/>
              <a:gd name="T7" fmla="*/ 677 h 677"/>
              <a:gd name="T8" fmla="*/ 321 w 661"/>
              <a:gd name="T9" fmla="*/ 677 h 677"/>
              <a:gd name="T10" fmla="*/ 0 w 661"/>
              <a:gd name="T11" fmla="*/ 356 h 677"/>
              <a:gd name="T12" fmla="*/ 0 w 661"/>
              <a:gd name="T13" fmla="*/ 0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1" h="677">
                <a:moveTo>
                  <a:pt x="0" y="0"/>
                </a:moveTo>
                <a:cubicBezTo>
                  <a:pt x="340" y="0"/>
                  <a:pt x="340" y="0"/>
                  <a:pt x="340" y="0"/>
                </a:cubicBezTo>
                <a:cubicBezTo>
                  <a:pt x="517" y="0"/>
                  <a:pt x="661" y="144"/>
                  <a:pt x="661" y="321"/>
                </a:cubicBezTo>
                <a:cubicBezTo>
                  <a:pt x="661" y="677"/>
                  <a:pt x="661" y="677"/>
                  <a:pt x="661" y="677"/>
                </a:cubicBezTo>
                <a:cubicBezTo>
                  <a:pt x="321" y="677"/>
                  <a:pt x="321" y="677"/>
                  <a:pt x="321" y="677"/>
                </a:cubicBezTo>
                <a:cubicBezTo>
                  <a:pt x="144" y="677"/>
                  <a:pt x="0" y="532"/>
                  <a:pt x="0" y="356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4" name="Freeform 8"/>
          <p:cNvSpPr/>
          <p:nvPr>
            <p:custDataLst>
              <p:tags r:id="rId4"/>
            </p:custDataLst>
          </p:nvPr>
        </p:nvSpPr>
        <p:spPr bwMode="auto">
          <a:xfrm>
            <a:off x="6278777" y="4082920"/>
            <a:ext cx="1278321" cy="1314204"/>
          </a:xfrm>
          <a:custGeom>
            <a:avLst/>
            <a:gdLst>
              <a:gd name="T0" fmla="*/ 0 w 567"/>
              <a:gd name="T1" fmla="*/ 0 h 583"/>
              <a:gd name="T2" fmla="*/ 0 w 567"/>
              <a:gd name="T3" fmla="*/ 309 h 583"/>
              <a:gd name="T4" fmla="*/ 274 w 567"/>
              <a:gd name="T5" fmla="*/ 583 h 583"/>
              <a:gd name="T6" fmla="*/ 567 w 567"/>
              <a:gd name="T7" fmla="*/ 583 h 583"/>
              <a:gd name="T8" fmla="*/ 567 w 567"/>
              <a:gd name="T9" fmla="*/ 274 h 583"/>
              <a:gd name="T10" fmla="*/ 293 w 567"/>
              <a:gd name="T11" fmla="*/ 0 h 583"/>
              <a:gd name="T12" fmla="*/ 0 w 567"/>
              <a:gd name="T13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7" h="583">
                <a:moveTo>
                  <a:pt x="0" y="0"/>
                </a:moveTo>
                <a:cubicBezTo>
                  <a:pt x="0" y="309"/>
                  <a:pt x="0" y="309"/>
                  <a:pt x="0" y="309"/>
                </a:cubicBezTo>
                <a:cubicBezTo>
                  <a:pt x="0" y="459"/>
                  <a:pt x="124" y="583"/>
                  <a:pt x="274" y="583"/>
                </a:cubicBezTo>
                <a:cubicBezTo>
                  <a:pt x="567" y="583"/>
                  <a:pt x="567" y="583"/>
                  <a:pt x="567" y="583"/>
                </a:cubicBezTo>
                <a:cubicBezTo>
                  <a:pt x="567" y="274"/>
                  <a:pt x="567" y="274"/>
                  <a:pt x="567" y="274"/>
                </a:cubicBezTo>
                <a:cubicBezTo>
                  <a:pt x="567" y="123"/>
                  <a:pt x="444" y="0"/>
                  <a:pt x="29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C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5" name="Freeform 9"/>
          <p:cNvSpPr/>
          <p:nvPr>
            <p:custDataLst>
              <p:tags r:id="rId5"/>
            </p:custDataLst>
          </p:nvPr>
        </p:nvSpPr>
        <p:spPr bwMode="auto">
          <a:xfrm>
            <a:off x="4215521" y="2130677"/>
            <a:ext cx="1804228" cy="1846839"/>
          </a:xfrm>
          <a:custGeom>
            <a:avLst/>
            <a:gdLst>
              <a:gd name="T0" fmla="*/ 800 w 800"/>
              <a:gd name="T1" fmla="*/ 819 h 819"/>
              <a:gd name="T2" fmla="*/ 388 w 800"/>
              <a:gd name="T3" fmla="*/ 819 h 819"/>
              <a:gd name="T4" fmla="*/ 0 w 800"/>
              <a:gd name="T5" fmla="*/ 431 h 819"/>
              <a:gd name="T6" fmla="*/ 0 w 800"/>
              <a:gd name="T7" fmla="*/ 0 h 819"/>
              <a:gd name="T8" fmla="*/ 412 w 800"/>
              <a:gd name="T9" fmla="*/ 0 h 819"/>
              <a:gd name="T10" fmla="*/ 800 w 800"/>
              <a:gd name="T11" fmla="*/ 388 h 819"/>
              <a:gd name="T12" fmla="*/ 800 w 800"/>
              <a:gd name="T13" fmla="*/ 819 h 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00" h="819">
                <a:moveTo>
                  <a:pt x="800" y="819"/>
                </a:moveTo>
                <a:cubicBezTo>
                  <a:pt x="388" y="819"/>
                  <a:pt x="388" y="819"/>
                  <a:pt x="388" y="819"/>
                </a:cubicBezTo>
                <a:cubicBezTo>
                  <a:pt x="175" y="819"/>
                  <a:pt x="0" y="644"/>
                  <a:pt x="0" y="431"/>
                </a:cubicBezTo>
                <a:cubicBezTo>
                  <a:pt x="0" y="0"/>
                  <a:pt x="0" y="0"/>
                  <a:pt x="0" y="0"/>
                </a:cubicBezTo>
                <a:cubicBezTo>
                  <a:pt x="412" y="0"/>
                  <a:pt x="412" y="0"/>
                  <a:pt x="412" y="0"/>
                </a:cubicBezTo>
                <a:cubicBezTo>
                  <a:pt x="625" y="0"/>
                  <a:pt x="800" y="175"/>
                  <a:pt x="800" y="388"/>
                </a:cubicBezTo>
                <a:lnTo>
                  <a:pt x="800" y="819"/>
                </a:ln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6" name="Freeform 10"/>
          <p:cNvSpPr/>
          <p:nvPr>
            <p:custDataLst>
              <p:tags r:id="rId6"/>
            </p:custDataLst>
          </p:nvPr>
        </p:nvSpPr>
        <p:spPr bwMode="auto">
          <a:xfrm>
            <a:off x="4323170" y="2236082"/>
            <a:ext cx="1590053" cy="1634906"/>
          </a:xfrm>
          <a:custGeom>
            <a:avLst/>
            <a:gdLst>
              <a:gd name="T0" fmla="*/ 705 w 705"/>
              <a:gd name="T1" fmla="*/ 725 h 725"/>
              <a:gd name="T2" fmla="*/ 705 w 705"/>
              <a:gd name="T3" fmla="*/ 341 h 725"/>
              <a:gd name="T4" fmla="*/ 364 w 705"/>
              <a:gd name="T5" fmla="*/ 0 h 725"/>
              <a:gd name="T6" fmla="*/ 0 w 705"/>
              <a:gd name="T7" fmla="*/ 0 h 725"/>
              <a:gd name="T8" fmla="*/ 0 w 705"/>
              <a:gd name="T9" fmla="*/ 384 h 725"/>
              <a:gd name="T10" fmla="*/ 340 w 705"/>
              <a:gd name="T11" fmla="*/ 725 h 725"/>
              <a:gd name="T12" fmla="*/ 705 w 705"/>
              <a:gd name="T13" fmla="*/ 725 h 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5" h="725">
                <a:moveTo>
                  <a:pt x="705" y="725"/>
                </a:moveTo>
                <a:cubicBezTo>
                  <a:pt x="705" y="341"/>
                  <a:pt x="705" y="341"/>
                  <a:pt x="705" y="341"/>
                </a:cubicBezTo>
                <a:cubicBezTo>
                  <a:pt x="705" y="154"/>
                  <a:pt x="551" y="0"/>
                  <a:pt x="364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84"/>
                  <a:pt x="0" y="384"/>
                  <a:pt x="0" y="384"/>
                </a:cubicBezTo>
                <a:cubicBezTo>
                  <a:pt x="0" y="571"/>
                  <a:pt x="153" y="725"/>
                  <a:pt x="340" y="725"/>
                </a:cubicBezTo>
                <a:lnTo>
                  <a:pt x="705" y="725"/>
                </a:lnTo>
                <a:close/>
              </a:path>
            </a:pathLst>
          </a:custGeom>
          <a:solidFill>
            <a:srgbClr val="FC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7" name="Freeform 11"/>
          <p:cNvSpPr/>
          <p:nvPr>
            <p:custDataLst>
              <p:tags r:id="rId7"/>
            </p:custDataLst>
          </p:nvPr>
        </p:nvSpPr>
        <p:spPr bwMode="auto">
          <a:xfrm>
            <a:off x="5576821" y="1374897"/>
            <a:ext cx="507965" cy="1287292"/>
          </a:xfrm>
          <a:custGeom>
            <a:avLst/>
            <a:gdLst>
              <a:gd name="T0" fmla="*/ 117 w 225"/>
              <a:gd name="T1" fmla="*/ 132 h 571"/>
              <a:gd name="T2" fmla="*/ 63 w 225"/>
              <a:gd name="T3" fmla="*/ 132 h 571"/>
              <a:gd name="T4" fmla="*/ 0 w 225"/>
              <a:gd name="T5" fmla="*/ 69 h 571"/>
              <a:gd name="T6" fmla="*/ 0 w 225"/>
              <a:gd name="T7" fmla="*/ 0 h 571"/>
              <a:gd name="T8" fmla="*/ 66 w 225"/>
              <a:gd name="T9" fmla="*/ 0 h 571"/>
              <a:gd name="T10" fmla="*/ 129 w 225"/>
              <a:gd name="T11" fmla="*/ 63 h 571"/>
              <a:gd name="T12" fmla="*/ 129 w 225"/>
              <a:gd name="T13" fmla="*/ 115 h 571"/>
              <a:gd name="T14" fmla="*/ 225 w 225"/>
              <a:gd name="T15" fmla="*/ 558 h 571"/>
              <a:gd name="T16" fmla="*/ 205 w 225"/>
              <a:gd name="T17" fmla="*/ 558 h 571"/>
              <a:gd name="T18" fmla="*/ 117 w 225"/>
              <a:gd name="T19" fmla="*/ 132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5" h="571">
                <a:moveTo>
                  <a:pt x="117" y="132"/>
                </a:moveTo>
                <a:cubicBezTo>
                  <a:pt x="63" y="132"/>
                  <a:pt x="63" y="132"/>
                  <a:pt x="63" y="132"/>
                </a:cubicBezTo>
                <a:cubicBezTo>
                  <a:pt x="28" y="132"/>
                  <a:pt x="0" y="104"/>
                  <a:pt x="0" y="69"/>
                </a:cubicBezTo>
                <a:cubicBezTo>
                  <a:pt x="0" y="0"/>
                  <a:pt x="0" y="0"/>
                  <a:pt x="0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101" y="0"/>
                  <a:pt x="129" y="28"/>
                  <a:pt x="129" y="63"/>
                </a:cubicBezTo>
                <a:cubicBezTo>
                  <a:pt x="129" y="115"/>
                  <a:pt x="129" y="115"/>
                  <a:pt x="129" y="115"/>
                </a:cubicBezTo>
                <a:cubicBezTo>
                  <a:pt x="219" y="218"/>
                  <a:pt x="225" y="428"/>
                  <a:pt x="225" y="558"/>
                </a:cubicBezTo>
                <a:cubicBezTo>
                  <a:pt x="225" y="571"/>
                  <a:pt x="205" y="571"/>
                  <a:pt x="205" y="558"/>
                </a:cubicBezTo>
                <a:cubicBezTo>
                  <a:pt x="205" y="420"/>
                  <a:pt x="204" y="247"/>
                  <a:pt x="117" y="132"/>
                </a:cubicBez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8" name="Freeform 12"/>
          <p:cNvSpPr/>
          <p:nvPr>
            <p:custDataLst>
              <p:tags r:id="rId8"/>
            </p:custDataLst>
          </p:nvPr>
        </p:nvSpPr>
        <p:spPr bwMode="auto">
          <a:xfrm>
            <a:off x="6107212" y="1374897"/>
            <a:ext cx="506843" cy="1287292"/>
          </a:xfrm>
          <a:custGeom>
            <a:avLst/>
            <a:gdLst>
              <a:gd name="T0" fmla="*/ 108 w 225"/>
              <a:gd name="T1" fmla="*/ 132 h 571"/>
              <a:gd name="T2" fmla="*/ 163 w 225"/>
              <a:gd name="T3" fmla="*/ 132 h 571"/>
              <a:gd name="T4" fmla="*/ 225 w 225"/>
              <a:gd name="T5" fmla="*/ 69 h 571"/>
              <a:gd name="T6" fmla="*/ 225 w 225"/>
              <a:gd name="T7" fmla="*/ 0 h 571"/>
              <a:gd name="T8" fmla="*/ 159 w 225"/>
              <a:gd name="T9" fmla="*/ 0 h 571"/>
              <a:gd name="T10" fmla="*/ 97 w 225"/>
              <a:gd name="T11" fmla="*/ 63 h 571"/>
              <a:gd name="T12" fmla="*/ 97 w 225"/>
              <a:gd name="T13" fmla="*/ 115 h 571"/>
              <a:gd name="T14" fmla="*/ 0 w 225"/>
              <a:gd name="T15" fmla="*/ 558 h 571"/>
              <a:gd name="T16" fmla="*/ 20 w 225"/>
              <a:gd name="T17" fmla="*/ 558 h 571"/>
              <a:gd name="T18" fmla="*/ 108 w 225"/>
              <a:gd name="T19" fmla="*/ 132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5" h="571">
                <a:moveTo>
                  <a:pt x="108" y="132"/>
                </a:moveTo>
                <a:cubicBezTo>
                  <a:pt x="163" y="132"/>
                  <a:pt x="163" y="132"/>
                  <a:pt x="163" y="132"/>
                </a:cubicBezTo>
                <a:cubicBezTo>
                  <a:pt x="197" y="132"/>
                  <a:pt x="225" y="104"/>
                  <a:pt x="225" y="69"/>
                </a:cubicBezTo>
                <a:cubicBezTo>
                  <a:pt x="225" y="0"/>
                  <a:pt x="225" y="0"/>
                  <a:pt x="225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25" y="0"/>
                  <a:pt x="97" y="28"/>
                  <a:pt x="97" y="63"/>
                </a:cubicBezTo>
                <a:cubicBezTo>
                  <a:pt x="97" y="115"/>
                  <a:pt x="97" y="115"/>
                  <a:pt x="97" y="115"/>
                </a:cubicBezTo>
                <a:cubicBezTo>
                  <a:pt x="6" y="218"/>
                  <a:pt x="0" y="428"/>
                  <a:pt x="0" y="558"/>
                </a:cubicBezTo>
                <a:cubicBezTo>
                  <a:pt x="0" y="571"/>
                  <a:pt x="20" y="571"/>
                  <a:pt x="20" y="558"/>
                </a:cubicBezTo>
                <a:cubicBezTo>
                  <a:pt x="20" y="420"/>
                  <a:pt x="21" y="247"/>
                  <a:pt x="108" y="132"/>
                </a:cubicBez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19" name="Freeform 13"/>
          <p:cNvSpPr/>
          <p:nvPr>
            <p:custDataLst>
              <p:tags r:id="rId9"/>
            </p:custDataLst>
          </p:nvPr>
        </p:nvSpPr>
        <p:spPr bwMode="auto">
          <a:xfrm>
            <a:off x="4528373" y="3977515"/>
            <a:ext cx="1491375" cy="1526137"/>
          </a:xfrm>
          <a:custGeom>
            <a:avLst/>
            <a:gdLst>
              <a:gd name="T0" fmla="*/ 661 w 661"/>
              <a:gd name="T1" fmla="*/ 0 h 677"/>
              <a:gd name="T2" fmla="*/ 321 w 661"/>
              <a:gd name="T3" fmla="*/ 0 h 677"/>
              <a:gd name="T4" fmla="*/ 0 w 661"/>
              <a:gd name="T5" fmla="*/ 321 h 677"/>
              <a:gd name="T6" fmla="*/ 0 w 661"/>
              <a:gd name="T7" fmla="*/ 677 h 677"/>
              <a:gd name="T8" fmla="*/ 340 w 661"/>
              <a:gd name="T9" fmla="*/ 677 h 677"/>
              <a:gd name="T10" fmla="*/ 661 w 661"/>
              <a:gd name="T11" fmla="*/ 356 h 677"/>
              <a:gd name="T12" fmla="*/ 661 w 661"/>
              <a:gd name="T13" fmla="*/ 0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61" h="677">
                <a:moveTo>
                  <a:pt x="661" y="0"/>
                </a:moveTo>
                <a:cubicBezTo>
                  <a:pt x="321" y="0"/>
                  <a:pt x="321" y="0"/>
                  <a:pt x="321" y="0"/>
                </a:cubicBezTo>
                <a:cubicBezTo>
                  <a:pt x="144" y="0"/>
                  <a:pt x="0" y="144"/>
                  <a:pt x="0" y="321"/>
                </a:cubicBezTo>
                <a:cubicBezTo>
                  <a:pt x="0" y="677"/>
                  <a:pt x="0" y="677"/>
                  <a:pt x="0" y="677"/>
                </a:cubicBezTo>
                <a:cubicBezTo>
                  <a:pt x="340" y="677"/>
                  <a:pt x="340" y="677"/>
                  <a:pt x="340" y="677"/>
                </a:cubicBezTo>
                <a:cubicBezTo>
                  <a:pt x="517" y="677"/>
                  <a:pt x="661" y="532"/>
                  <a:pt x="661" y="356"/>
                </a:cubicBezTo>
                <a:lnTo>
                  <a:pt x="661" y="0"/>
                </a:ln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20" name="Freeform 14"/>
          <p:cNvSpPr/>
          <p:nvPr>
            <p:custDataLst>
              <p:tags r:id="rId10"/>
            </p:custDataLst>
          </p:nvPr>
        </p:nvSpPr>
        <p:spPr bwMode="auto">
          <a:xfrm>
            <a:off x="4634900" y="4082920"/>
            <a:ext cx="1278321" cy="1314204"/>
          </a:xfrm>
          <a:custGeom>
            <a:avLst/>
            <a:gdLst>
              <a:gd name="T0" fmla="*/ 567 w 567"/>
              <a:gd name="T1" fmla="*/ 0 h 583"/>
              <a:gd name="T2" fmla="*/ 274 w 567"/>
              <a:gd name="T3" fmla="*/ 0 h 583"/>
              <a:gd name="T4" fmla="*/ 0 w 567"/>
              <a:gd name="T5" fmla="*/ 274 h 583"/>
              <a:gd name="T6" fmla="*/ 0 w 567"/>
              <a:gd name="T7" fmla="*/ 583 h 583"/>
              <a:gd name="T8" fmla="*/ 293 w 567"/>
              <a:gd name="T9" fmla="*/ 583 h 583"/>
              <a:gd name="T10" fmla="*/ 567 w 567"/>
              <a:gd name="T11" fmla="*/ 309 h 583"/>
              <a:gd name="T12" fmla="*/ 567 w 567"/>
              <a:gd name="T13" fmla="*/ 0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7" h="583">
                <a:moveTo>
                  <a:pt x="567" y="0"/>
                </a:moveTo>
                <a:cubicBezTo>
                  <a:pt x="274" y="0"/>
                  <a:pt x="274" y="0"/>
                  <a:pt x="274" y="0"/>
                </a:cubicBezTo>
                <a:cubicBezTo>
                  <a:pt x="123" y="0"/>
                  <a:pt x="0" y="123"/>
                  <a:pt x="0" y="274"/>
                </a:cubicBezTo>
                <a:cubicBezTo>
                  <a:pt x="0" y="583"/>
                  <a:pt x="0" y="583"/>
                  <a:pt x="0" y="583"/>
                </a:cubicBezTo>
                <a:cubicBezTo>
                  <a:pt x="293" y="583"/>
                  <a:pt x="293" y="583"/>
                  <a:pt x="293" y="583"/>
                </a:cubicBezTo>
                <a:cubicBezTo>
                  <a:pt x="443" y="583"/>
                  <a:pt x="567" y="459"/>
                  <a:pt x="567" y="309"/>
                </a:cubicBezTo>
                <a:lnTo>
                  <a:pt x="567" y="0"/>
                </a:lnTo>
                <a:close/>
              </a:path>
            </a:pathLst>
          </a:custGeom>
          <a:solidFill>
            <a:srgbClr val="FCFC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21" name="Freeform 15"/>
          <p:cNvSpPr/>
          <p:nvPr>
            <p:custDataLst>
              <p:tags r:id="rId11"/>
            </p:custDataLst>
          </p:nvPr>
        </p:nvSpPr>
        <p:spPr bwMode="auto">
          <a:xfrm>
            <a:off x="6019749" y="2479412"/>
            <a:ext cx="152502" cy="2807822"/>
          </a:xfrm>
          <a:custGeom>
            <a:avLst/>
            <a:gdLst>
              <a:gd name="T0" fmla="*/ 34 w 68"/>
              <a:gd name="T1" fmla="*/ 0 h 1245"/>
              <a:gd name="T2" fmla="*/ 34 w 68"/>
              <a:gd name="T3" fmla="*/ 0 h 1245"/>
              <a:gd name="T4" fmla="*/ 68 w 68"/>
              <a:gd name="T5" fmla="*/ 34 h 1245"/>
              <a:gd name="T6" fmla="*/ 68 w 68"/>
              <a:gd name="T7" fmla="*/ 1211 h 1245"/>
              <a:gd name="T8" fmla="*/ 34 w 68"/>
              <a:gd name="T9" fmla="*/ 1245 h 1245"/>
              <a:gd name="T10" fmla="*/ 34 w 68"/>
              <a:gd name="T11" fmla="*/ 1245 h 1245"/>
              <a:gd name="T12" fmla="*/ 0 w 68"/>
              <a:gd name="T13" fmla="*/ 1211 h 1245"/>
              <a:gd name="T14" fmla="*/ 0 w 68"/>
              <a:gd name="T15" fmla="*/ 34 h 1245"/>
              <a:gd name="T16" fmla="*/ 34 w 68"/>
              <a:gd name="T17" fmla="*/ 0 h 1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" h="1245">
                <a:moveTo>
                  <a:pt x="34" y="0"/>
                </a:moveTo>
                <a:cubicBezTo>
                  <a:pt x="34" y="0"/>
                  <a:pt x="34" y="0"/>
                  <a:pt x="34" y="0"/>
                </a:cubicBezTo>
                <a:cubicBezTo>
                  <a:pt x="53" y="0"/>
                  <a:pt x="68" y="16"/>
                  <a:pt x="68" y="34"/>
                </a:cubicBezTo>
                <a:cubicBezTo>
                  <a:pt x="68" y="1211"/>
                  <a:pt x="68" y="1211"/>
                  <a:pt x="68" y="1211"/>
                </a:cubicBezTo>
                <a:cubicBezTo>
                  <a:pt x="68" y="1229"/>
                  <a:pt x="53" y="1245"/>
                  <a:pt x="34" y="1245"/>
                </a:cubicBezTo>
                <a:cubicBezTo>
                  <a:pt x="34" y="1245"/>
                  <a:pt x="34" y="1245"/>
                  <a:pt x="34" y="1245"/>
                </a:cubicBezTo>
                <a:cubicBezTo>
                  <a:pt x="15" y="1245"/>
                  <a:pt x="0" y="1229"/>
                  <a:pt x="0" y="1211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6"/>
                  <a:pt x="15" y="0"/>
                  <a:pt x="34" y="0"/>
                </a:cubicBezTo>
                <a:close/>
              </a:path>
            </a:pathLst>
          </a:custGeom>
          <a:solidFill>
            <a:srgbClr val="C8161D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>
              <a:solidFill>
                <a:sysClr val="windowText" lastClr="000000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2"/>
            </p:custDataLst>
          </p:nvPr>
        </p:nvSpPr>
        <p:spPr>
          <a:xfrm>
            <a:off x="1196975" y="1837690"/>
            <a:ext cx="2476500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oxidation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氧化</a:t>
            </a:r>
          </a:p>
        </p:txBody>
      </p:sp>
      <p:sp>
        <p:nvSpPr>
          <p:cNvPr id="35" name="矩形 34"/>
          <p:cNvSpPr/>
          <p:nvPr>
            <p:custDataLst>
              <p:tags r:id="rId13"/>
            </p:custDataLst>
          </p:nvPr>
        </p:nvSpPr>
        <p:spPr>
          <a:xfrm>
            <a:off x="809808" y="2283402"/>
            <a:ext cx="2863374" cy="1107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457200" algn="r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苯环本身很难被氧化</a:t>
            </a:r>
          </a:p>
        </p:txBody>
      </p:sp>
      <p:sp>
        <p:nvSpPr>
          <p:cNvPr id="37" name="矩形 36"/>
          <p:cNvSpPr/>
          <p:nvPr>
            <p:custDataLst>
              <p:tags r:id="rId14"/>
            </p:custDataLst>
          </p:nvPr>
        </p:nvSpPr>
        <p:spPr>
          <a:xfrm>
            <a:off x="809808" y="4533621"/>
            <a:ext cx="2863374" cy="138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但烷基侧链易被氧化（含苄位氢即可被强氧化剂氧化成羧基</a:t>
            </a:r>
            <a:r>
              <a:rPr lang="zh-CN" altLang="en-US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）</a:t>
            </a:r>
            <a:endParaRPr lang="zh-CN" altLang="en-US" sz="1600" dirty="0">
              <a:solidFill>
                <a:prstClr val="black">
                  <a:lumMod val="65000"/>
                  <a:lumOff val="35000"/>
                </a:prst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9" name="矩形 38"/>
          <p:cNvSpPr/>
          <p:nvPr>
            <p:custDataLst>
              <p:tags r:id="rId15"/>
            </p:custDataLst>
          </p:nvPr>
        </p:nvSpPr>
        <p:spPr>
          <a:xfrm>
            <a:off x="8453619" y="4533621"/>
            <a:ext cx="2863374" cy="923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侧链可以被优先还原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e.g.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酮羰基</a:t>
            </a:r>
            <a:r>
              <a:rPr lang="en-US" altLang="zh-CN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→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亚甲基</a:t>
            </a:r>
          </a:p>
        </p:txBody>
      </p:sp>
      <p:sp>
        <p:nvSpPr>
          <p:cNvPr id="40" name="文本框 39"/>
          <p:cNvSpPr txBox="1"/>
          <p:nvPr>
            <p:custDataLst>
              <p:tags r:id="rId16"/>
            </p:custDataLst>
          </p:nvPr>
        </p:nvSpPr>
        <p:spPr>
          <a:xfrm>
            <a:off x="8453755" y="1837690"/>
            <a:ext cx="2577465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reduction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还原</a:t>
            </a:r>
          </a:p>
        </p:txBody>
      </p:sp>
      <p:sp>
        <p:nvSpPr>
          <p:cNvPr id="41" name="矩形 40"/>
          <p:cNvSpPr/>
          <p:nvPr>
            <p:custDataLst>
              <p:tags r:id="rId17"/>
            </p:custDataLst>
          </p:nvPr>
        </p:nvSpPr>
        <p:spPr>
          <a:xfrm>
            <a:off x="8453619" y="2283509"/>
            <a:ext cx="2863374" cy="1846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457200">
              <a:lnSpc>
                <a:spcPct val="150000"/>
              </a:lnSpc>
              <a:defRPr/>
            </a:pP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需要剧烈条件才能使苯环加氢变成环己烷（高温、高压、配合</a:t>
            </a:r>
            <a:r>
              <a:rPr lang="en-US" altLang="zh-CN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Ni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、</a:t>
            </a:r>
            <a:r>
              <a:rPr lang="en-US" altLang="zh-CN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Pd</a:t>
            </a:r>
            <a:r>
              <a:rPr lang="zh-CN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等强催化剂）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8" name="矩形 7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取代苯衍生物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  <a:sym typeface="+mn-ea"/>
                </a:rPr>
                <a:t>substituted aromatic compounds</a:t>
              </a:r>
              <a:endParaRPr kumimoji="0" lang="zh-CN" altLang="en-US" sz="1600" b="0" i="0" u="none" strike="noStrike" kern="1200" cap="none" spc="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648048"/>
            <a:chOff x="6790051" y="2376026"/>
            <a:chExt cx="4929534" cy="2648048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10999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5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158337"/>
              <a:chOff x="7107021" y="2697601"/>
              <a:chExt cx="4916548" cy="1158337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5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6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习题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987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exercise</a:t>
                </a:r>
                <a:r>
                  <a:rPr kumimoji="0" lang="zh-CN" altLang="en-US" sz="20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！</a:t>
                </a: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" r="25489"/>
          <a:stretch>
            <a:fillRect/>
          </a:stretch>
        </p:blipFill>
        <p:spPr>
          <a:xfrm>
            <a:off x="-27930" y="-178465"/>
            <a:ext cx="5365459" cy="7044720"/>
          </a:xfrm>
          <a:custGeom>
            <a:avLst/>
            <a:gdLst>
              <a:gd name="connsiteX0" fmla="*/ 0 w 5365459"/>
              <a:gd name="connsiteY0" fmla="*/ 0 h 6873875"/>
              <a:gd name="connsiteX1" fmla="*/ 4193801 w 5365459"/>
              <a:gd name="connsiteY1" fmla="*/ 0 h 6873875"/>
              <a:gd name="connsiteX2" fmla="*/ 5028046 w 5365459"/>
              <a:gd name="connsiteY2" fmla="*/ 6873875 h 6873875"/>
              <a:gd name="connsiteX3" fmla="*/ 0 w 5365459"/>
              <a:gd name="connsiteY3" fmla="*/ 6873875 h 687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5459" h="6873875">
                <a:moveTo>
                  <a:pt x="0" y="0"/>
                </a:moveTo>
                <a:lnTo>
                  <a:pt x="4193801" y="0"/>
                </a:lnTo>
                <a:cubicBezTo>
                  <a:pt x="4193801" y="3436938"/>
                  <a:pt x="6125736" y="3436938"/>
                  <a:pt x="5028046" y="6873875"/>
                </a:cubicBezTo>
                <a:lnTo>
                  <a:pt x="0" y="6873875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14" name="图片 13" descr="IMG_0061(20260501-172659)"/>
          <p:cNvPicPr>
            <a:picLocks noChangeAspect="1"/>
          </p:cNvPicPr>
          <p:nvPr/>
        </p:nvPicPr>
        <p:blipFill>
          <a:blip r:embed="rId2"/>
          <a:srcRect t="35970" r="53969"/>
          <a:stretch>
            <a:fillRect/>
          </a:stretch>
        </p:blipFill>
        <p:spPr>
          <a:xfrm>
            <a:off x="1482725" y="1239520"/>
            <a:ext cx="4639310" cy="3916680"/>
          </a:xfrm>
          <a:prstGeom prst="rect">
            <a:avLst/>
          </a:prstGeom>
        </p:spPr>
      </p:pic>
      <p:pic>
        <p:nvPicPr>
          <p:cNvPr id="15" name="图片 14" descr="IMG_0061(20260501-172659)"/>
          <p:cNvPicPr>
            <a:picLocks noChangeAspect="1"/>
          </p:cNvPicPr>
          <p:nvPr/>
        </p:nvPicPr>
        <p:blipFill>
          <a:blip r:embed="rId2"/>
          <a:srcRect l="50000" b="46231"/>
          <a:stretch>
            <a:fillRect/>
          </a:stretch>
        </p:blipFill>
        <p:spPr>
          <a:xfrm>
            <a:off x="6202045" y="1239520"/>
            <a:ext cx="5649595" cy="368744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576070" y="54711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A:c</a:t>
            </a:r>
            <a:r>
              <a:rPr lang="zh-CN" altLang="en-US"/>
              <a:t>、</a:t>
            </a:r>
            <a:r>
              <a:rPr lang="en-US" altLang="zh-CN"/>
              <a:t>d</a:t>
            </a:r>
            <a:r>
              <a:rPr lang="zh-CN" altLang="en-US"/>
              <a:t>、</a:t>
            </a:r>
            <a:r>
              <a:rPr lang="en-US" altLang="zh-CN"/>
              <a:t>e</a:t>
            </a:r>
            <a:r>
              <a:rPr lang="zh-CN" altLang="en-US"/>
              <a:t>、</a:t>
            </a:r>
            <a:r>
              <a:rPr lang="en-US" altLang="zh-CN"/>
              <a:t>g</a:t>
            </a:r>
            <a:r>
              <a:rPr lang="zh-CN" altLang="en-US"/>
              <a:t>、</a:t>
            </a:r>
            <a:r>
              <a:rPr lang="en-US" altLang="zh-CN"/>
              <a:t>j</a:t>
            </a:r>
            <a:r>
              <a:rPr lang="zh-CN" altLang="en-US"/>
              <a:t>、</a:t>
            </a:r>
            <a:r>
              <a:rPr lang="en-US" altLang="zh-CN"/>
              <a:t>k</a:t>
            </a:r>
            <a:r>
              <a:rPr lang="zh-CN" altLang="en-US"/>
              <a:t>、</a:t>
            </a:r>
            <a:r>
              <a:rPr lang="en-US" altLang="zh-CN"/>
              <a:t>l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95" y="1368425"/>
            <a:ext cx="9267825" cy="24955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508760" y="3614420"/>
            <a:ext cx="48768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C</a:t>
            </a:r>
          </a:p>
          <a:p>
            <a:r>
              <a:rPr lang="en-US" altLang="zh-CN" sz="2400">
                <a:solidFill>
                  <a:schemeClr val="tx1"/>
                </a:solidFill>
              </a:rPr>
              <a:t>C: Cyclohept</a:t>
            </a:r>
            <a:r>
              <a:rPr lang="en-US" altLang="zh-CN" sz="2400">
                <a:solidFill>
                  <a:srgbClr val="FF0000"/>
                </a:solidFill>
              </a:rPr>
              <a:t>a</a:t>
            </a:r>
            <a:r>
              <a:rPr lang="en-US" altLang="zh-CN" sz="2400">
                <a:solidFill>
                  <a:schemeClr val="tx1"/>
                </a:solidFill>
              </a:rPr>
              <a:t>trienyl cation</a:t>
            </a:r>
          </a:p>
          <a:p>
            <a:r>
              <a:rPr lang="en-US" altLang="zh-CN" sz="2400">
                <a:solidFill>
                  <a:schemeClr val="tx1"/>
                </a:solidFill>
              </a:rPr>
              <a:t>D: Cyclopent</a:t>
            </a:r>
            <a:r>
              <a:rPr lang="en-US" altLang="zh-CN" sz="2400">
                <a:solidFill>
                  <a:srgbClr val="FF0000"/>
                </a:solidFill>
              </a:rPr>
              <a:t>a</a:t>
            </a:r>
            <a:r>
              <a:rPr lang="en-US" altLang="zh-CN" sz="2400">
                <a:solidFill>
                  <a:schemeClr val="tx1"/>
                </a:solidFill>
              </a:rPr>
              <a:t>-2,4-dien-1-one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76095" y="1239520"/>
            <a:ext cx="222567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b="1"/>
              <a:t>并写出</a:t>
            </a:r>
            <a:r>
              <a:rPr lang="en-US" altLang="zh-CN" b="1"/>
              <a:t>BCD</a:t>
            </a:r>
            <a:r>
              <a:rPr lang="zh-CN" altLang="en-US" b="1"/>
              <a:t>的命名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425" y="888365"/>
            <a:ext cx="6674485" cy="56515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911080" y="2456180"/>
            <a:ext cx="15341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sym typeface="+mn-ea"/>
              </a:rPr>
              <a:t>A:2&lt;1&lt;3</a:t>
            </a:r>
            <a:br>
              <a:rPr lang="en-US" altLang="zh-CN" sz="2400">
                <a:solidFill>
                  <a:srgbClr val="FF0000"/>
                </a:solidFill>
                <a:sym typeface="+mn-ea"/>
              </a:rPr>
            </a:br>
            <a:r>
              <a:rPr lang="en-US" altLang="zh-CN" sz="2400">
                <a:solidFill>
                  <a:srgbClr val="FF0000"/>
                </a:solidFill>
                <a:sym typeface="+mn-ea"/>
              </a:rPr>
              <a:t>B:3&lt;1&lt;2</a:t>
            </a:r>
            <a:endParaRPr lang="en-US" altLang="zh-CN" sz="2400">
              <a:solidFill>
                <a:srgbClr val="FF0000"/>
              </a:solidFill>
            </a:endParaRPr>
          </a:p>
          <a:p>
            <a:r>
              <a:rPr lang="en-US" altLang="zh-CN" sz="2400">
                <a:solidFill>
                  <a:srgbClr val="FF0000"/>
                </a:solidFill>
                <a:sym typeface="+mn-ea"/>
              </a:rPr>
              <a:t>C:3&lt;2&lt;1</a:t>
            </a:r>
            <a:endParaRPr lang="en-US" altLang="zh-CN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t="21378" r="20899"/>
          <a:stretch>
            <a:fillRect/>
          </a:stretch>
        </p:blipFill>
        <p:spPr>
          <a:xfrm>
            <a:off x="1077595" y="1239520"/>
            <a:ext cx="7207885" cy="25876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t="14735" b="3701"/>
          <a:stretch>
            <a:fillRect/>
          </a:stretch>
        </p:blipFill>
        <p:spPr>
          <a:xfrm>
            <a:off x="2611120" y="3809365"/>
            <a:ext cx="6045200" cy="296672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082280" y="2364740"/>
            <a:ext cx="43884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B</a:t>
            </a:r>
          </a:p>
          <a:p>
            <a:r>
              <a:rPr lang="en-US" altLang="zh-CN" sz="2400">
                <a:solidFill>
                  <a:srgbClr val="FF0000"/>
                </a:solidFill>
              </a:rPr>
              <a:t>C</a:t>
            </a:r>
            <a:r>
              <a:rPr lang="zh-CN" altLang="en-US" sz="2400">
                <a:solidFill>
                  <a:srgbClr val="FF0000"/>
                </a:solidFill>
              </a:rPr>
              <a:t>：</a:t>
            </a:r>
            <a:r>
              <a:rPr lang="en-US" altLang="zh-CN" sz="2400">
                <a:solidFill>
                  <a:srgbClr val="FF0000"/>
                </a:solidFill>
              </a:rPr>
              <a:t>s</a:t>
            </a:r>
            <a:r>
              <a:rPr lang="zh-CN" altLang="en-US" sz="2400">
                <a:solidFill>
                  <a:srgbClr val="FF0000"/>
                </a:solidFill>
              </a:rPr>
              <a:t>轨道含量越高电负性越强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082280" y="4386580"/>
            <a:ext cx="4064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C</a:t>
            </a:r>
          </a:p>
          <a:p>
            <a:r>
              <a:rPr lang="en-US" altLang="zh-CN" sz="2400">
                <a:solidFill>
                  <a:srgbClr val="FF0000"/>
                </a:solidFill>
              </a:rPr>
              <a:t>A:ππ</a:t>
            </a:r>
            <a:r>
              <a:rPr lang="zh-CN" altLang="en-US" sz="2400">
                <a:solidFill>
                  <a:srgbClr val="FF0000"/>
                </a:solidFill>
              </a:rPr>
              <a:t>共轭</a:t>
            </a:r>
          </a:p>
          <a:p>
            <a:r>
              <a:rPr lang="en-US" altLang="zh-CN" sz="2400">
                <a:solidFill>
                  <a:srgbClr val="FF0000"/>
                </a:solidFill>
              </a:rPr>
              <a:t>D:</a:t>
            </a:r>
            <a:r>
              <a:rPr lang="zh-CN" altLang="en-US" sz="2400">
                <a:solidFill>
                  <a:srgbClr val="FF0000"/>
                </a:solidFill>
              </a:rPr>
              <a:t>溴化需要路易斯酸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239520"/>
            <a:ext cx="9655810" cy="49764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040370" y="1388110"/>
            <a:ext cx="1543685" cy="4762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D&gt;A&gt;B&gt;C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69100" y="2475230"/>
            <a:ext cx="101028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D(</a:t>
            </a:r>
            <a:r>
              <a:rPr lang="zh-CN" altLang="en-US">
                <a:solidFill>
                  <a:srgbClr val="FF0000"/>
                </a:solidFill>
              </a:rPr>
              <a:t>高温</a:t>
            </a:r>
            <a:r>
              <a:rPr lang="en-US" altLang="zh-CN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888480" y="3543935"/>
            <a:ext cx="54292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551545" y="4669790"/>
            <a:ext cx="52197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635" y="875665"/>
            <a:ext cx="8134350" cy="32715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25" y="4235450"/>
            <a:ext cx="7279640" cy="262191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067550" y="4235450"/>
            <a:ext cx="58928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656830" y="888365"/>
            <a:ext cx="47815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>
                <a:solidFill>
                  <a:srgbClr val="FF0000"/>
                </a:solidFill>
                <a:sym typeface="+mn-ea"/>
              </a:rPr>
              <a:t>B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134985" y="1239520"/>
            <a:ext cx="4064000" cy="4308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/>
              <a:t>10:</a:t>
            </a:r>
            <a:br>
              <a:rPr lang="en-US" altLang="zh-CN" sz="2400"/>
            </a:br>
            <a:r>
              <a:rPr lang="en-US" altLang="zh-CN" sz="2400"/>
              <a:t>B:</a:t>
            </a:r>
            <a:r>
              <a:rPr lang="zh-CN" altLang="en-US" sz="2400"/>
              <a:t>含碳量高</a:t>
            </a:r>
            <a:r>
              <a:rPr lang="en-US" altLang="zh-CN" sz="2400"/>
              <a:t>-&gt;</a:t>
            </a:r>
            <a:r>
              <a:rPr lang="zh-CN" altLang="en-US" sz="2400"/>
              <a:t>生成黑烟</a:t>
            </a:r>
            <a:br>
              <a:rPr lang="en-US" altLang="zh-CN" sz="2400"/>
            </a:br>
            <a:r>
              <a:rPr lang="en-US" altLang="zh-CN" sz="2400"/>
              <a:t>C:</a:t>
            </a:r>
            <a:r>
              <a:rPr lang="zh-CN" altLang="en-US" sz="2400"/>
              <a:t>芳香味</a:t>
            </a:r>
            <a:r>
              <a:rPr lang="en-US" altLang="zh-CN" sz="2400"/>
              <a:t>/</a:t>
            </a:r>
            <a:r>
              <a:rPr lang="zh-CN" altLang="en-US" sz="2400"/>
              <a:t>汽油味（有毒！白血病！）</a:t>
            </a:r>
            <a:br>
              <a:rPr lang="en-US" altLang="zh-CN" sz="2400"/>
            </a:br>
            <a:r>
              <a:rPr lang="en-US" altLang="zh-CN" sz="2400"/>
              <a:t>D:</a:t>
            </a:r>
            <a:r>
              <a:rPr lang="zh-CN" altLang="en-US" sz="2400"/>
              <a:t>无法氧化，苯的密度比水小，下层紫红色</a:t>
            </a:r>
            <a:br>
              <a:rPr lang="en-US" altLang="zh-CN" sz="2400"/>
            </a:br>
            <a:endParaRPr lang="en-US" altLang="zh-CN" sz="2400"/>
          </a:p>
          <a:p>
            <a:endParaRPr lang="en-US" altLang="zh-CN" sz="2400"/>
          </a:p>
          <a:p>
            <a:endParaRPr lang="en-US" altLang="zh-CN" sz="2400"/>
          </a:p>
          <a:p>
            <a:r>
              <a:rPr lang="en-US" altLang="zh-CN" sz="2400"/>
              <a:t>11:</a:t>
            </a:r>
          </a:p>
          <a:p>
            <a:r>
              <a:rPr lang="en-US" altLang="zh-CN" sz="2400">
                <a:sym typeface="+mn-ea"/>
              </a:rPr>
              <a:t>B:Pd</a:t>
            </a:r>
            <a:r>
              <a:rPr lang="zh-CN" altLang="en-US" sz="2400">
                <a:sym typeface="+mn-ea"/>
              </a:rPr>
              <a:t>，</a:t>
            </a:r>
            <a:r>
              <a:rPr lang="en-US" altLang="zh-CN" sz="2400">
                <a:sym typeface="+mn-ea"/>
              </a:rPr>
              <a:t>Ru</a:t>
            </a:r>
            <a:r>
              <a:rPr lang="zh-CN" altLang="en-US" sz="2400">
                <a:sym typeface="+mn-ea"/>
              </a:rPr>
              <a:t>催化加氢</a:t>
            </a:r>
            <a:br>
              <a:rPr lang="en-US" altLang="zh-CN" sz="2400">
                <a:sym typeface="+mn-ea"/>
              </a:rPr>
            </a:br>
            <a:r>
              <a:rPr lang="en-US" altLang="zh-CN" sz="2400">
                <a:sym typeface="+mn-ea"/>
              </a:rPr>
              <a:t>D:</a:t>
            </a:r>
            <a:r>
              <a:rPr lang="zh-CN" altLang="en-US" sz="2400">
                <a:sym typeface="+mn-ea"/>
              </a:rPr>
              <a:t>生成一氯甲苯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4819" r="118" b="53589"/>
          <a:stretch>
            <a:fillRect/>
          </a:stretch>
        </p:blipFill>
        <p:spPr>
          <a:xfrm>
            <a:off x="1196340" y="1239520"/>
            <a:ext cx="7462520" cy="25285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t="53593" r="90"/>
          <a:stretch>
            <a:fillRect/>
          </a:stretch>
        </p:blipFill>
        <p:spPr>
          <a:xfrm>
            <a:off x="1196340" y="3782695"/>
            <a:ext cx="8134985" cy="30753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119120" y="56642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选出正确的一项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244840" y="1680845"/>
            <a:ext cx="50495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/>
            <a:r>
              <a:rPr lang="en-US" altLang="zh-CN" sz="2400">
                <a:solidFill>
                  <a:srgbClr val="FF0000"/>
                </a:solidFill>
                <a:sym typeface="+mn-ea"/>
              </a:rPr>
              <a:t>C</a:t>
            </a:r>
            <a:endParaRPr lang="en-US" altLang="zh-CN" sz="2400">
              <a:solidFill>
                <a:srgbClr val="FF0000"/>
              </a:solidFill>
            </a:endParaRPr>
          </a:p>
          <a:p>
            <a:pPr indent="457200" algn="l"/>
            <a:r>
              <a:rPr lang="en-US" altLang="zh-CN" sz="2400">
                <a:solidFill>
                  <a:srgbClr val="FF0000"/>
                </a:solidFill>
              </a:rPr>
              <a:t>A</a:t>
            </a:r>
            <a:r>
              <a:rPr lang="zh-CN" altLang="en-US" sz="2400">
                <a:solidFill>
                  <a:srgbClr val="FF0000"/>
                </a:solidFill>
              </a:rPr>
              <a:t>：只有羧基反应</a:t>
            </a:r>
            <a:endParaRPr lang="en-US" altLang="zh-CN" sz="2400">
              <a:solidFill>
                <a:srgbClr val="FF0000"/>
              </a:solidFill>
            </a:endParaRPr>
          </a:p>
          <a:p>
            <a:pPr indent="457200" algn="l"/>
            <a:r>
              <a:rPr lang="en-US" altLang="zh-CN" sz="2400">
                <a:solidFill>
                  <a:srgbClr val="FF0000"/>
                </a:solidFill>
              </a:rPr>
              <a:t>B</a:t>
            </a:r>
            <a:r>
              <a:rPr lang="zh-CN" altLang="en-US" sz="2400">
                <a:solidFill>
                  <a:srgbClr val="FF0000"/>
                </a:solidFill>
              </a:rPr>
              <a:t>：生成羟胺和次氯酸</a:t>
            </a:r>
            <a:endParaRPr lang="en-US" altLang="zh-CN" sz="2400">
              <a:solidFill>
                <a:srgbClr val="FF0000"/>
              </a:solidFill>
            </a:endParaRPr>
          </a:p>
          <a:p>
            <a:pPr indent="457200" algn="l"/>
            <a:r>
              <a:rPr lang="en-US" altLang="zh-CN" sz="2400">
                <a:solidFill>
                  <a:srgbClr val="FF0000"/>
                </a:solidFill>
              </a:rPr>
              <a:t>D</a:t>
            </a:r>
            <a:r>
              <a:rPr lang="zh-CN" altLang="en-US" sz="2400">
                <a:solidFill>
                  <a:srgbClr val="FF0000"/>
                </a:solidFill>
              </a:rPr>
              <a:t>：</a:t>
            </a:r>
            <a:r>
              <a:rPr lang="en-US" altLang="zh-CN" sz="2400">
                <a:solidFill>
                  <a:srgbClr val="FF0000"/>
                </a:solidFill>
              </a:rPr>
              <a:t>4</a:t>
            </a:r>
            <a:r>
              <a:rPr lang="zh-CN" altLang="en-US" sz="2400">
                <a:solidFill>
                  <a:srgbClr val="FF0000"/>
                </a:solidFill>
              </a:rPr>
              <a:t>个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244840" y="4551045"/>
            <a:ext cx="36588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>
              <a:buClrTx/>
              <a:buSzTx/>
              <a:buFontTx/>
            </a:pPr>
            <a:r>
              <a:rPr lang="en-US" altLang="zh-CN" sz="2400">
                <a:solidFill>
                  <a:srgbClr val="FF0000"/>
                </a:solidFill>
              </a:rPr>
              <a:t>CD</a:t>
            </a:r>
            <a:endParaRPr lang="zh-CN" altLang="en-US" sz="2400">
              <a:solidFill>
                <a:srgbClr val="FF0000"/>
              </a:solidFill>
            </a:endParaRPr>
          </a:p>
          <a:p>
            <a:pPr indent="45720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</a:rPr>
              <a:t>A：2-溴-2-苯基乙烷</a:t>
            </a:r>
          </a:p>
          <a:p>
            <a:pPr indent="45720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</a:rPr>
              <a:t>B：c没有</a:t>
            </a:r>
          </a:p>
          <a:p>
            <a:pPr indent="45720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</a:rPr>
              <a:t>C：d(脂肪胺)&gt;e&gt;f【考虑孤对电子参与共轭的程度】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5100" y="1233805"/>
            <a:ext cx="9384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条件：环状分子的柔性变形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71500" y="1886585"/>
            <a:ext cx="5080000" cy="40309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/>
              <a:t>环丁烷</a:t>
            </a:r>
          </a:p>
          <a:p>
            <a:r>
              <a:rPr lang="zh-CN" altLang="en-US" sz="1600"/>
              <a:t>蝶式：三个碳原子共平面</a:t>
            </a:r>
          </a:p>
          <a:p>
            <a:r>
              <a:rPr lang="zh-CN" altLang="en-US" sz="1600"/>
              <a:t>平面式：四个碳原子共平面</a:t>
            </a:r>
          </a:p>
          <a:p>
            <a:endParaRPr lang="zh-CN" altLang="en-US" sz="1600"/>
          </a:p>
          <a:p>
            <a:r>
              <a:rPr lang="zh-CN" altLang="en-US" sz="1600"/>
              <a:t>环戊烷</a:t>
            </a:r>
          </a:p>
          <a:p>
            <a:r>
              <a:rPr lang="zh-CN" altLang="en-US" sz="1600"/>
              <a:t>半椅式：三个碳原子共平面，另外两个分别居于上下两侧</a:t>
            </a:r>
          </a:p>
          <a:p>
            <a:r>
              <a:rPr lang="zh-CN" altLang="en-US" sz="1600"/>
              <a:t>信封式：四个碳原子共平面</a:t>
            </a:r>
          </a:p>
          <a:p>
            <a:endParaRPr lang="zh-CN" altLang="en-US" sz="1600"/>
          </a:p>
          <a:p>
            <a:r>
              <a:rPr lang="zh-CN" altLang="en-US" sz="1600"/>
              <a:t>环</a:t>
            </a:r>
            <a:r>
              <a:rPr lang="zh-CN" altLang="en-US" sz="1600">
                <a:sym typeface="+mn-ea"/>
              </a:rPr>
              <a:t>己烷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椅式：三个相邻碳原子和对角线碳原子共平面，所有碳原子交替起伏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信封式：一侧的四个碳原子共平面，另两个同时居于另一侧</a:t>
            </a:r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265" y="1885950"/>
            <a:ext cx="5143500" cy="10287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3069590"/>
            <a:ext cx="4362450" cy="1930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哪种构想最稳定？：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角张力：由于环烷烃的键角和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𝒔𝒑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杂化的碳原子成键的键角(109°28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)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的误差产生的力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空间张力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基团间靠得太近导致之间产生相互排斥的作用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扭转张力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希望转变为交叉式构象的力</a:t>
                </a:r>
                <a:endParaRPr lang="en-US" altLang="zh-CN" sz="2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+mn-ea"/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6" name="图片 5" descr="E09A7A584EAAC4B49F2A475442C08CD3"/>
          <p:cNvPicPr>
            <a:picLocks noChangeAspect="1"/>
          </p:cNvPicPr>
          <p:nvPr/>
        </p:nvPicPr>
        <p:blipFill>
          <a:blip r:embed="rId2"/>
          <a:srcRect b="52037"/>
          <a:stretch>
            <a:fillRect/>
          </a:stretch>
        </p:blipFill>
        <p:spPr>
          <a:xfrm>
            <a:off x="1077595" y="1732280"/>
            <a:ext cx="4038600" cy="4455160"/>
          </a:xfrm>
          <a:prstGeom prst="rect">
            <a:avLst/>
          </a:prstGeom>
        </p:spPr>
      </p:pic>
      <p:pic>
        <p:nvPicPr>
          <p:cNvPr id="8" name="图片 7" descr="E09A7A584EAAC4B49F2A475442C08CD3"/>
          <p:cNvPicPr>
            <a:picLocks noChangeAspect="1"/>
          </p:cNvPicPr>
          <p:nvPr/>
        </p:nvPicPr>
        <p:blipFill>
          <a:blip r:embed="rId2"/>
          <a:srcRect t="46694"/>
          <a:stretch>
            <a:fillRect/>
          </a:stretch>
        </p:blipFill>
        <p:spPr>
          <a:xfrm>
            <a:off x="6172835" y="1569085"/>
            <a:ext cx="3765550" cy="46177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96340" y="13017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Q:</a:t>
            </a:r>
            <a:r>
              <a:rPr lang="zh-CN" altLang="en-US"/>
              <a:t>写出反应机理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6680"/>
            <a:ext cx="12192000" cy="286639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40715" y="4821555"/>
            <a:ext cx="9996805" cy="1118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/>
              <a:t>（</a:t>
            </a:r>
            <a:r>
              <a:rPr lang="en-US" altLang="zh-CN" sz="2400"/>
              <a:t>1</a:t>
            </a:r>
            <a:r>
              <a:rPr lang="zh-CN" altLang="en-US" sz="2400"/>
              <a:t>）苯</a:t>
            </a:r>
            <a:r>
              <a:rPr lang="en-US" altLang="zh-CN" sz="2400"/>
              <a:t>-&gt;</a:t>
            </a:r>
            <a:r>
              <a:rPr lang="zh-CN" altLang="en-US" sz="2400"/>
              <a:t>傅克酰基化：乙酰氯生成苯乙酮（间位定位）</a:t>
            </a:r>
            <a:r>
              <a:rPr lang="en-US" altLang="zh-CN" sz="2400"/>
              <a:t>-&gt;</a:t>
            </a:r>
            <a:r>
              <a:rPr lang="zh-CN" altLang="en-US" sz="2400"/>
              <a:t>溴化</a:t>
            </a:r>
          </a:p>
          <a:p>
            <a:r>
              <a:rPr lang="zh-CN" altLang="en-US" sz="2400"/>
              <a:t>（</a:t>
            </a:r>
            <a:r>
              <a:rPr lang="en-US" altLang="zh-CN" sz="2400"/>
              <a:t>2</a:t>
            </a:r>
            <a:r>
              <a:rPr lang="zh-CN" altLang="en-US" sz="2400"/>
              <a:t>）甲苯</a:t>
            </a:r>
            <a:r>
              <a:rPr lang="en-US" altLang="zh-CN" sz="2400"/>
              <a:t>-&gt;</a:t>
            </a:r>
            <a:r>
              <a:rPr lang="zh-CN" altLang="en-US" sz="2400"/>
              <a:t>硝化</a:t>
            </a:r>
            <a:r>
              <a:rPr lang="en-US" altLang="zh-CN" sz="2400"/>
              <a:t>-&gt;</a:t>
            </a:r>
            <a:r>
              <a:rPr lang="zh-CN" altLang="en-US" sz="2400"/>
              <a:t>高锰酸钾氧化</a:t>
            </a:r>
          </a:p>
          <a:p>
            <a:r>
              <a:rPr lang="zh-CN" altLang="en-US" sz="2400"/>
              <a:t>（</a:t>
            </a:r>
            <a:r>
              <a:rPr lang="en-US" altLang="zh-CN" sz="2400"/>
              <a:t>3</a:t>
            </a:r>
            <a:r>
              <a:rPr lang="zh-CN" altLang="en-US" sz="2400"/>
              <a:t>）苯</a:t>
            </a:r>
            <a:r>
              <a:rPr lang="en-US" altLang="zh-CN" sz="2400">
                <a:sym typeface="+mn-ea"/>
              </a:rPr>
              <a:t>-&gt;</a:t>
            </a:r>
            <a:r>
              <a:rPr lang="zh-CN" altLang="en-US" sz="2400">
                <a:sym typeface="+mn-ea"/>
              </a:rPr>
              <a:t>傅克烷基化</a:t>
            </a:r>
            <a:r>
              <a:rPr lang="en-US" altLang="zh-CN" sz="2400">
                <a:sym typeface="+mn-ea"/>
              </a:rPr>
              <a:t>-&gt;</a:t>
            </a:r>
            <a:r>
              <a:rPr lang="zh-CN" altLang="en-US" sz="2400">
                <a:sym typeface="+mn-ea"/>
              </a:rPr>
              <a:t>自由基氯化</a:t>
            </a:r>
            <a:r>
              <a:rPr lang="en-US" altLang="zh-CN" sz="2400">
                <a:sym typeface="+mn-ea"/>
              </a:rPr>
              <a:t>-&gt;</a:t>
            </a:r>
            <a:r>
              <a:rPr lang="zh-CN" altLang="en-US" sz="2400">
                <a:sym typeface="+mn-ea"/>
              </a:rPr>
              <a:t>傅克烷基化（</a:t>
            </a:r>
            <a:r>
              <a:rPr lang="en-US" altLang="zh-CN" sz="2400">
                <a:sym typeface="+mn-ea"/>
              </a:rPr>
              <a:t>1,2-</a:t>
            </a:r>
            <a:r>
              <a:rPr lang="zh-CN" altLang="en-US" sz="2400">
                <a:sym typeface="+mn-ea"/>
              </a:rPr>
              <a:t>二氯乙烷重排）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875530" cy="1239520"/>
            <a:chOff x="288326" y="1"/>
            <a:chExt cx="4875530" cy="12395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03860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习题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76" y="779146"/>
              <a:ext cx="338518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algn="l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exercise</a:t>
              </a:r>
              <a:r>
                <a:rPr kumimoji="0" lang="zh-CN" altLang="en-US" sz="1600" b="0" i="0" u="none" strike="noStrike" kern="1200" cap="none" spc="0" normalizeH="0" baseline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微软雅黑 Light" panose="020B0502040204020203" charset="-122"/>
                  <a:ea typeface="微软雅黑 Light" panose="020B0502040204020203" charset="-122"/>
                </a:rPr>
                <a:t>！</a:t>
              </a: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77595" y="1415415"/>
            <a:ext cx="9483090" cy="8089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spcBef>
                <a:spcPts val="0"/>
              </a:spcBef>
              <a:buClrTx/>
              <a:buSzTx/>
              <a:buFont typeface="Arial" panose="020B0604020202090204" pitchFamily="34" charset="0"/>
              <a:buNone/>
            </a:pPr>
            <a:r>
              <a:rPr lang="zh-CN" altLang="en-US" sz="320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祝老师和同学们工作、学习、生活“氟氯双醛”！</a:t>
            </a:r>
            <a:endParaRPr lang="zh-CN" altLang="en-US" sz="240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8178" t="21214" r="7278" b="10531"/>
          <a:stretch>
            <a:fillRect/>
          </a:stretch>
        </p:blipFill>
        <p:spPr>
          <a:xfrm>
            <a:off x="3186430" y="2590800"/>
            <a:ext cx="4831715" cy="3411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流程图: 文档 13"/>
          <p:cNvSpPr/>
          <p:nvPr/>
        </p:nvSpPr>
        <p:spPr>
          <a:xfrm>
            <a:off x="-64694" y="-209"/>
            <a:ext cx="12289914" cy="3849717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3220" y="4279427"/>
            <a:ext cx="12192000" cy="1568717"/>
            <a:chOff x="48986" y="2017614"/>
            <a:chExt cx="12192000" cy="1568717"/>
          </a:xfrm>
        </p:grpSpPr>
        <p:sp>
          <p:nvSpPr>
            <p:cNvPr id="35" name="文本框 34"/>
            <p:cNvSpPr txBox="1"/>
            <p:nvPr/>
          </p:nvSpPr>
          <p:spPr>
            <a:xfrm>
              <a:off x="48986" y="2017614"/>
              <a:ext cx="12192000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七</a:t>
              </a:r>
              <a:r>
                <a:rPr kumimoji="0" lang="en-US" altLang="zh-CN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有机含氮化合物</a:t>
              </a:r>
              <a:r>
                <a:rPr kumimoji="0" lang="en-US" altLang="zh-CN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共振</a:t>
              </a:r>
              <a:r>
                <a:rPr kumimoji="0" lang="en-US" altLang="zh-CN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醛</a:t>
              </a:r>
              <a:r>
                <a:rPr kumimoji="0" lang="en-US" altLang="zh-CN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5400" b="1" i="0" u="none" strike="noStrike" kern="1200" cap="none" spc="40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酮</a:t>
              </a: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3336358" y="3218031"/>
              <a:ext cx="5326425" cy="368300"/>
              <a:chOff x="3320029" y="2231054"/>
              <a:chExt cx="5326425" cy="368300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3320029" y="2231054"/>
                <a:ext cx="532642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zh-CN" altLang="en-US" dirty="0">
                    <a:solidFill>
                      <a:schemeClr val="bg1"/>
                    </a:solidFill>
                    <a:latin typeface="Arial" panose="020B0604020202020204"/>
                    <a:sym typeface="+mn-ea"/>
                  </a:rPr>
                  <a:t>王嘉乐</a:t>
                </a: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7386821" y="2448766"/>
                <a:ext cx="65436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3922139" y="2448766"/>
                <a:ext cx="612775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:\360MoveData\Users\xiaoxiao\Desktop\006x0yKdly1hcr6wj90ptj33344mo1l0.jpg006x0yKdly1hcr6wj90ptj33344mo1l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45" y="8255"/>
            <a:ext cx="5403850" cy="6870700"/>
          </a:xfrm>
          <a:prstGeom prst="parallelogram">
            <a:avLst>
              <a:gd name="adj" fmla="val 42486"/>
            </a:avLst>
          </a:prstGeom>
        </p:spPr>
      </p:pic>
      <p:grpSp>
        <p:nvGrpSpPr>
          <p:cNvPr id="10" name="组合 9"/>
          <p:cNvGrpSpPr/>
          <p:nvPr/>
        </p:nvGrpSpPr>
        <p:grpSpPr>
          <a:xfrm>
            <a:off x="6381999" y="854597"/>
            <a:ext cx="2838578" cy="1094282"/>
            <a:chOff x="6400800" y="509665"/>
            <a:chExt cx="2838578" cy="1094282"/>
          </a:xfrm>
        </p:grpSpPr>
        <p:sp>
          <p:nvSpPr>
            <p:cNvPr id="7" name="椭圆 6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634098" y="795196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胺的结构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788576" y="2032820"/>
            <a:ext cx="3549778" cy="1094282"/>
            <a:chOff x="6400800" y="509665"/>
            <a:chExt cx="3549778" cy="1094282"/>
          </a:xfrm>
        </p:grpSpPr>
        <p:sp>
          <p:nvSpPr>
            <p:cNvPr id="12" name="椭圆 11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634098" y="795196"/>
              <a:ext cx="23164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胺的化学性质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84596" y="3211043"/>
            <a:ext cx="2482978" cy="1094282"/>
            <a:chOff x="6400800" y="509665"/>
            <a:chExt cx="2482978" cy="1094282"/>
          </a:xfrm>
        </p:grpSpPr>
        <p:sp>
          <p:nvSpPr>
            <p:cNvPr id="16" name="椭圆 15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634098" y="795196"/>
              <a:ext cx="12496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共振论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637454" y="4389266"/>
            <a:ext cx="3549778" cy="1094282"/>
            <a:chOff x="6400800" y="509665"/>
            <a:chExt cx="3549778" cy="1094282"/>
          </a:xfrm>
        </p:grpSpPr>
        <p:sp>
          <p:nvSpPr>
            <p:cNvPr id="20" name="椭圆 19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634098" y="795196"/>
              <a:ext cx="23164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醛</a:t>
              </a:r>
              <a:r>
                <a:rPr lang="en-US" altLang="zh-CN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酮的结构</a:t>
              </a:r>
            </a:p>
          </p:txBody>
        </p:sp>
      </p:grpSp>
      <p:sp>
        <p:nvSpPr>
          <p:cNvPr id="3" name="椭圆 2"/>
          <p:cNvSpPr/>
          <p:nvPr/>
        </p:nvSpPr>
        <p:spPr>
          <a:xfrm>
            <a:off x="4229784" y="5567826"/>
            <a:ext cx="1094282" cy="1094282"/>
          </a:xfrm>
          <a:prstGeom prst="ellipse">
            <a:avLst/>
          </a:prstGeom>
          <a:solidFill>
            <a:srgbClr val="F8F8F8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68800" y="5761024"/>
            <a:ext cx="817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4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408295" y="5853430"/>
            <a:ext cx="302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醛</a:t>
            </a:r>
            <a:r>
              <a:rPr lang="en-US" altLang="zh-CN" sz="28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酮的化学性质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胺的结构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205230" y="1092835"/>
            <a:ext cx="16554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官能团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125220" y="2002155"/>
            <a:ext cx="10626090" cy="3116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      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分子中的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H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原子被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R-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取代所得</a:t>
            </a: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N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原子所带孤对电子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有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亲核性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和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碱性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类似醇</a:t>
            </a: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碱性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/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亲核性排序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考虑电子效应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叔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仲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伯</a:t>
            </a:r>
          </a:p>
          <a:p>
            <a:pPr marL="2286000" lvl="5" indent="457200"/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考虑溶剂化效应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伯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仲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叔</a:t>
            </a: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对于芳香胺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共轭效应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使得其碱性弱于脂肪胺</a:t>
            </a: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苯环上有吸电子基时，碱性减弱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反之亦然</a:t>
            </a:r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常见亲核试剂的水中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碱性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比较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</a:p>
          <a:p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             &gt;           &gt;                        &gt;</a:t>
            </a:r>
          </a:p>
        </p:txBody>
      </p:sp>
      <p:pic>
        <p:nvPicPr>
          <p:cNvPr id="16" name="图片 15" descr="截屏2026-05-07 20.34.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20" y="1855470"/>
            <a:ext cx="927100" cy="635000"/>
          </a:xfrm>
          <a:prstGeom prst="rect">
            <a:avLst/>
          </a:prstGeom>
        </p:spPr>
      </p:pic>
      <p:pic>
        <p:nvPicPr>
          <p:cNvPr id="18" name="图片 17" descr="截屏2026-05-07 20.43.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970" y="919480"/>
            <a:ext cx="1103630" cy="951230"/>
          </a:xfrm>
          <a:prstGeom prst="rect">
            <a:avLst/>
          </a:prstGeom>
        </p:spPr>
      </p:pic>
      <p:pic>
        <p:nvPicPr>
          <p:cNvPr id="19" name="图片 18" descr="截屏2026-05-07 20.43.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8665" y="787400"/>
            <a:ext cx="1554480" cy="1068705"/>
          </a:xfrm>
          <a:prstGeom prst="rect">
            <a:avLst/>
          </a:prstGeom>
        </p:spPr>
      </p:pic>
      <p:pic>
        <p:nvPicPr>
          <p:cNvPr id="20" name="图片 19" descr="截屏2026-05-07 20.43.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4020" y="941705"/>
            <a:ext cx="1654810" cy="833755"/>
          </a:xfrm>
          <a:prstGeom prst="rect">
            <a:avLst/>
          </a:prstGeom>
        </p:spPr>
      </p:pic>
      <p:sp>
        <p:nvSpPr>
          <p:cNvPr id="22" name="右箭头 21"/>
          <p:cNvSpPr/>
          <p:nvPr/>
        </p:nvSpPr>
        <p:spPr>
          <a:xfrm>
            <a:off x="8653145" y="3133725"/>
            <a:ext cx="1087755" cy="387985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9888220" y="313372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仲胺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最强</a:t>
            </a:r>
          </a:p>
        </p:txBody>
      </p:sp>
      <p:pic>
        <p:nvPicPr>
          <p:cNvPr id="24" name="图片 23" descr="截屏2026-05-08 00.36.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725" y="5424805"/>
            <a:ext cx="1530985" cy="473075"/>
          </a:xfrm>
          <a:prstGeom prst="rect">
            <a:avLst/>
          </a:prstGeom>
        </p:spPr>
      </p:pic>
      <p:pic>
        <p:nvPicPr>
          <p:cNvPr id="25" name="图片 24" descr="截屏2026-05-07 20.34.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730" y="5401310"/>
            <a:ext cx="704215" cy="482600"/>
          </a:xfrm>
          <a:prstGeom prst="rect">
            <a:avLst/>
          </a:prstGeom>
        </p:spPr>
      </p:pic>
      <p:pic>
        <p:nvPicPr>
          <p:cNvPr id="26" name="图片 25" descr="截屏2026-05-08 00.36.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3970" y="5421630"/>
            <a:ext cx="1554480" cy="430530"/>
          </a:xfrm>
          <a:prstGeom prst="rect">
            <a:avLst/>
          </a:prstGeom>
        </p:spPr>
      </p:pic>
      <p:pic>
        <p:nvPicPr>
          <p:cNvPr id="27" name="图片 26" descr="截屏2026-05-08 00.36.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9235" y="5442585"/>
            <a:ext cx="617220" cy="431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胺的结构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205230" y="1092835"/>
            <a:ext cx="1040765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N-H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键的极性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胺有很弱的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酸性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N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电负性小于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O，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甚至弱于醇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。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由于烷基给电子诱导效应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也弱于氨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。</a:t>
            </a:r>
          </a:p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水中酸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性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比较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（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甲醇除外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  <a:sym typeface="+mn-ea"/>
              </a:rPr>
              <a:t>）：</a:t>
            </a: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呢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           &lt;            &lt;                      &lt;</a:t>
            </a:r>
          </a:p>
          <a:p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胺作为酸的反应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</a:p>
          <a:p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marL="1371600" lvl="3" indent="457200"/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+						    +</a:t>
            </a:r>
          </a:p>
        </p:txBody>
      </p:sp>
      <p:pic>
        <p:nvPicPr>
          <p:cNvPr id="5" name="图片 4" descr="截屏2026-05-08 00.36.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230" y="2434590"/>
            <a:ext cx="1530985" cy="473075"/>
          </a:xfrm>
          <a:prstGeom prst="rect">
            <a:avLst/>
          </a:prstGeom>
        </p:spPr>
      </p:pic>
      <p:pic>
        <p:nvPicPr>
          <p:cNvPr id="6" name="图片 5" descr="截屏2026-05-07 20.34.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235" y="2434590"/>
            <a:ext cx="704215" cy="482600"/>
          </a:xfrm>
          <a:prstGeom prst="rect">
            <a:avLst/>
          </a:prstGeom>
        </p:spPr>
      </p:pic>
      <p:pic>
        <p:nvPicPr>
          <p:cNvPr id="9" name="图片 8" descr="截屏2026-05-08 00.36.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780" y="2434590"/>
            <a:ext cx="1554480" cy="430530"/>
          </a:xfrm>
          <a:prstGeom prst="rect">
            <a:avLst/>
          </a:prstGeom>
        </p:spPr>
      </p:pic>
      <p:pic>
        <p:nvPicPr>
          <p:cNvPr id="10" name="图片 9" descr="截屏2026-05-08 00.36.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6710" y="2433955"/>
            <a:ext cx="617220" cy="43116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205230" y="5200015"/>
            <a:ext cx="91827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由于伯、仲胺中的N-H键，使其可以形成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分子间氢键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分子量相近时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，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熔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、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沸点大小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：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伯胺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仲胺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&gt;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叔胺</a:t>
            </a:r>
          </a:p>
        </p:txBody>
      </p:sp>
      <p:pic>
        <p:nvPicPr>
          <p:cNvPr id="12" name="图片 11" descr="截屏2026-05-09 16.51.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725" y="3754120"/>
            <a:ext cx="1739900" cy="1062355"/>
          </a:xfrm>
          <a:prstGeom prst="rect">
            <a:avLst/>
          </a:prstGeom>
        </p:spPr>
      </p:pic>
      <p:pic>
        <p:nvPicPr>
          <p:cNvPr id="13" name="图片 12" descr="截屏2026-05-09 16.51.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9170" y="3860165"/>
            <a:ext cx="1919605" cy="793750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>
            <a:off x="5706745" y="4257040"/>
            <a:ext cx="115125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7" name="图片 16" descr="截屏2026-05-09 16.55.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5970" y="3860165"/>
            <a:ext cx="1919605" cy="891540"/>
          </a:xfrm>
          <a:prstGeom prst="rect">
            <a:avLst/>
          </a:prstGeom>
        </p:spPr>
      </p:pic>
      <p:pic>
        <p:nvPicPr>
          <p:cNvPr id="30" name="图片 29" descr="截屏2026-05-09 17.05.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5315" y="3714115"/>
            <a:ext cx="2057400" cy="1037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胺的化学性质</a:t>
              </a: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8290" y="787400"/>
            <a:ext cx="1161605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一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酸碱性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此处不再赘述</a:t>
            </a:r>
          </a:p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二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亲核性</a:t>
            </a:r>
          </a:p>
          <a:p>
            <a:pPr marL="914400" lvl="2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亲核位点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：N</a:t>
            </a:r>
          </a:p>
          <a:p>
            <a:pPr marL="914400" lvl="2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 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伯胺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与碘甲烷的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SN2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亲核取代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</a:p>
          <a:p>
            <a:pPr marL="914400" lvl="2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按照投料比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伯胺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卤代烃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1:1 1:2 1:3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依次生成仲胺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叔胺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季胺碱</a:t>
            </a:r>
          </a:p>
          <a:p>
            <a:pPr marL="914400" lvl="2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914400" lvl="2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914400" lvl="2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914400" lvl="2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914400" lvl="2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914400" lvl="2" indent="457200"/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伯胺与羰基化合物发生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亲核加成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生成亚胺</a:t>
            </a:r>
          </a:p>
          <a:p>
            <a:pPr marL="914400" lvl="2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  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仲胺生成烯胺</a:t>
            </a:r>
          </a:p>
        </p:txBody>
      </p:sp>
      <p:pic>
        <p:nvPicPr>
          <p:cNvPr id="32" name="图片 31" descr="截屏2026-05-09 17.36.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530" y="2910205"/>
            <a:ext cx="8691245" cy="1508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胺的结构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1125220" y="1092835"/>
                <a:ext cx="9208135" cy="1816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例题</a:t>
                </a:r>
                <a:r>
                  <a:rPr lang="en-US" altLang="zh-CN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：</a:t>
                </a:r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比较下列化合物的</a:t>
                </a:r>
                <a:r>
                  <a:rPr lang="zh-CN" altLang="en-US" sz="2800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碱性</a:t>
                </a:r>
                <a:r>
                  <a:rPr lang="zh-CN" altLang="en-US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强弱</a:t>
                </a:r>
              </a:p>
              <a:p>
                <a:pPr marL="457200" lvl="1" indent="457200"/>
                <a:r>
                  <a:rPr lang="en-US" altLang="zh-CN" sz="28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阿里巴巴普惠体" panose="00020600040101010101" pitchFamily="18" charset="-122"/>
                  </a:rPr>
                  <a:t>（1）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微软雅黑" panose="020B0503020204020204" pitchFamily="34" charset="-122"/>
                        <a:cs typeface="DejaVu Math TeX Gyre" panose="02000503000000000000" charset="0"/>
                      </a:rPr>
                      <m:t>FC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微软雅黑" panose="020B0503020204020204" pitchFamily="34" charset="-122"/>
                        <a:cs typeface="DejaVu Math TeX Gyre" panose="02000503000000000000" charset="0"/>
                      </a:rPr>
                      <m:t>C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微软雅黑" panose="020B0503020204020204" pitchFamily="34" charset="-122"/>
                        <a:cs typeface="DejaVu Math TeX Gyre" panose="02000503000000000000" charset="0"/>
                      </a:rPr>
                      <m:t>N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2</m:t>
                        </m:r>
                      </m:sub>
                    </m:sSub>
                    <m: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DejaVu Math TeX Gyre" panose="02000503000000000000" charset="0"/>
                      </a:rPr>
                      <m:t>    </m:t>
                    </m:r>
                    <m: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宋体" panose="02010600030101010101" pitchFamily="2" charset="-122"/>
                        <a:cs typeface="DejaVu Math TeX Gyre" panose="02000503000000000000" charset="0"/>
                      </a:rPr>
                      <m:t>𝐶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宋体" panose="02010600030101010101" pitchFamily="2" charset="-122"/>
                            <a:cs typeface="DejaVu Math TeX Gyre" panose="02000503000000000000" charset="0"/>
                          </a:rPr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微软雅黑" panose="020B0503020204020204" pitchFamily="34" charset="-122"/>
                        <a:cs typeface="DejaVu Math TeX Gyre" panose="02000503000000000000" charset="0"/>
                      </a:rPr>
                      <m:t>C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2800" dirty="0">
                        <a:solidFill>
                          <a:schemeClr val="tx1"/>
                        </a:solidFill>
                        <a:latin typeface="Cambria Math" panose="02040503050406030204" charset="0"/>
                        <a:ea typeface="微软雅黑" panose="020B0503020204020204" pitchFamily="34" charset="-122"/>
                        <a:cs typeface="DejaVu Math TeX Gyre" panose="02000503000000000000" charset="0"/>
                      </a:rPr>
                      <m:t>N</m:t>
                    </m:r>
                    <m:sSub>
                      <m:sSubPr>
                        <m:ctrlPr>
                          <a:rPr lang="en-US" altLang="zh-CN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H</m:t>
                        </m:r>
                      </m:e>
                      <m:sub>
                        <m:r>
                          <a:rPr lang="en-US" altLang="zh-CN" sz="2800" dirty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pitchFamily="34" charset="-122"/>
                            <a:cs typeface="DejaVu Math TeX Gyre" panose="02000503000000000000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CN" sz="2800" dirty="0">
                  <a:solidFill>
                    <a:schemeClr val="tx1"/>
                  </a:solidFill>
                  <a:latin typeface="DejaVu Math TeX Gyre" panose="02000503000000000000" charset="0"/>
                  <a:ea typeface="微软雅黑" panose="020B0503020204020204" pitchFamily="34" charset="-122"/>
                  <a:cs typeface="DejaVu Math TeX Gyre" panose="02000503000000000000" charset="0"/>
                </a:endParaRPr>
              </a:p>
              <a:p>
                <a:pPr marL="457200" lvl="1" indent="457200"/>
                <a:r>
                  <a:rPr lang="en-US" altLang="zh-CN" sz="2800" dirty="0">
                    <a:solidFill>
                      <a:schemeClr val="tx1"/>
                    </a:solidFill>
                    <a:latin typeface="DejaVu Math TeX Gyre" panose="02000503000000000000" charset="0"/>
                    <a:ea typeface="微软雅黑" panose="020B0503020204020204" pitchFamily="34" charset="-122"/>
                    <a:cs typeface="DejaVu Math TeX Gyre" panose="02000503000000000000" charset="0"/>
                  </a:rPr>
                  <a:t>（2）</a:t>
                </a:r>
              </a:p>
              <a:p>
                <a:pPr marL="3657600" lvl="8" indent="457200"/>
                <a:r>
                  <a:rPr lang="en-US" altLang="zh-CN" sz="2800" dirty="0">
                    <a:solidFill>
                      <a:schemeClr val="tx1"/>
                    </a:solidFill>
                    <a:latin typeface="DejaVu Math TeX Gyre" panose="02000503000000000000" charset="0"/>
                    <a:ea typeface="微软雅黑" panose="020B0503020204020204" pitchFamily="34" charset="-122"/>
                    <a:cs typeface="DejaVu Math TeX Gyre" panose="02000503000000000000" charset="0"/>
                  </a:rPr>
                  <a:t>                      </a:t>
                </a: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220" y="1092835"/>
                <a:ext cx="9208135" cy="18167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 descr="截屏2026-05-08 11.44.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40" y="2023745"/>
            <a:ext cx="2209165" cy="1212215"/>
          </a:xfrm>
          <a:prstGeom prst="rect">
            <a:avLst/>
          </a:prstGeom>
        </p:spPr>
      </p:pic>
      <p:pic>
        <p:nvPicPr>
          <p:cNvPr id="9" name="图片 8" descr="截屏2026-05-08 11.44.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385" y="2103120"/>
            <a:ext cx="1631315" cy="11328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056765" y="32359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  <a:sym typeface="+mn-ea"/>
              </a:rPr>
              <a:t>（3）</a:t>
            </a:r>
          </a:p>
        </p:txBody>
      </p:sp>
      <p:pic>
        <p:nvPicPr>
          <p:cNvPr id="11" name="图片 10" descr="截屏2026-05-08 11.50.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3240" y="3523615"/>
            <a:ext cx="2374265" cy="1198245"/>
          </a:xfrm>
          <a:prstGeom prst="rect">
            <a:avLst/>
          </a:prstGeom>
        </p:spPr>
      </p:pic>
      <p:pic>
        <p:nvPicPr>
          <p:cNvPr id="12" name="图片 11" descr="截屏2026-05-08 11.49.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385" y="3429000"/>
            <a:ext cx="1653540" cy="1947545"/>
          </a:xfrm>
          <a:prstGeom prst="rect">
            <a:avLst/>
          </a:prstGeom>
        </p:spPr>
      </p:pic>
      <p:pic>
        <p:nvPicPr>
          <p:cNvPr id="17" name="图片 16" descr="截屏2026-05-08 12.08.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6295" y="3456940"/>
            <a:ext cx="1630680" cy="1751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胺的化学性质</a:t>
              </a: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8290" y="787400"/>
            <a:ext cx="1161605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例题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1.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判断下列化合物与胺反应时被进攻的位点</a:t>
            </a: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2.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写出该反应的反应机理</a:t>
            </a:r>
            <a:endParaRPr lang="en-US" altLang="zh-CN" sz="24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</p:txBody>
      </p:sp>
      <p:pic>
        <p:nvPicPr>
          <p:cNvPr id="5" name="图片 4" descr="截屏2026-05-09 17.45.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360805"/>
            <a:ext cx="8187055" cy="2358390"/>
          </a:xfrm>
          <a:prstGeom prst="rect">
            <a:avLst/>
          </a:prstGeom>
        </p:spPr>
      </p:pic>
      <p:pic>
        <p:nvPicPr>
          <p:cNvPr id="9" name="图片 8" descr="截屏2026-05-09 18.14.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190" y="4292600"/>
            <a:ext cx="7408545" cy="2072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5100" y="1233805"/>
            <a:ext cx="9384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条件：环状分子的柔性变形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292100" y="1779905"/>
                <a:ext cx="9956165" cy="13404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哪种构想最稳定？：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角张力：由于环烷烃的键角和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𝒔𝒑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杂化的碳原子成键的键角(109°28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)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的误差产生的力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空间张力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基团间靠得太近导致之间产生相互排斥的作用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扭转张力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希望转变为交叉式构象的力</a:t>
                </a:r>
                <a:endParaRPr lang="en-US" altLang="zh-CN" sz="2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+mn-ea"/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779905"/>
                <a:ext cx="9956165" cy="134048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-5499100" y="1924685"/>
            <a:ext cx="5080000" cy="40309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/>
              <a:t>环丁烷</a:t>
            </a:r>
          </a:p>
          <a:p>
            <a:r>
              <a:rPr lang="zh-CN" altLang="en-US" sz="1600"/>
              <a:t>蝶式：三个碳原子共平面</a:t>
            </a:r>
          </a:p>
          <a:p>
            <a:r>
              <a:rPr lang="zh-CN" altLang="en-US" sz="1600"/>
              <a:t>平面式：四个碳原子共平面</a:t>
            </a:r>
          </a:p>
          <a:p>
            <a:endParaRPr lang="zh-CN" altLang="en-US" sz="1600"/>
          </a:p>
          <a:p>
            <a:r>
              <a:rPr lang="zh-CN" altLang="en-US" sz="1600"/>
              <a:t>环戊烷</a:t>
            </a:r>
          </a:p>
          <a:p>
            <a:r>
              <a:rPr lang="zh-CN" altLang="en-US" sz="1600"/>
              <a:t>半椅式：三个碳原子共平面，另外两个分别居于上下两侧</a:t>
            </a:r>
          </a:p>
          <a:p>
            <a:r>
              <a:rPr lang="zh-CN" altLang="en-US" sz="1600"/>
              <a:t>信封式：四个碳原子共平面</a:t>
            </a:r>
          </a:p>
          <a:p>
            <a:endParaRPr lang="zh-CN" altLang="en-US" sz="1600"/>
          </a:p>
          <a:p>
            <a:r>
              <a:rPr lang="zh-CN" altLang="en-US" sz="1600"/>
              <a:t>环</a:t>
            </a:r>
            <a:r>
              <a:rPr lang="zh-CN" altLang="en-US" sz="1600">
                <a:sym typeface="+mn-ea"/>
              </a:rPr>
              <a:t>己烷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椅式：三个相邻碳原子和对角线碳原子共平面，所有碳原子交替起伏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信封式：一侧的四个碳原子共平面，另两个同时居于另一侧</a:t>
            </a:r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0465" y="1779905"/>
            <a:ext cx="5143500" cy="10287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7875" y="2963545"/>
            <a:ext cx="4362450" cy="193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02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胺的化学性质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解答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</a:p>
        </p:txBody>
      </p:sp>
      <p:pic>
        <p:nvPicPr>
          <p:cNvPr id="10" name="图片 9" descr="截屏2026-05-09 18.26.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985" y="1321435"/>
            <a:ext cx="8623300" cy="4851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5807710" cy="1132114"/>
            <a:chOff x="288326" y="1"/>
            <a:chExt cx="5807710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497078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共振论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 Resonance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569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定义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当一个分子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/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离子不能用单个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Lewis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结构式准确表示时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</a:p>
          <a:p>
            <a:pPr marL="1371600" lvl="3" indent="457200"/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可以用两种或多种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Lewis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结构式的叠加来描述</a:t>
            </a:r>
          </a:p>
          <a:p>
            <a:pPr marL="1371600" lvl="3" indent="457200"/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这些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Lewis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结构式称为该分子的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共振式</a:t>
            </a:r>
          </a:p>
          <a:p>
            <a:pPr marL="1371600" lvl="3" indent="457200"/>
            <a:r>
              <a:rPr lang="en-US" altLang="zh-CN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e.g.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苯的六根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C-C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键键长相等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因此需要用下列两种共振式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		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进行概括</a:t>
            </a:r>
          </a:p>
          <a:p>
            <a:pPr marL="1371600" lvl="3" indent="457200"/>
            <a:endParaRPr lang="zh-CN" altLang="en-US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endParaRPr lang="zh-CN" altLang="en-US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endParaRPr lang="zh-CN" altLang="en-US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endParaRPr lang="zh-CN" altLang="en-US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共振会使得电子在一定范围内产生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离域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从而降低体系整体的能量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提升结构稳定性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。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这种离域的现象也就是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共轭效应</a:t>
            </a:r>
          </a:p>
          <a:p>
            <a:pPr marL="1371600" lvl="3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因此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参与共振的一般是</a:t>
            </a:r>
            <a:r>
              <a:rPr lang="el-GR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π</a:t>
            </a:r>
            <a:r>
              <a:rPr lang="zh-CN" altLang="el-GR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电子和垂直的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p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电子</a:t>
            </a:r>
          </a:p>
          <a:p>
            <a:pPr marL="1371600" lvl="3" indent="457200"/>
            <a:r>
              <a:rPr lang="en-US" altLang="zh-CN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</a:p>
        </p:txBody>
      </p:sp>
      <p:pic>
        <p:nvPicPr>
          <p:cNvPr id="5" name="图片 4" descr="截屏2026-05-09 20.10.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290" y="2777490"/>
            <a:ext cx="4749800" cy="1790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共振论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特征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：1.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越稳定的共振式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对共振杂化体系贡献越大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越接近真实结构</a:t>
            </a:r>
          </a:p>
          <a:p>
            <a:pPr marL="1371600" lvl="3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（1）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符合八隅规则的共振式更稳定</a:t>
            </a:r>
          </a:p>
          <a:p>
            <a:pPr marL="1371600" lvl="6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（2）</a:t>
            </a:r>
            <a:r>
              <a:rPr lang="zh-CN" altLang="en-US" sz="26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  <a:sym typeface="+mn-ea"/>
              </a:rPr>
              <a:t>对于分子</a:t>
            </a:r>
            <a:r>
              <a:rPr lang="en-US" altLang="zh-CN" sz="26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  <a:sym typeface="+mn-ea"/>
              </a:rPr>
              <a:t>，</a:t>
            </a:r>
            <a:r>
              <a:rPr lang="zh-CN" altLang="en-US" sz="26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  <a:sym typeface="+mn-ea"/>
              </a:rPr>
              <a:t>没有正负电荷分离的共振式更稳定</a:t>
            </a:r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（3）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负电荷带在电负性大的原子上时稳定</a:t>
            </a:r>
            <a:endParaRPr lang="en-US" altLang="zh-CN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1371600" lvl="3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对于有机离子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杂原子带电荷的共振式更稳定</a:t>
            </a:r>
          </a:p>
          <a:p>
            <a:pPr marL="1371600" lvl="3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2.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符合八隅规则的共振式越多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分子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/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离子整体结构更稳定</a:t>
            </a:r>
          </a:p>
          <a:p>
            <a:pPr marL="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		 3.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各共振式的</a:t>
            </a:r>
            <a:r>
              <a:rPr lang="el-GR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σ</a:t>
            </a:r>
            <a:r>
              <a:rPr lang="zh-CN" altLang="el-GR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键骨架完全相同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净电荷完全相同</a:t>
            </a:r>
          </a:p>
          <a:p>
            <a:pPr marL="1371600" lvl="3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e.g.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以下两组共振式均是左侧更稳定</a:t>
            </a:r>
          </a:p>
        </p:txBody>
      </p:sp>
      <p:pic>
        <p:nvPicPr>
          <p:cNvPr id="5" name="图片 4" descr="截屏2026-05-09 20.32.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35" y="4199255"/>
            <a:ext cx="2527300" cy="1435100"/>
          </a:xfrm>
          <a:prstGeom prst="rect">
            <a:avLst/>
          </a:prstGeom>
        </p:spPr>
      </p:pic>
      <p:pic>
        <p:nvPicPr>
          <p:cNvPr id="6" name="图片 5" descr="截屏2026-05-09 20.40.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135" y="4491355"/>
            <a:ext cx="4889500" cy="850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共振论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例题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1.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分析该化合物的碱性位点</a:t>
            </a:r>
          </a:p>
        </p:txBody>
      </p:sp>
      <p:pic>
        <p:nvPicPr>
          <p:cNvPr id="8" name="图片 7" descr="截屏2026-05-09 20.47.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890" y="1312545"/>
            <a:ext cx="2835275" cy="1604010"/>
          </a:xfrm>
          <a:prstGeom prst="rect">
            <a:avLst/>
          </a:prstGeom>
        </p:spPr>
      </p:pic>
      <p:pic>
        <p:nvPicPr>
          <p:cNvPr id="11" name="图片 10" descr="截屏2026-05-09 20.58.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680" y="1353820"/>
            <a:ext cx="4576445" cy="177927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419985" y="3602355"/>
            <a:ext cx="72212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2</a:t>
            </a:r>
            <a:r>
              <a:rPr lang="en-US" altLang="zh-CN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.</a:t>
            </a:r>
            <a:r>
              <a:rPr lang="zh-CN" altLang="en-US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比较以下两种化合物的碱性</a:t>
            </a:r>
            <a:r>
              <a:rPr lang="en-US" altLang="zh-CN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：1,1-</a:t>
            </a:r>
            <a:r>
              <a:rPr lang="zh-CN" altLang="en-US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乙二胺</a:t>
            </a:r>
            <a:r>
              <a:rPr lang="en-US" altLang="zh-CN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400" dirty="0"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胍</a:t>
            </a:r>
          </a:p>
        </p:txBody>
      </p:sp>
      <p:pic>
        <p:nvPicPr>
          <p:cNvPr id="14" name="图片 13" descr="截屏2026-05-09 22.14.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6560" y="4748530"/>
            <a:ext cx="2273300" cy="1346200"/>
          </a:xfrm>
          <a:prstGeom prst="rect">
            <a:avLst/>
          </a:prstGeom>
        </p:spPr>
      </p:pic>
      <p:pic>
        <p:nvPicPr>
          <p:cNvPr id="15" name="图片 14" descr="截屏2026-05-09 22.14.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980" y="4669155"/>
            <a:ext cx="2667000" cy="142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32114"/>
            <a:chOff x="288326" y="1"/>
            <a:chExt cx="4347841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、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酮的结构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288290" y="787400"/>
            <a:ext cx="849376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官能团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碳氧双键</a:t>
            </a:r>
            <a:r>
              <a:rPr lang="en-US" altLang="zh-CN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醛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：RCHO 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酮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：RCOR’</a:t>
            </a:r>
          </a:p>
          <a:p>
            <a:pPr marL="457200" lvl="1" indent="457200"/>
            <a:endParaRPr lang="en-US" altLang="zh-CN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由于羰基的吸电子诱导效应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使得醛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酮的</a:t>
            </a:r>
            <a:r>
              <a:rPr lang="el-GR" altLang="zh-CN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α</a:t>
            </a:r>
            <a:r>
              <a:rPr lang="en-US" altLang="el-GR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-H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有一定酸性。这导致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在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酸或碱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的催化下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酮和烯醇可以发生相互转化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。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但酸和碱的催化机理不同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。</a:t>
            </a:r>
          </a:p>
          <a:p>
            <a:pPr marL="457200" lvl="1" indent="457200"/>
            <a:endParaRPr lang="en-US" altLang="zh-CN" sz="28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在碳氧双键中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碳带</a:t>
            </a:r>
            <a:r>
              <a:rPr lang="el-GR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δ</a:t>
            </a:r>
            <a:r>
              <a:rPr lang="en-US" altLang="el-GR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+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因此可以与亲核试剂反应</a:t>
            </a:r>
          </a:p>
          <a:p>
            <a:pPr marL="457200" lvl="1" indent="457200"/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由于烷基负离子和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H-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均不是好的离去基团</a:t>
            </a:r>
            <a:r>
              <a:rPr lang="en-US" altLang="zh-CN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因此会发生亲核</a:t>
            </a:r>
            <a:r>
              <a:rPr lang="zh-CN" altLang="en-US" sz="28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加成反应</a:t>
            </a:r>
            <a:r>
              <a:rPr lang="zh-CN" altLang="en-US" sz="28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而不是取代反应</a:t>
            </a:r>
          </a:p>
        </p:txBody>
      </p:sp>
      <p:pic>
        <p:nvPicPr>
          <p:cNvPr id="12" name="图片 11" descr="截屏2026-05-09 22.42.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050" y="888365"/>
            <a:ext cx="3041650" cy="2378710"/>
          </a:xfrm>
          <a:prstGeom prst="rect">
            <a:avLst/>
          </a:prstGeom>
        </p:spPr>
      </p:pic>
      <p:pic>
        <p:nvPicPr>
          <p:cNvPr id="26" name="图片 25" descr="截屏2026-05-09 22.53.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8280" y="3744595"/>
            <a:ext cx="2725420" cy="2279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8057515" cy="1132114"/>
            <a:chOff x="288326" y="1"/>
            <a:chExt cx="8057515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722058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、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酮的化学性质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亲核加成反应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3907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这种亲核加成与烯烃亲电加成的本质不同在于</a:t>
            </a:r>
            <a:r>
              <a:rPr lang="en-US" altLang="zh-CN" sz="26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C、O</a:t>
            </a:r>
            <a:r>
              <a:rPr lang="zh-CN" altLang="en-US" sz="26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双键的极性</a:t>
            </a:r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这种极性使得羰基碳可以被亲核试剂进攻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同时</a:t>
            </a:r>
            <a:r>
              <a:rPr lang="el-GR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π</a:t>
            </a:r>
            <a:r>
              <a:rPr lang="zh-CN" altLang="el-GR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电子云偏向氧原子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离键轴较近</a:t>
            </a:r>
            <a:r>
              <a:rPr 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，不易被进攻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。</a:t>
            </a:r>
          </a:p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反应活性</a:t>
            </a:r>
            <a:r>
              <a:rPr lang="en-US" altLang="zh-CN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：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酮</a:t>
            </a:r>
            <a:r>
              <a:rPr lang="en-US" altLang="zh-CN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&lt;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醛</a:t>
            </a:r>
          </a:p>
          <a:p>
            <a:pPr marL="457200" lvl="1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1.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烷基推电子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使得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C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的缺电子情况得到缓解</a:t>
            </a:r>
          </a:p>
          <a:p>
            <a:pPr marL="457200" lvl="1" indent="457200"/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2.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更多的烷基带来了更大的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空间位阻</a:t>
            </a:r>
          </a:p>
          <a:p>
            <a:pPr marL="457200" lvl="1" indent="457200"/>
            <a:endParaRPr lang="zh-CN" altLang="en-US" sz="2400" dirty="0">
              <a:solidFill>
                <a:srgbClr val="FF0000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酸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碱性的环境均可以促进醛酮亲核加成的发生</a:t>
            </a:r>
          </a:p>
          <a:p>
            <a:pPr marL="457200" lvl="1" indent="457200"/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其中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酸可以活化</a:t>
            </a:r>
            <a:r>
              <a:rPr lang="zh-CN" altLang="en-US" sz="2400" dirty="0">
                <a:solidFill>
                  <a:srgbClr val="FF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羰基碳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碱可以活化</a:t>
            </a:r>
            <a:r>
              <a:rPr lang="zh-CN" altLang="en-US" sz="2400" dirty="0">
                <a:solidFill>
                  <a:srgbClr val="C00000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亲核试剂</a:t>
            </a:r>
            <a:r>
              <a:rPr lang="en-US" altLang="zh-CN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4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如下图所示</a:t>
            </a:r>
          </a:p>
        </p:txBody>
      </p:sp>
      <p:pic>
        <p:nvPicPr>
          <p:cNvPr id="5" name="图片 4" descr="截屏2026-05-09 23.16.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410" y="2193925"/>
            <a:ext cx="3267075" cy="1686560"/>
          </a:xfrm>
          <a:prstGeom prst="rect">
            <a:avLst/>
          </a:prstGeom>
        </p:spPr>
      </p:pic>
      <p:pic>
        <p:nvPicPr>
          <p:cNvPr id="6" name="图片 5" descr="截屏2026-05-09 23.20.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310" y="4730750"/>
            <a:ext cx="4482465" cy="1359535"/>
          </a:xfrm>
          <a:prstGeom prst="rect">
            <a:avLst/>
          </a:prstGeom>
        </p:spPr>
      </p:pic>
      <p:pic>
        <p:nvPicPr>
          <p:cNvPr id="10" name="图片 9" descr="截屏2026-05-09 23.19.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810" y="4839335"/>
            <a:ext cx="3155950" cy="95440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47975" y="6175375"/>
            <a:ext cx="68110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hint：</a:t>
            </a:r>
            <a:r>
              <a:rPr lang="zh-CN" altLang="en-US"/>
              <a:t>酸性条件下的情况有点类似于烯烃的亲电加成机理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8057515" cy="1132114"/>
            <a:chOff x="288326" y="1"/>
            <a:chExt cx="8057515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722058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、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酮的化学性质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亲核加成反应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4994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1" indent="457200"/>
            <a:r>
              <a:rPr 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1.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与胺的加成</a:t>
            </a:r>
          </a:p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与叔胺不反应</a:t>
            </a:r>
          </a:p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对于伯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、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仲胺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根据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？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处基团不同</a:t>
            </a:r>
          </a:p>
          <a:p>
            <a:pPr marL="45720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-OH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可能与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？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或</a:t>
            </a:r>
            <a:r>
              <a:rPr lang="el-GR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α</a:t>
            </a:r>
            <a:r>
              <a:rPr lang="en-US" altLang="el-GR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-H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消除脱水形成双键</a:t>
            </a:r>
          </a:p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产物可能为亚胺或烯胺</a:t>
            </a:r>
          </a:p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2.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与醇的反应</a:t>
            </a:r>
          </a:p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可以与一元醇加成成半缩醛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半缩醛再与一元醇亲核取代成缩醛</a:t>
            </a:r>
          </a:p>
          <a:p>
            <a:pPr marL="45720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（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无水酸性条件下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）</a:t>
            </a:r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</p:txBody>
      </p:sp>
      <p:pic>
        <p:nvPicPr>
          <p:cNvPr id="8" name="图片 7" descr="截屏2026-05-09 23.48.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0" y="887730"/>
            <a:ext cx="5143500" cy="2451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8057515" cy="1132114"/>
            <a:chOff x="288326" y="1"/>
            <a:chExt cx="8057515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722058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、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酮的化学性质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亲核加成反应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8849995" cy="583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1" indent="457200"/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例题：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1.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完成以下反应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并指出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O-18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在产物中的位置</a:t>
            </a:r>
          </a:p>
        </p:txBody>
      </p:sp>
      <p:pic>
        <p:nvPicPr>
          <p:cNvPr id="6" name="图片 5" descr="截屏2026-05-10 00.19.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350" y="1406525"/>
            <a:ext cx="6845300" cy="24257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930265" y="272796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2</a:t>
            </a:r>
          </a:p>
        </p:txBody>
      </p:sp>
      <p:pic>
        <p:nvPicPr>
          <p:cNvPr id="10" name="图片 9" descr="截屏2026-05-10 00.36.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350" y="3832225"/>
            <a:ext cx="4909820" cy="2469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8057515" cy="1132114"/>
            <a:chOff x="288326" y="1"/>
            <a:chExt cx="8057515" cy="1132114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05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256" y="203836"/>
              <a:ext cx="722058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、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酮的化学性质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——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亲核加成反应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8290" y="787400"/>
            <a:ext cx="11616055" cy="4994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8290" y="787400"/>
            <a:ext cx="9480550" cy="583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2.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以环己酮为合成起点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，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设计该物质的合成路线</a:t>
            </a:r>
          </a:p>
          <a:p>
            <a:pPr marL="457200" lvl="1" indent="457200"/>
            <a:endParaRPr lang="zh-CN" altLang="en-US" sz="2600" dirty="0">
              <a:solidFill>
                <a:schemeClr val="tx1"/>
              </a:solidFill>
              <a:latin typeface="DejaVu Math TeX Gyre" panose="02000503000000000000" charset="0"/>
              <a:ea typeface="微软雅黑" panose="020B0503020204020204" pitchFamily="34" charset="-122"/>
              <a:cs typeface="DejaVu Math TeX Gyre" panose="02000503000000000000" charset="0"/>
            </a:endParaRPr>
          </a:p>
        </p:txBody>
      </p:sp>
      <p:pic>
        <p:nvPicPr>
          <p:cNvPr id="10" name="图片 9" descr="截屏2026-05-10 00.58.03"/>
          <p:cNvPicPr>
            <a:picLocks noChangeAspect="1"/>
          </p:cNvPicPr>
          <p:nvPr/>
        </p:nvPicPr>
        <p:blipFill>
          <a:blip r:embed="rId2"/>
          <a:srcRect t="32843" r="-1997" b="34033"/>
          <a:stretch>
            <a:fillRect/>
          </a:stretch>
        </p:blipFill>
        <p:spPr>
          <a:xfrm>
            <a:off x="1353185" y="1620520"/>
            <a:ext cx="5480050" cy="13436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15290" y="3429000"/>
            <a:ext cx="9480550" cy="583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lvl="1" indent="457200"/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3.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下列两个反应产物是否正确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？</a:t>
            </a:r>
            <a:r>
              <a:rPr lang="zh-CN" altLang="en-US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为什么</a:t>
            </a:r>
            <a:r>
              <a:rPr lang="en-US" altLang="zh-CN" sz="2600" dirty="0">
                <a:solidFill>
                  <a:schemeClr val="tx1"/>
                </a:solidFill>
                <a:latin typeface="DejaVu Math TeX Gyre" panose="02000503000000000000" charset="0"/>
                <a:ea typeface="微软雅黑" panose="020B0503020204020204" pitchFamily="34" charset="-122"/>
                <a:cs typeface="DejaVu Math TeX Gyre" panose="02000503000000000000" charset="0"/>
              </a:rPr>
              <a:t>？</a:t>
            </a:r>
          </a:p>
        </p:txBody>
      </p:sp>
      <p:pic>
        <p:nvPicPr>
          <p:cNvPr id="8" name="图片 7" descr="截屏2026-05-11 21.00.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395" y="3891280"/>
            <a:ext cx="7220585" cy="2884805"/>
          </a:xfrm>
          <a:prstGeom prst="rect">
            <a:avLst/>
          </a:prstGeom>
        </p:spPr>
      </p:pic>
      <p:pic>
        <p:nvPicPr>
          <p:cNvPr id="11" name="图片 10" descr="截屏2026-05-12 12.54.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155" y="1529080"/>
            <a:ext cx="3564890" cy="1734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流程图: 文档 13"/>
          <p:cNvSpPr/>
          <p:nvPr/>
        </p:nvSpPr>
        <p:spPr>
          <a:xfrm>
            <a:off x="-64694" y="-28784"/>
            <a:ext cx="12289914" cy="3849717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3220" y="4285371"/>
            <a:ext cx="12192000" cy="1528087"/>
            <a:chOff x="48986" y="2017614"/>
            <a:chExt cx="12192000" cy="1528087"/>
          </a:xfrm>
        </p:grpSpPr>
        <p:sp>
          <p:nvSpPr>
            <p:cNvPr id="17" name="文本框 16"/>
            <p:cNvSpPr txBox="1"/>
            <p:nvPr/>
          </p:nvSpPr>
          <p:spPr>
            <a:xfrm>
              <a:off x="48986" y="2017614"/>
              <a:ext cx="12192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6600" b="1" spc="400" dirty="0"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汇报结束 感谢聆听</a:t>
              </a:r>
              <a:r>
                <a:rPr lang="zh-CN" altLang="en-US" sz="6600" b="1" i="1" spc="400" dirty="0"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！</a:t>
              </a:r>
              <a:endParaRPr kumimoji="0" lang="zh-CN" altLang="en-US" sz="6600" b="1" i="1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3503613" y="3207147"/>
              <a:ext cx="5222875" cy="338554"/>
              <a:chOff x="3487284" y="2220170"/>
              <a:chExt cx="5222875" cy="338554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4178039" y="2220170"/>
                <a:ext cx="38396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1" i="0" u="none" strike="noStrike" kern="1200" cap="none" spc="20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思源黑体 CN Light"/>
                    <a:cs typeface="Segoe UI Light" panose="020B0502040204020203" pitchFamily="34" charset="0"/>
                  </a:rPr>
                  <a:t>THANKS FOR YOUR LISTENING</a:t>
                </a:r>
                <a:r>
                  <a:rPr lang="en-US" altLang="zh-CN" sz="1600" b="1" i="1" spc="200" dirty="0">
                    <a:solidFill>
                      <a:prstClr val="white"/>
                    </a:solidFill>
                    <a:latin typeface="Calibri Light" panose="020F0302020204030204" pitchFamily="34" charset="0"/>
                    <a:ea typeface="思源黑体 CN Light"/>
                    <a:cs typeface="Segoe UI Light" panose="020B0502040204020203" pitchFamily="34" charset="0"/>
                  </a:rPr>
                  <a:t> NYA~</a:t>
                </a:r>
                <a:endParaRPr kumimoji="0" lang="zh-CN" altLang="en-US" sz="1600" b="1" i="1" u="none" strike="noStrike" kern="1200" cap="none" spc="2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ea typeface="思源黑体 CN Light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8055791" y="2397008"/>
                <a:ext cx="65436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3487284" y="2397008"/>
                <a:ext cx="612775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  <p:sp>
        <p:nvSpPr>
          <p:cNvPr id="2" name="AutoShape 5"/>
          <p:cNvSpPr/>
          <p:nvPr/>
        </p:nvSpPr>
        <p:spPr>
          <a:xfrm>
            <a:off x="9588500" y="6181657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2026.5.12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7" name="AutoShape 5"/>
          <p:cNvSpPr/>
          <p:nvPr/>
        </p:nvSpPr>
        <p:spPr>
          <a:xfrm>
            <a:off x="246970" y="6015156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2000" dirty="0">
                <a:solidFill>
                  <a:schemeClr val="bg1"/>
                </a:solidFill>
              </a:rPr>
              <a:t>指导老师：王丽娟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F6C12823-6AE2-5E2C-FFAA-F8AE9B704DAC}"/>
              </a:ext>
            </a:extLst>
          </p:cNvPr>
          <p:cNvSpPr/>
          <p:nvPr/>
        </p:nvSpPr>
        <p:spPr>
          <a:xfrm>
            <a:off x="4407864" y="6015156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1600" dirty="0">
                <a:solidFill>
                  <a:schemeClr val="bg1"/>
                </a:solidFill>
              </a:rPr>
              <a:t>整合：王昱栋  杨悦</a:t>
            </a:r>
            <a:endParaRPr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5100" y="1233805"/>
            <a:ext cx="9384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条件：环状分子的柔性变形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5780" y="1718945"/>
            <a:ext cx="5080000" cy="20612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en-US" sz="1600"/>
          </a:p>
          <a:p>
            <a:r>
              <a:rPr lang="zh-CN" altLang="en-US" sz="1600"/>
              <a:t>环</a:t>
            </a:r>
            <a:r>
              <a:rPr lang="zh-CN" altLang="en-US" sz="1600">
                <a:sym typeface="+mn-ea"/>
              </a:rPr>
              <a:t>己烷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椅式：三个相邻碳原子和对角线碳原子共平面，所有碳原子交替起伏</a:t>
            </a:r>
            <a:endParaRPr lang="zh-CN" altLang="en-US" sz="1600"/>
          </a:p>
          <a:p>
            <a:r>
              <a:rPr lang="zh-CN" altLang="en-US" sz="1600">
                <a:sym typeface="+mn-ea"/>
              </a:rPr>
              <a:t>信封式：一侧的四个碳原子共平面，另两个同时居于另一侧</a:t>
            </a:r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t="42461"/>
          <a:stretch>
            <a:fillRect/>
          </a:stretch>
        </p:blipFill>
        <p:spPr>
          <a:xfrm>
            <a:off x="5511800" y="2256790"/>
            <a:ext cx="5281930" cy="1344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哪种构想最稳定？：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角张力：由于环烷烃的键角和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𝒔𝒑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杂化的碳原子成键的键角(109°28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)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的误差产生的力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空间张力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基团间靠得太近导致之间产生相互排斥的作用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扭转张力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希望转变为交叉式构象的力</a:t>
                </a:r>
                <a:endParaRPr lang="en-US" altLang="zh-CN" sz="2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+mn-ea"/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/>
          <p:cNvSpPr txBox="1"/>
          <p:nvPr/>
        </p:nvSpPr>
        <p:spPr>
          <a:xfrm>
            <a:off x="745490" y="3429000"/>
            <a:ext cx="99561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哪种构象最稳定？：</a:t>
            </a:r>
          </a:p>
          <a:p>
            <a:pPr algn="l"/>
            <a:endParaRPr lang="en-US" altLang="zh-CN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5490" y="4018915"/>
            <a:ext cx="995616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椅式：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1. 减小角张力 (椅式更接近 109°28，船式键角偏离较多)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2. 降低扭转张力 (椅式均为交叉式构象，船式有两对重叠式构象)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3. 降低空间张力 (椅式中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H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原子间距离均较远，船式“旗杆”上的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H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距离过近)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-63500" y="0"/>
            <a:ext cx="12293600" cy="3848100"/>
          </a:xfrm>
          <a:prstGeom prst="flowChartDocument">
            <a:avLst/>
          </a:prstGeom>
          <a:solidFill>
            <a:srgbClr val="F2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9588500" y="6181657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</a:rPr>
              <a:t>2026.5.12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16000" y="426085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zh-CN" altLang="en-US" sz="5400" b="1" i="0" u="none" strike="noStrike" dirty="0">
                <a:solidFill>
                  <a:srgbClr val="FFFFFF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有机物的命名以及异构体</a:t>
            </a:r>
            <a:endParaRPr lang="en-US" sz="3200" b="1" dirty="0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AutoShape 5"/>
          <p:cNvSpPr/>
          <p:nvPr/>
        </p:nvSpPr>
        <p:spPr>
          <a:xfrm>
            <a:off x="4682515" y="5525242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2" name="AutoShape 5"/>
          <p:cNvSpPr/>
          <p:nvPr/>
        </p:nvSpPr>
        <p:spPr>
          <a:xfrm>
            <a:off x="4781550" y="5118100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bg1"/>
                </a:solidFill>
              </a:rPr>
              <a:t>朱熇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构象异构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5100" y="1233805"/>
            <a:ext cx="93846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条件：环状分子的柔性变形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71500" y="1886585"/>
            <a:ext cx="50800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/>
              <a:t>环丁烷</a:t>
            </a:r>
          </a:p>
          <a:p>
            <a:r>
              <a:rPr lang="zh-CN" altLang="en-US" sz="1600"/>
              <a:t>蝶式：三个碳原子共平面</a:t>
            </a:r>
          </a:p>
          <a:p>
            <a:r>
              <a:rPr lang="zh-CN" altLang="en-US" sz="1600"/>
              <a:t>平面式：四个碳原子共平面</a:t>
            </a:r>
          </a:p>
          <a:p>
            <a:endParaRPr lang="zh-CN" altLang="en-US" sz="160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265" y="1885950"/>
            <a:ext cx="5143500" cy="102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哪种构想最稳定？：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角张力：由于环烷烃的键角和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Cambria Math" panose="02040503050406030204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𝒔𝒑</m:t>
                        </m:r>
                      </m:e>
                      <m:sup>
                        <m:r>
                          <a:rPr lang="en-US" altLang="zh-CN" sz="2000" b="1" i="1">
                            <a:solidFill>
                              <a:schemeClr val="accent1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charset="0"/>
                            <a:cs typeface="Cambria Math" panose="02040503050406030204" charset="0"/>
                            <a:sym typeface="+mn-ea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杂化的碳原子成键的键角(109°28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)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的误差产生的力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空间张力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基团间靠得太近导致之间产生相互排斥的作用</a:t>
                </a:r>
              </a:p>
              <a:p>
                <a:pPr algn="l"/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扭转张力</a:t>
                </a:r>
                <a:r>
                  <a:rPr lang="en-US" altLang="zh-CN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:</a:t>
                </a:r>
                <a:r>
                  <a:rPr lang="zh-CN" altLang="en-US" sz="2000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+mn-ea"/>
                  </a:rPr>
                  <a:t>希望转变为交叉式构象的力</a:t>
                </a:r>
                <a:endParaRPr lang="en-US" altLang="zh-CN" sz="2000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+mn-ea"/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276840" y="1729105"/>
                <a:ext cx="9956165" cy="13404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/>
          <p:cNvSpPr txBox="1"/>
          <p:nvPr/>
        </p:nvSpPr>
        <p:spPr>
          <a:xfrm>
            <a:off x="317500" y="3429000"/>
            <a:ext cx="995616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蝶式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1. 降低角张力 (折叠后键角增大，靠近 109°28)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2. 降低扭转张力 (折叠后重叠程度降低)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3. 降低空间张力 (折叠后大部分 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H 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原子距离增大)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3255" y="2914650"/>
            <a:ext cx="99561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哪种构象最稳定？：</a:t>
            </a:r>
          </a:p>
          <a:p>
            <a:pPr algn="l"/>
            <a:endParaRPr lang="en-US" altLang="zh-CN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1608295" y="6280694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7081520" y="1005205"/>
            <a:ext cx="2722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尽量让大集团相互远离</a:t>
            </a:r>
          </a:p>
        </p:txBody>
      </p:sp>
      <p:sp>
        <p:nvSpPr>
          <p:cNvPr id="10" name="矩形 9"/>
          <p:cNvSpPr/>
          <p:nvPr/>
        </p:nvSpPr>
        <p:spPr>
          <a:xfrm>
            <a:off x="-12014835" y="1132205"/>
            <a:ext cx="4561840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链状分子不同构象的画法：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确定目标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C-C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键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确定前后端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及其所连的原子或基团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按要求依次绘制前后端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所连的基团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t="5215" r="50954"/>
          <a:stretch>
            <a:fillRect/>
          </a:stretch>
        </p:blipFill>
        <p:spPr>
          <a:xfrm>
            <a:off x="-11653520" y="2738120"/>
            <a:ext cx="2578735" cy="26543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-3992880" y="5755005"/>
            <a:ext cx="2976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环状分子的画法参考前文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怎么画？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60060" y="1289050"/>
            <a:ext cx="2722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尽量让大集团相互远离</a:t>
            </a:r>
          </a:p>
        </p:txBody>
      </p:sp>
      <p:sp>
        <p:nvSpPr>
          <p:cNvPr id="10" name="矩形 9"/>
          <p:cNvSpPr/>
          <p:nvPr/>
        </p:nvSpPr>
        <p:spPr>
          <a:xfrm>
            <a:off x="626745" y="1416050"/>
            <a:ext cx="4561840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链状分子不同构象的画法：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确定目标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C-C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键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确定前后端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及其所连的原子或基团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按要求依次绘制前后端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所连的基团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t="5215" r="50954"/>
          <a:stretch>
            <a:fillRect/>
          </a:stretch>
        </p:blipFill>
        <p:spPr>
          <a:xfrm>
            <a:off x="988060" y="3021965"/>
            <a:ext cx="2578735" cy="26543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648700" y="6038850"/>
            <a:ext cx="2976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环状分子的画法参考前文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怎么画？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60060" y="1289050"/>
            <a:ext cx="2722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尽量让大集团相互远离</a:t>
            </a:r>
          </a:p>
        </p:txBody>
      </p:sp>
      <p:sp>
        <p:nvSpPr>
          <p:cNvPr id="10" name="矩形 9"/>
          <p:cNvSpPr/>
          <p:nvPr/>
        </p:nvSpPr>
        <p:spPr>
          <a:xfrm>
            <a:off x="626745" y="1416050"/>
            <a:ext cx="4561840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链状分子不同构象的画法：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确定目标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C-C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键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确定前后端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及其所连的原子或基团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按要求依次绘制前后端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所连的基团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t="5215" r="50954"/>
          <a:stretch>
            <a:fillRect/>
          </a:stretch>
        </p:blipFill>
        <p:spPr>
          <a:xfrm>
            <a:off x="988060" y="3021965"/>
            <a:ext cx="2578735" cy="26543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l="50568" t="5215"/>
          <a:stretch>
            <a:fillRect/>
          </a:stretch>
        </p:blipFill>
        <p:spPr>
          <a:xfrm>
            <a:off x="4039235" y="3101975"/>
            <a:ext cx="2599055" cy="26543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8648700" y="6038850"/>
            <a:ext cx="2976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环状分子的画法参考前文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-11980509" y="204471"/>
            <a:ext cx="4347841" cy="1147188"/>
            <a:chOff x="288326" y="1"/>
            <a:chExt cx="4347841" cy="1147188"/>
          </a:xfrm>
        </p:grpSpPr>
        <p:sp>
          <p:nvSpPr>
            <p:cNvPr id="33" name="矩形 32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ZE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异构</a:t>
              </a:r>
            </a:p>
          </p:txBody>
        </p:sp>
      </p:grpSp>
      <p:sp>
        <p:nvSpPr>
          <p:cNvPr id="37" name="文本框 36"/>
          <p:cNvSpPr txBox="1"/>
          <p:nvPr/>
        </p:nvSpPr>
        <p:spPr>
          <a:xfrm>
            <a:off x="-1362550" y="664200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-11769090" y="1493520"/>
            <a:ext cx="309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-11769090" y="1493520"/>
            <a:ext cx="4246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异构：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帮助判断基团的相对位置的命名方法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979910" y="2303780"/>
            <a:ext cx="10934700" cy="2060575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-11294110" y="4235768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/>
              <a:t>Z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在同侧 </a:t>
            </a:r>
          </a:p>
          <a:p>
            <a:r>
              <a:rPr lang="en-US" altLang="zh-CN" sz="1600"/>
              <a:t>E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在异侧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ZE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6745" y="1416050"/>
            <a:ext cx="309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6745" y="1416050"/>
            <a:ext cx="4246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异构：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帮助判断基团的相对位置的命名方法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25" y="2226310"/>
            <a:ext cx="10934700" cy="20605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01725" y="4158298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/>
              <a:t>Z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在同侧 </a:t>
            </a:r>
          </a:p>
          <a:p>
            <a:r>
              <a:rPr lang="en-US" altLang="zh-CN" sz="1600"/>
              <a:t>E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在异侧</a:t>
            </a:r>
          </a:p>
        </p:txBody>
      </p:sp>
      <p:sp>
        <p:nvSpPr>
          <p:cNvPr id="13" name="矩形 12"/>
          <p:cNvSpPr/>
          <p:nvPr/>
        </p:nvSpPr>
        <p:spPr>
          <a:xfrm>
            <a:off x="1379220" y="4789805"/>
            <a:ext cx="1452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优先集团？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ZE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6745" y="1416050"/>
            <a:ext cx="3098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endParaRPr lang="zh-CN" alt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6745" y="1416050"/>
            <a:ext cx="4246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异构：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帮助判断基团的相对位置的命名方法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25" y="2226310"/>
            <a:ext cx="10934700" cy="20605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01725" y="4158298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/>
              <a:t>Z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在同侧 </a:t>
            </a:r>
          </a:p>
          <a:p>
            <a:r>
              <a:rPr lang="en-US" altLang="zh-CN" sz="1600"/>
              <a:t>E</a:t>
            </a:r>
            <a:r>
              <a:rPr lang="zh-CN" altLang="en-US" sz="1600"/>
              <a:t>：</a:t>
            </a:r>
            <a:r>
              <a:rPr lang="zh-CN" altLang="en-US" sz="1600" b="1"/>
              <a:t>优先基团</a:t>
            </a:r>
            <a:r>
              <a:rPr lang="zh-CN" altLang="en-US" sz="1600"/>
              <a:t>在异侧</a:t>
            </a:r>
          </a:p>
        </p:txBody>
      </p:sp>
      <p:sp>
        <p:nvSpPr>
          <p:cNvPr id="12" name="矩形 11"/>
          <p:cNvSpPr/>
          <p:nvPr/>
        </p:nvSpPr>
        <p:spPr>
          <a:xfrm>
            <a:off x="3367405" y="4288790"/>
            <a:ext cx="5031105" cy="1283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8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优先集团？</a:t>
            </a:r>
          </a:p>
        </p:txBody>
      </p:sp>
      <p:sp>
        <p:nvSpPr>
          <p:cNvPr id="4" name="矩形 3"/>
          <p:cNvSpPr/>
          <p:nvPr/>
        </p:nvSpPr>
        <p:spPr>
          <a:xfrm>
            <a:off x="-10040620" y="1538605"/>
            <a:ext cx="9852660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优先集团？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首先比较与主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链相连原子的原子序数，原子序数大的为优先基团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若与主链相连的原子相同，依次比较与该原子相连的后续原子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若取代基的一个原子以双键或三键与其他原子相连时，则将该键展开为多个单键计算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ZE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96340" y="1327150"/>
            <a:ext cx="9852660" cy="13220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优先集团？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首先比较与主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链相连原子的原子序数，原子序数大的为优先基团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若与主链相连的原子相同，依次比较与该原子相连的后续原子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若取代基的一个原子以双键或三键与其他原子相连时，则将该键展开为多个单键计算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220" y="2649220"/>
            <a:ext cx="5143500" cy="9067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340" y="3756025"/>
            <a:ext cx="5449570" cy="7245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-5944870" y="1546542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 b="1"/>
              <a:t>顺式 </a:t>
            </a:r>
            <a:r>
              <a:rPr lang="en-US" altLang="zh-CN" sz="1600" b="1"/>
              <a:t>(Cis) </a:t>
            </a:r>
            <a:r>
              <a:rPr lang="zh-CN" altLang="en-US" sz="1600" b="1"/>
              <a:t>：相同基团在双键或环的同侧 </a:t>
            </a:r>
          </a:p>
          <a:p>
            <a:r>
              <a:rPr lang="zh-CN" altLang="en-US" sz="1600" b="1"/>
              <a:t>反式 </a:t>
            </a:r>
            <a:r>
              <a:rPr lang="en-US" altLang="zh-CN" sz="1600" b="1"/>
              <a:t>(Trans) </a:t>
            </a:r>
            <a:r>
              <a:rPr lang="zh-CN" altLang="en-US" sz="1600" b="1"/>
              <a:t>：相同基团在双键或环的异侧</a:t>
            </a:r>
          </a:p>
        </p:txBody>
      </p:sp>
      <p:sp>
        <p:nvSpPr>
          <p:cNvPr id="8" name="矩形 7"/>
          <p:cNvSpPr/>
          <p:nvPr/>
        </p:nvSpPr>
        <p:spPr>
          <a:xfrm>
            <a:off x="-5737860" y="2659380"/>
            <a:ext cx="548132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两个优先集团和两个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劣后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基团分别是相同的。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顺反是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的特殊情况。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顺反异构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7595" y="1662112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 b="1"/>
              <a:t>顺式 </a:t>
            </a:r>
            <a:r>
              <a:rPr lang="en-US" altLang="zh-CN" sz="1600" b="1"/>
              <a:t>(Cis) </a:t>
            </a:r>
            <a:r>
              <a:rPr lang="zh-CN" altLang="en-US" sz="1600" b="1"/>
              <a:t>：相同基团在双键或环的同侧 </a:t>
            </a:r>
          </a:p>
          <a:p>
            <a:r>
              <a:rPr lang="zh-CN" altLang="en-US" sz="1600" b="1"/>
              <a:t>反式 </a:t>
            </a:r>
            <a:r>
              <a:rPr lang="en-US" altLang="zh-CN" sz="1600" b="1"/>
              <a:t>(Trans) </a:t>
            </a:r>
            <a:r>
              <a:rPr lang="zh-CN" altLang="en-US" sz="1600" b="1"/>
              <a:t>：相同基团在双键或环的异侧</a:t>
            </a:r>
          </a:p>
        </p:txBody>
      </p:sp>
      <p:sp>
        <p:nvSpPr>
          <p:cNvPr id="7" name="矩形 6"/>
          <p:cNvSpPr/>
          <p:nvPr/>
        </p:nvSpPr>
        <p:spPr>
          <a:xfrm>
            <a:off x="1284605" y="2774950"/>
            <a:ext cx="548132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两个优先集团和两个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劣后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基团分别是相同的。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顺反是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的特殊情况。</a:t>
            </a:r>
          </a:p>
        </p:txBody>
      </p:sp>
      <p:sp>
        <p:nvSpPr>
          <p:cNvPr id="8" name="矩形 7"/>
          <p:cNvSpPr/>
          <p:nvPr/>
        </p:nvSpPr>
        <p:spPr>
          <a:xfrm>
            <a:off x="13513435" y="1147445"/>
            <a:ext cx="10532110" cy="1014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旋光异构（对映异构）：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分子因手性（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Chirality）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导致其能够旋转平面偏振光的方向，从而产生两种不同的光学异构体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旋光异构体具有手性。</a:t>
            </a:r>
          </a:p>
        </p:txBody>
      </p:sp>
      <p:sp>
        <p:nvSpPr>
          <p:cNvPr id="9" name="矩形 8"/>
          <p:cNvSpPr/>
          <p:nvPr/>
        </p:nvSpPr>
        <p:spPr>
          <a:xfrm>
            <a:off x="13513435" y="2348865"/>
            <a:ext cx="6480810" cy="1014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判断：</a:t>
            </a:r>
          </a:p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手性碳原子存在（四个基团不同，且无对称面存在）</a:t>
            </a:r>
          </a:p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在以上前提下，不是内消旋体（分子中不存在对称面）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31070"/>
          <a:stretch>
            <a:fillRect/>
          </a:stretch>
        </p:blipFill>
        <p:spPr>
          <a:xfrm>
            <a:off x="20166965" y="1890395"/>
            <a:ext cx="2819400" cy="155384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3370560" y="3628390"/>
            <a:ext cx="10581640" cy="1938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R/S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判断步骤：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基团排序：将手性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原子上的四个不同基团按次序规则从大到小排序 (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a&gt;b&gt;c&gt;d)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安排最不优：将最低次序最不优) 基团远离观察者，置于最远处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观察基团方向：看其余三个基团从最优基团到相对不优基团的排布方向，即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a→b→c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的方向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进行判定：若为顺时针，则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R；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若为逆时针，则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  <a:p>
            <a:pPr algn="l"/>
            <a:endParaRPr lang="en-US" altLang="zh-CN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旋光异构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48055" y="1334135"/>
            <a:ext cx="10532110" cy="1014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旋光异构（对映异构）：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分子因手性（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Chirality）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导致其能够旋转平面偏振光的方向，从而产生两种不同的光学异构体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旋光异构体具有手性。</a:t>
            </a:r>
          </a:p>
        </p:txBody>
      </p:sp>
      <p:sp>
        <p:nvSpPr>
          <p:cNvPr id="5" name="矩形 4"/>
          <p:cNvSpPr/>
          <p:nvPr/>
        </p:nvSpPr>
        <p:spPr>
          <a:xfrm>
            <a:off x="948055" y="2535555"/>
            <a:ext cx="6480810" cy="1014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判断：</a:t>
            </a:r>
          </a:p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手性碳原子存在（四个基团不同，且无对称面存在）</a:t>
            </a:r>
          </a:p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在以上前提下，不是内消旋体（分子中不存在对称面）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b="31070"/>
          <a:stretch>
            <a:fillRect/>
          </a:stretch>
        </p:blipFill>
        <p:spPr>
          <a:xfrm>
            <a:off x="7601585" y="2077085"/>
            <a:ext cx="2819400" cy="155384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05180" y="3815080"/>
            <a:ext cx="10581640" cy="1938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R/S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判断步骤：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基团排序：将手性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原子上的四个不同基团按次序规则从大到小排序 (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a&gt;b&gt;c&gt;d)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安排最不优：将最低次序最不优) 基团远离观察者，置于最远处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观察基团方向：看其余三个基团从最优基团到相对不优基团的排布方向，即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a→b→c 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的方向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进行判定：若为顺时针，则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R；</a:t>
            </a:r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若为逆时针，则 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</a:p>
          <a:p>
            <a:pPr algn="l"/>
            <a:endParaRPr lang="en-US" altLang="zh-CN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811895" y="1891665"/>
            <a:ext cx="2084705" cy="190690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9108440" y="1270000"/>
            <a:ext cx="109220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R/S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216650" y="2037715"/>
            <a:ext cx="2167890" cy="167576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906520" y="2048510"/>
            <a:ext cx="2637155" cy="175006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-5380355" y="4662170"/>
            <a:ext cx="866775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R/R/R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顺反异构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140" y="1976755"/>
            <a:ext cx="2084705" cy="190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77595" y="1355090"/>
            <a:ext cx="109220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判断</a:t>
            </a:r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R/S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385" y="2122805"/>
            <a:ext cx="2167890" cy="16757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515" y="2133600"/>
            <a:ext cx="2637155" cy="175006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805680" y="4747260"/>
            <a:ext cx="866775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R/R/R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12884186" y="127001"/>
            <a:ext cx="4347841" cy="1147188"/>
            <a:chOff x="288326" y="1"/>
            <a:chExt cx="4347841" cy="1147188"/>
          </a:xfrm>
        </p:grpSpPr>
        <p:sp>
          <p:nvSpPr>
            <p:cNvPr id="19" name="矩形 18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消旋体和手性规则</a:t>
              </a: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23502145" y="6564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3068300" y="1477010"/>
            <a:ext cx="10433685" cy="342709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外消旋体：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由等量旋光方向相反、旋光能力相同的分子混合而成，其旋光作用相互抵消，因此消旋体整体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不表现出旋光性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内消旋体：分子内含有两个或多个手性中心，但因具有对称因素而形成的无旋光性化合物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5585" y="2870835"/>
            <a:ext cx="6054725" cy="3597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15" name="矩形 14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04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立体异构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消旋体和手性规则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2440" y="1350010"/>
            <a:ext cx="10433685" cy="342709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外消旋体：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由等量旋光方向相反、旋光能力相同的分子混合而成，其旋光作用相互抵消，因此消旋体整体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不表现出旋光性</a:t>
            </a:r>
          </a:p>
          <a:p>
            <a:pPr algn="l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内消旋体：分子内含有两个或多个手性中心，但因具有对称因素而形成的无旋光性化合物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725" y="2743835"/>
            <a:ext cx="6054725" cy="3597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5625" y="136715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前缀（标记支链）+主体（主碳链长度）+后缀（有机物种类）</a:t>
            </a:r>
          </a:p>
        </p:txBody>
      </p:sp>
      <p:sp>
        <p:nvSpPr>
          <p:cNvPr id="8" name="矩形 7"/>
          <p:cNvSpPr/>
          <p:nvPr/>
        </p:nvSpPr>
        <p:spPr>
          <a:xfrm>
            <a:off x="555625" y="1878965"/>
            <a:ext cx="7847965" cy="6318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找主体：主碳链长度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主碳链有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个碳，主体选多少呢？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8205" y="1147445"/>
            <a:ext cx="3947160" cy="3820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-63500" y="0"/>
            <a:ext cx="12293600" cy="3848100"/>
          </a:xfrm>
          <a:prstGeom prst="flowChartDocument">
            <a:avLst/>
          </a:prstGeom>
          <a:solidFill>
            <a:srgbClr val="F2F2F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765300" y="6045200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16000" y="426085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酸碱理论复习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D384E38-D5A8-1F8E-DEB0-C567745EEB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9FAE2A-BE63-66F0-B562-4D25838DEF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  <p:sp>
        <p:nvSpPr>
          <p:cNvPr id="8" name="AutoShape 5">
            <a:extLst>
              <a:ext uri="{FF2B5EF4-FFF2-40B4-BE49-F238E27FC236}">
                <a16:creationId xmlns:a16="http://schemas.microsoft.com/office/drawing/2014/main" id="{DCB5AB79-55CE-FAAB-68D7-339A61A6DD9C}"/>
              </a:ext>
            </a:extLst>
          </p:cNvPr>
          <p:cNvSpPr/>
          <p:nvPr/>
        </p:nvSpPr>
        <p:spPr>
          <a:xfrm>
            <a:off x="4781550" y="5118100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bg1"/>
                </a:solidFill>
              </a:rPr>
              <a:t>蒋周晨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7746" b="7746"/>
          <a:stretch>
            <a:fillRect/>
          </a:stretch>
        </p:blipFill>
        <p:spPr>
          <a:xfrm>
            <a:off x="0" y="0"/>
            <a:ext cx="5410200" cy="6858000"/>
          </a:xfrm>
          <a:prstGeom prst="parallelogram">
            <a:avLst>
              <a:gd name="adj" fmla="val 4248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5842000" y="381000"/>
            <a:ext cx="571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目 录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388100" y="1143000"/>
            <a:ext cx="1092200" cy="1092200"/>
          </a:xfrm>
          <a:prstGeom prst="ellipse">
            <a:avLst/>
          </a:prstGeom>
          <a:solidFill>
            <a:srgbClr val="F8F8F8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515100" y="1397000"/>
            <a:ext cx="8382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747000" y="1333500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基础知识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388100" y="2413000"/>
            <a:ext cx="1092200" cy="1092200"/>
          </a:xfrm>
          <a:prstGeom prst="ellipse">
            <a:avLst/>
          </a:prstGeom>
          <a:solidFill>
            <a:srgbClr val="F8F8F8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515100" y="2667000"/>
            <a:ext cx="8382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747000" y="2603500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影响酸碱性的因素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388100" y="3683000"/>
            <a:ext cx="1092200" cy="1092200"/>
          </a:xfrm>
          <a:prstGeom prst="ellipse">
            <a:avLst/>
          </a:prstGeom>
          <a:solidFill>
            <a:srgbClr val="F8F8F8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515100" y="3937000"/>
            <a:ext cx="8382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747000" y="3873500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各类有机物的酸碱性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388100" y="4953000"/>
            <a:ext cx="1092200" cy="1092200"/>
          </a:xfrm>
          <a:prstGeom prst="ellipse">
            <a:avLst/>
          </a:prstGeom>
          <a:solidFill>
            <a:srgbClr val="F8F8F8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515100" y="5207000"/>
            <a:ext cx="8382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747000" y="5143500"/>
            <a:ext cx="38100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判断酸碱性强弱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35364" r="35364"/>
          <a:stretch>
            <a:fillRect/>
          </a:stretch>
        </p:blipFill>
        <p:spPr>
          <a:xfrm>
            <a:off x="6337300" y="2146300"/>
            <a:ext cx="1968500" cy="194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6096000" y="1600200"/>
            <a:ext cx="4191000" cy="37592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 rot="-5400000">
            <a:off x="-279400" y="266700"/>
            <a:ext cx="6870700" cy="6324600"/>
          </a:xfrm>
          <a:prstGeom prst="flowChartDocument">
            <a:avLst/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480300" y="2146300"/>
            <a:ext cx="2705100" cy="11049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6600" b="0" i="0" u="none" strike="noStrike" kern="0" cap="none" spc="2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Part 1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493000" y="3644900"/>
            <a:ext cx="4914900" cy="6477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0" i="0" u="none" strike="noStrike" kern="0" cap="none" spc="6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基础知识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518400" y="4394200"/>
            <a:ext cx="3835400" cy="3048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2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微软雅黑 Light" panose="020B0502040204020203" charset="-122"/>
              </a:rPr>
              <a:t>BASIC KNOWLEDGE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0" name="Connector 10"/>
          <p:cNvCxnSpPr/>
          <p:nvPr/>
        </p:nvCxnSpPr>
        <p:spPr>
          <a:xfrm rot="36">
            <a:off x="7645400" y="3352802"/>
            <a:ext cx="457376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8C1515">
                <a:alpha val="100000"/>
              </a:srgbClr>
            </a:solidFill>
            <a:prstDash val="solid"/>
            <a:miter lim="8000000"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232900" y="6019800"/>
            <a:ext cx="30734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l="5637" r="5637"/>
          <a:stretch>
            <a:fillRect/>
          </a:stretch>
        </p:blipFill>
        <p:spPr>
          <a:xfrm>
            <a:off x="0" y="-12700"/>
            <a:ext cx="4064000" cy="68707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762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布朗斯特—劳里酸碱理论（质子理论）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82600" y="1651000"/>
            <a:ext cx="11226800" cy="2286000"/>
          </a:xfrm>
          <a:prstGeom prst="roundRect">
            <a:avLst>
              <a:gd name="adj" fmla="val 666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36600" y="1841500"/>
            <a:ext cx="5334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核心定义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酸：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质子（H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⁺）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给予体；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碱：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质子接受体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酸性强度：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由pKa值衡量，pKa值越小，酸性越强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223000" y="1841500"/>
            <a:ext cx="5207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典型示例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强酸：HCl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+ H₂O → H₃O⁺ + Cl⁻ (HCl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失质子为酸，H₂O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得质子为碱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弱酸：CH₃COOH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+ H₂O ⇌ CH₃COO⁻ + H₃O⁺ (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4.76)</a:t>
            </a:r>
          </a:p>
        </p:txBody>
      </p:sp>
      <p:sp>
        <p:nvSpPr>
          <p:cNvPr id="11" name="AutoShape 11"/>
          <p:cNvSpPr/>
          <p:nvPr/>
        </p:nvSpPr>
        <p:spPr>
          <a:xfrm>
            <a:off x="482600" y="4191000"/>
            <a:ext cx="11226800" cy="1778000"/>
          </a:xfrm>
          <a:prstGeom prst="roundRect">
            <a:avLst>
              <a:gd name="adj" fmla="val 8571"/>
            </a:avLst>
          </a:prstGeom>
          <a:solidFill>
            <a:srgbClr val="FFF5F5">
              <a:alpha val="100000"/>
            </a:srgbClr>
          </a:solidFill>
          <a:ln w="12700" cap="flat" cmpd="sng">
            <a:solidFill>
              <a:srgbClr val="FECAC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36600" y="4381500"/>
            <a:ext cx="107188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91C1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B91C1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关键理解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共轭酸碱对：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酸失去质子转化为共轭碱，碱得到质子转化为共轭酸，二者仅差一个质子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01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路易斯酸碱理论（电子理论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316132" y="2146300"/>
            <a:ext cx="358986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范畴更广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316133" y="2667000"/>
            <a:ext cx="3589866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比质子理论范畴更广，不仅包含质子转移，还涵盖所有孤对电子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/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空轨道的配位反应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</a:b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典型例子：BF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₃ + :NH₃ → F₃B-NH₃（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无质子转移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）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98499" y="1600200"/>
            <a:ext cx="416136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路易斯酸：电子对接受体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98500" y="2146300"/>
            <a:ext cx="4161366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缺电子中心：如AlCl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₃、BF₃、BH₃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碳正离子：如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R₃C⁺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含空d轨道的金属离子：如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ZnCl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₂、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FeCl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₃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98500" y="3670300"/>
            <a:ext cx="4161366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路易斯碱：电子对给予体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98499" y="4178300"/>
            <a:ext cx="4161365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杂原子孤对电子：如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胺（R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—NH₂）、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醚（R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—O—R'）、醇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具有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π电子的体系：如 烯烃、炔烃、芳烃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35364" r="35364"/>
          <a:stretch>
            <a:fillRect/>
          </a:stretch>
        </p:blipFill>
        <p:spPr>
          <a:xfrm>
            <a:off x="6337300" y="2146300"/>
            <a:ext cx="1968500" cy="194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6096000" y="1600200"/>
            <a:ext cx="4191000" cy="37592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 rot="-5400000">
            <a:off x="-279400" y="266700"/>
            <a:ext cx="6870700" cy="6324600"/>
          </a:xfrm>
          <a:prstGeom prst="flowChartDocument">
            <a:avLst/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480300" y="2146300"/>
            <a:ext cx="2705100" cy="11049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6600" b="1" i="0" u="none" strike="noStrike" kern="0" cap="none" spc="2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Part 2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493000" y="3556000"/>
            <a:ext cx="49149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影响酸碱性的因素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518400" y="4699000"/>
            <a:ext cx="4445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1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FACTORS AFFECTING ACIDITY AND BASICITY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0" name="Connector 10"/>
          <p:cNvCxnSpPr/>
          <p:nvPr/>
        </p:nvCxnSpPr>
        <p:spPr>
          <a:xfrm rot="-59265">
            <a:off x="7645455" y="3295650"/>
            <a:ext cx="7366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8C1515">
                <a:alpha val="100000"/>
              </a:srgbClr>
            </a:solidFill>
            <a:prstDash val="solid"/>
            <a:miter lim="8000000"/>
            <a:headEnd type="none" w="lg" len="lg"/>
            <a:tailEnd type="none" w="lg" len="lg"/>
          </a:ln>
        </p:spPr>
      </p:cxnSp>
      <p:sp>
        <p:nvSpPr>
          <p:cNvPr id="11" name="AutoShape 11"/>
          <p:cNvSpPr/>
          <p:nvPr/>
        </p:nvSpPr>
        <p:spPr>
          <a:xfrm>
            <a:off x="9232900" y="6019800"/>
            <a:ext cx="30734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l="3912" r="3912"/>
          <a:stretch>
            <a:fillRect/>
          </a:stretch>
        </p:blipFill>
        <p:spPr>
          <a:xfrm>
            <a:off x="-25400" y="-12700"/>
            <a:ext cx="4749800" cy="68707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有机物酸碱性的本质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016000" y="1778000"/>
            <a:ext cx="4826000" cy="2667000"/>
          </a:xfrm>
          <a:prstGeom prst="roundRect">
            <a:avLst>
              <a:gd name="adj" fmla="val 7619"/>
            </a:avLst>
          </a:prstGeom>
          <a:solidFill>
            <a:srgbClr val="F8F5F5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143000" y="1968500"/>
            <a:ext cx="457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🔹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酸性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的判断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微软雅黑" panose="020B0503020204020204" pitchFamily="34" charset="-122"/>
              </a:rPr>
              <a:t>1.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微软雅黑" panose="020B0503020204020204" pitchFamily="34" charset="-122"/>
              </a:rPr>
              <a:t>氢原子解离的难易程度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2.分子中活泼氢解离后共轭碱的稳定性</a:t>
            </a: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大部分情况下两者对酸性增强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减弱的效果相同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350000" y="1778000"/>
            <a:ext cx="4826000" cy="2667000"/>
          </a:xfrm>
          <a:prstGeom prst="roundRect">
            <a:avLst>
              <a:gd name="adj" fmla="val 7619"/>
            </a:avLst>
          </a:prstGeom>
          <a:solidFill>
            <a:srgbClr val="F0F5FF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438900" y="1968500"/>
            <a:ext cx="457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1048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🔹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1048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碱性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048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的判断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0486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直接判断：同酸性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间接判断：共轭酸的强度 ↑ 碱性 ↓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原子电负性与半径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9000" y="1257300"/>
            <a:ext cx="5080000" cy="2667000"/>
          </a:xfrm>
          <a:prstGeom prst="roundRect">
            <a:avLst>
              <a:gd name="adj" fmla="val 3809"/>
            </a:avLst>
          </a:prstGeom>
          <a:solidFill>
            <a:srgbClr val="FDF2F2">
              <a:alpha val="100000"/>
            </a:srgbClr>
          </a:solidFill>
          <a:ln w="12700" cap="flat" cmpd="sng">
            <a:solidFill>
              <a:srgbClr val="FECAC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079500" y="1384300"/>
            <a:ext cx="4699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同一周期：电负性主导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随中心原子电负性增大，负离子稳定性增强，对应物质酸性增强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223000" y="1257300"/>
            <a:ext cx="5080000" cy="2667000"/>
          </a:xfrm>
          <a:prstGeom prst="roundRect">
            <a:avLst>
              <a:gd name="adj" fmla="val 3809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413500" y="1384300"/>
            <a:ext cx="4699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E40A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同族元素：原子半径主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1E40A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导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半径越大，负电荷越分散，负离子越稳定，酸性越强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硫醇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S半径大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 &gt; 醇 (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O半径小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氢卤酸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: HI &gt; HBr &gt; HCl &gt; HF (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半径递减，酸性递减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</a:p>
        </p:txBody>
      </p:sp>
      <p:sp>
        <p:nvSpPr>
          <p:cNvPr id="16" name="AutoShape 16"/>
          <p:cNvSpPr/>
          <p:nvPr/>
        </p:nvSpPr>
        <p:spPr>
          <a:xfrm>
            <a:off x="10985500" y="6286500"/>
            <a:ext cx="1003300" cy="342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JUNE 12th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061" y="2660595"/>
            <a:ext cx="3441877" cy="1060505"/>
          </a:xfrm>
          <a:prstGeom prst="rect">
            <a:avLst/>
          </a:prstGeom>
        </p:spPr>
      </p:pic>
      <p:sp>
        <p:nvSpPr>
          <p:cNvPr id="19" name="AutoShape 9"/>
          <p:cNvSpPr/>
          <p:nvPr/>
        </p:nvSpPr>
        <p:spPr>
          <a:xfrm>
            <a:off x="889000" y="4076700"/>
            <a:ext cx="832485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核心规律：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中心原子电负性大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&amp;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半径大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=&gt;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共轭碱稳定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=&gt;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酸性强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762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键的极性与诱导效应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98500" y="4038600"/>
            <a:ext cx="304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吸电子基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(—I)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98500" y="4508500"/>
            <a:ext cx="52451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增强酸性，减弱碱性    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分散负电荷，稳定共轭碱（拉扯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σ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电子，使得键更易断裂）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典型基团：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-NO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 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,  -CF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3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, -CN, -COOH, -X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强度排序：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-NO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&gt; -CN &gt; -F &gt; -Cl &gt; -Br &gt; -I </a:t>
            </a:r>
            <a:endParaRPr kumimoji="0" lang="en-US" sz="1600" b="0" i="0" u="none" strike="noStrike" kern="0" cap="none" spc="0" normalizeH="0" baseline="-2500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98500" y="1333500"/>
            <a:ext cx="304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电负性与键偶极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98500" y="1905000"/>
            <a:ext cx="107315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电负性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，即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阿里巴巴普惠体"/>
                <a:ea typeface="+mj-ea"/>
                <a:cs typeface="阿里巴巴普惠体"/>
                <a:sym typeface="阿里巴巴普惠体"/>
              </a:rPr>
              <a:t>原子在分子中吸引成键电子对的能力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阿里巴巴普惠体"/>
                <a:ea typeface="+mj-ea"/>
                <a:cs typeface="阿里巴巴普惠体"/>
                <a:sym typeface="阿里巴巴普惠体"/>
              </a:rPr>
              <a:t>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因成键原子电负性不同，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σ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电子云会偏向电负性大的一侧，使得键更易断裂（键极性越大即表示相连原子电负性越强，使共轭碱更稳定）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阿里巴巴普惠体"/>
              <a:ea typeface="+mj-ea"/>
              <a:cs typeface="阿里巴巴普惠体"/>
              <a:sym typeface="阿里巴巴普惠体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98500" y="3111500"/>
            <a:ext cx="304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诱导效应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698500" y="3581400"/>
            <a:ext cx="7810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键的极性通过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σ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键依次传递即为诱导效应。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AutoShape 12"/>
          <p:cNvSpPr/>
          <p:nvPr/>
        </p:nvSpPr>
        <p:spPr>
          <a:xfrm>
            <a:off x="6096000" y="4038600"/>
            <a:ext cx="304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给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电子基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(+I)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" name="AutoShape 13"/>
          <p:cNvSpPr/>
          <p:nvPr/>
        </p:nvSpPr>
        <p:spPr>
          <a:xfrm>
            <a:off x="6096000" y="4508500"/>
            <a:ext cx="52451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减弱酸性，增强碱性    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集中负电荷，不稳定共轭碱（推出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σ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电子，使得键更不易断裂）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典型基团：烷基（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-CH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3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, -C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H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等）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, -O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, -CO</a:t>
            </a:r>
            <a:r>
              <a:rPr kumimoji="0" lang="en-US" altLang="zh-CN" sz="1600" b="0" i="0" u="none" strike="noStrike" kern="0" cap="none" spc="0" normalizeH="0" baseline="-25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强度排序：三级烷基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&gt;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二级烷基 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&gt;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一级烷基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&gt;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甲基</a:t>
            </a:r>
            <a:endParaRPr kumimoji="0" lang="en-US" sz="1600" b="0" i="0" u="none" strike="noStrike" kern="0" cap="none" spc="0" normalizeH="0" baseline="-2500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762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杂化效应（碳氢酸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82600" y="1339850"/>
            <a:ext cx="11226800" cy="1778000"/>
          </a:xfrm>
          <a:prstGeom prst="roundRect">
            <a:avLst>
              <a:gd name="adj" fmla="val 8421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36600" y="1778000"/>
            <a:ext cx="107188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3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36600" y="4572000"/>
            <a:ext cx="107188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核心规律：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末端炔烃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&gt; 苯(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芳烃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 &gt;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烯烃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&gt;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烷烃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541000" y="6413500"/>
            <a:ext cx="139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2026 · CHEMISTRY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AutoShape 9"/>
          <p:cNvSpPr/>
          <p:nvPr/>
        </p:nvSpPr>
        <p:spPr>
          <a:xfrm>
            <a:off x="482599" y="1339850"/>
            <a:ext cx="11226799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rPr>
              <a:t>碳的杂化方式对酸碱性的影响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碳氢酸解离为碳负离子或碳氢负离子时，中心原子杂化轨道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成分越高，电子越靠近原子核，离子越稳定，酸性越强。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碳的杂化轨道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成分越高，对成键原子电荷吸引能力越强，使得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C-H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更易断裂。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345" y="3302500"/>
            <a:ext cx="6257305" cy="1561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5625" y="136715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前缀（标记支链）+主体（主碳链长度）+后缀（有机物种类）</a:t>
            </a:r>
          </a:p>
        </p:txBody>
      </p:sp>
      <p:sp>
        <p:nvSpPr>
          <p:cNvPr id="8" name="矩形 7"/>
          <p:cNvSpPr/>
          <p:nvPr/>
        </p:nvSpPr>
        <p:spPr>
          <a:xfrm>
            <a:off x="555625" y="1878965"/>
            <a:ext cx="7847965" cy="6318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找主体：主碳链长度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主碳链有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个碳，主体选多少呢？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205" y="1878965"/>
            <a:ext cx="3947160" cy="382016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-8033385" y="2510790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找支链：标记前缀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对于卤素，我们直称大名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对于直的支链，选择其后加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（如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C-C-C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作为支链，我们称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propyp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）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对于弯的支链：（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参与字母）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4826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共轭效应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82599" y="2404533"/>
            <a:ext cx="1693334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π-π </a:t>
            </a:r>
            <a:r>
              <a:rPr kumimoji="0" lang="zh-SG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共轭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82599" y="2912532"/>
            <a:ext cx="3111501" cy="322156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是指三个或更多相邻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轨道相互平行重叠，使 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电子能够在整个系统内离域。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--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丙烯酸 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CH₂=CH-COOH) 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4.25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，而饱和的丙酸 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CH₃CH₂-COOH) 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4.88</a:t>
            </a:r>
          </a:p>
        </p:txBody>
      </p:sp>
      <p:sp>
        <p:nvSpPr>
          <p:cNvPr id="15" name="AutoShape 9"/>
          <p:cNvSpPr/>
          <p:nvPr/>
        </p:nvSpPr>
        <p:spPr>
          <a:xfrm>
            <a:off x="482599" y="1130300"/>
            <a:ext cx="11226799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微软雅黑" panose="020B0503020204020204" pitchFamily="34" charset="-122"/>
              </a:rPr>
              <a:t>定义</a:t>
            </a:r>
            <a:endParaRPr kumimoji="0" lang="en-US" altLang="zh-CN" sz="28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分子中由于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轨道（或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轨道）相互交盖重叠，使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电子或孤对电子在多个原子间离域的体系称为共轭体系。由电子离域产生的额外稳定作用和电子云分布变化，称为共轭效应。形成共轭体系有利于稳定存在。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0"/>
          <p:cNvSpPr/>
          <p:nvPr/>
        </p:nvSpPr>
        <p:spPr>
          <a:xfrm>
            <a:off x="4076699" y="2404533"/>
            <a:ext cx="1693334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p</a:t>
            </a: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-π </a:t>
            </a:r>
            <a:r>
              <a:rPr kumimoji="0" lang="zh-SG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共轭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1"/>
          <p:cNvSpPr/>
          <p:nvPr/>
        </p:nvSpPr>
        <p:spPr>
          <a:xfrm>
            <a:off x="4076699" y="2912532"/>
            <a:ext cx="3111501" cy="322156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杂原子的孤对电子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轨道与相邻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体系的相互作用。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--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苯酚的酸性（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10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）比环己醇（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16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）强一百万倍。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--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乙酸（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4.75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）的酸性强于乙醇（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15.9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454" y="4523315"/>
            <a:ext cx="1822544" cy="990651"/>
          </a:xfrm>
          <a:prstGeom prst="rect">
            <a:avLst/>
          </a:prstGeom>
        </p:spPr>
      </p:pic>
      <p:sp>
        <p:nvSpPr>
          <p:cNvPr id="20" name="AutoShape 10"/>
          <p:cNvSpPr/>
          <p:nvPr/>
        </p:nvSpPr>
        <p:spPr>
          <a:xfrm>
            <a:off x="7384955" y="2404533"/>
            <a:ext cx="1693334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超共轭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AutoShape 11"/>
          <p:cNvSpPr/>
          <p:nvPr/>
        </p:nvSpPr>
        <p:spPr>
          <a:xfrm>
            <a:off x="7384955" y="2912532"/>
            <a:ext cx="3111501" cy="322156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包含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σ- π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σ-p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超共轭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, C—H </a:t>
            </a:r>
            <a:r>
              <a:rPr kumimoji="0" lang="el-G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σ 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键与相邻空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 </a:t>
            </a:r>
            <a:r>
              <a:rPr kumimoji="0" lang="zh-SG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轨道微弱离域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--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甲醇酸性（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15.5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）略强于水（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15.7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84955" y="5133560"/>
            <a:ext cx="35080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注意：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乙酸的酸性强于碳酸，因为碳酸氢根羟基上氧的两个孤对电子对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COO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的电子离域起到破坏作用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。</a:t>
            </a:r>
            <a:endParaRPr kumimoji="0" lang="zh-SG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sp>
        <p:nvSpPr>
          <p:cNvPr id="3" name="AutoShape 3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1130300" y="203200"/>
            <a:ext cx="4445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芳香性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85800" y="1168400"/>
            <a:ext cx="533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芳香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性的定义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98499" y="1676400"/>
            <a:ext cx="10210801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在环状闭合平面体系中，拥有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4n+2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（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n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为非负整数）个</a:t>
            </a:r>
            <a:r>
              <a:rPr kumimoji="0" lang="el-GR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π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电子的化合物具有芳香性。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此时环中</a:t>
            </a:r>
            <a:r>
              <a:rPr kumimoji="0" lang="el-GR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π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电子高度离域，体系较为稳定。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AutoShape 10"/>
          <p:cNvSpPr/>
          <p:nvPr/>
        </p:nvSpPr>
        <p:spPr>
          <a:xfrm>
            <a:off x="2241550" y="2404533"/>
            <a:ext cx="1693334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苯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1"/>
          <p:cNvSpPr/>
          <p:nvPr/>
        </p:nvSpPr>
        <p:spPr>
          <a:xfrm>
            <a:off x="2241550" y="2912532"/>
            <a:ext cx="3111501" cy="322156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典型的芳香体系，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r>
              <a:rPr kumimoji="0" lang="el-GR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 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电子完全离域，有极高的稳定性。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解离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H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+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后形成的负离子无法维持芳香性，故苯的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C-H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酸性极弱（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≈ 43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550" y="4472406"/>
            <a:ext cx="2368672" cy="2140060"/>
          </a:xfrm>
          <a:prstGeom prst="rect">
            <a:avLst/>
          </a:prstGeom>
        </p:spPr>
      </p:pic>
      <p:sp>
        <p:nvSpPr>
          <p:cNvPr id="22" name="AutoShape 10"/>
          <p:cNvSpPr/>
          <p:nvPr/>
        </p:nvSpPr>
        <p:spPr>
          <a:xfrm>
            <a:off x="5575300" y="2404533"/>
            <a:ext cx="1693334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Arial" panose="020B0604020202020204"/>
              </a:rPr>
              <a:t>环戊二烯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AutoShape 11"/>
          <p:cNvSpPr/>
          <p:nvPr/>
        </p:nvSpPr>
        <p:spPr>
          <a:xfrm>
            <a:off x="5575300" y="2912532"/>
            <a:ext cx="3111501" cy="3221567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一般烯烃的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C-H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键几乎没有酸性（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&gt; 45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），但环戊二烯的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却骤降到了约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16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。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环戊二烯负离子具有完美的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π-π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共轭体系。它拥有环状连续的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6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个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π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电子，符合休克尔规则，具有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芳香性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，热力学上极其稳定。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688" y="4993133"/>
            <a:ext cx="1394912" cy="141952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3756" y="4993133"/>
            <a:ext cx="1146325" cy="133856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4107" y="5631982"/>
            <a:ext cx="569054" cy="260817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0676" y="4952086"/>
            <a:ext cx="1930499" cy="146057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02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762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空间位阻与溶剂化效应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92099" y="3213101"/>
            <a:ext cx="457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空间位阻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292098" y="3721100"/>
            <a:ext cx="11036301" cy="241299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位阻会阻碍共轭碱的溶剂化稳定化作用，进而改变酸性强弱的顺序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气相中：叔丁醇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异丙醇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乙醇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甲醇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	--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烷基越多，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C-</a:t>
            </a: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Hσ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键的超共轭给电子效应越强，分散了氧负电荷，稳定了烷氧负离子（共轭碱）。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水相中：甲醇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乙醇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异丙醇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叔丁醇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Noto Sans SC" panose="020B0200000000000000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	--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甲醇脱完氢后负离子较小，能被很好地溶剂化，使其异常稳定。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292100" y="1206500"/>
            <a:ext cx="457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溶剂化效应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2099" y="1714500"/>
            <a:ext cx="10697633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不同性质的溶剂通过不同方式影响离子稳定性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质子溶剂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(H₂O, ROH)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既能很好地溶剂化阴离子（通过氢键供体作用），也能很好地溶剂化阳离子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；</a:t>
            </a:r>
          </a:p>
          <a:p>
            <a:pPr marL="0" marR="0" lvl="0" indent="0" algn="just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极性非质子溶剂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(DMSO, DMF)则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能较好溶剂化阳离子，但溶剂化小体积阴离子的能力极差。在这类溶剂中，决定酸性的主导因素会回到分子内在的电荷离域能力（即共轭效应）。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35364" r="35364"/>
          <a:stretch>
            <a:fillRect/>
          </a:stretch>
        </p:blipFill>
        <p:spPr>
          <a:xfrm>
            <a:off x="6337300" y="2146300"/>
            <a:ext cx="1968500" cy="194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6096000" y="1600200"/>
            <a:ext cx="4191000" cy="37592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 rot="-5400000">
            <a:off x="-279400" y="266700"/>
            <a:ext cx="6870700" cy="6324600"/>
          </a:xfrm>
          <a:prstGeom prst="flowChartDocument">
            <a:avLst/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480300" y="2146300"/>
            <a:ext cx="2705100" cy="11049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6600" b="0" i="0" u="none" strike="noStrike" kern="0" cap="none" spc="2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Part 3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493000" y="3492500"/>
            <a:ext cx="49149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各类有机物的酸碱性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518400" y="4572000"/>
            <a:ext cx="4572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1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微软雅黑 Light" panose="020B0502040204020203" charset="-122"/>
              </a:rPr>
              <a:t>ACID-BASE PROPERTIES OF ORGANIC COMPOUNDS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0" name="Connector 10"/>
          <p:cNvCxnSpPr/>
          <p:nvPr/>
        </p:nvCxnSpPr>
        <p:spPr>
          <a:xfrm rot="7">
            <a:off x="7645400" y="4318001"/>
            <a:ext cx="762106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8C1515">
                <a:alpha val="100000"/>
              </a:srgbClr>
            </a:solidFill>
            <a:prstDash val="solid"/>
            <a:miter lim="8000000"/>
            <a:headEnd type="none" w="lg" len="lg"/>
            <a:tailEnd type="none" w="lg" len="lg"/>
          </a:ln>
        </p:spPr>
      </p:cxnSp>
      <p:sp>
        <p:nvSpPr>
          <p:cNvPr id="11" name="AutoShape 11"/>
          <p:cNvSpPr/>
          <p:nvPr/>
        </p:nvSpPr>
        <p:spPr>
          <a:xfrm>
            <a:off x="9232900" y="6019800"/>
            <a:ext cx="30734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l="1066" r="1066"/>
          <a:stretch>
            <a:fillRect/>
          </a:stretch>
        </p:blipFill>
        <p:spPr>
          <a:xfrm>
            <a:off x="0" y="0"/>
            <a:ext cx="46609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508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烃类的酸碱性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23333" y="1295400"/>
            <a:ext cx="11226800" cy="2603500"/>
          </a:xfrm>
          <a:prstGeom prst="roundRect">
            <a:avLst>
              <a:gd name="adj" fmla="val 421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77332" y="1485900"/>
            <a:ext cx="10752667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酸性递减顺序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由强到弱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末端炔烃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: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≈ 25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负电荷在s成分高的杂化轨道上，最稳定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苄位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C—H (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甲苯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):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≈ 41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碳负离子与苯环大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π键共轭离域。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烯丙位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C—H (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丙烯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):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≈ 43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负电荷通过双键共轭分散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4.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芳烃 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C-H(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苯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):</a:t>
            </a:r>
            <a:r>
              <a:rPr kumimoji="0" lang="en-US" altLang="zh-SG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altLang="zh-SG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altLang="zh-SG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≈ 43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5.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烯烃 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C-H(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乙烯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):</a:t>
            </a:r>
            <a:r>
              <a:rPr kumimoji="0" lang="en-US" altLang="zh-SG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altLang="zh-SG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≈ 44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6.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烷烃 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C-H(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乙烷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):</a:t>
            </a:r>
            <a:r>
              <a:rPr kumimoji="0" lang="en-US" altLang="zh-SG" sz="16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altLang="zh-SG" sz="16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≈ 50 </a:t>
            </a:r>
            <a:r>
              <a:rPr kumimoji="0" lang="en-US" altLang="zh-SG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–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对于末端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C-H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，越长的碳链酸性越弱</a:t>
            </a:r>
            <a:endParaRPr kumimoji="0" lang="en-US" altLang="zh-SG" sz="1600" b="0" i="0" u="none" strike="noStrike" kern="0" cap="none" spc="0" normalizeH="0" baseline="0" noProof="0" dirty="0">
              <a:ln>
                <a:noFill/>
              </a:ln>
              <a:solidFill>
                <a:srgbClr val="6B7280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82600" y="4191000"/>
            <a:ext cx="11226800" cy="1651000"/>
          </a:xfrm>
          <a:prstGeom prst="roundRect">
            <a:avLst>
              <a:gd name="adj" fmla="val 6153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CA5A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97467" y="4381500"/>
            <a:ext cx="10033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991B1B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特别关注：环戊二烯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991B1B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(Cyclopentadiene)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虽然属于烃类，但它的酸性极强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 (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≈ 15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)，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酸性与醇类接近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原因：失去质子后生成的环戊二烯负离子具有芳香性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 (6π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电子，符合休克尔规则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)，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热力学稳定性极高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Noto Sans SC" panose="020B0200000000000000" charset="-122"/>
              </a:rPr>
              <a:t>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10795000" y="6159500"/>
            <a:ext cx="114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b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JUNE 12</a:t>
            </a:r>
            <a:r>
              <a:rPr kumimoji="0" lang="en-US" sz="1200" b="1" i="0" u="none" strike="noStrike" kern="0" cap="none" spc="0" normalizeH="0" baseline="3000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th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381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醇的酸碱性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292100" y="1168400"/>
            <a:ext cx="508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醇的酸性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——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极弱酸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92099" y="1733550"/>
            <a:ext cx="10723034" cy="47561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pKa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约 15.5–18 (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水相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)，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酸性弱于水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pKa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≈ 15.7)。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酸性规律：CH₃OH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(15.5) &gt; 1°醇 &gt; 2°醇 &gt; 3°醇 (≈17)。</a:t>
            </a:r>
          </a:p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吸电子基显著增强酸性：如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CF₃CH₂OH (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pKa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≈ 12.4)。</a:t>
            </a:r>
          </a:p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各因素的影响：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超共轭效应：随烷基增多而加强，随着取代的烷基中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C-H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的减少而减弱（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-CH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3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&gt; -CH</a:t>
            </a:r>
            <a:r>
              <a:rPr kumimoji="0" lang="en-US" altLang="zh-CN" sz="2000" b="0" i="0" u="none" strike="noStrike" kern="0" cap="none" spc="0" normalizeH="0" baseline="-2500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R &gt; -CHRR’ 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）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•+I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诱导效应：随烷基增多、变大而加强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空间位阻效应：随烷基增多、变大而急剧加强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0668000" y="6438900"/>
            <a:ext cx="1270000" cy="342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88900" tIns="50800" rIns="88900" bIns="50800" rtlCol="0" anchor="t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ORGANIC CHEM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酚的酸碱性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30199" y="1282700"/>
            <a:ext cx="11099801" cy="1697567"/>
          </a:xfrm>
          <a:prstGeom prst="roundRect">
            <a:avLst>
              <a:gd name="adj" fmla="val 6315"/>
            </a:avLst>
          </a:prstGeom>
          <a:solidFill>
            <a:srgbClr val="FAF5F5">
              <a:alpha val="100000"/>
            </a:srgbClr>
          </a:solidFill>
          <a:ln w="12700" cap="flat" cmpd="sng">
            <a:solidFill>
              <a:srgbClr val="8C1515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520700" y="1409700"/>
            <a:ext cx="107188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01600" rIns="127000" bIns="1016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苯酚酸性来源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pKa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≈ 9.95，酸性比脂肪醇强约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10⁶ 倍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(ROH pKa≈16)。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酚氧负离子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Ar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-O⁻)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的负电荷通过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-π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共轭体系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向苯环离域，显著降低能量，使其更稳定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•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酸性弱于碳酸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pKa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=6.38)，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故不与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NaHCO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₃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反应，但可与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NaOH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成盐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分离提纯依据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)。</a:t>
            </a:r>
          </a:p>
        </p:txBody>
      </p:sp>
      <p:sp>
        <p:nvSpPr>
          <p:cNvPr id="15" name="AutoShape 9"/>
          <p:cNvSpPr/>
          <p:nvPr/>
        </p:nvSpPr>
        <p:spPr>
          <a:xfrm>
            <a:off x="520700" y="3070225"/>
            <a:ext cx="10723034" cy="47561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cs typeface="Arial" panose="020B0604020202020204"/>
                <a:sym typeface="阿里巴巴普惠体"/>
              </a:rPr>
              <a:t>苯环上取代基的影响：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cs typeface="Arial" panose="020B0604020202020204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钝化基团（吸电子）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=&gt; 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稳定酚氧负离子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=&gt; 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增强酸性；活化基团反之，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718" y="3658658"/>
            <a:ext cx="4978761" cy="1516639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369479" y="4792133"/>
            <a:ext cx="2573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苦味酸</a:t>
            </a:r>
            <a:r>
              <a:rPr kumimoji="0" lang="en-US" altLang="zh-CN" sz="1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pKa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= 0.25</a:t>
            </a:r>
            <a:endParaRPr kumimoji="0" lang="zh-SG" altLang="en-US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03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508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含氮化合物的碱性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44500" y="1276350"/>
            <a:ext cx="38100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阿里巴巴普惠体"/>
              </a:rPr>
              <a:t>碱性强弱总览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82600" y="1651000"/>
            <a:ext cx="11226800" cy="2413000"/>
          </a:xfrm>
          <a:prstGeom prst="roundRect">
            <a:avLst>
              <a:gd name="adj" fmla="val 4210"/>
            </a:avLst>
          </a:prstGeom>
          <a:solidFill>
            <a:srgbClr val="F8F9FA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350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胍 基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pKb &lt; 1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共轭酸具三重共振稳定，碱性极强，属于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强碱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范畴。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24765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B4530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季铵碱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强碱 (NaOH级)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离子型化合物 R₄N⁺OH⁻，碱性与氢氧化钠相当，完全解离。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43180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563E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脂肪胺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pKb ≈ 3–4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中强碱，水溶液碱性顺序：</a:t>
            </a: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仲胺 &gt; 伯胺 ≈ 叔胺 &gt; NH₃</a:t>
            </a:r>
          </a:p>
        </p:txBody>
      </p:sp>
      <p:sp>
        <p:nvSpPr>
          <p:cNvPr id="12" name="AutoShape 12"/>
          <p:cNvSpPr/>
          <p:nvPr/>
        </p:nvSpPr>
        <p:spPr>
          <a:xfrm>
            <a:off x="61595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5966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氨 (NH₃)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pKb = 4.75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不含取代基，作为碱性强弱比较的经典参照基准。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80010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7C3AE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芳香胺 (苯胺)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pKb ≈ 9.4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p-π共轭效应使氮原子电子云密度降低，碱性显著弱于脂肪胺。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9842500" y="1841500"/>
            <a:ext cx="1714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B55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酰 胺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6B7280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近中性</a:t>
            </a:r>
          </a:p>
          <a:p>
            <a:pPr marL="0" marR="0" lvl="0" indent="0" algn="ctr" defTabSz="914400" rtl="0" eaLnBrk="1" fontAlgn="auto" latinLnBrk="0" hangingPunct="1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氮上孤对电子与羰基(C=O)强烈共轭，几乎不表现出碱性。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482600" y="4318000"/>
            <a:ext cx="112268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90500" rIns="127000" bIns="0" rtlCol="0" anchor="t" anchorCtr="0"/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对于脂肪胺：在气态中，电子效应主导：叔胺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仲胺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伯胺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 NH</a:t>
            </a:r>
            <a:r>
              <a:rPr kumimoji="0" lang="en-US" altLang="zh-CN" sz="1800" b="0" i="0" u="none" strike="noStrike" kern="0" cap="none" spc="0" normalizeH="0" baseline="-2500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烷基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+I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效应增加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	         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在水相中，仲胺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伯胺≈叔胺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&gt; NH</a:t>
            </a:r>
            <a:r>
              <a:rPr kumimoji="0" lang="en-US" altLang="zh-CN" sz="1800" b="0" i="0" u="none" strike="noStrike" kern="0" cap="none" spc="0" normalizeH="0" baseline="-2500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太多烷基使空间位阻增大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对于芳香胺：考虑和前文相同的钝化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活化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10668000" y="6413500"/>
            <a:ext cx="1270000" cy="342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96969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CHEMISTRY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35364" r="35364"/>
          <a:stretch>
            <a:fillRect/>
          </a:stretch>
        </p:blipFill>
        <p:spPr>
          <a:xfrm>
            <a:off x="6337300" y="2146300"/>
            <a:ext cx="1968500" cy="194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6096000" y="1600200"/>
            <a:ext cx="4191000" cy="37592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 rot="-5400000">
            <a:off x="-279400" y="266700"/>
            <a:ext cx="6870700" cy="6324600"/>
          </a:xfrm>
          <a:prstGeom prst="flowChartDocument">
            <a:avLst/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480300" y="2146300"/>
            <a:ext cx="2705100" cy="1104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6600" b="0" i="0" u="none" strike="noStrike" kern="0" cap="none" spc="2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Part 4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493000" y="3644900"/>
            <a:ext cx="49149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判断酸碱性强弱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518400" y="4699000"/>
            <a:ext cx="38354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10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微软雅黑 Light" panose="020B0502040204020203" charset="-122"/>
              </a:rPr>
              <a:t>JUDGE THE STRENGTH OF ACIDITY AND ALKALINITY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0" name="Connector 10"/>
          <p:cNvCxnSpPr/>
          <p:nvPr/>
        </p:nvCxnSpPr>
        <p:spPr>
          <a:xfrm rot="-59265">
            <a:off x="7645455" y="3346450"/>
            <a:ext cx="736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8C1515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1" name="AutoShape 11"/>
          <p:cNvSpPr/>
          <p:nvPr/>
        </p:nvSpPr>
        <p:spPr>
          <a:xfrm>
            <a:off x="9232900" y="6019800"/>
            <a:ext cx="30734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l="24855" r="24855"/>
          <a:stretch>
            <a:fillRect/>
          </a:stretch>
        </p:blipFill>
        <p:spPr>
          <a:xfrm>
            <a:off x="-25400" y="-177800"/>
            <a:ext cx="5359400" cy="7048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130300" y="203200"/>
            <a:ext cx="4445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判断步骤——第一步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193800" y="889000"/>
            <a:ext cx="508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识别所有潜在酸性位点 (质子源)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35000" y="1651000"/>
            <a:ext cx="5588000" cy="1270000"/>
          </a:xfrm>
          <a:prstGeom prst="roundRect">
            <a:avLst>
              <a:gd name="adj" fmla="val 10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30250" y="1752600"/>
            <a:ext cx="549275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🔹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强酸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/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中强酸类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强酸：磺酸基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(-SO₃H)，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极易解离质子，酸性极强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中强酸：羧基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(-COOH)，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常见羧酸官能团，解离度适中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35000" y="3111500"/>
            <a:ext cx="5588000" cy="1270000"/>
          </a:xfrm>
          <a:prstGeom prst="roundRect">
            <a:avLst>
              <a:gd name="adj" fmla="val 10000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35000" y="3105150"/>
            <a:ext cx="5397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4530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🔸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B45309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弱酸类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典型：酚羟基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Ar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-OH)、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硫醇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(-SH)、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硝基烷烃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α-H (R₂C(H)-NO₂)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特点：质子解离较难，需在较强碱条件下才可脱去质子。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635000" y="4572000"/>
            <a:ext cx="5588000" cy="1524000"/>
          </a:xfrm>
          <a:prstGeom prst="roundRect">
            <a:avLst>
              <a:gd name="adj" fmla="val 8333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35000" y="4559300"/>
            <a:ext cx="546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1E40AF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🔵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E40AF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极弱酸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1E40AF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(O-H / C-H 键)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极弱O-H：醇羟基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(-OH)、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氟代醇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(F-CH₂CH₂OH)、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醛酮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α-H (RCOCH₂R')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极弱C-H：末端炔氢 (RC≡CH)、苄位/烯丙位氢、芳烃/烯烃/烷烃C-H。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6477000" y="1651000"/>
            <a:ext cx="5492750" cy="2616200"/>
          </a:xfrm>
          <a:prstGeom prst="roundRect">
            <a:avLst>
              <a:gd name="adj" fmla="val 5882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CA5A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7500" y="1841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112000" y="18034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900" b="1" i="0" u="none" strike="noStrike" kern="0" cap="none" spc="0" normalizeH="0" baseline="0" noProof="0">
                <a:ln>
                  <a:noFill/>
                </a:ln>
                <a:solidFill>
                  <a:srgbClr val="991B1B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识别逻辑：按官能团分类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667499" y="2413000"/>
            <a:ext cx="5185833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1.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优先检查含有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O-H, S-H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键的基团，它们通常是较强的酸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其次检查与吸电子基相连的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C-H 键 (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如羰基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α-H, 硝基α-H)。</a:t>
            </a:r>
            <a:b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最后考虑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, sp², sp³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杂化碳上的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C-H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键酸性差异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50A0A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0668000" y="6223000"/>
            <a:ext cx="139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JUNE 12, 2026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5625" y="136715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前缀（标记支链）+主体（主碳链长度）+后缀（有机物种类）</a:t>
            </a:r>
          </a:p>
        </p:txBody>
      </p:sp>
      <p:sp>
        <p:nvSpPr>
          <p:cNvPr id="8" name="矩形 7"/>
          <p:cNvSpPr/>
          <p:nvPr/>
        </p:nvSpPr>
        <p:spPr>
          <a:xfrm>
            <a:off x="555625" y="1878965"/>
            <a:ext cx="7847965" cy="6318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找主体：主碳链长度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主碳链有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个碳，主体选多少呢？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25" y="6955155"/>
            <a:ext cx="3947160" cy="382016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44525" y="2720975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找支链：标记前缀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对于卤素，我们直称大名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对于直的支链，选择其后加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（如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C-C-C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作为支链，我们称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propyl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）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对于弯的支链：（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参与字母）</a:t>
            </a:r>
          </a:p>
        </p:txBody>
      </p:sp>
      <p:pic>
        <p:nvPicPr>
          <p:cNvPr id="13" name="E657119C-6982-421D-8BA7-E74DEB70A7D9-5" descr="C:/Users/27833/AppData/Local/Temp/wpp.CRncUFwp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960" y="3811905"/>
            <a:ext cx="4338955" cy="273367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00075" y="3978910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编号：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取代基最靠近起始段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取代基和最小</a:t>
            </a:r>
          </a:p>
          <a:p>
            <a:pPr indent="457200" algn="l"/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92825" y="7846695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书写：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按首字母</a:t>
            </a:r>
          </a:p>
          <a:p>
            <a:pPr indent="457200"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tips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：忘记了吗？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参与字母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6134100"/>
            <a:ext cx="3594100" cy="711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8" b="38"/>
          <a:stretch>
            <a:fillRect/>
          </a:stretch>
        </p:blipFill>
        <p:spPr>
          <a:xfrm>
            <a:off x="10045700" y="177800"/>
            <a:ext cx="1930400" cy="558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4495800" y="1993900"/>
            <a:ext cx="5473700" cy="38608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330200" y="0"/>
            <a:ext cx="736600" cy="11303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302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292100" y="241300"/>
            <a:ext cx="8128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04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130300" y="203200"/>
            <a:ext cx="4445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判断步骤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第二步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193800" y="774700"/>
            <a:ext cx="44450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评估共轭碱的稳定性（核心依据）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019800" y="1892300"/>
            <a:ext cx="76200" cy="4965700"/>
          </a:xfrm>
          <a:prstGeom prst="roundRect">
            <a:avLst>
              <a:gd name="adj" fmla="val 0"/>
            </a:avLst>
          </a:prstGeom>
          <a:solidFill>
            <a:srgbClr val="8C1515">
              <a:alpha val="100000"/>
            </a:srgbClr>
          </a:solidFill>
          <a:ln w="12700" cap="flat" cmpd="sng">
            <a:solidFill>
              <a:srgbClr val="8C1515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1778000"/>
            <a:ext cx="4826000" cy="457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127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1.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共振离域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负电荷能否分散到电负性大原子或共轭体系中，以降低体系能量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？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2.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负电荷原子特性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同周期比较电负性，同族比较原子半径，电负性大或半径大均利于稳定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3.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碳负离子杂化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杂化轨道s成分越多，电子越靠近原子核，碳负离子越稳定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sp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&gt; sp² &gt; sp³)。</a:t>
            </a:r>
          </a:p>
        </p:txBody>
      </p:sp>
      <p:sp>
        <p:nvSpPr>
          <p:cNvPr id="11" name="AutoShape 11"/>
          <p:cNvSpPr/>
          <p:nvPr/>
        </p:nvSpPr>
        <p:spPr>
          <a:xfrm>
            <a:off x="6477000" y="1778000"/>
            <a:ext cx="5207000" cy="457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127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4.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芳香性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共轭碱是否满足休克尔规则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 (4n+2 个π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电子的环状共轭体系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)，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芳香性赋予极高稳定性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5.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诱导效应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邻近的吸电子基团能分散负电荷增加稳定性，给电子基团则反之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1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6.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空间位阻与溶剂化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阿里巴巴普惠体"/>
              <a:ea typeface="阿里巴巴普惠体"/>
              <a:cs typeface="阿里巴巴普惠体"/>
              <a:sym typeface="阿里巴巴普惠体"/>
            </a:endParaRPr>
          </a:p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位阻大可能阻碍溶剂分子与负离子结合形成氢键，从而降低溶剂化稳定作用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阿里巴巴普惠体"/>
                <a:ea typeface="阿里巴巴普惠体"/>
                <a:cs typeface="阿里巴巴普惠体"/>
                <a:sym typeface="阿里巴巴普惠体"/>
              </a:rPr>
              <a:t>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0909300" y="6438900"/>
            <a:ext cx="1143000" cy="3429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88900" tIns="50800" rIns="88900" bIns="508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CHEM 101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36600" y="977900"/>
            <a:ext cx="107188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127000" rIns="127000" bIns="0" rtlCol="0" anchor="t" anchorCtr="0"/>
          <a:lstStyle/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CH₃COOH（乙酸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）、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C₆H₅OH（苯酚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）、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C₂H₅OH（乙醇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zh-SG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        、                   、</a:t>
            </a:r>
            <a:endParaRPr kumimoji="0" lang="en-US" altLang="zh-SG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CF₃COOH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CH₃COOH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CCl₃COOH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CH₂ClCOOH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826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例题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27000" y="5842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sp>
        <p:nvSpPr>
          <p:cNvPr id="11" name="AutoShape 11"/>
          <p:cNvSpPr/>
          <p:nvPr/>
        </p:nvSpPr>
        <p:spPr>
          <a:xfrm>
            <a:off x="10414000" y="5969000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JUNE 12</a:t>
            </a:r>
            <a:r>
              <a:rPr kumimoji="0" lang="en-US" sz="1600" b="1" i="0" u="none" strike="noStrike" kern="0" cap="none" spc="0" normalizeH="0" baseline="3000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086" y="1765203"/>
            <a:ext cx="836806" cy="124469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978" y="1765203"/>
            <a:ext cx="836806" cy="17042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1746214"/>
            <a:ext cx="781756" cy="170422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36600" y="4725423"/>
            <a:ext cx="6449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en-US" altLang="zh-SG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CH₃COOH &gt; C₆H₅OH &gt; C₂H₅OH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en-US" altLang="zh-SG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Arial" panose="020B0604020202020204"/>
              </a:rPr>
              <a:t>p-O2NC6H4OH &gt; C6H5OH &gt; p-CH3C6H4OH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AutoNum type="arabicPeriod"/>
              <a:defRPr/>
            </a:pPr>
            <a:r>
              <a:rPr kumimoji="0" lang="en-US" altLang="zh-SG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CF₃COOH &gt; </a:t>
            </a:r>
            <a:r>
              <a:rPr kumimoji="0" lang="en-US" altLang="zh-SG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CCl₃COOH</a:t>
            </a:r>
            <a:r>
              <a:rPr kumimoji="0" lang="en-US" altLang="zh-SG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 &gt; </a:t>
            </a:r>
            <a:r>
              <a:rPr kumimoji="0" lang="en-US" altLang="zh-SG" sz="1800" b="0" i="0" u="none" strike="noStrike" kern="0" cap="none" spc="0" normalizeH="0" baseline="0" noProof="0" dirty="0" err="1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CH₂ClCOOH</a:t>
            </a:r>
            <a:r>
              <a:rPr kumimoji="0" lang="en-US" altLang="zh-SG" sz="1800" b="0" i="0" u="none" strike="noStrike" kern="0" cap="none" spc="0" normalizeH="0" baseline="0" noProof="0" dirty="0">
                <a:ln>
                  <a:noFill/>
                </a:ln>
                <a:solidFill>
                  <a:srgbClr val="1F2329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cs typeface="Arial" panose="020B0604020202020204"/>
                <a:sym typeface="Noto Sans SC" panose="020B0200000000000000" charset="-122"/>
              </a:rPr>
              <a:t> &gt; CH₃COOH</a:t>
            </a:r>
            <a:endParaRPr kumimoji="0" lang="zh-SG" altLang="en-US" sz="1800" b="0" i="0" u="none" strike="noStrike" kern="0" cap="none" spc="0" normalizeH="0" baseline="0" noProof="0" dirty="0">
              <a:ln>
                <a:noFill/>
              </a:ln>
              <a:solidFill>
                <a:srgbClr val="1F2329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482600" y="203200"/>
            <a:ext cx="6350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例题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27000" y="5842000"/>
            <a:ext cx="381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精勤求学 敦笃励志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  <a:sym typeface="华文行楷" panose="02010800040101010101" charset="-122"/>
              </a:rPr>
              <a:t>果毅力行 忠恕任事</a:t>
            </a:r>
          </a:p>
        </p:txBody>
      </p:sp>
      <p:sp>
        <p:nvSpPr>
          <p:cNvPr id="11" name="AutoShape 11"/>
          <p:cNvSpPr/>
          <p:nvPr/>
        </p:nvSpPr>
        <p:spPr>
          <a:xfrm>
            <a:off x="10414000" y="5969000"/>
            <a:ext cx="165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JUNE 12</a:t>
            </a:r>
            <a:r>
              <a:rPr kumimoji="0" lang="en-US" sz="1600" b="1" i="0" u="none" strike="noStrike" kern="0" cap="none" spc="0" normalizeH="0" baseline="30000" noProof="0">
                <a:ln>
                  <a:noFill/>
                </a:ln>
                <a:solidFill>
                  <a:srgbClr val="9CA3AF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th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70" y="948573"/>
            <a:ext cx="4711942" cy="1892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3378749"/>
            <a:ext cx="4667712" cy="81936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71" y="4198110"/>
            <a:ext cx="4711942" cy="11507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948573"/>
            <a:ext cx="4711942" cy="189239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241240" y="3480652"/>
            <a:ext cx="407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altLang="zh-SG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Benzoic acid &gt; Bicarbonate ion &gt; Ethanol</a:t>
            </a:r>
            <a:endParaRPr kumimoji="0" lang="zh-SG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"/>
          <p:cNvSpPr/>
          <p:nvPr/>
        </p:nvSpPr>
        <p:spPr>
          <a:xfrm rot="-5400000">
            <a:off x="-273050" y="273050"/>
            <a:ext cx="6870700" cy="6324600"/>
          </a:xfrm>
          <a:prstGeom prst="flowChartDocument">
            <a:avLst/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10" name="组合 9"/>
          <p:cNvGrpSpPr/>
          <p:nvPr/>
        </p:nvGrpSpPr>
        <p:grpSpPr>
          <a:xfrm>
            <a:off x="6463617" y="1579985"/>
            <a:ext cx="4649618" cy="1239638"/>
            <a:chOff x="6400800" y="509665"/>
            <a:chExt cx="4649618" cy="1239638"/>
          </a:xfrm>
        </p:grpSpPr>
        <p:sp>
          <p:nvSpPr>
            <p:cNvPr id="7" name="椭圆 6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634098" y="795196"/>
              <a:ext cx="3416320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命名（醇、醚、有机</a:t>
              </a:r>
              <a:endParaRPr lang="en-US" altLang="zh-CN" sz="28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含氮、醛、酮）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329869" y="3919986"/>
            <a:ext cx="3572400" cy="1094282"/>
            <a:chOff x="6400800" y="509665"/>
            <a:chExt cx="3572400" cy="1094282"/>
          </a:xfrm>
        </p:grpSpPr>
        <p:sp>
          <p:nvSpPr>
            <p:cNvPr id="12" name="椭圆 11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634098" y="795196"/>
              <a:ext cx="23391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烷烃和环烷烃</a:t>
              </a:r>
            </a:p>
          </p:txBody>
        </p:sp>
      </p:grpSp>
      <p:sp>
        <p:nvSpPr>
          <p:cNvPr id="24" name="文本框 8"/>
          <p:cNvSpPr txBox="1"/>
          <p:nvPr/>
        </p:nvSpPr>
        <p:spPr>
          <a:xfrm>
            <a:off x="9116069" y="6022298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-139017" y="2136338"/>
            <a:ext cx="60943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命名 </a:t>
            </a:r>
            <a:r>
              <a:rPr kumimoji="0" lang="en-US" altLang="zh-CN" sz="54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Pt.2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烷烃与环烷烃</a:t>
            </a:r>
          </a:p>
        </p:txBody>
      </p:sp>
      <p:sp>
        <p:nvSpPr>
          <p:cNvPr id="25" name="AutoShape 5"/>
          <p:cNvSpPr/>
          <p:nvPr/>
        </p:nvSpPr>
        <p:spPr>
          <a:xfrm>
            <a:off x="3162300" y="5372166"/>
            <a:ext cx="2603500" cy="533400"/>
          </a:xfrm>
          <a:prstGeom prst="roundRect">
            <a:avLst>
              <a:gd name="adj" fmla="val 21428"/>
            </a:avLst>
          </a:prstGeom>
          <a:solidFill>
            <a:srgbClr val="8C15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 altLang="en-US" sz="2400" dirty="0">
                <a:solidFill>
                  <a:schemeClr val="bg1"/>
                </a:solidFill>
              </a:rPr>
              <a:t>杨悦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772488"/>
            <a:chOff x="6790051" y="2376026"/>
            <a:chExt cx="4929534" cy="2772488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192873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命名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282777"/>
              <a:chOff x="7107021" y="2697601"/>
              <a:chExt cx="4916548" cy="1282777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800" dirty="0">
                    <a:solidFill>
                      <a:srgbClr val="8C151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醇、醚、有机含氮、醛、酮</a:t>
                </a:r>
                <a:endParaRPr kumimoji="0" lang="en-US" altLang="zh-CN" sz="28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400" kern="0" spc="200" dirty="0">
                    <a:solidFill>
                      <a:srgbClr val="8C1515"/>
                    </a:solidFill>
                    <a:latin typeface="微软雅黑 Light" panose="020B0502040204020203" charset="-122"/>
                    <a:ea typeface="微软雅黑 Light" panose="020B0502040204020203" charset="-122"/>
                  </a:rPr>
                  <a:t>ALCOHOLS, ETHERS, AMINES, ALDEHYDES, KETONES</a:t>
                </a:r>
                <a:endParaRPr kumimoji="0" lang="en-US" altLang="zh-CN" sz="14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60" y="8255"/>
            <a:ext cx="5083714" cy="6858000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6" name="矩形 5"/>
          <p:cNvSpPr/>
          <p:nvPr/>
        </p:nvSpPr>
        <p:spPr>
          <a:xfrm>
            <a:off x="672083" y="4399744"/>
            <a:ext cx="3639128" cy="1493055"/>
          </a:xfrm>
          <a:prstGeom prst="rect">
            <a:avLst/>
          </a:prstGeom>
          <a:solidFill>
            <a:srgbClr val="5249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/>
              <a:t>将一个随机</a:t>
            </a:r>
            <a:r>
              <a:rPr lang="zh-CN" altLang="en-US" sz="2000" dirty="0">
                <a:solidFill>
                  <a:srgbClr val="FFC000"/>
                </a:solidFill>
              </a:rPr>
              <a:t>章节</a:t>
            </a:r>
            <a:r>
              <a:rPr lang="zh-CN" altLang="en-US" sz="2000" dirty="0"/>
              <a:t>加入队友的</a:t>
            </a:r>
            <a:r>
              <a:rPr lang="en-US" altLang="zh-CN" sz="2000" dirty="0">
                <a:solidFill>
                  <a:srgbClr val="FFC000"/>
                </a:solidFill>
              </a:rPr>
              <a:t>PPT</a:t>
            </a:r>
            <a:r>
              <a:rPr lang="zh-CN" altLang="en-US" sz="2000" dirty="0"/>
              <a:t>中。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Alcohols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63" y="1148221"/>
            <a:ext cx="11704320" cy="4904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76A43-119E-D4A3-A5CC-D9E0F4D5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AF610BBF-7AC3-5786-AA8A-CC277C543D02}"/>
              </a:ext>
            </a:extLst>
          </p:cNvPr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9FE46302-082B-B923-FDE1-B275DADEE578}"/>
                </a:ext>
              </a:extLst>
            </p:cNvPr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CA4EE4DE-A793-54A5-4B14-F69EF6FC986E}"/>
                </a:ext>
              </a:extLst>
            </p:cNvPr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78A5DC53-529D-7737-4129-16E690FA20DE}"/>
                </a:ext>
              </a:extLst>
            </p:cNvPr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醇的命名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6BB0162B-0510-D0B1-51AA-248638ADB5FD}"/>
                </a:ext>
              </a:extLst>
            </p:cNvPr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More Examples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412DAD00-6248-F1D9-6C51-1542AB8F8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8221"/>
            <a:ext cx="12192000" cy="47278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610240B-B22D-CC43-65E5-6135A4D3C090}"/>
              </a:ext>
            </a:extLst>
          </p:cNvPr>
          <p:cNvSpPr/>
          <p:nvPr/>
        </p:nvSpPr>
        <p:spPr>
          <a:xfrm>
            <a:off x="2238102" y="2934835"/>
            <a:ext cx="1846217" cy="217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Ethane-1,2-diol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1368A36-9870-CFC0-8008-9106AA6F97ED}"/>
              </a:ext>
            </a:extLst>
          </p:cNvPr>
          <p:cNvSpPr/>
          <p:nvPr/>
        </p:nvSpPr>
        <p:spPr>
          <a:xfrm>
            <a:off x="8778240" y="2246811"/>
            <a:ext cx="104503" cy="418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CE3251D7-FF14-8C4F-1572-DB324C20F433}"/>
              </a:ext>
            </a:extLst>
          </p:cNvPr>
          <p:cNvCxnSpPr>
            <a:cxnSpLocks/>
          </p:cNvCxnSpPr>
          <p:nvPr/>
        </p:nvCxnSpPr>
        <p:spPr>
          <a:xfrm flipV="1">
            <a:off x="8567738" y="2630372"/>
            <a:ext cx="315005" cy="178031"/>
          </a:xfrm>
          <a:prstGeom prst="line">
            <a:avLst/>
          </a:prstGeom>
          <a:ln w="12700">
            <a:solidFill>
              <a:srgbClr val="5249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678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醚的命名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Ethers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862" y="1598796"/>
            <a:ext cx="9822276" cy="3304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含氮有机物的命名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Amines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677" y="1738076"/>
            <a:ext cx="9640645" cy="3381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含氮有机物的命名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Amines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83" y="1828576"/>
            <a:ext cx="8659433" cy="3200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5625" y="1367155"/>
            <a:ext cx="7847965" cy="22371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前缀（标记支链）+主体（主碳链长度）+后缀（有机物种类）</a:t>
            </a:r>
          </a:p>
        </p:txBody>
      </p:sp>
      <p:sp>
        <p:nvSpPr>
          <p:cNvPr id="8" name="矩形 7"/>
          <p:cNvSpPr/>
          <p:nvPr/>
        </p:nvSpPr>
        <p:spPr>
          <a:xfrm>
            <a:off x="555625" y="1878965"/>
            <a:ext cx="7847965" cy="6318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找主体：主碳链长度</a:t>
            </a:r>
          </a:p>
          <a:p>
            <a:pPr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主碳链有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个碳，主体选多少呢？</a:t>
            </a:r>
          </a:p>
        </p:txBody>
      </p:sp>
      <p:sp>
        <p:nvSpPr>
          <p:cNvPr id="12" name="矩形 11"/>
          <p:cNvSpPr/>
          <p:nvPr/>
        </p:nvSpPr>
        <p:spPr>
          <a:xfrm>
            <a:off x="644525" y="2720975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找支链：标记前缀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对于卤素，我们直称大名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对于直的支链，选择其后加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（如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C-C-C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作为支链，我们称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propyl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）</a:t>
            </a:r>
          </a:p>
          <a:p>
            <a:pPr marL="457200" lvl="1" indent="0" algn="l">
              <a:buNone/>
            </a:pP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对于弯的支链：（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参与字母）</a:t>
            </a:r>
          </a:p>
        </p:txBody>
      </p:sp>
      <p:pic>
        <p:nvPicPr>
          <p:cNvPr id="13" name="E657119C-6982-421D-8BA7-E74DEB70A7D9-7" descr="C:/Users/27833/AppData/Local/Temp/wpp.niNywNwp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4555" y="2874010"/>
            <a:ext cx="3221355" cy="21145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00075" y="3978910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编号：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取代基最靠近起始段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取代基和最小</a:t>
            </a:r>
          </a:p>
          <a:p>
            <a:pPr indent="457200" algn="l"/>
            <a:endParaRPr lang="zh-CN" altLang="en-US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71525" y="4988560"/>
            <a:ext cx="6965315" cy="3112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书写：</a:t>
            </a:r>
          </a:p>
          <a:p>
            <a:pPr indent="457200" algn="l"/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按首字母</a:t>
            </a:r>
          </a:p>
          <a:p>
            <a:pPr indent="457200" algn="l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tips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：忘记了吗？</a:t>
            </a:r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</a:t>
            </a:r>
            <a:r>
              <a:rPr lang="zh-CN" altLang="en-US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参与字母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Aldehydes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82" y="1995287"/>
            <a:ext cx="9926435" cy="2867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醛的命名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Aldehydes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19" y="1785708"/>
            <a:ext cx="9211961" cy="32865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酮的命名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Ketones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256" y="1738076"/>
            <a:ext cx="9945488" cy="33818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03E63-1A1F-B4EE-2A95-B1E36BCC3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E74E8627-5161-560E-C948-3468FB4B88B1}"/>
              </a:ext>
            </a:extLst>
          </p:cNvPr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6712F5FA-D286-7735-B897-C8BB236ABB8A}"/>
                </a:ext>
              </a:extLst>
            </p:cNvPr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1E22EDED-5173-C9B4-5069-C22C34B52935}"/>
                </a:ext>
              </a:extLst>
            </p:cNvPr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034D9BC-8609-FA46-21D8-AD66BBC4C1EE}"/>
                </a:ext>
              </a:extLst>
            </p:cNvPr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酮的命名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CF7DC6E-D199-9424-0D43-56C4C9B710DB}"/>
                </a:ext>
              </a:extLst>
            </p:cNvPr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Ketones</a:t>
              </a: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3C6A9068-BFF3-7FCA-88CB-5684DFF96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82" y="1885734"/>
            <a:ext cx="9564435" cy="308653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49D5E57-2902-42D6-849C-143B5E481FA1}"/>
              </a:ext>
            </a:extLst>
          </p:cNvPr>
          <p:cNvSpPr/>
          <p:nvPr/>
        </p:nvSpPr>
        <p:spPr>
          <a:xfrm>
            <a:off x="6175376" y="2889250"/>
            <a:ext cx="292100" cy="123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2C69ABD4-2AD8-7650-C740-FB93B970E21C}"/>
              </a:ext>
            </a:extLst>
          </p:cNvPr>
          <p:cNvCxnSpPr>
            <a:cxnSpLocks/>
          </p:cNvCxnSpPr>
          <p:nvPr/>
        </p:nvCxnSpPr>
        <p:spPr>
          <a:xfrm flipH="1" flipV="1">
            <a:off x="5934075" y="2832100"/>
            <a:ext cx="212725" cy="5715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56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其它含氮有机物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2885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Nitro Compounds, Nitriles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023" y="1615415"/>
            <a:ext cx="9325953" cy="36271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557045"/>
            <a:chOff x="6790051" y="2376026"/>
            <a:chExt cx="4929534" cy="2557045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433965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4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烷烃和环烷烃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067334"/>
              <a:chOff x="7107021" y="2697601"/>
              <a:chExt cx="4916548" cy="106733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200" i="0" u="none" strike="noStrike" kern="0" cap="none" spc="6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结构与反应</a:t>
                </a:r>
                <a:endParaRPr kumimoji="0" lang="en-US" altLang="zh-CN" sz="32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400" kern="0" spc="200" dirty="0">
                    <a:solidFill>
                      <a:srgbClr val="8C1515"/>
                    </a:solidFill>
                    <a:latin typeface="微软雅黑 Light" panose="020B0502040204020203" charset="-122"/>
                    <a:ea typeface="微软雅黑 Light" panose="020B0502040204020203" charset="-122"/>
                  </a:rPr>
                  <a:t>Alkanes and Cycloalkanes</a:t>
                </a:r>
                <a:endParaRPr kumimoji="0" lang="en-US" altLang="zh-CN" sz="14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0118" y="0"/>
            <a:ext cx="5333122" cy="6858000"/>
          </a:xfrm>
          <a:prstGeom prst="rect">
            <a:avLst/>
          </a:prstGeom>
          <a:effectLst>
            <a:softEdge rad="330200"/>
          </a:effectLst>
        </p:spPr>
      </p:pic>
      <p:sp>
        <p:nvSpPr>
          <p:cNvPr id="6" name="矩形 5"/>
          <p:cNvSpPr/>
          <p:nvPr/>
        </p:nvSpPr>
        <p:spPr>
          <a:xfrm>
            <a:off x="740229" y="4467497"/>
            <a:ext cx="3683725" cy="1558407"/>
          </a:xfrm>
          <a:prstGeom prst="rect">
            <a:avLst/>
          </a:prstGeom>
          <a:solidFill>
            <a:srgbClr val="454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/>
              <a:t>孩子们看我</a:t>
            </a:r>
            <a:r>
              <a:rPr lang="en-US" altLang="zh-CN" sz="2000" dirty="0"/>
              <a:t>1</a:t>
            </a:r>
            <a:r>
              <a:rPr lang="zh-CN" altLang="en-US" sz="2000" dirty="0"/>
              <a:t>分钟完成</a:t>
            </a:r>
            <a:r>
              <a:rPr lang="zh-CN" altLang="en-US" sz="2000" dirty="0">
                <a:solidFill>
                  <a:srgbClr val="FFC000"/>
                </a:solidFill>
              </a:rPr>
              <a:t>这一章</a:t>
            </a:r>
            <a:endParaRPr lang="en-US" altLang="zh-CN" sz="2000" dirty="0">
              <a:solidFill>
                <a:srgbClr val="FFC000"/>
              </a:solidFill>
            </a:endParaRPr>
          </a:p>
          <a:p>
            <a:pPr algn="ctr"/>
            <a:r>
              <a:rPr lang="zh-CN" altLang="en-US" sz="2000" dirty="0"/>
              <a:t>！？速行者？！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！？结构？！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Structures &amp; Hybridization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87" y="1404655"/>
            <a:ext cx="11117226" cy="4048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构造异构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Constitutional Isomers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4" y="1299865"/>
            <a:ext cx="11336332" cy="42582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物理性质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Physical Properties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545" y="1256997"/>
            <a:ext cx="9916909" cy="43440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！？构象？！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Conformation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479" y="1280160"/>
            <a:ext cx="7835041" cy="280348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192" y="3681584"/>
            <a:ext cx="5343613" cy="2159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" y="1489075"/>
            <a:ext cx="2343150" cy="13589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075180" y="2829560"/>
            <a:ext cx="26733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  <a:p>
            <a:pPr algn="ctr"/>
            <a:endParaRPr lang="en-US" altLang="zh-CN" sz="1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82725" y="318960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oct</a:t>
            </a:r>
          </a:p>
        </p:txBody>
      </p:sp>
      <p:sp>
        <p:nvSpPr>
          <p:cNvPr id="9" name="矩形 8"/>
          <p:cNvSpPr/>
          <p:nvPr/>
        </p:nvSpPr>
        <p:spPr>
          <a:xfrm>
            <a:off x="1482725" y="346519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ethyl methyl</a:t>
            </a:r>
          </a:p>
        </p:txBody>
      </p:sp>
      <p:sp>
        <p:nvSpPr>
          <p:cNvPr id="10" name="矩形 9"/>
          <p:cNvSpPr/>
          <p:nvPr/>
        </p:nvSpPr>
        <p:spPr>
          <a:xfrm>
            <a:off x="1482725" y="3740785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4-ethyl,3-methyloctane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745" y="-2531110"/>
            <a:ext cx="2673350" cy="1682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环烷烃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Cycloalkanes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3" y="1723787"/>
            <a:ext cx="11098174" cy="34104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环烷烃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– 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环的张力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Cycloalkanes – Ring Strain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87" y="1452286"/>
            <a:ext cx="11117226" cy="39534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！？构象？！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Conformation (Replay 1)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361" y="2873828"/>
            <a:ext cx="5411096" cy="254314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18446"/>
            <a:ext cx="5194006" cy="1755382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176528" y="1780192"/>
            <a:ext cx="1874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Cyclopentane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607457" y="3914568"/>
            <a:ext cx="1789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Cyclohexane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！？构象？！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Conformation (Replay 2)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4" y="1376076"/>
            <a:ext cx="10974332" cy="4105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！？构象？！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Conformation (Replay 3)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76" y="1171260"/>
            <a:ext cx="10726647" cy="4515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！？构象？！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Conformation (Replay 4)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39" y="1209365"/>
            <a:ext cx="11079121" cy="4439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08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反应 </a:t>
              </a:r>
              <a:r>
                <a:rPr lang="en-US" altLang="zh-CN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– </a:t>
              </a:r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燃烧、取代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Reactions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76" y="1318918"/>
            <a:ext cx="11088647" cy="4220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08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取代反应的机理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Reactions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44" y="1237944"/>
            <a:ext cx="11183911" cy="4382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08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开环反应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334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Reactions</a:t>
              </a: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76" y="1428471"/>
            <a:ext cx="11088647" cy="40010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3304493"/>
            <a:chOff x="6790051" y="2376026"/>
            <a:chExt cx="4929534" cy="3304493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86809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1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4</a:t>
              </a:r>
              <a:endParaRPr kumimoji="0" lang="zh-CN" altLang="en-US" sz="6600" b="1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814782"/>
              <a:chOff x="7107021" y="2697601"/>
              <a:chExt cx="4916548" cy="1814782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3600" b="1" kern="0" spc="600" dirty="0">
                    <a:solidFill>
                      <a:srgbClr val="8C151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烯烃 炔烃 二烯烃</a:t>
                </a:r>
                <a:endParaRPr kumimoji="0" lang="en-US" altLang="zh-CN" sz="3600" b="1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419174" cy="1055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dist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0" i="0" u="none" strike="noStrike" kern="0" cap="none" spc="200" normalizeH="0" baseline="0" noProof="0" dirty="0">
                    <a:ln>
                      <a:noFill/>
                    </a:ln>
                    <a:solidFill>
                      <a:srgbClr val="8C1515"/>
                    </a:solidFill>
                    <a:effectLst/>
                    <a:uLnTx/>
                    <a:uFillTx/>
                    <a:latin typeface="微软雅黑 Light" panose="020B0502040204020203" charset="-122"/>
                    <a:ea typeface="微软雅黑 Light" panose="020B0502040204020203" charset="-122"/>
                  </a:rPr>
                  <a:t>Alkenes alkynes diene</a:t>
                </a:r>
              </a:p>
              <a:p>
                <a:pPr marL="0" marR="0" lvl="0" indent="0" defTabSz="91440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b="1" kern="0" spc="200" dirty="0">
                    <a:solidFill>
                      <a:srgbClr val="8C1515"/>
                    </a:solidFill>
                    <a:latin typeface="等线" panose="02010600030101010101" pitchFamily="2" charset="-122"/>
                    <a:ea typeface="等线" panose="02010600030101010101" pitchFamily="2" charset="-122"/>
                  </a:rPr>
                  <a:t>王昱栋</a:t>
                </a:r>
                <a:endParaRPr kumimoji="0" lang="en-US" altLang="zh-CN" sz="2400" b="1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44"/>
          <a:stretch>
            <a:fillRect/>
          </a:stretch>
        </p:blipFill>
        <p:spPr>
          <a:xfrm>
            <a:off x="-4077845" y="-7621"/>
            <a:ext cx="9872546" cy="6873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340" y="1489075"/>
            <a:ext cx="2343150" cy="13589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075180" y="2829560"/>
            <a:ext cx="26733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  <a:p>
            <a:pPr algn="ctr"/>
            <a:endParaRPr lang="en-US" altLang="zh-CN" sz="1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82725" y="318960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oct</a:t>
            </a:r>
          </a:p>
        </p:txBody>
      </p:sp>
      <p:sp>
        <p:nvSpPr>
          <p:cNvPr id="18" name="矩形 17"/>
          <p:cNvSpPr/>
          <p:nvPr/>
        </p:nvSpPr>
        <p:spPr>
          <a:xfrm>
            <a:off x="1482725" y="346519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ethyl methyl</a:t>
            </a:r>
          </a:p>
        </p:txBody>
      </p:sp>
      <p:sp>
        <p:nvSpPr>
          <p:cNvPr id="19" name="矩形 18"/>
          <p:cNvSpPr/>
          <p:nvPr/>
        </p:nvSpPr>
        <p:spPr>
          <a:xfrm>
            <a:off x="1482725" y="3740785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4-ethyl,3-methyloctane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845" y="1506855"/>
            <a:ext cx="2673350" cy="168275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1"/>
            </p:custDataLst>
          </p:nvPr>
        </p:nvSpPr>
        <p:spPr>
          <a:xfrm>
            <a:off x="4467225" y="3289935"/>
            <a:ext cx="2120265" cy="3511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3-iso-propylheptane?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370" y="-2620010"/>
            <a:ext cx="2768600" cy="198755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682865" y="-908050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3-ethyl-2-methylheptane</a:t>
            </a:r>
          </a:p>
        </p:txBody>
      </p:sp>
      <p:sp>
        <p:nvSpPr>
          <p:cNvPr id="11" name="矩形 10"/>
          <p:cNvSpPr/>
          <p:nvPr/>
        </p:nvSpPr>
        <p:spPr>
          <a:xfrm>
            <a:off x="2216785" y="7670165"/>
            <a:ext cx="546608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主链长度相同，选取代基多的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7" y="1215963"/>
            <a:ext cx="11254661" cy="4046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15626" y="5457371"/>
            <a:ext cx="9746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3"/>
                </a:solidFill>
              </a:rPr>
              <a:t>(2E,4E,6E,8E)-3,7-dimethyl-9-(2,6,6-trimethylcyclohex-1-en-1-yl)non</a:t>
            </a:r>
            <a:r>
              <a:rPr lang="en-US" altLang="zh-CN" dirty="0">
                <a:solidFill>
                  <a:schemeClr val="accent3"/>
                </a:solidFill>
              </a:rPr>
              <a:t>a</a:t>
            </a:r>
            <a:r>
              <a:rPr lang="zh-CN" altLang="en-US" dirty="0">
                <a:solidFill>
                  <a:schemeClr val="accent3"/>
                </a:solidFill>
              </a:rPr>
              <a:t>-2,4,6,8-tetraen-1-ol</a:t>
            </a:r>
          </a:p>
        </p:txBody>
      </p:sp>
      <p:sp>
        <p:nvSpPr>
          <p:cNvPr id="4" name="矩形 3"/>
          <p:cNvSpPr/>
          <p:nvPr/>
        </p:nvSpPr>
        <p:spPr>
          <a:xfrm>
            <a:off x="684658" y="384966"/>
            <a:ext cx="264687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小逝身手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147335" y="2754221"/>
            <a:ext cx="5897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自由基是什么？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48236" y="304448"/>
            <a:ext cx="5897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自由基是什么？</a:t>
            </a:r>
          </a:p>
        </p:txBody>
      </p:sp>
      <p:sp>
        <p:nvSpPr>
          <p:cNvPr id="9" name="矩形 8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006"/>
            <a:ext cx="12192000" cy="2674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8236" y="304448"/>
            <a:ext cx="5897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机理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11358" r="1088" b="69508"/>
          <a:stretch>
            <a:fillRect/>
          </a:stretch>
        </p:blipFill>
        <p:spPr>
          <a:xfrm>
            <a:off x="2613524" y="1263070"/>
            <a:ext cx="8864081" cy="1312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8236" y="304448"/>
            <a:ext cx="5897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机理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11358" r="1088" b="54406"/>
          <a:stretch>
            <a:fillRect/>
          </a:stretch>
        </p:blipFill>
        <p:spPr>
          <a:xfrm>
            <a:off x="2613524" y="1263070"/>
            <a:ext cx="8864081" cy="23478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8236" y="304448"/>
            <a:ext cx="5897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机理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11358" r="1088" b="36039"/>
          <a:stretch>
            <a:fillRect/>
          </a:stretch>
        </p:blipFill>
        <p:spPr>
          <a:xfrm>
            <a:off x="2613524" y="1263070"/>
            <a:ext cx="8864081" cy="3607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8236" y="304448"/>
            <a:ext cx="5897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自由基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机理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11358" r="1088" b="17142"/>
          <a:stretch>
            <a:fillRect/>
          </a:stretch>
        </p:blipFill>
        <p:spPr>
          <a:xfrm>
            <a:off x="2613524" y="1263070"/>
            <a:ext cx="8864081" cy="4903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烯烃的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加成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反应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37662" y="1499879"/>
            <a:ext cx="3929843" cy="2138710"/>
            <a:chOff x="1085274" y="2349127"/>
            <a:chExt cx="3116422" cy="1671032"/>
          </a:xfrm>
        </p:grpSpPr>
        <p:sp>
          <p:nvSpPr>
            <p:cNvPr id="20" name="文本框 19"/>
            <p:cNvSpPr txBox="1"/>
            <p:nvPr/>
          </p:nvSpPr>
          <p:spPr>
            <a:xfrm>
              <a:off x="1085274" y="2349127"/>
              <a:ext cx="2133781" cy="3607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氢氯化反应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085274" y="2687681"/>
              <a:ext cx="3116422" cy="133247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R-CH=CH₂ + H-X → R-CHX-CH₃</a:t>
              </a:r>
            </a:p>
            <a:p>
              <a:pPr algn="just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遵循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马氏规则</a:t>
              </a:r>
              <a:endPara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ps.</a:t>
              </a: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溴化氢在有过氧化物存在时会发生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反马氏加成</a:t>
              </a:r>
              <a:endPara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23198" y="4086117"/>
            <a:ext cx="4135982" cy="1770989"/>
            <a:chOff x="1085274" y="2349127"/>
            <a:chExt cx="3116422" cy="1260074"/>
          </a:xfrm>
        </p:grpSpPr>
        <p:sp>
          <p:nvSpPr>
            <p:cNvPr id="23" name="文本框 22"/>
            <p:cNvSpPr txBox="1"/>
            <p:nvPr/>
          </p:nvSpPr>
          <p:spPr>
            <a:xfrm>
              <a:off x="1085274" y="2349127"/>
              <a:ext cx="2133781" cy="32847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水合反应（酸性）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085274" y="2687681"/>
              <a:ext cx="3116422" cy="9215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pt-BR" altLang="zh-CN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R-CH=CH₂ + H₂O → R-CHOH-CH₃</a:t>
              </a: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遵循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马氏规则</a:t>
              </a:r>
              <a:endPara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本反应生成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醇</a:t>
              </a:r>
              <a:endPara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endParaRPr>
            </a:p>
          </p:txBody>
        </p:sp>
      </p:grpSp>
      <p:sp>
        <p:nvSpPr>
          <p:cNvPr id="6" name="矩形: 圆角 5"/>
          <p:cNvSpPr/>
          <p:nvPr/>
        </p:nvSpPr>
        <p:spPr>
          <a:xfrm>
            <a:off x="536927" y="1375947"/>
            <a:ext cx="4331317" cy="2323225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/>
          <p:cNvSpPr/>
          <p:nvPr/>
        </p:nvSpPr>
        <p:spPr>
          <a:xfrm>
            <a:off x="536926" y="3810000"/>
            <a:ext cx="4331317" cy="2323225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399309" y="1499879"/>
            <a:ext cx="3929843" cy="2138709"/>
            <a:chOff x="1085274" y="2349127"/>
            <a:chExt cx="3116422" cy="1671031"/>
          </a:xfrm>
        </p:grpSpPr>
        <p:sp>
          <p:nvSpPr>
            <p:cNvPr id="25" name="文本框 24"/>
            <p:cNvSpPr txBox="1"/>
            <p:nvPr/>
          </p:nvSpPr>
          <p:spPr>
            <a:xfrm>
              <a:off x="1085274" y="2349127"/>
              <a:ext cx="2133781" cy="36071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硼氢化反应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85274" y="2687681"/>
              <a:ext cx="3116422" cy="13324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烯烃与硼烷（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BH₃ B₂H₆</a:t>
              </a: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）反应，生成烷基硼，然后再氧化成醇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协同加成，顺式加成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遵循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反马氏规则</a:t>
              </a:r>
              <a:endPara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296239" y="3943000"/>
            <a:ext cx="4135982" cy="2094558"/>
            <a:chOff x="1085271" y="2349127"/>
            <a:chExt cx="3116422" cy="1490297"/>
          </a:xfrm>
        </p:grpSpPr>
        <p:sp>
          <p:nvSpPr>
            <p:cNvPr id="29" name="文本框 28"/>
            <p:cNvSpPr txBox="1"/>
            <p:nvPr/>
          </p:nvSpPr>
          <p:spPr>
            <a:xfrm>
              <a:off x="1085274" y="2349127"/>
              <a:ext cx="2133781" cy="32847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400" b="1" dirty="0">
                  <a:solidFill>
                    <a:srgbClr val="8C1515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卤化反应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085271" y="2622274"/>
              <a:ext cx="3116422" cy="121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pt-BR" altLang="zh-CN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R-CH=CH₂ + Br₂ → R-CHBr-CH₂Br</a:t>
              </a: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溴的鎓离子稳定性与立体选择性优于氯</a:t>
              </a:r>
              <a:endPara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本反应生成（反式）</a:t>
              </a:r>
              <a:r>
                <a:rPr lang="zh-CN" alt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邻二卤代烷</a:t>
              </a:r>
              <a:endPara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i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阿里巴巴普惠体" panose="00020600040101010101" pitchFamily="18" charset="-122"/>
                </a:rPr>
                <a:t>“烯烃检测“ ”外消旋体”</a:t>
              </a:r>
              <a:endParaRPr lang="en-US" altLang="zh-CN" i="1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endParaRPr>
            </a:p>
          </p:txBody>
        </p:sp>
      </p:grpSp>
      <p:sp>
        <p:nvSpPr>
          <p:cNvPr id="31" name="矩形: 圆角 30"/>
          <p:cNvSpPr/>
          <p:nvPr/>
        </p:nvSpPr>
        <p:spPr>
          <a:xfrm>
            <a:off x="5198574" y="1375947"/>
            <a:ext cx="4331317" cy="2323225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: 圆角 31"/>
          <p:cNvSpPr/>
          <p:nvPr/>
        </p:nvSpPr>
        <p:spPr>
          <a:xfrm>
            <a:off x="5198573" y="3810000"/>
            <a:ext cx="4331317" cy="2323225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: 圆角 32"/>
          <p:cNvSpPr/>
          <p:nvPr/>
        </p:nvSpPr>
        <p:spPr>
          <a:xfrm>
            <a:off x="4788814" y="233465"/>
            <a:ext cx="4818089" cy="982619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5078241" y="309104"/>
            <a:ext cx="269072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4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马氏规则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078241" y="702550"/>
            <a:ext cx="4900472" cy="46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</a:rPr>
              <a:t>氢加到含氢较多的双键碳上。</a:t>
            </a:r>
          </a:p>
        </p:txBody>
      </p:sp>
      <p:sp>
        <p:nvSpPr>
          <p:cNvPr id="37" name="矩形: 圆角 36"/>
          <p:cNvSpPr/>
          <p:nvPr/>
        </p:nvSpPr>
        <p:spPr>
          <a:xfrm>
            <a:off x="9860220" y="1380293"/>
            <a:ext cx="2133198" cy="4752931"/>
          </a:xfrm>
          <a:prstGeom prst="roundRect">
            <a:avLst>
              <a:gd name="adj" fmla="val 4319"/>
            </a:avLst>
          </a:prstGeom>
          <a:noFill/>
          <a:ln w="19050">
            <a:solidFill>
              <a:srgbClr val="8C151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9606903" y="1635801"/>
            <a:ext cx="269072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2400" b="1" dirty="0">
                <a:solidFill>
                  <a:srgbClr val="8C1515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催化氢化反应 </a:t>
            </a:r>
            <a:endParaRPr lang="en-US" altLang="zh-CN" sz="24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 algn="ctr"/>
            <a:endParaRPr lang="zh-CN" altLang="en-US" sz="2400" b="1" dirty="0">
              <a:solidFill>
                <a:srgbClr val="8C1515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89843" y="2348683"/>
            <a:ext cx="2073952" cy="307404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pt-BR" altLang="zh-CN" b="1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R-CH=CH₂ + H₂ →</a:t>
            </a:r>
          </a:p>
          <a:p>
            <a:pPr algn="ctr">
              <a:lnSpc>
                <a:spcPct val="150000"/>
              </a:lnSpc>
            </a:pPr>
            <a:r>
              <a:rPr lang="pt-BR" altLang="zh-CN" b="1" dirty="0">
                <a:solidFill>
                  <a:schemeClr val="tx1">
                    <a:lumMod val="50000"/>
                    <a:lumOff val="50000"/>
                  </a:schemeClr>
                </a:solidFill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R-CH₂-CH₃</a:t>
            </a:r>
          </a:p>
          <a:p>
            <a:pPr algn="ctr">
              <a:lnSpc>
                <a:spcPct val="150000"/>
              </a:lnSpc>
            </a:pPr>
            <a:endParaRPr lang="pt-BR" altLang="zh-CN" b="1" dirty="0">
              <a:solidFill>
                <a:schemeClr val="tx1">
                  <a:lumMod val="50000"/>
                  <a:lumOff val="50000"/>
                </a:schemeClr>
              </a:solidFill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催化剂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:</a:t>
            </a:r>
            <a:r>
              <a:rPr lang="zh-CN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Pt </a:t>
            </a: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Pd</a:t>
            </a: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 </a:t>
            </a: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Ni</a:t>
            </a:r>
          </a:p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tx1">
                  <a:lumMod val="50000"/>
                  <a:lumOff val="50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顺式加成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04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5033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二烯烃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9" b="22353"/>
          <a:stretch>
            <a:fillRect/>
          </a:stretch>
        </p:blipFill>
        <p:spPr>
          <a:xfrm>
            <a:off x="946737" y="1464258"/>
            <a:ext cx="10298526" cy="43306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04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5033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丁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二烯</a:t>
            </a: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的亲电加成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88" y="1363664"/>
            <a:ext cx="10560424" cy="499717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294094" y="4984376"/>
            <a:ext cx="3926541" cy="1066800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7188"/>
            <a:chOff x="288326" y="1"/>
            <a:chExt cx="4347841" cy="1147188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01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烷烃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烷烃的命名规则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906285" y="6437539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JUNE 12</a:t>
            </a:r>
            <a:r>
              <a:rPr kumimoji="0" lang="en-US" altLang="zh-CN" sz="1600" b="1" i="0" u="none" strike="noStrike" kern="0" cap="none" spc="0" normalizeH="0" baseline="30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th</a:t>
            </a:r>
            <a:endParaRPr kumimoji="0" lang="zh-CN" altLang="en-US" sz="1600" b="1" i="0" u="none" strike="noStrike" kern="0" cap="none" spc="0" normalizeH="0" baseline="3000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340" y="1489075"/>
            <a:ext cx="2343150" cy="13589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075180" y="2829560"/>
            <a:ext cx="267335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  <a:p>
            <a:pPr algn="ctr"/>
            <a:endParaRPr lang="en-US" altLang="zh-CN" sz="1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82725" y="318960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oct</a:t>
            </a:r>
          </a:p>
        </p:txBody>
      </p:sp>
      <p:sp>
        <p:nvSpPr>
          <p:cNvPr id="18" name="矩形 17"/>
          <p:cNvSpPr/>
          <p:nvPr/>
        </p:nvSpPr>
        <p:spPr>
          <a:xfrm>
            <a:off x="1482725" y="3465195"/>
            <a:ext cx="108648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ethyl methyl</a:t>
            </a:r>
          </a:p>
        </p:txBody>
      </p:sp>
      <p:sp>
        <p:nvSpPr>
          <p:cNvPr id="19" name="矩形 18"/>
          <p:cNvSpPr/>
          <p:nvPr/>
        </p:nvSpPr>
        <p:spPr>
          <a:xfrm>
            <a:off x="1482725" y="3740785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4-ethyl,3-methyloctane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845" y="1506855"/>
            <a:ext cx="2673350" cy="1682750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4467225" y="3289935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3-iso-propylheptane?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370" y="1354455"/>
            <a:ext cx="2768600" cy="198755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7682865" y="3066415"/>
            <a:ext cx="2056765" cy="2755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3-ethyl-2-methylheptane</a:t>
            </a:r>
          </a:p>
        </p:txBody>
      </p:sp>
      <p:sp>
        <p:nvSpPr>
          <p:cNvPr id="28" name="矩形 27"/>
          <p:cNvSpPr/>
          <p:nvPr/>
        </p:nvSpPr>
        <p:spPr>
          <a:xfrm>
            <a:off x="2824480" y="4291965"/>
            <a:ext cx="546608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主链长度相同，选取代基多的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137675" y="2567445"/>
            <a:ext cx="35106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炔烃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阿里巴巴普惠体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857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末端炔的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弱酸性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663451"/>
            <a:ext cx="8963025" cy="353109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810750" y="1650502"/>
            <a:ext cx="1574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8C1515"/>
                </a:solidFill>
              </a:rPr>
              <a:t>S</a:t>
            </a:r>
            <a:r>
              <a:rPr lang="zh-CN" altLang="en-US" sz="2400" b="1" dirty="0">
                <a:solidFill>
                  <a:srgbClr val="8C1515"/>
                </a:solidFill>
              </a:rPr>
              <a:t>占比越大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449273" y="2507752"/>
            <a:ext cx="229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8C1515"/>
                </a:solidFill>
              </a:rPr>
              <a:t>核对</a:t>
            </a:r>
            <a:r>
              <a:rPr lang="en-US" altLang="zh-CN" sz="2400" b="1" dirty="0">
                <a:solidFill>
                  <a:srgbClr val="8C1515"/>
                </a:solidFill>
              </a:rPr>
              <a:t>e</a:t>
            </a:r>
            <a:r>
              <a:rPr lang="en-US" altLang="zh-CN" sz="2400" b="1" baseline="30000" dirty="0">
                <a:solidFill>
                  <a:srgbClr val="8C1515"/>
                </a:solidFill>
              </a:rPr>
              <a:t>-</a:t>
            </a:r>
            <a:r>
              <a:rPr lang="zh-CN" altLang="en-US" sz="2400" b="1" dirty="0">
                <a:solidFill>
                  <a:srgbClr val="8C1515"/>
                </a:solidFill>
              </a:rPr>
              <a:t>束缚越大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604764" y="3473085"/>
            <a:ext cx="1986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8C1515"/>
                </a:solidFill>
              </a:rPr>
              <a:t>使得</a:t>
            </a:r>
            <a:r>
              <a:rPr lang="en-US" altLang="zh-CN" sz="2400" b="1" dirty="0">
                <a:solidFill>
                  <a:srgbClr val="8C1515"/>
                </a:solidFill>
              </a:rPr>
              <a:t>C-H</a:t>
            </a:r>
            <a:r>
              <a:rPr lang="zh-CN" altLang="en-US" sz="2400" b="1" dirty="0">
                <a:solidFill>
                  <a:srgbClr val="8C1515"/>
                </a:solidFill>
              </a:rPr>
              <a:t>键的</a:t>
            </a:r>
            <a:endParaRPr lang="en-US" altLang="zh-CN" sz="2400" b="1" dirty="0">
              <a:solidFill>
                <a:srgbClr val="8C1515"/>
              </a:solidFill>
            </a:endParaRPr>
          </a:p>
          <a:p>
            <a:r>
              <a:rPr lang="zh-CN" altLang="en-US" sz="2400" b="1" dirty="0">
                <a:solidFill>
                  <a:srgbClr val="8C1515"/>
                </a:solidFill>
              </a:rPr>
              <a:t>电子更偏向</a:t>
            </a:r>
            <a:r>
              <a:rPr lang="en-US" altLang="zh-CN" sz="2400" b="1" dirty="0">
                <a:solidFill>
                  <a:srgbClr val="8C1515"/>
                </a:solidFill>
              </a:rPr>
              <a:t>C</a:t>
            </a:r>
            <a:endParaRPr lang="zh-CN" altLang="en-US" sz="2400" b="1" dirty="0">
              <a:solidFill>
                <a:srgbClr val="8C1515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30974" y="4732883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8C1515"/>
                </a:solidFill>
              </a:rPr>
              <a:t>H</a:t>
            </a:r>
            <a:r>
              <a:rPr lang="zh-CN" altLang="en-US" sz="2400" b="1" dirty="0">
                <a:solidFill>
                  <a:srgbClr val="8C1515"/>
                </a:solidFill>
              </a:rPr>
              <a:t>易电离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235575" y="5676388"/>
            <a:ext cx="2473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8C1515"/>
                </a:solidFill>
              </a:rPr>
              <a:t>故    </a:t>
            </a:r>
            <a:r>
              <a:rPr lang="zh-CN" altLang="en-US" sz="3200" b="1" dirty="0">
                <a:solidFill>
                  <a:srgbClr val="8C1515"/>
                </a:solidFill>
              </a:rPr>
              <a:t>酸性越强</a:t>
            </a:r>
            <a:endParaRPr lang="zh-CN" altLang="en-US" sz="2400" b="1" dirty="0">
              <a:solidFill>
                <a:srgbClr val="8C151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857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末端炔的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弱酸性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559050" y="1132115"/>
            <a:ext cx="7073900" cy="5305425"/>
            <a:chOff x="2252375" y="1132115"/>
            <a:chExt cx="7073900" cy="530542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375" y="1132115"/>
              <a:ext cx="7073900" cy="5305425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7091464" y="1132115"/>
              <a:ext cx="885217" cy="190847"/>
            </a:xfrm>
            <a:prstGeom prst="rect">
              <a:avLst/>
            </a:prstGeom>
            <a:solidFill>
              <a:srgbClr val="D4D4C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06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炔烃的加成反应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80839" y="1962913"/>
            <a:ext cx="2241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完全加成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148763" y="1962913"/>
            <a:ext cx="2241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部分加成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880839" y="4164604"/>
            <a:ext cx="2241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速率较慢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443131" y="4164603"/>
            <a:ext cx="3652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>
                <a:solidFill>
                  <a:srgbClr val="8C15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s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p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杂化电负性更强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4963" y="1"/>
            <a:ext cx="742723" cy="1132114"/>
          </a:xfrm>
          <a:prstGeom prst="rect">
            <a:avLst/>
          </a:prstGeom>
          <a:solidFill>
            <a:srgbClr val="8C1515"/>
          </a:solidFill>
          <a:ln>
            <a:noFill/>
          </a:ln>
          <a:effectLst>
            <a:outerShdw blurRad="3302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8C1515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8326" y="242892"/>
            <a:ext cx="813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</a:t>
            </a:r>
            <a:r>
              <a:rPr lang="en-US" altLang="zh-CN" sz="3600" b="1" noProof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5512" y="203854"/>
            <a:ext cx="351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阿里巴巴普惠体" panose="00020600040101010101" pitchFamily="18" charset="-122"/>
              </a:rPr>
              <a:t>炔烃的加成反应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6361" y="778889"/>
            <a:ext cx="258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49766" y="1506628"/>
            <a:ext cx="6129336" cy="389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CN" altLang="en-US" sz="2800" b="1" dirty="0">
                <a:solidFill>
                  <a:srgbClr val="8C1515"/>
                </a:solidFill>
                <a:effectLst/>
                <a:latin typeface="quote-cjk-patch"/>
              </a:rPr>
              <a:t>酸催化水合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069806" y="2506788"/>
            <a:ext cx="7809299" cy="389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zh-CN" sz="2800" b="1" dirty="0">
                <a:solidFill>
                  <a:srgbClr val="8C1515"/>
                </a:solidFill>
                <a:effectLst/>
                <a:latin typeface="quote-cjk-patch"/>
              </a:rPr>
              <a:t>Metal catalyst</a:t>
            </a:r>
            <a:r>
              <a:rPr lang="zh-CN" altLang="en-US" sz="2800" b="1" dirty="0">
                <a:solidFill>
                  <a:srgbClr val="8C1515"/>
                </a:solidFill>
                <a:effectLst/>
                <a:latin typeface="quote-cjk-patch"/>
              </a:rPr>
              <a:t>                                    </a:t>
            </a:r>
            <a:r>
              <a:rPr lang="en-US" altLang="zh-CN" sz="2800" b="1" dirty="0" err="1">
                <a:solidFill>
                  <a:srgbClr val="8C1515"/>
                </a:solidFill>
                <a:latin typeface="quote-cjk-patch"/>
              </a:rPr>
              <a:t>L</a:t>
            </a:r>
            <a:r>
              <a:rPr lang="en-US" altLang="zh-CN" sz="2800" b="1" dirty="0" err="1">
                <a:solidFill>
                  <a:srgbClr val="8C1515"/>
                </a:solidFill>
                <a:effectLst/>
                <a:latin typeface="quote-cjk-patch"/>
              </a:rPr>
              <a:t>indlar</a:t>
            </a:r>
            <a:r>
              <a:rPr lang="en-US" altLang="zh-CN" sz="2800" b="1" dirty="0">
                <a:solidFill>
                  <a:srgbClr val="8C1515"/>
                </a:solidFill>
                <a:effectLst/>
                <a:latin typeface="quote-cjk-patch"/>
              </a:rPr>
              <a:t> catalyst</a:t>
            </a:r>
            <a:endParaRPr lang="zh-CN" altLang="en-US" sz="2800" b="1" dirty="0">
              <a:solidFill>
                <a:srgbClr val="8C1515"/>
              </a:solidFill>
              <a:effectLst/>
              <a:latin typeface="quote-cjk-patch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63" y="3506050"/>
            <a:ext cx="5502241" cy="105406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204" y="3387625"/>
            <a:ext cx="5915016" cy="129698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618960" y="5351372"/>
            <a:ext cx="2365550" cy="389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zh-CN" altLang="en-US" sz="2800" b="1" dirty="0">
                <a:solidFill>
                  <a:srgbClr val="8C1515"/>
                </a:solidFill>
                <a:effectLst/>
                <a:latin typeface="quote-cjk-patch"/>
              </a:rPr>
              <a:t>顺式加成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流程图: 文档 13"/>
          <p:cNvSpPr/>
          <p:nvPr/>
        </p:nvSpPr>
        <p:spPr>
          <a:xfrm>
            <a:off x="-64694" y="-209"/>
            <a:ext cx="12289914" cy="3849717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1767755" y="6046377"/>
            <a:ext cx="2602780" cy="529504"/>
          </a:xfrm>
          <a:prstGeom prst="roundRect">
            <a:avLst>
              <a:gd name="adj" fmla="val 221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804224" y="6046377"/>
            <a:ext cx="2552077" cy="601081"/>
            <a:chOff x="8333639" y="5835880"/>
            <a:chExt cx="2552076" cy="463012"/>
          </a:xfrm>
          <a:noFill/>
        </p:grpSpPr>
        <p:sp>
          <p:nvSpPr>
            <p:cNvPr id="32" name="矩形: 圆角 31"/>
            <p:cNvSpPr/>
            <p:nvPr/>
          </p:nvSpPr>
          <p:spPr>
            <a:xfrm>
              <a:off x="8473071" y="5835880"/>
              <a:ext cx="2273210" cy="463012"/>
            </a:xfrm>
            <a:prstGeom prst="roundRect">
              <a:avLst>
                <a:gd name="adj" fmla="val 221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333639" y="5925138"/>
              <a:ext cx="2552076" cy="28449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>
              <a:defPPr>
                <a:defRPr lang="zh-CN"/>
              </a:defPPr>
              <a:lvl1pPr algn="ctr">
                <a:defRPr>
                  <a:solidFill>
                    <a:schemeClr val="bg1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cs typeface="+mn-cs"/>
                </a:rPr>
                <a:t>日期：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cs typeface="+mn-cs"/>
                </a:rPr>
                <a:t>2026-05-12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3220" y="4279427"/>
            <a:ext cx="12192000" cy="1568717"/>
            <a:chOff x="48986" y="2017614"/>
            <a:chExt cx="12192000" cy="1568717"/>
          </a:xfrm>
        </p:grpSpPr>
        <p:sp>
          <p:nvSpPr>
            <p:cNvPr id="35" name="文本框 34"/>
            <p:cNvSpPr txBox="1"/>
            <p:nvPr/>
          </p:nvSpPr>
          <p:spPr>
            <a:xfrm>
              <a:off x="48986" y="2017614"/>
              <a:ext cx="12192000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5400" b="1" spc="400" dirty="0">
                  <a:solidFill>
                    <a:prstClr val="white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卤代烃，醇醚</a:t>
              </a:r>
              <a:endParaRPr kumimoji="0" lang="zh-CN" altLang="en-US" sz="5400" b="1" i="0" u="none" strike="noStrike" kern="1200" cap="none" spc="4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6" name="组合 35"/>
            <p:cNvGrpSpPr/>
            <p:nvPr/>
          </p:nvGrpSpPr>
          <p:grpSpPr>
            <a:xfrm>
              <a:off x="3336358" y="3218031"/>
              <a:ext cx="5326425" cy="368300"/>
              <a:chOff x="3320029" y="2231054"/>
              <a:chExt cx="5326425" cy="368300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3320029" y="2231054"/>
                <a:ext cx="532642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zh-CN" altLang="en-US" b="1" spc="200" dirty="0">
                    <a:solidFill>
                      <a:schemeClr val="bg1"/>
                    </a:solidFill>
                    <a:latin typeface="Arial" panose="020B0604020202020204"/>
                    <a:ea typeface="思源黑体 CN Light"/>
                    <a:cs typeface="Segoe UI Light" panose="020B0502040204020203" pitchFamily="34" charset="0"/>
                    <a:sym typeface="+mn-ea"/>
                  </a:rPr>
                  <a:t>刘仁兆</a:t>
                </a:r>
                <a:endParaRPr lang="en-US" altLang="zh-CN" b="1" spc="200" dirty="0">
                  <a:solidFill>
                    <a:schemeClr val="bg1"/>
                  </a:solidFill>
                  <a:latin typeface="Arial" panose="020B0604020202020204"/>
                  <a:ea typeface="思源黑体 CN Light"/>
                  <a:cs typeface="Segoe UI Light" panose="020B0502040204020203" pitchFamily="34" charset="0"/>
                  <a:sym typeface="+mn-ea"/>
                </a:endParaRPr>
              </a:p>
            </p:txBody>
          </p:sp>
          <p:cxnSp>
            <p:nvCxnSpPr>
              <p:cNvPr id="38" name="直接连接符 37"/>
              <p:cNvCxnSpPr/>
              <p:nvPr/>
            </p:nvCxnSpPr>
            <p:spPr>
              <a:xfrm>
                <a:off x="7386821" y="2448766"/>
                <a:ext cx="654368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3922139" y="2448766"/>
                <a:ext cx="612775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549" y="3409468"/>
            <a:ext cx="1956785" cy="565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96"/>
          <a:stretch>
            <a:fillRect/>
          </a:stretch>
        </p:blipFill>
        <p:spPr>
          <a:xfrm>
            <a:off x="-12296" y="-58739"/>
            <a:ext cx="12204296" cy="3973365"/>
          </a:xfrm>
          <a:prstGeom prst="flowChartDocumen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:\360MoveData\Users\xiaoxiao\Desktop\006x0yKdly1hcr6wj90ptj33344mo1l0.jpg006x0yKdly1hcr6wj90ptj33344mo1l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445" y="8255"/>
            <a:ext cx="5403850" cy="6870700"/>
          </a:xfrm>
          <a:prstGeom prst="parallelogram">
            <a:avLst>
              <a:gd name="adj" fmla="val 42486"/>
            </a:avLst>
          </a:prstGeom>
        </p:spPr>
      </p:pic>
      <p:grpSp>
        <p:nvGrpSpPr>
          <p:cNvPr id="10" name="组合 9"/>
          <p:cNvGrpSpPr/>
          <p:nvPr/>
        </p:nvGrpSpPr>
        <p:grpSpPr>
          <a:xfrm>
            <a:off x="6381999" y="854597"/>
            <a:ext cx="2854255" cy="1094282"/>
            <a:chOff x="6400800" y="509665"/>
            <a:chExt cx="2854255" cy="1094282"/>
          </a:xfrm>
        </p:grpSpPr>
        <p:sp>
          <p:nvSpPr>
            <p:cNvPr id="7" name="椭圆 6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634098" y="795196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基础知识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788576" y="2032820"/>
            <a:ext cx="4649618" cy="1094282"/>
            <a:chOff x="6400800" y="509665"/>
            <a:chExt cx="4649618" cy="1094282"/>
          </a:xfrm>
        </p:grpSpPr>
        <p:sp>
          <p:nvSpPr>
            <p:cNvPr id="12" name="椭圆 11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634098" y="795196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亲核取代与亲核消除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84596" y="3211043"/>
            <a:ext cx="4290545" cy="1094282"/>
            <a:chOff x="6400800" y="509665"/>
            <a:chExt cx="4290545" cy="1094282"/>
          </a:xfrm>
        </p:grpSpPr>
        <p:sp>
          <p:nvSpPr>
            <p:cNvPr id="16" name="椭圆 15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634098" y="795196"/>
              <a:ext cx="30572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醇和醚的特征反应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4637454" y="4389266"/>
            <a:ext cx="2136109" cy="1094282"/>
            <a:chOff x="6400800" y="509665"/>
            <a:chExt cx="2136109" cy="1094282"/>
          </a:xfrm>
        </p:grpSpPr>
        <p:sp>
          <p:nvSpPr>
            <p:cNvPr id="20" name="椭圆 19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634098" y="795196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例题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174124" y="5567490"/>
            <a:ext cx="2136109" cy="1094282"/>
            <a:chOff x="6400800" y="509665"/>
            <a:chExt cx="2136109" cy="1094282"/>
          </a:xfrm>
        </p:grpSpPr>
        <p:sp>
          <p:nvSpPr>
            <p:cNvPr id="27" name="椭圆 26"/>
            <p:cNvSpPr/>
            <p:nvPr/>
          </p:nvSpPr>
          <p:spPr>
            <a:xfrm>
              <a:off x="6400800" y="509665"/>
              <a:ext cx="1094282" cy="1094282"/>
            </a:xfrm>
            <a:prstGeom prst="ellipse">
              <a:avLst/>
            </a:prstGeom>
            <a:solidFill>
              <a:srgbClr val="F8F8F8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539816" y="702863"/>
              <a:ext cx="8162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634098" y="795196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总结</a:t>
              </a:r>
            </a:p>
          </p:txBody>
        </p:sp>
      </p:grpSp>
      <p:sp>
        <p:nvSpPr>
          <p:cNvPr id="24" name="文本框 8"/>
          <p:cNvSpPr txBox="1"/>
          <p:nvPr/>
        </p:nvSpPr>
        <p:spPr>
          <a:xfrm>
            <a:off x="9116069" y="6022298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72"/>
          <a:stretch>
            <a:fillRect/>
          </a:stretch>
        </p:blipFill>
        <p:spPr>
          <a:xfrm>
            <a:off x="6337924" y="2150477"/>
            <a:ext cx="1969428" cy="194019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96000" y="1602433"/>
            <a:ext cx="4187252" cy="3764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流程图: 文档 18"/>
          <p:cNvSpPr/>
          <p:nvPr/>
        </p:nvSpPr>
        <p:spPr>
          <a:xfrm rot="16200000">
            <a:off x="-281940" y="267970"/>
            <a:ext cx="6873875" cy="6322695"/>
          </a:xfrm>
          <a:prstGeom prst="flowChartDocument">
            <a:avLst/>
          </a:prstGeom>
          <a:solidFill>
            <a:srgbClr val="8C151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477959" y="2150477"/>
            <a:ext cx="4929534" cy="2557045"/>
            <a:chOff x="6790051" y="2376026"/>
            <a:chExt cx="4929534" cy="2557045"/>
          </a:xfrm>
        </p:grpSpPr>
        <p:sp>
          <p:nvSpPr>
            <p:cNvPr id="13" name="矩形 12"/>
            <p:cNvSpPr/>
            <p:nvPr/>
          </p:nvSpPr>
          <p:spPr>
            <a:xfrm>
              <a:off x="6790051" y="2376026"/>
              <a:ext cx="270811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6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思源黑体 CN Light"/>
                </a:rPr>
                <a:t>Part 1</a:t>
              </a:r>
              <a:endParaRPr kumimoji="0" lang="zh-CN" altLang="en-US" sz="6600" b="0" i="0" u="none" strike="noStrike" kern="0" cap="none" spc="200" normalizeH="0" baseline="0" noProof="0" dirty="0">
                <a:ln>
                  <a:noFill/>
                </a:ln>
                <a:solidFill>
                  <a:srgbClr val="8C1515"/>
                </a:solidFill>
                <a:effectLst/>
                <a:uLnTx/>
                <a:uFillTx/>
                <a:latin typeface="微软雅黑" panose="020B0503020204020204" pitchFamily="34" charset="-122"/>
                <a:ea typeface="思源黑体 CN Ligh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03037" y="3865737"/>
              <a:ext cx="4916548" cy="1067334"/>
              <a:chOff x="7107021" y="2697601"/>
              <a:chExt cx="4916548" cy="1067334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107021" y="2697601"/>
                <a:ext cx="491654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3600" kern="0" spc="600" dirty="0">
                    <a:solidFill>
                      <a:srgbClr val="8C151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Segoe UI Light 8" panose="020B0502040204020203" pitchFamily="34" charset="0"/>
                  </a:rPr>
                  <a:t>基础知识</a:t>
                </a:r>
                <a:endParaRPr kumimoji="0" lang="en-US" altLang="zh-CN" sz="3600" i="0" u="none" strike="noStrike" kern="0" cap="none" spc="6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Segoe UI Light 8" panose="020B0502040204020203" pitchFamily="34" charset="0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133843" y="3457158"/>
                <a:ext cx="384004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400" kern="0" spc="200" dirty="0">
                    <a:solidFill>
                      <a:srgbClr val="8C1515"/>
                    </a:solidFill>
                    <a:latin typeface="微软雅黑 Light" panose="020B0502040204020203" charset="-122"/>
                    <a:ea typeface="微软雅黑 Light" panose="020B0502040204020203" charset="-122"/>
                  </a:rPr>
                  <a:t>JICHUZHISHI</a:t>
                </a:r>
                <a:endParaRPr kumimoji="0" lang="en-US" altLang="zh-CN" sz="1400" b="0" i="0" u="none" strike="noStrike" kern="0" cap="none" spc="200" normalizeH="0" baseline="0" noProof="0" dirty="0">
                  <a:ln>
                    <a:noFill/>
                  </a:ln>
                  <a:solidFill>
                    <a:srgbClr val="8C1515"/>
                  </a:solidFill>
                  <a:effectLst/>
                  <a:uLnTx/>
                  <a:uFillTx/>
                  <a:latin typeface="微软雅黑 Light" panose="020B0502040204020203" charset="-122"/>
                  <a:ea typeface="微软雅黑 Light" panose="020B0502040204020203" charset="-122"/>
                </a:endParaRPr>
              </a:p>
            </p:txBody>
          </p:sp>
        </p:grpSp>
        <p:cxnSp>
          <p:nvCxnSpPr>
            <p:cNvPr id="15" name="直接连接符 14"/>
            <p:cNvCxnSpPr/>
            <p:nvPr/>
          </p:nvCxnSpPr>
          <p:spPr>
            <a:xfrm>
              <a:off x="6959565" y="3578025"/>
              <a:ext cx="449296" cy="0"/>
            </a:xfrm>
            <a:prstGeom prst="line">
              <a:avLst/>
            </a:prstGeom>
            <a:noFill/>
            <a:ln w="19050" cap="flat" cmpd="sng" algn="ctr">
              <a:solidFill>
                <a:srgbClr val="8C1515"/>
              </a:solidFill>
              <a:prstDash val="solid"/>
              <a:miter lim="800000"/>
            </a:ln>
            <a:effectLst/>
          </p:spPr>
        </p:cxnSp>
      </p:grpSp>
      <p:sp>
        <p:nvSpPr>
          <p:cNvPr id="2" name="文本框 8"/>
          <p:cNvSpPr txBox="1"/>
          <p:nvPr/>
        </p:nvSpPr>
        <p:spPr>
          <a:xfrm>
            <a:off x="9232611" y="6025904"/>
            <a:ext cx="3075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精勤求学 敦笃励志 </a:t>
            </a:r>
          </a:p>
          <a:p>
            <a:pPr algn="ctr">
              <a:buClrTx/>
              <a:buSzTx/>
              <a:buFontTx/>
            </a:pPr>
            <a:r>
              <a:rPr lang="zh-CN" altLang="en-US" sz="2000" dirty="0">
                <a:solidFill>
                  <a:srgbClr val="8C1515"/>
                </a:solidFill>
                <a:latin typeface="华文行楷" panose="02010800040101010101" charset="-122"/>
                <a:ea typeface="华文行楷" panose="02010800040101010101" charset="-122"/>
                <a:sym typeface="+mn-ea"/>
              </a:rPr>
              <a:t>果毅力行 忠恕任事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" r="108"/>
          <a:stretch>
            <a:fillRect/>
          </a:stretch>
        </p:blipFill>
        <p:spPr>
          <a:xfrm>
            <a:off x="0" y="-7621"/>
            <a:ext cx="4059613" cy="6873874"/>
          </a:xfrm>
          <a:custGeom>
            <a:avLst/>
            <a:gdLst>
              <a:gd name="connsiteX0" fmla="*/ 0 w 4059613"/>
              <a:gd name="connsiteY0" fmla="*/ 0 h 6873874"/>
              <a:gd name="connsiteX1" fmla="*/ 2887955 w 4059613"/>
              <a:gd name="connsiteY1" fmla="*/ 0 h 6873874"/>
              <a:gd name="connsiteX2" fmla="*/ 3816384 w 4059613"/>
              <a:gd name="connsiteY2" fmla="*/ 6561522 h 6873874"/>
              <a:gd name="connsiteX3" fmla="*/ 3722200 w 4059613"/>
              <a:gd name="connsiteY3" fmla="*/ 6873874 h 6873874"/>
              <a:gd name="connsiteX4" fmla="*/ 0 w 4059613"/>
              <a:gd name="connsiteY4" fmla="*/ 6873874 h 6873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9613" h="6873874">
                <a:moveTo>
                  <a:pt x="0" y="0"/>
                </a:moveTo>
                <a:lnTo>
                  <a:pt x="2887955" y="0"/>
                </a:lnTo>
                <a:cubicBezTo>
                  <a:pt x="2887955" y="3329533"/>
                  <a:pt x="4701031" y="3433581"/>
                  <a:pt x="3816384" y="6561522"/>
                </a:cubicBezTo>
                <a:lnTo>
                  <a:pt x="3722200" y="6873874"/>
                </a:lnTo>
                <a:lnTo>
                  <a:pt x="0" y="6873874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卤代烃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Haloalkane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9" name="图片 8" descr="图标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240" y="1252786"/>
            <a:ext cx="2708250" cy="67706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图片 10" descr="徽标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153" y="2023031"/>
            <a:ext cx="3390900" cy="6223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图片 12" descr="图片包含 文本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r="-1260"/>
          <a:stretch>
            <a:fillRect/>
          </a:stretch>
        </p:blipFill>
        <p:spPr>
          <a:xfrm>
            <a:off x="2074153" y="2743464"/>
            <a:ext cx="3726451" cy="13716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图片 14" descr="图片包含 矩形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05264"/>
            <a:ext cx="3454400" cy="22098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7" name="图片 16" descr="文本&#10;&#10;描述已自动生成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04" y="4208246"/>
            <a:ext cx="6299200" cy="2209800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88326" y="1"/>
            <a:ext cx="4347841" cy="1148220"/>
            <a:chOff x="288326" y="1"/>
            <a:chExt cx="4347841" cy="1148220"/>
          </a:xfrm>
        </p:grpSpPr>
        <p:sp>
          <p:nvSpPr>
            <p:cNvPr id="2" name="矩形 1"/>
            <p:cNvSpPr/>
            <p:nvPr/>
          </p:nvSpPr>
          <p:spPr>
            <a:xfrm>
              <a:off x="334963" y="1"/>
              <a:ext cx="742723" cy="1132114"/>
            </a:xfrm>
            <a:prstGeom prst="rect">
              <a:avLst/>
            </a:prstGeom>
            <a:solidFill>
              <a:srgbClr val="8C1515"/>
            </a:solidFill>
            <a:ln>
              <a:noFill/>
            </a:ln>
            <a:effectLst>
              <a:outerShdw blurRad="3302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8C1515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88326" y="242892"/>
              <a:ext cx="813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25512" y="203854"/>
              <a:ext cx="35106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rgbClr val="8C151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" panose="00020600040101010101" pitchFamily="18" charset="-122"/>
                </a:rPr>
                <a:t>醇和醚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96361" y="778889"/>
              <a:ext cx="2589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Alcohols and Ethers</a:t>
              </a:r>
              <a:endParaRPr lang="zh-CN" altLang="en-US" dirty="0">
                <a:solidFill>
                  <a:schemeClr val="bg1">
                    <a:lumMod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pic>
        <p:nvPicPr>
          <p:cNvPr id="8" name="图片 7" descr="徽标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99" y="1342256"/>
            <a:ext cx="2336800" cy="762000"/>
          </a:xfrm>
          <a:prstGeom prst="rect">
            <a:avLst/>
          </a:prstGeom>
        </p:spPr>
      </p:pic>
      <p:pic>
        <p:nvPicPr>
          <p:cNvPr id="11" name="图片 10" descr="图片包含 日历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12" y="2298291"/>
            <a:ext cx="3619635" cy="3217453"/>
          </a:xfrm>
          <a:prstGeom prst="rect">
            <a:avLst/>
          </a:prstGeom>
        </p:spPr>
      </p:pic>
      <p:pic>
        <p:nvPicPr>
          <p:cNvPr id="13" name="图片 12" descr="图片包含 文本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83" y="1256891"/>
            <a:ext cx="2844800" cy="2082800"/>
          </a:xfrm>
          <a:prstGeom prst="rect">
            <a:avLst/>
          </a:prstGeom>
        </p:spPr>
      </p:pic>
      <p:pic>
        <p:nvPicPr>
          <p:cNvPr id="15" name="图片 14" descr="文本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373" y="3727498"/>
            <a:ext cx="6804417" cy="24957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778497299627_1_1"/>
  <p:tag name="KSO_WM_DIAGRAM_VIRTUALLY_FRAME" val="{&quot;height&quot;:27.65,&quot;left&quot;:351.75,&quot;top&quot;:259.05,&quot;width&quot;:166.9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4.3949998038379,&quot;left&quot;:61.21992125984252,&quot;top&quot;:147.48338582677167,&quot;width&quot;:822.1484251968504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965*540"/>
  <p:tag name="TABLE_ENDDRAG_RECT" val="-5*0*965*54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8.6108782937825,&quot;left&quot;:26.423149606299194,&quot;top&quot;:120.0184191208253,&quot;width&quot;:982.551107804248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5390551181103,&quot;left&quot;:63.7644094488189,&quot;top&quot;:108.2596062992126,&quot;width&quot;:827.337401574803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7.257874015748,&quot;left&quot;:328.6711811023622,&quot;top&quot;:67.29110236220473,&quot;width&quot;:490.6322834645671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9789</Words>
  <Application>Microsoft Office PowerPoint</Application>
  <PresentationFormat>宽屏</PresentationFormat>
  <Paragraphs>1578</Paragraphs>
  <Slides>189</Slides>
  <Notes>76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189</vt:i4>
      </vt:variant>
    </vt:vector>
  </HeadingPairs>
  <TitlesOfParts>
    <vt:vector size="206" baseType="lpstr">
      <vt:lpstr>DejaVu Math TeX Gyre</vt:lpstr>
      <vt:lpstr>Noto Sans SC</vt:lpstr>
      <vt:lpstr>quote-cjk-patch</vt:lpstr>
      <vt:lpstr>阿里巴巴普惠体</vt:lpstr>
      <vt:lpstr>等线</vt:lpstr>
      <vt:lpstr>等线 Light</vt:lpstr>
      <vt:lpstr>华文行楷</vt:lpstr>
      <vt:lpstr>微软雅黑</vt:lpstr>
      <vt:lpstr>微软雅黑 Light</vt:lpstr>
      <vt:lpstr>Arial</vt:lpstr>
      <vt:lpstr>Calibri</vt:lpstr>
      <vt:lpstr>Calibri Light</vt:lpstr>
      <vt:lpstr>Cambria Math</vt:lpstr>
      <vt:lpstr>Times New Roman</vt:lpstr>
      <vt:lpstr>Wingdings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成 王</dc:creator>
  <cp:lastModifiedBy>成 王</cp:lastModifiedBy>
  <cp:revision>12</cp:revision>
  <dcterms:created xsi:type="dcterms:W3CDTF">2026-05-12T00:43:00Z</dcterms:created>
  <dcterms:modified xsi:type="dcterms:W3CDTF">2026-05-12T15:10:37Z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14D3CF0CF16F4733A49AE350F9B25CA0_13</vt:lpwstr>
  </property>
</Properties>
</file>