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731" r:id="rId2"/>
    <p:sldId id="734" r:id="rId3"/>
    <p:sldId id="735" r:id="rId4"/>
    <p:sldId id="737" r:id="rId5"/>
    <p:sldId id="792" r:id="rId6"/>
    <p:sldId id="738" r:id="rId7"/>
    <p:sldId id="675" r:id="rId8"/>
    <p:sldId id="753" r:id="rId9"/>
    <p:sldId id="740" r:id="rId10"/>
    <p:sldId id="742" r:id="rId11"/>
    <p:sldId id="750" r:id="rId12"/>
    <p:sldId id="745" r:id="rId13"/>
    <p:sldId id="748" r:id="rId14"/>
    <p:sldId id="755" r:id="rId15"/>
    <p:sldId id="756" r:id="rId16"/>
    <p:sldId id="743" r:id="rId17"/>
    <p:sldId id="751" r:id="rId18"/>
    <p:sldId id="752" r:id="rId19"/>
    <p:sldId id="754" r:id="rId20"/>
    <p:sldId id="759" r:id="rId21"/>
    <p:sldId id="769" r:id="rId22"/>
    <p:sldId id="757" r:id="rId23"/>
    <p:sldId id="760" r:id="rId24"/>
    <p:sldId id="761" r:id="rId25"/>
    <p:sldId id="762" r:id="rId26"/>
    <p:sldId id="758" r:id="rId27"/>
    <p:sldId id="763" r:id="rId28"/>
    <p:sldId id="765" r:id="rId29"/>
    <p:sldId id="767" r:id="rId30"/>
    <p:sldId id="770" r:id="rId31"/>
    <p:sldId id="793" r:id="rId32"/>
    <p:sldId id="771" r:id="rId33"/>
    <p:sldId id="772" r:id="rId34"/>
    <p:sldId id="766" r:id="rId35"/>
    <p:sldId id="768" r:id="rId36"/>
    <p:sldId id="773" r:id="rId37"/>
    <p:sldId id="794" r:id="rId38"/>
    <p:sldId id="775" r:id="rId39"/>
    <p:sldId id="774" r:id="rId40"/>
    <p:sldId id="796" r:id="rId41"/>
    <p:sldId id="797" r:id="rId42"/>
    <p:sldId id="776" r:id="rId43"/>
    <p:sldId id="777" r:id="rId44"/>
    <p:sldId id="778" r:id="rId45"/>
    <p:sldId id="779" r:id="rId46"/>
    <p:sldId id="780" r:id="rId47"/>
    <p:sldId id="798" r:id="rId48"/>
    <p:sldId id="782" r:id="rId49"/>
    <p:sldId id="783" r:id="rId50"/>
    <p:sldId id="784" r:id="rId51"/>
    <p:sldId id="785" r:id="rId52"/>
    <p:sldId id="786" r:id="rId53"/>
    <p:sldId id="787" r:id="rId54"/>
    <p:sldId id="788" r:id="rId55"/>
    <p:sldId id="789" r:id="rId56"/>
    <p:sldId id="790" r:id="rId57"/>
    <p:sldId id="799" r:id="rId5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20" autoAdjust="0"/>
    <p:restoredTop sz="94660"/>
  </p:normalViewPr>
  <p:slideViewPr>
    <p:cSldViewPr snapToGrid="0">
      <p:cViewPr varScale="1">
        <p:scale>
          <a:sx n="90" d="100"/>
          <a:sy n="90" d="100"/>
        </p:scale>
        <p:origin x="2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68855-DA54-41D0-9F16-4EFE89CF3EE0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D44DC-7F57-409C-BA70-347C96A551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288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F47CB-3076-4026-8B18-63F39C6D1FF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261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F47CB-3076-4026-8B18-63F39C6D1FF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054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9F645B-46C5-A655-3690-0F286A0F4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D613B2F-914E-E1B0-F345-C7A61B311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05CB11B-5534-3E65-8DBE-CC01C879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C69CE2-F6ED-0EC4-0754-924200166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D8EACA-939E-17B9-94CC-4A09831D0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56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5BDEBC-A820-2478-5933-69223B0D1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55FD4D7-F6B6-9B4F-E4FC-A19A64C77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29630C-AEFD-6A10-4744-C6F4CB6B4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590375-A53B-DC5D-2D5E-C259DFCA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E9FF1D-2185-35C2-7D53-11E1C41B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59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3F766C-E59E-7BCC-0B91-EE3E6DB8CA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05316C-170F-F6A4-CA9B-5EA3E6CA6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BFE658-8007-B987-EBA4-704D3098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2179A5-E085-6DAC-8729-92C0C8D4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1BDC0B-EC88-F74D-9AE9-245CAC81D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633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494" r="23326" b="24977"/>
          <a:stretch>
            <a:fillRect/>
          </a:stretch>
        </p:blipFill>
        <p:spPr bwMode="auto">
          <a:xfrm>
            <a:off x="8005234" y="4075114"/>
            <a:ext cx="4186767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070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 userDrawn="1"/>
        </p:nvSpPr>
        <p:spPr>
          <a:xfrm>
            <a:off x="9194801" y="264123"/>
            <a:ext cx="2920313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6" name="组合 15"/>
          <p:cNvGrpSpPr/>
          <p:nvPr userDrawn="1"/>
        </p:nvGrpSpPr>
        <p:grpSpPr>
          <a:xfrm>
            <a:off x="247081" y="196644"/>
            <a:ext cx="434909" cy="335109"/>
            <a:chOff x="3976261" y="3892343"/>
            <a:chExt cx="326182" cy="335109"/>
          </a:xfrm>
        </p:grpSpPr>
        <p:sp>
          <p:nvSpPr>
            <p:cNvPr id="17" name="六边形 16"/>
            <p:cNvSpPr>
              <a:spLocks/>
            </p:cNvSpPr>
            <p:nvPr/>
          </p:nvSpPr>
          <p:spPr>
            <a:xfrm>
              <a:off x="3976261" y="3892343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8" name="六边形 17"/>
            <p:cNvSpPr>
              <a:spLocks/>
            </p:cNvSpPr>
            <p:nvPr/>
          </p:nvSpPr>
          <p:spPr>
            <a:xfrm>
              <a:off x="3976261" y="4005288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9" name="六边形 18"/>
            <p:cNvSpPr>
              <a:spLocks/>
            </p:cNvSpPr>
            <p:nvPr/>
          </p:nvSpPr>
          <p:spPr>
            <a:xfrm>
              <a:off x="3976261" y="4120615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20" name="六边形 19"/>
            <p:cNvSpPr>
              <a:spLocks/>
            </p:cNvSpPr>
            <p:nvPr/>
          </p:nvSpPr>
          <p:spPr>
            <a:xfrm>
              <a:off x="4078302" y="3945761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21" name="六边形 20"/>
            <p:cNvSpPr>
              <a:spLocks/>
            </p:cNvSpPr>
            <p:nvPr/>
          </p:nvSpPr>
          <p:spPr>
            <a:xfrm>
              <a:off x="4078302" y="4060570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22" name="六边形 21"/>
            <p:cNvSpPr>
              <a:spLocks/>
            </p:cNvSpPr>
            <p:nvPr/>
          </p:nvSpPr>
          <p:spPr>
            <a:xfrm>
              <a:off x="4180344" y="4003942"/>
              <a:ext cx="122099" cy="106837"/>
            </a:xfrm>
            <a:prstGeom prst="hexag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4" name="流程图: 过程 8"/>
          <p:cNvSpPr/>
          <p:nvPr userDrawn="1"/>
        </p:nvSpPr>
        <p:spPr>
          <a:xfrm rot="5400000" flipH="1">
            <a:off x="11024195" y="-734021"/>
            <a:ext cx="252123" cy="192971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474 w 10000"/>
              <a:gd name="connsiteY2" fmla="*/ 9062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75"/>
              <a:gd name="connsiteY0" fmla="*/ 0 h 10000"/>
              <a:gd name="connsiteX1" fmla="*/ 10000 w 10075"/>
              <a:gd name="connsiteY1" fmla="*/ 0 h 10000"/>
              <a:gd name="connsiteX2" fmla="*/ 10028 w 10075"/>
              <a:gd name="connsiteY2" fmla="*/ 8891 h 10000"/>
              <a:gd name="connsiteX3" fmla="*/ 0 w 10075"/>
              <a:gd name="connsiteY3" fmla="*/ 10000 h 10000"/>
              <a:gd name="connsiteX4" fmla="*/ 0 w 10075"/>
              <a:gd name="connsiteY4" fmla="*/ 0 h 10000"/>
              <a:gd name="connsiteX0" fmla="*/ 0 w 10335"/>
              <a:gd name="connsiteY0" fmla="*/ 0 h 10000"/>
              <a:gd name="connsiteX1" fmla="*/ 10000 w 10335"/>
              <a:gd name="connsiteY1" fmla="*/ 0 h 10000"/>
              <a:gd name="connsiteX2" fmla="*/ 10305 w 10335"/>
              <a:gd name="connsiteY2" fmla="*/ 8891 h 10000"/>
              <a:gd name="connsiteX3" fmla="*/ 0 w 10335"/>
              <a:gd name="connsiteY3" fmla="*/ 10000 h 10000"/>
              <a:gd name="connsiteX4" fmla="*/ 0 w 10335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751 w 10000"/>
              <a:gd name="connsiteY2" fmla="*/ 9062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10000" y="0"/>
                </a:lnTo>
                <a:cubicBezTo>
                  <a:pt x="9825" y="3021"/>
                  <a:pt x="9926" y="6041"/>
                  <a:pt x="9751" y="9062"/>
                </a:cubicBez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5" name="图片 24"/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26" r="53951"/>
          <a:stretch/>
        </p:blipFill>
        <p:spPr>
          <a:xfrm>
            <a:off x="10477500" y="129048"/>
            <a:ext cx="1538888" cy="3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74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7B1FF9-422D-1B06-0F3F-8BA59C06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A832B4-0BD0-1EB7-91A4-0D24BA1E2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8B4C49-DB65-9B02-B4ED-2CD5343EF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D92F1A-BDC7-57BF-9B5C-246F1460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BAFD99-820B-F789-23C4-DE799657B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1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1E54A4-6E22-434B-B8A8-06758775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FBA591-FBE8-2968-EEF5-74F10FD07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D7B959-7FF4-16CC-FF99-7BCAFF1B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D6504D-A23C-0F3E-3C6C-EFA573FBC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67CF10-6EDB-5A39-7416-86CBAE6DD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95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5A4F1C-E541-F5BE-5C42-030D23349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B2DFB9-94C4-8C69-9075-3E090964B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9E146C2-2A3A-1CF4-39FE-118AE715C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AC5660C-BC74-9CC1-A04F-E3058BD8A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90FAE8-6D2E-0467-9BEC-DCC84E850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FF1370C-30F6-5155-FB3E-4D307551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322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A3EAF-5438-F6FD-88E1-32758DEB1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6EA7757-318F-9B33-5850-114DE7570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8012D1-3803-8044-6CFE-22BFE7C8D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1315E22-4BB8-FD76-C69C-3846BED37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4FC95E-3694-CA25-C694-D07D25EE85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BCF101E-9908-0816-1FE9-86B0C976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6FA322C-7306-D6AA-1EA5-90892425C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D9AD063-CAA5-F361-33E2-F46C5424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33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AF26E2-E113-AB76-5E72-C4D17F24C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75398C-83FB-02B7-00AA-C3FC5F577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1922779-D053-FA40-D6C9-6605382D7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B2085DD-B76C-502C-B0DB-A3BDF66A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65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D1782CD-5B1C-5DDB-6572-1BF02A748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F967BD-F1A9-0F84-14DD-523EE2D4C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040F89-1A2E-A62B-B7C0-9B2C7982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29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534A92-D348-5AA4-D4E6-371FBCB62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ADB92B-7B14-48A8-B7CB-2AB408EEC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B110A1-2646-B56B-55E7-554FBC259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7E319B3-ECF2-66A3-8136-5767B6ADC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90F709-1AE9-9779-8712-EC95E1D2B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E2A340-3889-6390-E931-36B70D8A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16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10F560-4268-6543-1B67-71E408A61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7AD6275-709C-5ACF-E515-83316EF2A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9CE805-A3E8-3FA3-81A6-C78B83C94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AB69CEF-52A9-653B-EA55-1E7BC3F4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797BB3-D541-F9DA-63FA-731D12BF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4B85EC3-6F51-0ACD-987C-95F66AFBF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40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B618CD1-A6A1-FF8F-252A-E14A3B0C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7C5737E-EB01-2C9D-60FA-5BE665D7A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EA9B95-23B9-CE8E-0CE9-BFE11E566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2CA83-3229-482D-83BF-48A97F97CBD5}" type="datetimeFigureOut">
              <a:rPr lang="zh-CN" altLang="en-US" smtClean="0"/>
              <a:t>2025/6/2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7CE5BB-422C-BF8B-B9E0-C97E0F92A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58F026-7576-F2DD-B9E4-473C7C510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31686-BC59-4A23-B8B6-D1F8977E63A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02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8.w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53.wmf"/><Relationship Id="rId21" Type="http://schemas.openxmlformats.org/officeDocument/2006/relationships/image" Target="../media/image62.wmf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60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7.wmf"/><Relationship Id="rId5" Type="http://schemas.openxmlformats.org/officeDocument/2006/relationships/image" Target="../media/image54.wmf"/><Relationship Id="rId15" Type="http://schemas.openxmlformats.org/officeDocument/2006/relationships/image" Target="../media/image59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61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7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4" r="23326" b="24977"/>
          <a:stretch>
            <a:fillRect/>
          </a:stretch>
        </p:blipFill>
        <p:spPr bwMode="auto">
          <a:xfrm>
            <a:off x="7527926" y="4075114"/>
            <a:ext cx="3140075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524000" y="1482811"/>
            <a:ext cx="9144000" cy="2858530"/>
          </a:xfrm>
          <a:prstGeom prst="rect">
            <a:avLst/>
          </a:prstGeom>
          <a:solidFill>
            <a:srgbClr val="1557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041004" y="2419124"/>
            <a:ext cx="8109992" cy="8696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indent="127000" algn="ctr">
              <a:lnSpc>
                <a:spcPct val="120000"/>
              </a:lnSpc>
            </a:pPr>
            <a:r>
              <a:rPr lang="zh-CN" altLang="en-US" sz="4500" b="1" kern="10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少年班数学高数部分讲座</a:t>
            </a:r>
            <a:endParaRPr lang="zh-CN" altLang="zh-CN" sz="4500" b="1" kern="100" dirty="0">
              <a:solidFill>
                <a:schemeClr val="bg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68615" y="5555734"/>
            <a:ext cx="6254770" cy="9198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indent="127000" algn="ctr">
              <a:lnSpc>
                <a:spcPct val="120000"/>
              </a:lnSpc>
            </a:pPr>
            <a:r>
              <a:rPr lang="zh-CN" altLang="en-US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汇报人：张良烨</a:t>
            </a:r>
            <a:endParaRPr lang="en-US" altLang="zh-CN" sz="2400" b="1" kern="100" dirty="0">
              <a:solidFill>
                <a:srgbClr val="1557AE"/>
              </a:solidFill>
              <a:latin typeface="楷体" pitchFamily="49" charset="-122"/>
              <a:ea typeface="楷体" pitchFamily="49" charset="-122"/>
              <a:cs typeface="Times New Roman" panose="02020603050405020304" pitchFamily="18" charset="0"/>
            </a:endParaRPr>
          </a:p>
          <a:p>
            <a:pPr indent="127000" algn="ctr">
              <a:lnSpc>
                <a:spcPct val="120000"/>
              </a:lnSpc>
            </a:pPr>
            <a:r>
              <a:rPr lang="en-US" altLang="zh-CN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2025</a:t>
            </a:r>
            <a:r>
              <a:rPr lang="zh-CN" altLang="en-US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kern="100" dirty="0">
                <a:solidFill>
                  <a:srgbClr val="1557AE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日</a:t>
            </a:r>
            <a:endParaRPr lang="zh-CN" altLang="zh-CN" sz="2400" b="1" kern="100" dirty="0">
              <a:solidFill>
                <a:srgbClr val="1557AE"/>
              </a:solidFill>
              <a:latin typeface="楷体" pitchFamily="49" charset="-122"/>
              <a:ea typeface="楷体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00" y="72000"/>
            <a:ext cx="3088800" cy="108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90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9E91795-59AB-1DCE-6AD0-6A146BBA8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37" y="598382"/>
            <a:ext cx="10182225" cy="20002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B483695-B3DC-D051-4625-5DE986A74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86" y="3276600"/>
            <a:ext cx="10017526" cy="272351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B32E1C0-3741-8153-F626-85353CB6A121}"/>
              </a:ext>
            </a:extLst>
          </p:cNvPr>
          <p:cNvSpPr txBox="1"/>
          <p:nvPr/>
        </p:nvSpPr>
        <p:spPr>
          <a:xfrm>
            <a:off x="1388533" y="275295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均错误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BFCEBEB-4EB8-ECD7-61A2-B2E65F0455CC}"/>
              </a:ext>
            </a:extLst>
          </p:cNvPr>
          <p:cNvSpPr txBox="1"/>
          <p:nvPr/>
        </p:nvSpPr>
        <p:spPr>
          <a:xfrm>
            <a:off x="1388532" y="600011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均正确</a:t>
            </a:r>
          </a:p>
        </p:txBody>
      </p:sp>
    </p:spTree>
    <p:extLst>
      <p:ext uri="{BB962C8B-B14F-4D97-AF65-F5344CB8AC3E}">
        <p14:creationId xmlns:p14="http://schemas.microsoft.com/office/powerpoint/2010/main" val="45475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04CA59B-BE52-F371-EA83-2A64CB43B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80" y="449738"/>
            <a:ext cx="7506970" cy="227107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521C503-B59C-B9B6-5E96-5B60256A9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47" y="2971799"/>
            <a:ext cx="5960459" cy="11653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E03029C-DBAC-D8E7-3188-5BC6B83C6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108" y="4545329"/>
            <a:ext cx="6181607" cy="116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1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1D90370-206A-DBC9-37B1-582C6F513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80" y="449738"/>
            <a:ext cx="7506970" cy="227107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CD6855A-A31B-FF02-A546-938068001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754" y="2877980"/>
            <a:ext cx="5541645" cy="15340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A121E8D-805A-A2DB-D3A5-990FB0683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80" y="4729067"/>
            <a:ext cx="7039701" cy="16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2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F8110F1-51FE-AF24-C46B-F2A6C7964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197" y="1005840"/>
            <a:ext cx="9433243" cy="164824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4AFEAA1-17C3-E195-346F-1E90490B6DB0}"/>
              </a:ext>
            </a:extLst>
          </p:cNvPr>
          <p:cNvSpPr/>
          <p:nvPr/>
        </p:nvSpPr>
        <p:spPr>
          <a:xfrm>
            <a:off x="1340692" y="3389868"/>
            <a:ext cx="8494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今天你还要见到它好几次！</a:t>
            </a:r>
          </a:p>
        </p:txBody>
      </p:sp>
    </p:spTree>
    <p:extLst>
      <p:ext uri="{BB962C8B-B14F-4D97-AF65-F5344CB8AC3E}">
        <p14:creationId xmlns:p14="http://schemas.microsoft.com/office/powerpoint/2010/main" val="2399666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9C3C8B8-1D47-D400-7CD3-28465A568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5" y="646747"/>
            <a:ext cx="9725918" cy="430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55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4186692-E075-C2DB-A0E2-97929B7B4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4" y="2202497"/>
            <a:ext cx="8744693" cy="16481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824808-F6BA-B980-8005-026412E8A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792" y="762952"/>
            <a:ext cx="41433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44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6626C1A-B5A3-0F9B-A69A-A575D127DD3F}"/>
              </a:ext>
            </a:extLst>
          </p:cNvPr>
          <p:cNvSpPr txBox="1"/>
          <p:nvPr/>
        </p:nvSpPr>
        <p:spPr>
          <a:xfrm>
            <a:off x="866775" y="592573"/>
            <a:ext cx="7081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重要极限 </a:t>
            </a:r>
            <a:r>
              <a:rPr lang="en-US" altLang="zh-CN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有限的概念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4947CA0-7D50-CFC3-90F8-A4979462B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772921"/>
            <a:ext cx="8957882" cy="190849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8A9D828-82B5-3D4E-3080-254B44E59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" y="3928427"/>
            <a:ext cx="9708978" cy="190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0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EC21362-21D6-A1ED-95C8-9C6FB7C66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82" y="629920"/>
            <a:ext cx="4112351" cy="22250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AC6F933-8C5A-3D7B-E6D4-EA7B17A83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347" y="317500"/>
            <a:ext cx="3700886" cy="14249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9DDFDB-D337-89BC-76A8-C77B079F8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274" y="1564640"/>
            <a:ext cx="3716550" cy="154432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C53D7A0-6CB3-3CDB-BDE9-DC9315836818}"/>
              </a:ext>
            </a:extLst>
          </p:cNvPr>
          <p:cNvSpPr/>
          <p:nvPr/>
        </p:nvSpPr>
        <p:spPr>
          <a:xfrm>
            <a:off x="1741130" y="3541376"/>
            <a:ext cx="2459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请口算</a:t>
            </a:r>
            <a:r>
              <a:rPr lang="en-US" altLang="zh-CN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36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3B8440-8D8A-7509-E404-04EDBF59D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87" y="386398"/>
            <a:ext cx="8972173" cy="13406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6D09BD-C90A-038C-93CB-4A4CAF867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79" y="3302132"/>
            <a:ext cx="9326431" cy="276338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22B6B30-1AEB-BA15-53CD-0CC0A2970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235" y="2361248"/>
            <a:ext cx="9407525" cy="69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3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B8F9E97-02D7-4550-5BB8-0F8F490C7BF9}"/>
              </a:ext>
            </a:extLst>
          </p:cNvPr>
          <p:cNvSpPr txBox="1"/>
          <p:nvPr/>
        </p:nvSpPr>
        <p:spPr>
          <a:xfrm>
            <a:off x="1209040" y="59257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直观比较法 </a:t>
            </a:r>
            <a:r>
              <a:rPr lang="en-US" altLang="zh-CN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&amp; 4.</a:t>
            </a:r>
            <a:r>
              <a:rPr lang="zh-CN" altLang="en-US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等价无穷小</a:t>
            </a:r>
            <a:endParaRPr lang="zh-CN" altLang="en-US" sz="3600" b="1" dirty="0">
              <a:solidFill>
                <a:srgbClr val="C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4373478-5595-A0BA-422C-79045A18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32" y="1238905"/>
            <a:ext cx="5597208" cy="54260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612E9A-F5E4-A2AE-5AB8-99425A3BD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562" y="1106260"/>
            <a:ext cx="5922328" cy="36853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1949037-E53F-2B00-C1B6-DD392CB20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2537" y="4658976"/>
            <a:ext cx="5279045" cy="219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8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/>
        </p:nvSpPr>
        <p:spPr>
          <a:xfrm rot="10800000">
            <a:off x="3116048" y="120448"/>
            <a:ext cx="5904127" cy="11160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926578" y="306941"/>
            <a:ext cx="23388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000" dirty="0">
              <a:solidFill>
                <a:schemeClr val="bg1"/>
              </a:solidFill>
            </a:endParaRPr>
          </a:p>
        </p:txBody>
      </p:sp>
      <p:sp>
        <p:nvSpPr>
          <p:cNvPr id="4" name="任意多边形 3"/>
          <p:cNvSpPr/>
          <p:nvPr/>
        </p:nvSpPr>
        <p:spPr>
          <a:xfrm rot="10800000">
            <a:off x="1524000" y="2"/>
            <a:ext cx="9144000" cy="1241919"/>
          </a:xfrm>
          <a:custGeom>
            <a:avLst/>
            <a:gdLst>
              <a:gd name="connsiteX0" fmla="*/ 9144000 w 9144000"/>
              <a:gd name="connsiteY0" fmla="*/ 1241919 h 1241919"/>
              <a:gd name="connsiteX1" fmla="*/ 0 w 9144000"/>
              <a:gd name="connsiteY1" fmla="*/ 1241919 h 1241919"/>
              <a:gd name="connsiteX2" fmla="*/ 0 w 9144000"/>
              <a:gd name="connsiteY2" fmla="*/ 1061919 h 1241919"/>
              <a:gd name="connsiteX3" fmla="*/ 1762992 w 9144000"/>
              <a:gd name="connsiteY3" fmla="*/ 1061919 h 1241919"/>
              <a:gd name="connsiteX4" fmla="*/ 4572000 w 9144000"/>
              <a:gd name="connsiteY4" fmla="*/ 0 h 1241919"/>
              <a:gd name="connsiteX5" fmla="*/ 7381007 w 9144000"/>
              <a:gd name="connsiteY5" fmla="*/ 1061919 h 1241919"/>
              <a:gd name="connsiteX6" fmla="*/ 9144000 w 9144000"/>
              <a:gd name="connsiteY6" fmla="*/ 1061919 h 1241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1241919">
                <a:moveTo>
                  <a:pt x="9144000" y="1241919"/>
                </a:moveTo>
                <a:lnTo>
                  <a:pt x="0" y="1241919"/>
                </a:lnTo>
                <a:lnTo>
                  <a:pt x="0" y="1061919"/>
                </a:lnTo>
                <a:lnTo>
                  <a:pt x="1762992" y="1061919"/>
                </a:lnTo>
                <a:lnTo>
                  <a:pt x="4572000" y="0"/>
                </a:lnTo>
                <a:lnTo>
                  <a:pt x="7381007" y="1061919"/>
                </a:lnTo>
                <a:lnTo>
                  <a:pt x="9144000" y="1061919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748258" y="105966"/>
            <a:ext cx="241495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CONTENS</a:t>
            </a:r>
            <a:endParaRPr lang="zh-CN" altLang="en-US" sz="3500" dirty="0">
              <a:solidFill>
                <a:schemeClr val="bg1"/>
              </a:solidFill>
            </a:endParaRPr>
          </a:p>
        </p:txBody>
      </p:sp>
      <p:sp>
        <p:nvSpPr>
          <p:cNvPr id="10" name="KSO_Shape"/>
          <p:cNvSpPr>
            <a:spLocks/>
          </p:cNvSpPr>
          <p:nvPr/>
        </p:nvSpPr>
        <p:spPr bwMode="auto">
          <a:xfrm>
            <a:off x="2009775" y="5147786"/>
            <a:ext cx="1334873" cy="1243722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78214" y="1968110"/>
            <a:ext cx="50709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一、工科数学分析简介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二、极限</a:t>
            </a: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三、一元函数微分学</a:t>
            </a: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四、无穷级数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五、定位与展望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grpSp>
        <p:nvGrpSpPr>
          <p:cNvPr id="13" name="组合 12"/>
          <p:cNvGrpSpPr>
            <a:grpSpLocks noChangeAspect="1"/>
          </p:cNvGrpSpPr>
          <p:nvPr/>
        </p:nvGrpSpPr>
        <p:grpSpPr>
          <a:xfrm>
            <a:off x="3800221" y="3860936"/>
            <a:ext cx="1260000" cy="1260000"/>
            <a:chOff x="1174779" y="3359349"/>
            <a:chExt cx="1800000" cy="1800001"/>
          </a:xfrm>
        </p:grpSpPr>
        <p:grpSp>
          <p:nvGrpSpPr>
            <p:cNvPr id="14" name="组合 13"/>
            <p:cNvGrpSpPr/>
            <p:nvPr/>
          </p:nvGrpSpPr>
          <p:grpSpPr>
            <a:xfrm>
              <a:off x="1174779" y="3359349"/>
              <a:ext cx="1800000" cy="1800001"/>
              <a:chOff x="6250980" y="3660482"/>
              <a:chExt cx="1800000" cy="1800001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6250980" y="3660482"/>
                <a:ext cx="1800000" cy="1800000"/>
              </a:xfrm>
              <a:prstGeom prst="ellipse">
                <a:avLst/>
              </a:prstGeom>
              <a:gradFill flip="none" rotWithShape="1">
                <a:gsLst>
                  <a:gs pos="0">
                    <a:srgbClr val="E8E7E9"/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/>
              <p:cNvSpPr/>
              <p:nvPr/>
            </p:nvSpPr>
            <p:spPr>
              <a:xfrm rot="19510690">
                <a:off x="6250980" y="3660483"/>
                <a:ext cx="1800000" cy="1800000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chemeClr val="bg1"/>
                    </a:gs>
                    <a:gs pos="100000">
                      <a:srgbClr val="E7E4E9"/>
                    </a:gs>
                  </a:gsLst>
                  <a:lin ang="5400000" scaled="1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椭圆 14"/>
            <p:cNvSpPr/>
            <p:nvPr/>
          </p:nvSpPr>
          <p:spPr>
            <a:xfrm>
              <a:off x="1354779" y="3539349"/>
              <a:ext cx="1440000" cy="1440000"/>
            </a:xfrm>
            <a:prstGeom prst="ellipse">
              <a:avLst/>
            </a:prstGeom>
            <a:solidFill>
              <a:srgbClr val="5D9FC1"/>
            </a:solidFill>
            <a:ln>
              <a:noFill/>
            </a:ln>
            <a:effectLst>
              <a:innerShdw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>
            <a:grpSpLocks noChangeAspect="1"/>
          </p:cNvGrpSpPr>
          <p:nvPr/>
        </p:nvGrpSpPr>
        <p:grpSpPr>
          <a:xfrm>
            <a:off x="4207600" y="2570378"/>
            <a:ext cx="576000" cy="576000"/>
            <a:chOff x="1174779" y="3359349"/>
            <a:chExt cx="1800000" cy="1800001"/>
          </a:xfrm>
        </p:grpSpPr>
        <p:grpSp>
          <p:nvGrpSpPr>
            <p:cNvPr id="19" name="组合 18"/>
            <p:cNvGrpSpPr/>
            <p:nvPr/>
          </p:nvGrpSpPr>
          <p:grpSpPr>
            <a:xfrm>
              <a:off x="1174779" y="3359349"/>
              <a:ext cx="1800000" cy="1800001"/>
              <a:chOff x="6250980" y="3660482"/>
              <a:chExt cx="1800000" cy="1800001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6250980" y="3660482"/>
                <a:ext cx="1800000" cy="1800000"/>
              </a:xfrm>
              <a:prstGeom prst="ellipse">
                <a:avLst/>
              </a:prstGeom>
              <a:gradFill flip="none" rotWithShape="1">
                <a:gsLst>
                  <a:gs pos="0">
                    <a:srgbClr val="E8E7E9"/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 rot="19510690">
                <a:off x="6250980" y="3660483"/>
                <a:ext cx="1800000" cy="1800000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chemeClr val="bg1"/>
                    </a:gs>
                    <a:gs pos="100000">
                      <a:srgbClr val="E7E4E9"/>
                    </a:gs>
                  </a:gsLst>
                  <a:lin ang="5400000" scaled="1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0" name="椭圆 19"/>
            <p:cNvSpPr/>
            <p:nvPr/>
          </p:nvSpPr>
          <p:spPr>
            <a:xfrm>
              <a:off x="1354779" y="3539349"/>
              <a:ext cx="1440000" cy="1440000"/>
            </a:xfrm>
            <a:prstGeom prst="ellipse">
              <a:avLst/>
            </a:prstGeom>
            <a:solidFill>
              <a:srgbClr val="183A6A"/>
            </a:solidFill>
            <a:ln>
              <a:noFill/>
            </a:ln>
            <a:effectLst>
              <a:innerShdw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570591" y="2718418"/>
            <a:ext cx="1980000" cy="1980000"/>
            <a:chOff x="6250980" y="3660482"/>
            <a:chExt cx="1800000" cy="1800001"/>
          </a:xfrm>
        </p:grpSpPr>
        <p:sp>
          <p:nvSpPr>
            <p:cNvPr id="24" name="椭圆 23"/>
            <p:cNvSpPr/>
            <p:nvPr/>
          </p:nvSpPr>
          <p:spPr>
            <a:xfrm>
              <a:off x="6250980" y="3660482"/>
              <a:ext cx="1800000" cy="1800000"/>
            </a:xfrm>
            <a:prstGeom prst="ellipse">
              <a:avLst/>
            </a:prstGeom>
            <a:gradFill flip="none" rotWithShape="1">
              <a:gsLst>
                <a:gs pos="0">
                  <a:srgbClr val="E8E7E9"/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 rot="19510690">
              <a:off x="6250980" y="3660483"/>
              <a:ext cx="1800000" cy="1800000"/>
            </a:xfrm>
            <a:prstGeom prst="ellipse">
              <a:avLst/>
            </a:prstGeom>
            <a:noFill/>
            <a:ln>
              <a:gradFill>
                <a:gsLst>
                  <a:gs pos="0">
                    <a:schemeClr val="bg1"/>
                  </a:gs>
                  <a:gs pos="100000">
                    <a:srgbClr val="E7E4E9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椭圆 25"/>
          <p:cNvSpPr/>
          <p:nvPr/>
        </p:nvSpPr>
        <p:spPr>
          <a:xfrm>
            <a:off x="2714591" y="2862418"/>
            <a:ext cx="1692000" cy="1692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innerShdw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7" name="组合 26"/>
          <p:cNvGrpSpPr>
            <a:grpSpLocks noChangeAspect="1"/>
          </p:cNvGrpSpPr>
          <p:nvPr/>
        </p:nvGrpSpPr>
        <p:grpSpPr>
          <a:xfrm>
            <a:off x="2302122" y="2035413"/>
            <a:ext cx="1044000" cy="1044000"/>
            <a:chOff x="1174779" y="3359349"/>
            <a:chExt cx="1800000" cy="1800001"/>
          </a:xfrm>
        </p:grpSpPr>
        <p:grpSp>
          <p:nvGrpSpPr>
            <p:cNvPr id="28" name="组合 27"/>
            <p:cNvGrpSpPr/>
            <p:nvPr/>
          </p:nvGrpSpPr>
          <p:grpSpPr>
            <a:xfrm>
              <a:off x="1174779" y="3359349"/>
              <a:ext cx="1800000" cy="1800001"/>
              <a:chOff x="6250980" y="3660482"/>
              <a:chExt cx="1800000" cy="1800001"/>
            </a:xfrm>
          </p:grpSpPr>
          <p:sp>
            <p:nvSpPr>
              <p:cNvPr id="30" name="椭圆 29"/>
              <p:cNvSpPr/>
              <p:nvPr/>
            </p:nvSpPr>
            <p:spPr>
              <a:xfrm>
                <a:off x="6250980" y="3660482"/>
                <a:ext cx="1800000" cy="1800000"/>
              </a:xfrm>
              <a:prstGeom prst="ellipse">
                <a:avLst/>
              </a:prstGeom>
              <a:gradFill flip="none" rotWithShape="1">
                <a:gsLst>
                  <a:gs pos="0">
                    <a:srgbClr val="E8E7E9"/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椭圆 30"/>
              <p:cNvSpPr/>
              <p:nvPr/>
            </p:nvSpPr>
            <p:spPr>
              <a:xfrm rot="19510690">
                <a:off x="6250980" y="3660483"/>
                <a:ext cx="1800000" cy="1800000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chemeClr val="bg1"/>
                    </a:gs>
                    <a:gs pos="100000">
                      <a:srgbClr val="E7E4E9"/>
                    </a:gs>
                  </a:gsLst>
                  <a:lin ang="5400000" scaled="1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9" name="椭圆 28"/>
            <p:cNvSpPr/>
            <p:nvPr/>
          </p:nvSpPr>
          <p:spPr>
            <a:xfrm>
              <a:off x="1354779" y="3539349"/>
              <a:ext cx="1440000" cy="1440000"/>
            </a:xfrm>
            <a:prstGeom prst="ellipse">
              <a:avLst/>
            </a:prstGeom>
            <a:solidFill>
              <a:srgbClr val="16B6CC"/>
            </a:solidFill>
            <a:ln>
              <a:noFill/>
            </a:ln>
            <a:effectLst>
              <a:innerShdw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2" name="组合 31"/>
          <p:cNvGrpSpPr>
            <a:grpSpLocks noChangeAspect="1"/>
          </p:cNvGrpSpPr>
          <p:nvPr/>
        </p:nvGrpSpPr>
        <p:grpSpPr>
          <a:xfrm>
            <a:off x="1899243" y="4151919"/>
            <a:ext cx="648000" cy="648000"/>
            <a:chOff x="1174779" y="3359349"/>
            <a:chExt cx="1800000" cy="1800001"/>
          </a:xfrm>
        </p:grpSpPr>
        <p:grpSp>
          <p:nvGrpSpPr>
            <p:cNvPr id="33" name="组合 32"/>
            <p:cNvGrpSpPr/>
            <p:nvPr/>
          </p:nvGrpSpPr>
          <p:grpSpPr>
            <a:xfrm>
              <a:off x="1174779" y="3359349"/>
              <a:ext cx="1800000" cy="1800001"/>
              <a:chOff x="6250980" y="3660482"/>
              <a:chExt cx="1800000" cy="1800001"/>
            </a:xfrm>
          </p:grpSpPr>
          <p:sp>
            <p:nvSpPr>
              <p:cNvPr id="35" name="椭圆 34"/>
              <p:cNvSpPr/>
              <p:nvPr/>
            </p:nvSpPr>
            <p:spPr>
              <a:xfrm>
                <a:off x="6250980" y="3660482"/>
                <a:ext cx="1800000" cy="1800000"/>
              </a:xfrm>
              <a:prstGeom prst="ellipse">
                <a:avLst/>
              </a:prstGeom>
              <a:gradFill flip="none" rotWithShape="1">
                <a:gsLst>
                  <a:gs pos="0">
                    <a:srgbClr val="E8E7E9"/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/>
              <p:cNvSpPr/>
              <p:nvPr/>
            </p:nvSpPr>
            <p:spPr>
              <a:xfrm rot="19510690">
                <a:off x="6250980" y="3660483"/>
                <a:ext cx="1800000" cy="1800000"/>
              </a:xfrm>
              <a:prstGeom prst="ellipse">
                <a:avLst/>
              </a:prstGeom>
              <a:noFill/>
              <a:ln>
                <a:gradFill>
                  <a:gsLst>
                    <a:gs pos="0">
                      <a:schemeClr val="bg1"/>
                    </a:gs>
                    <a:gs pos="100000">
                      <a:srgbClr val="E7E4E9"/>
                    </a:gs>
                  </a:gsLst>
                  <a:lin ang="5400000" scaled="1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4" name="椭圆 33"/>
            <p:cNvSpPr/>
            <p:nvPr/>
          </p:nvSpPr>
          <p:spPr>
            <a:xfrm>
              <a:off x="1354779" y="3539349"/>
              <a:ext cx="1440000" cy="1440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innerShdw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>
            <a:grpSpLocks noChangeAspect="1"/>
          </p:cNvGrpSpPr>
          <p:nvPr/>
        </p:nvGrpSpPr>
        <p:grpSpPr>
          <a:xfrm>
            <a:off x="3178084" y="3310817"/>
            <a:ext cx="876025" cy="900000"/>
            <a:chOff x="3976261" y="3892343"/>
            <a:chExt cx="326182" cy="335109"/>
          </a:xfrm>
          <a:solidFill>
            <a:schemeClr val="bg1"/>
          </a:solidFill>
        </p:grpSpPr>
        <p:sp>
          <p:nvSpPr>
            <p:cNvPr id="38" name="六边形 37"/>
            <p:cNvSpPr>
              <a:spLocks/>
            </p:cNvSpPr>
            <p:nvPr/>
          </p:nvSpPr>
          <p:spPr>
            <a:xfrm>
              <a:off x="3976261" y="3892343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六边形 38"/>
            <p:cNvSpPr>
              <a:spLocks/>
            </p:cNvSpPr>
            <p:nvPr/>
          </p:nvSpPr>
          <p:spPr>
            <a:xfrm>
              <a:off x="3976261" y="4005288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六边形 39"/>
            <p:cNvSpPr>
              <a:spLocks/>
            </p:cNvSpPr>
            <p:nvPr/>
          </p:nvSpPr>
          <p:spPr>
            <a:xfrm>
              <a:off x="3976261" y="4120615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六边形 40"/>
            <p:cNvSpPr>
              <a:spLocks/>
            </p:cNvSpPr>
            <p:nvPr/>
          </p:nvSpPr>
          <p:spPr>
            <a:xfrm>
              <a:off x="4078302" y="3945761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六边形 41"/>
            <p:cNvSpPr>
              <a:spLocks/>
            </p:cNvSpPr>
            <p:nvPr/>
          </p:nvSpPr>
          <p:spPr>
            <a:xfrm>
              <a:off x="4078302" y="4060570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六边形 42"/>
            <p:cNvSpPr>
              <a:spLocks/>
            </p:cNvSpPr>
            <p:nvPr/>
          </p:nvSpPr>
          <p:spPr>
            <a:xfrm>
              <a:off x="4180344" y="4003942"/>
              <a:ext cx="122099" cy="10683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151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6D31F61-D857-9B12-2640-0E2385E8B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292" y="730912"/>
            <a:ext cx="8344383" cy="539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01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803BE10-C5F6-4B2F-1C08-ABFEAA835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28" y="2291787"/>
            <a:ext cx="10454174" cy="330131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71D46A3-7531-B020-9036-383986D4C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836" y="1842665"/>
            <a:ext cx="7369684" cy="44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79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93C0CC1-CC41-FA62-38BA-63CE6E3FC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92" y="543560"/>
            <a:ext cx="4905375" cy="1524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144FF2-2EC3-BB94-DEE1-9EF60A0FA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742" y="2067560"/>
            <a:ext cx="4543425" cy="3067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5AD1D22-C42B-E9B1-270E-12E3F2687232}"/>
                  </a:ext>
                </a:extLst>
              </p:cNvPr>
              <p:cNvSpPr txBox="1"/>
              <p:nvPr/>
            </p:nvSpPr>
            <p:spPr>
              <a:xfrm>
                <a:off x="7847635" y="3217762"/>
                <a:ext cx="310262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5AD1D22-C42B-E9B1-270E-12E3F2687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635" y="3217762"/>
                <a:ext cx="3102623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7317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EB502C-40DC-AB20-AF16-79058F739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419" y="713831"/>
            <a:ext cx="8143875" cy="21431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BD5F008-BDDC-5F38-86C6-6AB128AAE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561" y="2856956"/>
            <a:ext cx="84772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37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60BC3D1-CAAC-03A2-EADF-6EEEAEE533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-1309" b="21605"/>
          <a:stretch/>
        </p:blipFill>
        <p:spPr>
          <a:xfrm>
            <a:off x="840491" y="2942079"/>
            <a:ext cx="8014142" cy="352816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D57FB56-3AB3-5C71-B5CC-CED67E82D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91" y="655957"/>
            <a:ext cx="81438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4EA4F7B-7314-DCFA-9B9D-9D4E11318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538" y="704065"/>
            <a:ext cx="8477250" cy="14668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CD340ED-E159-6BCC-4EEA-1153C3699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69" y="2700337"/>
            <a:ext cx="11182350" cy="14573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9763984-E02D-0C25-6B99-F89E39724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69" y="4157662"/>
            <a:ext cx="1012507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6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4E30209-CF75-9ED2-7115-44D49D5B9D8A}"/>
              </a:ext>
            </a:extLst>
          </p:cNvPr>
          <p:cNvSpPr txBox="1"/>
          <p:nvPr/>
        </p:nvSpPr>
        <p:spPr>
          <a:xfrm>
            <a:off x="1432431" y="894802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极限真的存在吗？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FFAA363-3892-8B91-B11C-3C1BA5D0D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996" y="1586642"/>
            <a:ext cx="54959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78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D648F08-F7CF-6863-D110-989BCEFF8669}"/>
              </a:ext>
            </a:extLst>
          </p:cNvPr>
          <p:cNvSpPr/>
          <p:nvPr/>
        </p:nvSpPr>
        <p:spPr>
          <a:xfrm>
            <a:off x="1237217" y="1161685"/>
            <a:ext cx="9879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那我问你洛神洛必达去哪里了？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46BAA9E-A84B-4579-B4B1-305614F9E8D7}"/>
              </a:ext>
            </a:extLst>
          </p:cNvPr>
          <p:cNvSpPr/>
          <p:nvPr/>
        </p:nvSpPr>
        <p:spPr>
          <a:xfrm>
            <a:off x="1502441" y="2967335"/>
            <a:ext cx="91871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那我问问你，你真的会求导吗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真的会吗？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207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6CB21-127B-F733-99BA-CDCC7E363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3C9B646-AC1F-CBB9-6CB9-716C61B6C365}"/>
              </a:ext>
            </a:extLst>
          </p:cNvPr>
          <p:cNvSpPr/>
          <p:nvPr/>
        </p:nvSpPr>
        <p:spPr>
          <a:xfrm>
            <a:off x="1524000" y="2447925"/>
            <a:ext cx="9144000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4C54F80-14F3-2069-2A71-AEEFBE7AFA80}"/>
              </a:ext>
            </a:extLst>
          </p:cNvPr>
          <p:cNvSpPr txBox="1"/>
          <p:nvPr/>
        </p:nvSpPr>
        <p:spPr>
          <a:xfrm>
            <a:off x="7299130" y="1250721"/>
            <a:ext cx="3461204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0" dirty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30579B">
                        <a:shade val="30000"/>
                        <a:satMod val="115000"/>
                      </a:srgbClr>
                    </a:gs>
                    <a:gs pos="50000">
                      <a:srgbClr val="30579B">
                        <a:shade val="67500"/>
                        <a:satMod val="115000"/>
                      </a:srgbClr>
                    </a:gs>
                    <a:gs pos="100000">
                      <a:srgbClr val="30579B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Franklin Gothic Demi Cond" panose="020B0706030402020204" pitchFamily="34" charset="0"/>
              </a:rPr>
              <a:t>03</a:t>
            </a:r>
            <a:endParaRPr lang="zh-CN" altLang="en-US" sz="25000" dirty="0">
              <a:ln w="2857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30579B">
                      <a:shade val="30000"/>
                      <a:satMod val="115000"/>
                    </a:srgbClr>
                  </a:gs>
                  <a:gs pos="50000">
                    <a:srgbClr val="30579B">
                      <a:shade val="67500"/>
                      <a:satMod val="115000"/>
                    </a:srgbClr>
                  </a:gs>
                  <a:gs pos="100000">
                    <a:srgbClr val="30579B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Franklin Gothic Demi Cond" panose="020B07060304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F603378-8495-0F8F-A10A-6ADBF28CFFE5}"/>
              </a:ext>
            </a:extLst>
          </p:cNvPr>
          <p:cNvSpPr txBox="1"/>
          <p:nvPr/>
        </p:nvSpPr>
        <p:spPr>
          <a:xfrm>
            <a:off x="1139091" y="2839811"/>
            <a:ext cx="6067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rgbClr val="3763B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一元函数微分学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269EAFF-F836-6B71-1CF7-5FA9A3B4B8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59" r="53863"/>
          <a:stretch/>
        </p:blipFill>
        <p:spPr>
          <a:xfrm>
            <a:off x="1730876" y="152401"/>
            <a:ext cx="2517275" cy="6791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7765D0D-15CA-C4C5-57BA-2C372B583253}"/>
              </a:ext>
            </a:extLst>
          </p:cNvPr>
          <p:cNvSpPr txBox="1"/>
          <p:nvPr/>
        </p:nvSpPr>
        <p:spPr>
          <a:xfrm>
            <a:off x="2124344" y="4755460"/>
            <a:ext cx="83912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PS1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2.3.4.5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。。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自己做我懒得弄了</a:t>
            </a:r>
            <a:endParaRPr lang="en-US" altLang="zh-CN" sz="3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PS2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：求你们了用导航页吧别用那个重复目录的形式了，不专业！！！</a:t>
            </a:r>
          </a:p>
        </p:txBody>
      </p:sp>
    </p:spTree>
    <p:extLst>
      <p:ext uri="{BB962C8B-B14F-4D97-AF65-F5344CB8AC3E}">
        <p14:creationId xmlns:p14="http://schemas.microsoft.com/office/powerpoint/2010/main" val="3440091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AB36C57-C10B-E995-34A7-6B391E005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185" y="289230"/>
            <a:ext cx="8805387" cy="627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53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0" y="2447925"/>
            <a:ext cx="9144000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299130" y="1250721"/>
            <a:ext cx="3368871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0" dirty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30579B">
                        <a:shade val="30000"/>
                        <a:satMod val="115000"/>
                      </a:srgbClr>
                    </a:gs>
                    <a:gs pos="50000">
                      <a:srgbClr val="30579B">
                        <a:shade val="67500"/>
                        <a:satMod val="115000"/>
                      </a:srgbClr>
                    </a:gs>
                    <a:gs pos="100000">
                      <a:srgbClr val="30579B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Franklin Gothic Demi Cond" panose="020B0706030402020204" pitchFamily="34" charset="0"/>
              </a:rPr>
              <a:t>01</a:t>
            </a:r>
            <a:endParaRPr lang="zh-CN" altLang="en-US" sz="25000" dirty="0">
              <a:ln w="2857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30579B">
                      <a:shade val="30000"/>
                      <a:satMod val="115000"/>
                    </a:srgbClr>
                  </a:gs>
                  <a:gs pos="50000">
                    <a:srgbClr val="30579B">
                      <a:shade val="67500"/>
                      <a:satMod val="115000"/>
                    </a:srgbClr>
                  </a:gs>
                  <a:gs pos="100000">
                    <a:srgbClr val="30579B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Franklin Gothic Demi Cond" panose="020B07060304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53878" y="2932538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3763B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工科数学分析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59" r="53863"/>
          <a:stretch/>
        </p:blipFill>
        <p:spPr>
          <a:xfrm>
            <a:off x="1730876" y="152401"/>
            <a:ext cx="2517275" cy="67916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24344" y="4755460"/>
            <a:ext cx="83912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PS1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2.3.4.5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。。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自己做我懒得弄了</a:t>
            </a:r>
            <a:endParaRPr lang="en-US" altLang="zh-CN" sz="3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PS2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：求你们了用导航页吧别用那个重复目录的形式了，不专业！！！</a:t>
            </a:r>
          </a:p>
        </p:txBody>
      </p:sp>
    </p:spTree>
    <p:extLst>
      <p:ext uri="{BB962C8B-B14F-4D97-AF65-F5344CB8AC3E}">
        <p14:creationId xmlns:p14="http://schemas.microsoft.com/office/powerpoint/2010/main" val="2652717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6FAC0D0-9596-818E-F456-B64666DEE9DE}"/>
              </a:ext>
            </a:extLst>
          </p:cNvPr>
          <p:cNvSpPr/>
          <p:nvPr/>
        </p:nvSpPr>
        <p:spPr>
          <a:xfrm>
            <a:off x="1870848" y="710271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怎么算连续，怎么算可导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119286-C0E9-69EE-F902-2A476E51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016" y="1633601"/>
            <a:ext cx="6724650" cy="28575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36C0528-3301-57E6-5EF2-C6254B42A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016" y="4491101"/>
            <a:ext cx="69246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03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CC814A1-0D39-2BF2-5A8E-560E6397B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712" y="857567"/>
            <a:ext cx="6429375" cy="13430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4E4E325-B18A-D871-769E-634619E6B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46" y="2552382"/>
            <a:ext cx="6362700" cy="12858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5EFCB4-BAC2-B330-0103-C9A0D2598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546" y="4043362"/>
            <a:ext cx="4705350" cy="12096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71CF966-F02D-3A8D-1531-6927475582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058" y="5333683"/>
            <a:ext cx="578167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49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B9EA3C2-EC99-E623-1CF3-FC0CADE0E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80" y="509829"/>
            <a:ext cx="8409753" cy="602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19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454657">
            <a:extLst>
              <a:ext uri="{FF2B5EF4-FFF2-40B4-BE49-F238E27FC236}">
                <a16:creationId xmlns:a16="http://schemas.microsoft.com/office/drawing/2014/main" id="{E52AAEAD-6A93-6307-C831-6FA765F46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838200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7" name="对象 454658">
            <a:extLst>
              <a:ext uri="{FF2B5EF4-FFF2-40B4-BE49-F238E27FC236}">
                <a16:creationId xmlns:a16="http://schemas.microsoft.com/office/drawing/2014/main" id="{6605F692-6BB2-D485-39CA-FAA99C408D3F}"/>
              </a:ext>
            </a:extLst>
          </p:cNvPr>
          <p:cNvGraphicFramePr>
            <a:graphicFrameLocks/>
          </p:cNvGraphicFramePr>
          <p:nvPr/>
        </p:nvGraphicFramePr>
        <p:xfrm>
          <a:off x="1714500" y="533400"/>
          <a:ext cx="5143500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143500" imgH="1790700" progId="Equation.3">
                  <p:embed/>
                </p:oleObj>
              </mc:Choice>
              <mc:Fallback>
                <p:oleObj r:id="rId2" imgW="5143500" imgH="1790700" progId="Equation.3">
                  <p:embed/>
                  <p:pic>
                    <p:nvPicPr>
                      <p:cNvPr id="40963" name="对象 454658">
                        <a:extLst>
                          <a:ext uri="{FF2B5EF4-FFF2-40B4-BE49-F238E27FC236}">
                            <a16:creationId xmlns:a16="http://schemas.microsoft.com/office/drawing/2014/main" id="{A8AFBB70-25B1-7BCE-0FBE-C113C255C56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533400"/>
                        <a:ext cx="5143500" cy="179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16D41378-6D2B-512A-9AEC-3A7D76612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2587625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</a:t>
            </a:r>
            <a:endParaRPr lang="zh-CN" altLang="en-US" sz="2800" b="1">
              <a:solidFill>
                <a:srgbClr val="000000"/>
              </a:solidFill>
            </a:endParaRPr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97E88894-9AD7-5577-C148-AD553991FECE}"/>
              </a:ext>
            </a:extLst>
          </p:cNvPr>
          <p:cNvGraphicFramePr>
            <a:graphicFrameLocks/>
          </p:cNvGraphicFramePr>
          <p:nvPr/>
        </p:nvGraphicFramePr>
        <p:xfrm>
          <a:off x="1525588" y="2514600"/>
          <a:ext cx="2741612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086100" imgH="838200" progId="Equation.3">
                  <p:embed/>
                </p:oleObj>
              </mc:Choice>
              <mc:Fallback>
                <p:oleObj r:id="rId4" imgW="3086100" imgH="838200" progId="Equation.3">
                  <p:embed/>
                  <p:pic>
                    <p:nvPicPr>
                      <p:cNvPr id="454661" name="对象 454660">
                        <a:extLst>
                          <a:ext uri="{FF2B5EF4-FFF2-40B4-BE49-F238E27FC236}">
                            <a16:creationId xmlns:a16="http://schemas.microsoft.com/office/drawing/2014/main" id="{241C428B-27CB-7702-222F-CACD5DB9DBF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2514600"/>
                        <a:ext cx="2741612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AFE4D0E2-A6B9-1949-A9D1-877BAEAB8518}"/>
              </a:ext>
            </a:extLst>
          </p:cNvPr>
          <p:cNvGraphicFramePr>
            <a:graphicFrameLocks/>
          </p:cNvGraphicFramePr>
          <p:nvPr/>
        </p:nvGraphicFramePr>
        <p:xfrm>
          <a:off x="4654550" y="2476500"/>
          <a:ext cx="21224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387600" imgH="838200" progId="Equation.3">
                  <p:embed/>
                </p:oleObj>
              </mc:Choice>
              <mc:Fallback>
                <p:oleObj r:id="rId6" imgW="2387600" imgH="838200" progId="Equation.3">
                  <p:embed/>
                  <p:pic>
                    <p:nvPicPr>
                      <p:cNvPr id="454662" name="对象 454661">
                        <a:extLst>
                          <a:ext uri="{FF2B5EF4-FFF2-40B4-BE49-F238E27FC236}">
                            <a16:creationId xmlns:a16="http://schemas.microsoft.com/office/drawing/2014/main" id="{61F93945-F8E3-FB50-D383-1D6365DA363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2476500"/>
                        <a:ext cx="2122488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1D9BEF28-5A02-D793-4DCD-6F08C368B033}"/>
              </a:ext>
            </a:extLst>
          </p:cNvPr>
          <p:cNvGraphicFramePr>
            <a:graphicFrameLocks/>
          </p:cNvGraphicFramePr>
          <p:nvPr/>
        </p:nvGraphicFramePr>
        <p:xfrm>
          <a:off x="4648200" y="3427413"/>
          <a:ext cx="2946400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313262" imgH="431613" progId="Equation.3">
                  <p:embed/>
                </p:oleObj>
              </mc:Choice>
              <mc:Fallback>
                <p:oleObj r:id="rId8" imgW="3313262" imgH="431613" progId="Equation.3">
                  <p:embed/>
                  <p:pic>
                    <p:nvPicPr>
                      <p:cNvPr id="454663" name="对象 454662">
                        <a:extLst>
                          <a:ext uri="{FF2B5EF4-FFF2-40B4-BE49-F238E27FC236}">
                            <a16:creationId xmlns:a16="http://schemas.microsoft.com/office/drawing/2014/main" id="{181C5E0B-8555-C42D-B284-72F2558843C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427413"/>
                        <a:ext cx="2946400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AF509EC3-6141-3F9B-BEEC-E164199E4E58}"/>
              </a:ext>
            </a:extLst>
          </p:cNvPr>
          <p:cNvGraphicFramePr>
            <a:graphicFrameLocks/>
          </p:cNvGraphicFramePr>
          <p:nvPr/>
        </p:nvGraphicFramePr>
        <p:xfrm>
          <a:off x="939800" y="4300538"/>
          <a:ext cx="1936750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2183452" imgH="393529" progId="Equation.3">
                  <p:embed/>
                </p:oleObj>
              </mc:Choice>
              <mc:Fallback>
                <p:oleObj r:id="rId10" imgW="2183452" imgH="393529" progId="Equation.3">
                  <p:embed/>
                  <p:pic>
                    <p:nvPicPr>
                      <p:cNvPr id="454664" name="对象 454663">
                        <a:extLst>
                          <a:ext uri="{FF2B5EF4-FFF2-40B4-BE49-F238E27FC236}">
                            <a16:creationId xmlns:a16="http://schemas.microsoft.com/office/drawing/2014/main" id="{66A2C426-6D81-9DFF-806B-06011168FED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4300538"/>
                        <a:ext cx="1936750" cy="34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E07C514E-4765-4DBE-B554-732E71181969}"/>
              </a:ext>
            </a:extLst>
          </p:cNvPr>
          <p:cNvGraphicFramePr>
            <a:graphicFrameLocks/>
          </p:cNvGraphicFramePr>
          <p:nvPr/>
        </p:nvGraphicFramePr>
        <p:xfrm>
          <a:off x="3051175" y="3733800"/>
          <a:ext cx="3578225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4025900" imgH="1257300" progId="Equation.3">
                  <p:embed/>
                </p:oleObj>
              </mc:Choice>
              <mc:Fallback>
                <p:oleObj r:id="rId12" imgW="4025900" imgH="1257300" progId="Equation.3">
                  <p:embed/>
                  <p:pic>
                    <p:nvPicPr>
                      <p:cNvPr id="454665" name="对象 454664">
                        <a:extLst>
                          <a:ext uri="{FF2B5EF4-FFF2-40B4-BE49-F238E27FC236}">
                            <a16:creationId xmlns:a16="http://schemas.microsoft.com/office/drawing/2014/main" id="{81772018-FB89-A995-3BD3-A9EBE78A964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3733800"/>
                        <a:ext cx="3578225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5AA9FC6E-4368-C915-D081-B2B3558BA035}"/>
              </a:ext>
            </a:extLst>
          </p:cNvPr>
          <p:cNvGraphicFramePr>
            <a:graphicFrameLocks/>
          </p:cNvGraphicFramePr>
          <p:nvPr/>
        </p:nvGraphicFramePr>
        <p:xfrm>
          <a:off x="6629400" y="4095750"/>
          <a:ext cx="11064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1244600" imgH="838200" progId="Equation.3">
                  <p:embed/>
                </p:oleObj>
              </mc:Choice>
              <mc:Fallback>
                <p:oleObj r:id="rId14" imgW="1244600" imgH="838200" progId="Equation.3">
                  <p:embed/>
                  <p:pic>
                    <p:nvPicPr>
                      <p:cNvPr id="454666" name="对象 454665">
                        <a:extLst>
                          <a:ext uri="{FF2B5EF4-FFF2-40B4-BE49-F238E27FC236}">
                            <a16:creationId xmlns:a16="http://schemas.microsoft.com/office/drawing/2014/main" id="{491904DD-1931-5533-3457-98074F37251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095750"/>
                        <a:ext cx="1106488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20FA716-44DB-C7E3-E47A-770928EC515A}"/>
              </a:ext>
            </a:extLst>
          </p:cNvPr>
          <p:cNvGraphicFramePr>
            <a:graphicFrameLocks/>
          </p:cNvGraphicFramePr>
          <p:nvPr/>
        </p:nvGraphicFramePr>
        <p:xfrm>
          <a:off x="990600" y="4953000"/>
          <a:ext cx="69770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7848600" imgH="838200" progId="Equation.3">
                  <p:embed/>
                </p:oleObj>
              </mc:Choice>
              <mc:Fallback>
                <p:oleObj r:id="rId16" imgW="7848600" imgH="838200" progId="Equation.3">
                  <p:embed/>
                  <p:pic>
                    <p:nvPicPr>
                      <p:cNvPr id="454667" name="对象 454666">
                        <a:extLst>
                          <a:ext uri="{FF2B5EF4-FFF2-40B4-BE49-F238E27FC236}">
                            <a16:creationId xmlns:a16="http://schemas.microsoft.com/office/drawing/2014/main" id="{25E08E35-577D-D51E-348A-4264C6DFD52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953000"/>
                        <a:ext cx="6977063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A3B18C0E-7CE8-5AEE-3694-329E626F5149}"/>
              </a:ext>
            </a:extLst>
          </p:cNvPr>
          <p:cNvGraphicFramePr>
            <a:graphicFrameLocks/>
          </p:cNvGraphicFramePr>
          <p:nvPr/>
        </p:nvGraphicFramePr>
        <p:xfrm>
          <a:off x="990600" y="5791200"/>
          <a:ext cx="3252788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8" imgW="3656013" imgH="431613" progId="Equation.3">
                  <p:embed/>
                </p:oleObj>
              </mc:Choice>
              <mc:Fallback>
                <p:oleObj r:id="rId18" imgW="3656013" imgH="431613" progId="Equation.3">
                  <p:embed/>
                  <p:pic>
                    <p:nvPicPr>
                      <p:cNvPr id="454668" name="对象 454667">
                        <a:extLst>
                          <a:ext uri="{FF2B5EF4-FFF2-40B4-BE49-F238E27FC236}">
                            <a16:creationId xmlns:a16="http://schemas.microsoft.com/office/drawing/2014/main" id="{7CF7D7F7-F54B-3D96-423C-BD9CEA90CC4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791200"/>
                        <a:ext cx="3252788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8358A409-9EB6-E81C-F4C7-446A7248B064}"/>
              </a:ext>
            </a:extLst>
          </p:cNvPr>
          <p:cNvGraphicFramePr>
            <a:graphicFrameLocks/>
          </p:cNvGraphicFramePr>
          <p:nvPr/>
        </p:nvGraphicFramePr>
        <p:xfrm>
          <a:off x="990600" y="3429000"/>
          <a:ext cx="3225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3225800" imgH="558800" progId="Equation.3">
                  <p:embed/>
                </p:oleObj>
              </mc:Choice>
              <mc:Fallback>
                <p:oleObj r:id="rId20" imgW="3225800" imgH="558800" progId="Equation.3">
                  <p:embed/>
                  <p:pic>
                    <p:nvPicPr>
                      <p:cNvPr id="454669" name="对象 454668">
                        <a:extLst>
                          <a:ext uri="{FF2B5EF4-FFF2-40B4-BE49-F238E27FC236}">
                            <a16:creationId xmlns:a16="http://schemas.microsoft.com/office/drawing/2014/main" id="{CE714079-56D3-56E3-F8F2-E7EB203AC10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429000"/>
                        <a:ext cx="3225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047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173F7CB-827B-D44D-FA97-B41F7BDD0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65" y="836693"/>
            <a:ext cx="1117282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40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EA96799-3ECD-1D7A-B1DA-0AF38ECCE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745" y="932245"/>
            <a:ext cx="10685131" cy="543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3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1E80568-E388-6E70-D3EE-EB95F999B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73" y="994638"/>
            <a:ext cx="9064043" cy="318382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82775B3-BBFA-2083-822E-B5FF4E946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229" y="4614078"/>
            <a:ext cx="8238533" cy="153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74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3566175-BA42-9369-674E-1CE28F85A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07" y="502602"/>
            <a:ext cx="8979658" cy="2138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5D2F177-014D-2149-4A02-BA98BF39D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811" y="2983548"/>
            <a:ext cx="80962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19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AA9E5-22D0-9C1F-36C6-AEEF5987C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36" y="834763"/>
            <a:ext cx="8979393" cy="250163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5B559A41-ABEA-7220-CC55-6521EF1B9CED}"/>
              </a:ext>
            </a:extLst>
          </p:cNvPr>
          <p:cNvSpPr/>
          <p:nvPr/>
        </p:nvSpPr>
        <p:spPr>
          <a:xfrm>
            <a:off x="2541180" y="3822541"/>
            <a:ext cx="71096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一元函数可微一定可导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可导一定可微</a:t>
            </a:r>
          </a:p>
        </p:txBody>
      </p:sp>
    </p:spTree>
    <p:extLst>
      <p:ext uri="{BB962C8B-B14F-4D97-AF65-F5344CB8AC3E}">
        <p14:creationId xmlns:p14="http://schemas.microsoft.com/office/powerpoint/2010/main" val="551805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3C9728-2086-E3C1-9F60-69166B531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267" y="806488"/>
            <a:ext cx="7333480" cy="91439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54239EC-FEAA-4512-CB41-FDC3D4D99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267" y="1837481"/>
            <a:ext cx="9725440" cy="130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2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空心弧 3"/>
          <p:cNvSpPr/>
          <p:nvPr/>
        </p:nvSpPr>
        <p:spPr>
          <a:xfrm rot="11297752">
            <a:off x="2558424" y="3476387"/>
            <a:ext cx="1364552" cy="1364033"/>
          </a:xfrm>
          <a:prstGeom prst="blockArc">
            <a:avLst>
              <a:gd name="adj1" fmla="val 5997684"/>
              <a:gd name="adj2" fmla="val 1412412"/>
              <a:gd name="adj3" fmla="val 18815"/>
            </a:avLst>
          </a:prstGeom>
          <a:solidFill>
            <a:srgbClr val="9FD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空心弧 4"/>
          <p:cNvSpPr>
            <a:spLocks noChangeAspect="1"/>
          </p:cNvSpPr>
          <p:nvPr/>
        </p:nvSpPr>
        <p:spPr>
          <a:xfrm rot="20441400">
            <a:off x="2204856" y="3122952"/>
            <a:ext cx="2071688" cy="2070900"/>
          </a:xfrm>
          <a:prstGeom prst="blockArc">
            <a:avLst>
              <a:gd name="adj1" fmla="val 6569697"/>
              <a:gd name="adj2" fmla="val 1201319"/>
              <a:gd name="adj3" fmla="val 12788"/>
            </a:avLst>
          </a:prstGeom>
          <a:solidFill>
            <a:srgbClr val="0366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空心弧 5"/>
          <p:cNvSpPr>
            <a:spLocks noChangeAspect="1"/>
          </p:cNvSpPr>
          <p:nvPr/>
        </p:nvSpPr>
        <p:spPr>
          <a:xfrm rot="17156505">
            <a:off x="1857868" y="2774949"/>
            <a:ext cx="2761200" cy="2762250"/>
          </a:xfrm>
          <a:prstGeom prst="blockArc">
            <a:avLst>
              <a:gd name="adj1" fmla="val 3973356"/>
              <a:gd name="adj2" fmla="val 21543974"/>
              <a:gd name="adj3" fmla="val 9211"/>
            </a:avLst>
          </a:prstGeom>
          <a:solidFill>
            <a:srgbClr val="183A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234355" y="4807923"/>
            <a:ext cx="945655" cy="1142614"/>
            <a:chOff x="2771898" y="4586033"/>
            <a:chExt cx="1870450" cy="795517"/>
          </a:xfrm>
        </p:grpSpPr>
        <p:cxnSp>
          <p:nvCxnSpPr>
            <p:cNvPr id="8" name="直接连接符 7"/>
            <p:cNvCxnSpPr/>
            <p:nvPr userDrawn="1"/>
          </p:nvCxnSpPr>
          <p:spPr>
            <a:xfrm>
              <a:off x="3562348" y="5381550"/>
              <a:ext cx="1080000" cy="0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 userDrawn="1"/>
          </p:nvCxnSpPr>
          <p:spPr>
            <a:xfrm>
              <a:off x="2771898" y="4586033"/>
              <a:ext cx="790450" cy="784321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oval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4036223" y="3761004"/>
            <a:ext cx="1143787" cy="406339"/>
            <a:chOff x="2786122" y="3451771"/>
            <a:chExt cx="1856226" cy="366955"/>
          </a:xfrm>
        </p:grpSpPr>
        <p:cxnSp>
          <p:nvCxnSpPr>
            <p:cNvPr id="11" name="直接连接符 10"/>
            <p:cNvCxnSpPr/>
            <p:nvPr userDrawn="1"/>
          </p:nvCxnSpPr>
          <p:spPr>
            <a:xfrm>
              <a:off x="3562348" y="3818726"/>
              <a:ext cx="1080000" cy="0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 userDrawn="1"/>
          </p:nvCxnSpPr>
          <p:spPr>
            <a:xfrm flipH="1" flipV="1">
              <a:off x="2786122" y="3451771"/>
              <a:ext cx="776226" cy="366955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3634155" y="2586005"/>
            <a:ext cx="1545855" cy="1196552"/>
            <a:chOff x="2294164" y="2364115"/>
            <a:chExt cx="2348184" cy="990289"/>
          </a:xfrm>
        </p:grpSpPr>
        <p:cxnSp>
          <p:nvCxnSpPr>
            <p:cNvPr id="14" name="直接连接符 13"/>
            <p:cNvCxnSpPr/>
            <p:nvPr userDrawn="1"/>
          </p:nvCxnSpPr>
          <p:spPr>
            <a:xfrm>
              <a:off x="3562348" y="2364115"/>
              <a:ext cx="1080000" cy="0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/>
          </p:nvCxnSpPr>
          <p:spPr>
            <a:xfrm flipH="1">
              <a:off x="2294164" y="2364115"/>
              <a:ext cx="1268184" cy="990289"/>
            </a:xfrm>
            <a:prstGeom prst="line">
              <a:avLst/>
            </a:prstGeom>
            <a:ln w="12700">
              <a:solidFill>
                <a:srgbClr val="C00000"/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圆角矩形 15"/>
          <p:cNvSpPr/>
          <p:nvPr/>
        </p:nvSpPr>
        <p:spPr>
          <a:xfrm>
            <a:off x="5180010" y="2075562"/>
            <a:ext cx="5127509" cy="1296000"/>
          </a:xfrm>
          <a:prstGeom prst="roundRect">
            <a:avLst/>
          </a:prstGeom>
          <a:noFill/>
          <a:ln w="22225">
            <a:solidFill>
              <a:srgbClr val="8A78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5180010" y="3570215"/>
            <a:ext cx="5127509" cy="1237709"/>
          </a:xfrm>
          <a:prstGeom prst="roundRect">
            <a:avLst/>
          </a:prstGeom>
          <a:noFill/>
          <a:ln w="22225">
            <a:solidFill>
              <a:srgbClr val="8A78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5180010" y="5006575"/>
            <a:ext cx="5127509" cy="1382684"/>
          </a:xfrm>
          <a:prstGeom prst="roundRect">
            <a:avLst/>
          </a:prstGeom>
          <a:noFill/>
          <a:ln w="22225">
            <a:solidFill>
              <a:srgbClr val="8A78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081172" y="264121"/>
            <a:ext cx="4272610" cy="17889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105026" y="138784"/>
            <a:ext cx="26965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工科数学分析简介</a:t>
            </a:r>
          </a:p>
        </p:txBody>
      </p:sp>
      <p:sp>
        <p:nvSpPr>
          <p:cNvPr id="22" name="矩形 21"/>
          <p:cNvSpPr/>
          <p:nvPr/>
        </p:nvSpPr>
        <p:spPr>
          <a:xfrm>
            <a:off x="5510206" y="2551057"/>
            <a:ext cx="3961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工科数学分析</a:t>
            </a:r>
            <a:r>
              <a:rPr lang="en-US" altLang="zh-CN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or</a:t>
            </a:r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高等数学</a:t>
            </a:r>
            <a:r>
              <a:rPr lang="en-US" altLang="zh-CN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or</a:t>
            </a:r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数学分析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1524000" y="741125"/>
            <a:ext cx="9144000" cy="58477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学到现在你到底学了什么？</a:t>
            </a:r>
          </a:p>
        </p:txBody>
      </p:sp>
      <p:sp>
        <p:nvSpPr>
          <p:cNvPr id="24" name="矩形 23"/>
          <p:cNvSpPr/>
          <p:nvPr/>
        </p:nvSpPr>
        <p:spPr>
          <a:xfrm>
            <a:off x="5553488" y="3751893"/>
            <a:ext cx="4482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极限，一元函数微分学，一元函数积分学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553487" y="4035885"/>
            <a:ext cx="3307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常微分方程，多元函数微分学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553485" y="4330479"/>
            <a:ext cx="297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多元函数积分学，无穷级数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495233" y="5217329"/>
            <a:ext cx="3438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提前入门，提前理解，提前思考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511051" y="5584190"/>
            <a:ext cx="320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把微积分当作一个工具！！！</a:t>
            </a:r>
            <a:endParaRPr lang="en-US" altLang="zh-CN" b="1" kern="100" dirty="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286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A732184-B0E4-A2D6-3F12-93B028CD4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62" y="735330"/>
            <a:ext cx="6860942" cy="105283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E191FF-C8DA-F7EC-74C8-90872E00D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62" y="4791712"/>
            <a:ext cx="11061152" cy="12331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265A00E-FC85-CD0B-796C-65C968495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1940" y="2066288"/>
            <a:ext cx="41910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5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4AA9FD5-8571-2E0C-86F0-BBD513F12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345" y="606107"/>
            <a:ext cx="7829550" cy="17240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734FD89-874C-E3E1-8317-D642CBC56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770" y="2998470"/>
            <a:ext cx="78867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226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177E1D8-900D-0453-07D0-19089FD5A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906" y="255185"/>
            <a:ext cx="6742764" cy="317381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1A9A60B-1737-E425-6446-8F2613C10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858" y="3595807"/>
            <a:ext cx="9912370" cy="25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13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D97EAD-5C7C-FCEA-0D4A-808F33A89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468" y="469498"/>
            <a:ext cx="6696075" cy="2400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7D4EF67-C649-8FC5-022D-237D0C82D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457" y="2869798"/>
            <a:ext cx="62579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053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84BA26C-5EA9-4C80-4495-BB8062AB9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97" y="1120692"/>
            <a:ext cx="10581407" cy="478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868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07DA4F1-EBCE-8C7C-3159-26DCD335F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20" y="354652"/>
            <a:ext cx="7362270" cy="255396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93DDABF-6D31-2761-5E43-F2A2E6C94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580" y="3540760"/>
            <a:ext cx="8192228" cy="255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9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0C4DD17-1D7C-5462-CBC7-D60621BE1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41" y="423802"/>
            <a:ext cx="843915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07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DE8C8E2-BBF3-84A4-5CFD-B2A343A45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037" y="393700"/>
            <a:ext cx="8086725" cy="1905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3E5A5A-6E15-C5D2-AB13-53ECB6B0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1037" y="2630170"/>
            <a:ext cx="5601653" cy="10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816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C4777-62F3-6DC8-9567-A8D1677C1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DC0A20A-5510-EE3B-633E-993583EFB87F}"/>
              </a:ext>
            </a:extLst>
          </p:cNvPr>
          <p:cNvSpPr/>
          <p:nvPr/>
        </p:nvSpPr>
        <p:spPr>
          <a:xfrm>
            <a:off x="1524000" y="2447925"/>
            <a:ext cx="9144000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B76643D-1F69-FA8F-69CC-19DFA15C83DD}"/>
              </a:ext>
            </a:extLst>
          </p:cNvPr>
          <p:cNvSpPr txBox="1"/>
          <p:nvPr/>
        </p:nvSpPr>
        <p:spPr>
          <a:xfrm>
            <a:off x="7299130" y="1250721"/>
            <a:ext cx="3489353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0" dirty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30579B">
                        <a:shade val="30000"/>
                        <a:satMod val="115000"/>
                      </a:srgbClr>
                    </a:gs>
                    <a:gs pos="50000">
                      <a:srgbClr val="30579B">
                        <a:shade val="67500"/>
                        <a:satMod val="115000"/>
                      </a:srgbClr>
                    </a:gs>
                    <a:gs pos="100000">
                      <a:srgbClr val="30579B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Franklin Gothic Demi Cond" panose="020B0706030402020204" pitchFamily="34" charset="0"/>
              </a:rPr>
              <a:t>04</a:t>
            </a:r>
            <a:endParaRPr lang="zh-CN" altLang="en-US" sz="25000" dirty="0">
              <a:ln w="2857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30579B">
                      <a:shade val="30000"/>
                      <a:satMod val="115000"/>
                    </a:srgbClr>
                  </a:gs>
                  <a:gs pos="50000">
                    <a:srgbClr val="30579B">
                      <a:shade val="67500"/>
                      <a:satMod val="115000"/>
                    </a:srgbClr>
                  </a:gs>
                  <a:gs pos="100000">
                    <a:srgbClr val="30579B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Franklin Gothic Demi Cond" panose="020B07060304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FD38F7B-3FEE-4C19-4506-B7B9F277094E}"/>
              </a:ext>
            </a:extLst>
          </p:cNvPr>
          <p:cNvSpPr txBox="1"/>
          <p:nvPr/>
        </p:nvSpPr>
        <p:spPr>
          <a:xfrm>
            <a:off x="2747972" y="2839811"/>
            <a:ext cx="6067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rgbClr val="3763B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无穷级数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308EFCE-30D6-4888-FAB4-DEF9E1D025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59" r="53863"/>
          <a:stretch/>
        </p:blipFill>
        <p:spPr>
          <a:xfrm>
            <a:off x="1730876" y="152401"/>
            <a:ext cx="2517275" cy="6791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5EEA223-DFCB-07F5-4E07-FD67A031CD47}"/>
              </a:ext>
            </a:extLst>
          </p:cNvPr>
          <p:cNvSpPr txBox="1"/>
          <p:nvPr/>
        </p:nvSpPr>
        <p:spPr>
          <a:xfrm>
            <a:off x="2124344" y="4755460"/>
            <a:ext cx="83912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PS1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2.3.4.5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。。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自己做我懒得弄了</a:t>
            </a:r>
            <a:endParaRPr lang="en-US" altLang="zh-CN" sz="3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PS2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：求你们了用导航页吧别用那个重复目录的形式了，不专业！！！</a:t>
            </a:r>
          </a:p>
        </p:txBody>
      </p:sp>
    </p:spTree>
    <p:extLst>
      <p:ext uri="{BB962C8B-B14F-4D97-AF65-F5344CB8AC3E}">
        <p14:creationId xmlns:p14="http://schemas.microsoft.com/office/powerpoint/2010/main" val="35955442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8856FF9-9601-E16A-55DA-06E5FB538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66" y="204487"/>
            <a:ext cx="7737561" cy="405300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CB1D748-BEE1-BA37-ED75-EE18FE76E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115" y="2075261"/>
            <a:ext cx="3437019" cy="218223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8C24605-E1B8-3ADF-3FC1-DA765F0B1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583" y="4813819"/>
            <a:ext cx="2752725" cy="13144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18B9FB5-DC2C-C8C2-CD46-CB59EE004322}"/>
              </a:ext>
            </a:extLst>
          </p:cNvPr>
          <p:cNvSpPr/>
          <p:nvPr/>
        </p:nvSpPr>
        <p:spPr>
          <a:xfrm>
            <a:off x="3854744" y="5123916"/>
            <a:ext cx="2954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跟谁比？</a:t>
            </a:r>
          </a:p>
        </p:txBody>
      </p:sp>
    </p:spTree>
    <p:extLst>
      <p:ext uri="{BB962C8B-B14F-4D97-AF65-F5344CB8AC3E}">
        <p14:creationId xmlns:p14="http://schemas.microsoft.com/office/powerpoint/2010/main" val="212267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3730EBC-EC99-2831-1BDA-7B86919EAAD9}"/>
              </a:ext>
            </a:extLst>
          </p:cNvPr>
          <p:cNvSpPr/>
          <p:nvPr/>
        </p:nvSpPr>
        <p:spPr>
          <a:xfrm>
            <a:off x="2541180" y="467975"/>
            <a:ext cx="710963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在正式开始复习之前，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我们先来进行一次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小测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6684E53-3516-CEB6-392C-D65B1D4E3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90" y="4480025"/>
            <a:ext cx="4204695" cy="150421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2375834-F8E9-398E-4168-D3108586C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585" y="4603115"/>
            <a:ext cx="3181350" cy="13811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3E3FD6C-C351-38F6-A2EE-9DE3A0FB7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869" y="5166143"/>
            <a:ext cx="4533900" cy="5619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FDB7473-1F17-A9A8-2984-2C620E66B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60" y="844381"/>
            <a:ext cx="6174740" cy="363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9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96B2A6B-634D-F674-2419-534ED26CC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11" y="849473"/>
            <a:ext cx="4487670" cy="25795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7ED87EA-8EC3-0981-B0F6-D3ED8E075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611" y="1100439"/>
            <a:ext cx="5636389" cy="20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29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8996D6E-D78A-1A78-D129-441BC1CAB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085" y="953706"/>
            <a:ext cx="5619750" cy="27051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241BF3D-FF3F-CAC5-948A-7B2836E15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922" y="4125290"/>
            <a:ext cx="51720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327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36C04DF-8800-2F64-5954-693ED2450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80" y="914098"/>
            <a:ext cx="10001250" cy="239077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A692750-DBF3-23AB-0151-7EBAA2D7F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630" y="3753917"/>
            <a:ext cx="8719174" cy="283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7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66AD5C8-83AA-B92E-61FB-66E06C2F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7" y="3684969"/>
            <a:ext cx="9763125" cy="17335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809249-821C-32D4-3B74-F30EA3CBE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241" y="1439481"/>
            <a:ext cx="7363388" cy="132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9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9F092C8-797B-7E6E-E842-579B880F6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677240"/>
            <a:ext cx="92868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591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7ADE5C-7F36-4EE4-5B8D-001EFA957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058" y="744637"/>
            <a:ext cx="7836607" cy="53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541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ADE9383-510C-6BCB-992C-7E84DE7C9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862" y="1103392"/>
            <a:ext cx="8527229" cy="23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381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448BA56-C339-13A3-FE66-5485601D7C7A}"/>
              </a:ext>
            </a:extLst>
          </p:cNvPr>
          <p:cNvSpPr/>
          <p:nvPr/>
        </p:nvSpPr>
        <p:spPr>
          <a:xfrm>
            <a:off x="383541" y="1362055"/>
            <a:ext cx="1142492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高等数学是一门极其强大的工具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希望大家不要把他当成考试</a:t>
            </a:r>
            <a:endParaRPr lang="en-US" altLang="zh-CN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他将会成为你学习过程中的最大助力</a:t>
            </a:r>
            <a:endParaRPr lang="en-US" altLang="zh-CN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9001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24000" y="2447925"/>
            <a:ext cx="9144000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299130" y="1250721"/>
            <a:ext cx="3461204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0" dirty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30579B">
                        <a:shade val="30000"/>
                        <a:satMod val="115000"/>
                      </a:srgbClr>
                    </a:gs>
                    <a:gs pos="50000">
                      <a:srgbClr val="30579B">
                        <a:shade val="67500"/>
                        <a:satMod val="115000"/>
                      </a:srgbClr>
                    </a:gs>
                    <a:gs pos="100000">
                      <a:srgbClr val="30579B">
                        <a:shade val="100000"/>
                        <a:satMod val="115000"/>
                      </a:srgbClr>
                    </a:gs>
                  </a:gsLst>
                  <a:lin ang="2700000" scaled="1"/>
                  <a:tileRect/>
                </a:gradFill>
                <a:latin typeface="Franklin Gothic Demi Cond" panose="020B0706030402020204" pitchFamily="34" charset="0"/>
              </a:rPr>
              <a:t>02</a:t>
            </a:r>
            <a:endParaRPr lang="zh-CN" altLang="en-US" sz="25000" dirty="0">
              <a:ln w="28575">
                <a:solidFill>
                  <a:schemeClr val="bg1"/>
                </a:solidFill>
              </a:ln>
              <a:gradFill flip="none" rotWithShape="1">
                <a:gsLst>
                  <a:gs pos="0">
                    <a:srgbClr val="30579B">
                      <a:shade val="30000"/>
                      <a:satMod val="115000"/>
                    </a:srgbClr>
                  </a:gs>
                  <a:gs pos="50000">
                    <a:srgbClr val="30579B">
                      <a:shade val="67500"/>
                      <a:satMod val="115000"/>
                    </a:srgbClr>
                  </a:gs>
                  <a:gs pos="100000">
                    <a:srgbClr val="30579B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atin typeface="Franklin Gothic Demi Cond" panose="020B07060304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12074" y="2841376"/>
            <a:ext cx="2587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rgbClr val="3763B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极限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59" r="53863"/>
          <a:stretch/>
        </p:blipFill>
        <p:spPr>
          <a:xfrm>
            <a:off x="1730876" y="152401"/>
            <a:ext cx="2517275" cy="67916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24344" y="4755460"/>
            <a:ext cx="83912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PS1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2.3.4.5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。。</a:t>
            </a:r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自己做我懒得弄了</a:t>
            </a:r>
            <a:endParaRPr lang="en-US" altLang="zh-CN" sz="3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PS2</a:t>
            </a:r>
            <a:r>
              <a:rPr lang="zh-CN" altLang="en-US" sz="3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：求你们了用导航页吧别用那个重复目录的形式了，不专业！！！</a:t>
            </a:r>
          </a:p>
        </p:txBody>
      </p:sp>
    </p:spTree>
    <p:extLst>
      <p:ext uri="{BB962C8B-B14F-4D97-AF65-F5344CB8AC3E}">
        <p14:creationId xmlns:p14="http://schemas.microsoft.com/office/powerpoint/2010/main" val="223697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8512633" y="2922450"/>
            <a:ext cx="1647667" cy="1471707"/>
            <a:chOff x="3550509" y="2800865"/>
            <a:chExt cx="1647667" cy="1471707"/>
          </a:xfrm>
        </p:grpSpPr>
        <p:grpSp>
          <p:nvGrpSpPr>
            <p:cNvPr id="21" name="组合 20"/>
            <p:cNvGrpSpPr/>
            <p:nvPr/>
          </p:nvGrpSpPr>
          <p:grpSpPr>
            <a:xfrm>
              <a:off x="3550509" y="3549358"/>
              <a:ext cx="1647667" cy="723214"/>
              <a:chOff x="1449759" y="3081518"/>
              <a:chExt cx="1647667" cy="723214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1449759" y="3122708"/>
                <a:ext cx="1647667" cy="682024"/>
              </a:xfrm>
              <a:prstGeom prst="rect">
                <a:avLst/>
              </a:prstGeom>
              <a:solidFill>
                <a:srgbClr val="872E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zh-CN" dirty="0"/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1536805" y="3081518"/>
                <a:ext cx="5164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4000" dirty="0">
                    <a:solidFill>
                      <a:schemeClr val="bg1"/>
                    </a:solidFill>
                    <a:latin typeface="Broadway" panose="04040905080B02020502" pitchFamily="82" charset="0"/>
                  </a:rPr>
                  <a:t>7</a:t>
                </a:r>
                <a:endParaRPr lang="zh-CN" altLang="en-US" sz="4000" dirty="0">
                  <a:solidFill>
                    <a:schemeClr val="bg1"/>
                  </a:solidFill>
                  <a:latin typeface="Broadway" panose="04040905080B02020502" pitchFamily="82" charset="0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1907050" y="3204628"/>
                <a:ext cx="11079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2400" dirty="0">
                    <a:solidFill>
                      <a:schemeClr val="bg1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项重点</a:t>
                </a:r>
                <a:endParaRPr lang="en-US" altLang="zh-CN" sz="2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21"/>
            <p:cNvSpPr/>
            <p:nvPr/>
          </p:nvSpPr>
          <p:spPr>
            <a:xfrm>
              <a:off x="3550509" y="3283562"/>
              <a:ext cx="299285" cy="282502"/>
            </a:xfrm>
            <a:prstGeom prst="rect">
              <a:avLst/>
            </a:prstGeom>
            <a:solidFill>
              <a:srgbClr val="872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sp>
          <p:nvSpPr>
            <p:cNvPr id="23" name="矩形 22"/>
            <p:cNvSpPr/>
            <p:nvPr/>
          </p:nvSpPr>
          <p:spPr>
            <a:xfrm>
              <a:off x="4387518" y="2800865"/>
              <a:ext cx="810658" cy="765200"/>
            </a:xfrm>
            <a:prstGeom prst="rect">
              <a:avLst/>
            </a:prstGeom>
            <a:solidFill>
              <a:srgbClr val="1557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CN" dirty="0"/>
            </a:p>
          </p:txBody>
        </p:sp>
        <p:sp>
          <p:nvSpPr>
            <p:cNvPr id="24" name="KSO_Shape"/>
            <p:cNvSpPr>
              <a:spLocks/>
            </p:cNvSpPr>
            <p:nvPr/>
          </p:nvSpPr>
          <p:spPr bwMode="auto">
            <a:xfrm>
              <a:off x="4450417" y="2899843"/>
              <a:ext cx="707200" cy="583721"/>
            </a:xfrm>
            <a:custGeom>
              <a:avLst/>
              <a:gdLst>
                <a:gd name="T0" fmla="*/ 1520459 w 3563"/>
                <a:gd name="T1" fmla="*/ 421092 h 2937"/>
                <a:gd name="T2" fmla="*/ 1372910 w 3563"/>
                <a:gd name="T3" fmla="*/ 546965 h 2937"/>
                <a:gd name="T4" fmla="*/ 1441631 w 3563"/>
                <a:gd name="T5" fmla="*/ 627847 h 2937"/>
                <a:gd name="T6" fmla="*/ 1800397 w 3563"/>
                <a:gd name="T7" fmla="*/ 322517 h 2937"/>
                <a:gd name="T8" fmla="*/ 1732181 w 3563"/>
                <a:gd name="T9" fmla="*/ 241635 h 2937"/>
                <a:gd name="T10" fmla="*/ 1583622 w 3563"/>
                <a:gd name="T11" fmla="*/ 367508 h 2937"/>
                <a:gd name="T12" fmla="*/ 1482056 w 3563"/>
                <a:gd name="T13" fmla="*/ 247701 h 2937"/>
                <a:gd name="T14" fmla="*/ 1654364 w 3563"/>
                <a:gd name="T15" fmla="*/ 101608 h 2937"/>
                <a:gd name="T16" fmla="*/ 1568463 w 3563"/>
                <a:gd name="T17" fmla="*/ 0 h 2937"/>
                <a:gd name="T18" fmla="*/ 707930 w 3563"/>
                <a:gd name="T19" fmla="*/ 730971 h 2937"/>
                <a:gd name="T20" fmla="*/ 643757 w 3563"/>
                <a:gd name="T21" fmla="*/ 734510 h 2937"/>
                <a:gd name="T22" fmla="*/ 181404 w 3563"/>
                <a:gd name="T23" fmla="*/ 761302 h 2937"/>
                <a:gd name="T24" fmla="*/ 137443 w 3563"/>
                <a:gd name="T25" fmla="*/ 1303212 h 2937"/>
                <a:gd name="T26" fmla="*/ 679128 w 3563"/>
                <a:gd name="T27" fmla="*/ 1347192 h 2937"/>
                <a:gd name="T28" fmla="*/ 780189 w 3563"/>
                <a:gd name="T29" fmla="*/ 895263 h 2937"/>
                <a:gd name="T30" fmla="*/ 793832 w 3563"/>
                <a:gd name="T31" fmla="*/ 832580 h 2937"/>
                <a:gd name="T32" fmla="*/ 1418893 w 3563"/>
                <a:gd name="T33" fmla="*/ 301286 h 2937"/>
                <a:gd name="T34" fmla="*/ 1520459 w 3563"/>
                <a:gd name="T35" fmla="*/ 421092 h 2937"/>
                <a:gd name="T36" fmla="*/ 610407 w 3563"/>
                <a:gd name="T37" fmla="*/ 1266309 h 2937"/>
                <a:gd name="T38" fmla="*/ 217786 w 3563"/>
                <a:gd name="T39" fmla="*/ 1234462 h 2937"/>
                <a:gd name="T40" fmla="*/ 250125 w 3563"/>
                <a:gd name="T41" fmla="*/ 842184 h 2937"/>
                <a:gd name="T42" fmla="*/ 642241 w 3563"/>
                <a:gd name="T43" fmla="*/ 874032 h 2937"/>
                <a:gd name="T44" fmla="*/ 610407 w 3563"/>
                <a:gd name="T45" fmla="*/ 1266309 h 29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563" h="2937">
                  <a:moveTo>
                    <a:pt x="3009" y="833"/>
                  </a:moveTo>
                  <a:cubicBezTo>
                    <a:pt x="2717" y="1082"/>
                    <a:pt x="2717" y="1082"/>
                    <a:pt x="2717" y="1082"/>
                  </a:cubicBezTo>
                  <a:cubicBezTo>
                    <a:pt x="2853" y="1242"/>
                    <a:pt x="2853" y="1242"/>
                    <a:pt x="2853" y="1242"/>
                  </a:cubicBezTo>
                  <a:cubicBezTo>
                    <a:pt x="3563" y="638"/>
                    <a:pt x="3563" y="638"/>
                    <a:pt x="3563" y="638"/>
                  </a:cubicBezTo>
                  <a:cubicBezTo>
                    <a:pt x="3428" y="478"/>
                    <a:pt x="3428" y="478"/>
                    <a:pt x="3428" y="478"/>
                  </a:cubicBezTo>
                  <a:cubicBezTo>
                    <a:pt x="3134" y="727"/>
                    <a:pt x="3134" y="727"/>
                    <a:pt x="3134" y="727"/>
                  </a:cubicBezTo>
                  <a:cubicBezTo>
                    <a:pt x="2933" y="490"/>
                    <a:pt x="2933" y="490"/>
                    <a:pt x="2933" y="490"/>
                  </a:cubicBezTo>
                  <a:cubicBezTo>
                    <a:pt x="3274" y="201"/>
                    <a:pt x="3274" y="201"/>
                    <a:pt x="3274" y="201"/>
                  </a:cubicBezTo>
                  <a:cubicBezTo>
                    <a:pt x="3104" y="0"/>
                    <a:pt x="3104" y="0"/>
                    <a:pt x="3104" y="0"/>
                  </a:cubicBezTo>
                  <a:cubicBezTo>
                    <a:pt x="1401" y="1446"/>
                    <a:pt x="1401" y="1446"/>
                    <a:pt x="1401" y="1446"/>
                  </a:cubicBezTo>
                  <a:cubicBezTo>
                    <a:pt x="1364" y="1477"/>
                    <a:pt x="1316" y="1480"/>
                    <a:pt x="1274" y="1453"/>
                  </a:cubicBezTo>
                  <a:cubicBezTo>
                    <a:pt x="1052" y="1303"/>
                    <a:pt x="662" y="1248"/>
                    <a:pt x="359" y="1506"/>
                  </a:cubicBezTo>
                  <a:cubicBezTo>
                    <a:pt x="39" y="1777"/>
                    <a:pt x="0" y="2258"/>
                    <a:pt x="272" y="2578"/>
                  </a:cubicBezTo>
                  <a:cubicBezTo>
                    <a:pt x="543" y="2898"/>
                    <a:pt x="1024" y="2937"/>
                    <a:pt x="1344" y="2665"/>
                  </a:cubicBezTo>
                  <a:cubicBezTo>
                    <a:pt x="1647" y="2407"/>
                    <a:pt x="1656" y="2014"/>
                    <a:pt x="1544" y="1771"/>
                  </a:cubicBezTo>
                  <a:cubicBezTo>
                    <a:pt x="1524" y="1724"/>
                    <a:pt x="1534" y="1678"/>
                    <a:pt x="1571" y="1647"/>
                  </a:cubicBezTo>
                  <a:cubicBezTo>
                    <a:pt x="2808" y="596"/>
                    <a:pt x="2808" y="596"/>
                    <a:pt x="2808" y="596"/>
                  </a:cubicBezTo>
                  <a:lnTo>
                    <a:pt x="3009" y="833"/>
                  </a:lnTo>
                  <a:close/>
                  <a:moveTo>
                    <a:pt x="1208" y="2505"/>
                  </a:moveTo>
                  <a:cubicBezTo>
                    <a:pt x="976" y="2702"/>
                    <a:pt x="628" y="2674"/>
                    <a:pt x="431" y="2442"/>
                  </a:cubicBezTo>
                  <a:cubicBezTo>
                    <a:pt x="235" y="2211"/>
                    <a:pt x="263" y="1862"/>
                    <a:pt x="495" y="1666"/>
                  </a:cubicBezTo>
                  <a:cubicBezTo>
                    <a:pt x="726" y="1469"/>
                    <a:pt x="1075" y="1497"/>
                    <a:pt x="1271" y="1729"/>
                  </a:cubicBezTo>
                  <a:cubicBezTo>
                    <a:pt x="1468" y="1960"/>
                    <a:pt x="1439" y="2309"/>
                    <a:pt x="1208" y="250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/>
            <a:p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3779363" y="3039763"/>
              <a:ext cx="299285" cy="526302"/>
            </a:xfrm>
            <a:prstGeom prst="rect">
              <a:avLst/>
            </a:prstGeom>
            <a:solidFill>
              <a:srgbClr val="872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sp>
          <p:nvSpPr>
            <p:cNvPr id="26" name="矩形 25"/>
            <p:cNvSpPr/>
            <p:nvPr/>
          </p:nvSpPr>
          <p:spPr>
            <a:xfrm>
              <a:off x="4053934" y="2800865"/>
              <a:ext cx="299285" cy="765199"/>
            </a:xfrm>
            <a:prstGeom prst="rect">
              <a:avLst/>
            </a:prstGeom>
            <a:solidFill>
              <a:srgbClr val="872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</p:grpSp>
      <p:sp>
        <p:nvSpPr>
          <p:cNvPr id="38" name="椭圆 37"/>
          <p:cNvSpPr>
            <a:spLocks noChangeAspect="1"/>
          </p:cNvSpPr>
          <p:nvPr/>
        </p:nvSpPr>
        <p:spPr>
          <a:xfrm>
            <a:off x="7147995" y="3813077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9" name="椭圆 38"/>
          <p:cNvSpPr>
            <a:spLocks noChangeAspect="1"/>
          </p:cNvSpPr>
          <p:nvPr/>
        </p:nvSpPr>
        <p:spPr>
          <a:xfrm>
            <a:off x="7797950" y="4960791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7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0" name="椭圆 39"/>
          <p:cNvSpPr>
            <a:spLocks noChangeAspect="1"/>
          </p:cNvSpPr>
          <p:nvPr/>
        </p:nvSpPr>
        <p:spPr>
          <a:xfrm>
            <a:off x="7469023" y="2670449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1" name="椭圆 40"/>
          <p:cNvSpPr>
            <a:spLocks noChangeAspect="1"/>
          </p:cNvSpPr>
          <p:nvPr/>
        </p:nvSpPr>
        <p:spPr>
          <a:xfrm>
            <a:off x="8096529" y="1512317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sz="1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endParaRPr lang="zh-CN" altLang="en-US" sz="16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2" name="椭圆 41"/>
          <p:cNvSpPr>
            <a:spLocks noChangeAspect="1"/>
          </p:cNvSpPr>
          <p:nvPr/>
        </p:nvSpPr>
        <p:spPr>
          <a:xfrm>
            <a:off x="7469023" y="4379074"/>
            <a:ext cx="252000" cy="251999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3" name="椭圆 42"/>
          <p:cNvSpPr>
            <a:spLocks noChangeAspect="1"/>
          </p:cNvSpPr>
          <p:nvPr/>
        </p:nvSpPr>
        <p:spPr>
          <a:xfrm>
            <a:off x="7797950" y="2101782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4" name="椭圆 43"/>
          <p:cNvSpPr>
            <a:spLocks noChangeAspect="1"/>
          </p:cNvSpPr>
          <p:nvPr/>
        </p:nvSpPr>
        <p:spPr>
          <a:xfrm>
            <a:off x="7164833" y="3230763"/>
            <a:ext cx="252001" cy="252000"/>
          </a:xfrm>
          <a:prstGeom prst="ellipse">
            <a:avLst/>
          </a:prstGeom>
          <a:solidFill>
            <a:srgbClr val="872E29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36000" rtlCol="0" anchor="ctr"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endParaRPr lang="zh-CN" altLang="en-US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cxnSp>
        <p:nvCxnSpPr>
          <p:cNvPr id="46" name="直接连接符 45"/>
          <p:cNvCxnSpPr>
            <a:stCxn id="41" idx="5"/>
            <a:endCxn id="26" idx="0"/>
          </p:cNvCxnSpPr>
          <p:nvPr/>
        </p:nvCxnSpPr>
        <p:spPr>
          <a:xfrm>
            <a:off x="8311624" y="1727413"/>
            <a:ext cx="854076" cy="1195037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>
            <a:stCxn id="43" idx="5"/>
          </p:cNvCxnSpPr>
          <p:nvPr/>
        </p:nvCxnSpPr>
        <p:spPr>
          <a:xfrm>
            <a:off x="8013045" y="2316878"/>
            <a:ext cx="1003012" cy="838697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>
            <a:stCxn id="40" idx="6"/>
          </p:cNvCxnSpPr>
          <p:nvPr/>
        </p:nvCxnSpPr>
        <p:spPr>
          <a:xfrm>
            <a:off x="7721023" y="2796449"/>
            <a:ext cx="1003012" cy="507664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stCxn id="44" idx="6"/>
            <a:endCxn id="22" idx="1"/>
          </p:cNvCxnSpPr>
          <p:nvPr/>
        </p:nvCxnSpPr>
        <p:spPr>
          <a:xfrm>
            <a:off x="7416834" y="3356763"/>
            <a:ext cx="1095799" cy="189634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>
            <a:stCxn id="38" idx="6"/>
          </p:cNvCxnSpPr>
          <p:nvPr/>
        </p:nvCxnSpPr>
        <p:spPr>
          <a:xfrm flipV="1">
            <a:off x="7399996" y="3859257"/>
            <a:ext cx="1112637" cy="79820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>
            <a:stCxn id="42" idx="6"/>
            <a:endCxn id="27" idx="1"/>
          </p:cNvCxnSpPr>
          <p:nvPr/>
        </p:nvCxnSpPr>
        <p:spPr>
          <a:xfrm flipV="1">
            <a:off x="7721024" y="4053145"/>
            <a:ext cx="791609" cy="451929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>
            <a:stCxn id="39" idx="7"/>
          </p:cNvCxnSpPr>
          <p:nvPr/>
        </p:nvCxnSpPr>
        <p:spPr>
          <a:xfrm flipV="1">
            <a:off x="8013046" y="4377964"/>
            <a:ext cx="751587" cy="619733"/>
          </a:xfrm>
          <a:prstGeom prst="line">
            <a:avLst/>
          </a:prstGeom>
          <a:ln w="19050">
            <a:solidFill>
              <a:srgbClr val="872E2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1754583" y="1938414"/>
            <a:ext cx="65939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1791488" y="2506825"/>
            <a:ext cx="625846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1791487" y="3083473"/>
            <a:ext cx="5929536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1791488" y="3629862"/>
            <a:ext cx="5462829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1791488" y="4214527"/>
            <a:ext cx="567753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1791488" y="4782938"/>
            <a:ext cx="625846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1791488" y="5376062"/>
            <a:ext cx="625846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2578850" y="221911"/>
            <a:ext cx="238558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5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5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极限大纲</a:t>
            </a:r>
            <a:endParaRPr lang="en-US" altLang="zh-CN" sz="35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3444240" y="1389851"/>
            <a:ext cx="2841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证明数列函数极限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3444240" y="3731513"/>
            <a:ext cx="3161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洛必达？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3444240" y="3206068"/>
            <a:ext cx="35833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万金油？</a:t>
            </a:r>
            <a:r>
              <a:rPr lang="en-US" altLang="zh-CN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等价无穷小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3450581" y="2589505"/>
            <a:ext cx="2841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直观比较法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3444240" y="4267900"/>
            <a:ext cx="2841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放缩，夹逼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441073" y="4827556"/>
            <a:ext cx="2841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极限真的存在吗？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E47D6F4-E813-2DE7-A87E-93FE4A13506F}"/>
              </a:ext>
            </a:extLst>
          </p:cNvPr>
          <p:cNvSpPr txBox="1"/>
          <p:nvPr/>
        </p:nvSpPr>
        <p:spPr>
          <a:xfrm>
            <a:off x="3444240" y="201296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两个重要极限</a:t>
            </a:r>
          </a:p>
        </p:txBody>
      </p:sp>
    </p:spTree>
    <p:extLst>
      <p:ext uri="{BB962C8B-B14F-4D97-AF65-F5344CB8AC3E}">
        <p14:creationId xmlns:p14="http://schemas.microsoft.com/office/powerpoint/2010/main" val="3338743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831D24C-A257-0908-C45B-E93952B0F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4" y="1120616"/>
            <a:ext cx="10302588" cy="557180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0FAF01F-FEC6-ED13-9ACF-6C68AE867570}"/>
              </a:ext>
            </a:extLst>
          </p:cNvPr>
          <p:cNvSpPr txBox="1"/>
          <p:nvPr/>
        </p:nvSpPr>
        <p:spPr>
          <a:xfrm>
            <a:off x="1381760" y="38937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极限判定</a:t>
            </a:r>
          </a:p>
        </p:txBody>
      </p:sp>
    </p:spTree>
    <p:extLst>
      <p:ext uri="{BB962C8B-B14F-4D97-AF65-F5344CB8AC3E}">
        <p14:creationId xmlns:p14="http://schemas.microsoft.com/office/powerpoint/2010/main" val="198199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椭圆 3"/>
          <p:cNvSpPr/>
          <p:nvPr/>
        </p:nvSpPr>
        <p:spPr>
          <a:xfrm>
            <a:off x="2122896" y="3036941"/>
            <a:ext cx="418343" cy="4267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461397" y="343831"/>
            <a:ext cx="46346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5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35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数列极限，函数极限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FF782B0-F083-37B4-D372-A03FFAD9A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37" y="1149766"/>
            <a:ext cx="10448925" cy="2324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38FC0CF-CFCD-5235-EA09-D3E9D674A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142" y="3563302"/>
            <a:ext cx="9667875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84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3543</TotalTime>
  <Words>422</Words>
  <Application>Microsoft Office PowerPoint</Application>
  <PresentationFormat>宽屏</PresentationFormat>
  <Paragraphs>78</Paragraphs>
  <Slides>57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69" baseType="lpstr">
      <vt:lpstr>等线</vt:lpstr>
      <vt:lpstr>等线 Light</vt:lpstr>
      <vt:lpstr>黑体</vt:lpstr>
      <vt:lpstr>楷体</vt:lpstr>
      <vt:lpstr>微软雅黑</vt:lpstr>
      <vt:lpstr>Arial</vt:lpstr>
      <vt:lpstr>Broadway</vt:lpstr>
      <vt:lpstr>Cambria Math</vt:lpstr>
      <vt:lpstr>Franklin Gothic Demi Cond</vt:lpstr>
      <vt:lpstr>Times New Roman</vt:lpstr>
      <vt:lpstr>Office 主题​​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Zhang Liangye</dc:creator>
  <cp:lastModifiedBy>Zhang Liangye</cp:lastModifiedBy>
  <cp:revision>6</cp:revision>
  <dcterms:created xsi:type="dcterms:W3CDTF">2025-05-30T08:50:20Z</dcterms:created>
  <dcterms:modified xsi:type="dcterms:W3CDTF">2025-06-03T08:34:07Z</dcterms:modified>
</cp:coreProperties>
</file>