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10" r:id="rId1"/>
    <p:sldMasterId id="2147483723" r:id="rId2"/>
  </p:sldMasterIdLst>
  <p:notesMasterIdLst>
    <p:notesMasterId r:id="rId38"/>
  </p:notesMasterIdLst>
  <p:handoutMasterIdLst>
    <p:handoutMasterId r:id="rId39"/>
  </p:handoutMasterIdLst>
  <p:sldIdLst>
    <p:sldId id="301" r:id="rId3"/>
    <p:sldId id="871" r:id="rId4"/>
    <p:sldId id="979" r:id="rId5"/>
    <p:sldId id="980" r:id="rId6"/>
    <p:sldId id="877" r:id="rId7"/>
    <p:sldId id="913" r:id="rId8"/>
    <p:sldId id="968" r:id="rId9"/>
    <p:sldId id="916" r:id="rId10"/>
    <p:sldId id="911" r:id="rId11"/>
    <p:sldId id="966" r:id="rId12"/>
    <p:sldId id="920" r:id="rId13"/>
    <p:sldId id="917" r:id="rId14"/>
    <p:sldId id="364" r:id="rId15"/>
    <p:sldId id="367" r:id="rId16"/>
    <p:sldId id="378" r:id="rId17"/>
    <p:sldId id="368" r:id="rId18"/>
    <p:sldId id="981" r:id="rId19"/>
    <p:sldId id="909" r:id="rId20"/>
    <p:sldId id="962" r:id="rId21"/>
    <p:sldId id="961" r:id="rId22"/>
    <p:sldId id="963" r:id="rId23"/>
    <p:sldId id="964" r:id="rId24"/>
    <p:sldId id="965" r:id="rId25"/>
    <p:sldId id="948" r:id="rId26"/>
    <p:sldId id="971" r:id="rId27"/>
    <p:sldId id="947" r:id="rId28"/>
    <p:sldId id="945" r:id="rId29"/>
    <p:sldId id="982" r:id="rId30"/>
    <p:sldId id="969" r:id="rId31"/>
    <p:sldId id="986" r:id="rId32"/>
    <p:sldId id="985" r:id="rId33"/>
    <p:sldId id="967" r:id="rId34"/>
    <p:sldId id="984" r:id="rId35"/>
    <p:sldId id="950" r:id="rId36"/>
    <p:sldId id="852" r:id="rId37"/>
  </p:sldIdLst>
  <p:sldSz cx="6858000" cy="5143500"/>
  <p:notesSz cx="6834188" cy="99790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14F73D5F-24C4-403F-80A7-E80A6BA9DB4F}">
          <p14:sldIdLst>
            <p14:sldId id="301"/>
            <p14:sldId id="871"/>
            <p14:sldId id="979"/>
            <p14:sldId id="980"/>
            <p14:sldId id="877"/>
            <p14:sldId id="913"/>
            <p14:sldId id="968"/>
            <p14:sldId id="916"/>
            <p14:sldId id="911"/>
            <p14:sldId id="966"/>
            <p14:sldId id="920"/>
            <p14:sldId id="917"/>
            <p14:sldId id="364"/>
            <p14:sldId id="367"/>
            <p14:sldId id="378"/>
            <p14:sldId id="368"/>
            <p14:sldId id="981"/>
            <p14:sldId id="909"/>
            <p14:sldId id="962"/>
            <p14:sldId id="961"/>
            <p14:sldId id="963"/>
            <p14:sldId id="964"/>
            <p14:sldId id="965"/>
            <p14:sldId id="948"/>
            <p14:sldId id="971"/>
            <p14:sldId id="947"/>
            <p14:sldId id="945"/>
            <p14:sldId id="982"/>
            <p14:sldId id="969"/>
            <p14:sldId id="986"/>
            <p14:sldId id="985"/>
            <p14:sldId id="967"/>
            <p14:sldId id="984"/>
            <p14:sldId id="950"/>
            <p14:sldId id="852"/>
          </p14:sldIdLst>
        </p14:section>
        <p14:section name="无标题节" id="{8B1DC942-51B6-4E8D-810C-5AA151A16141}">
          <p14:sldIdLst/>
        </p14:section>
      </p14:sectionLst>
    </p:ext>
    <p:ext uri="{EFAFB233-063F-42B5-8137-9DF3F51BA10A}">
      <p15:sldGuideLst xmlns:p15="http://schemas.microsoft.com/office/powerpoint/2012/main">
        <p15:guide id="1" orient="horz" pos="1644" userDrawn="1">
          <p15:clr>
            <a:srgbClr val="A4A3A4"/>
          </p15:clr>
        </p15:guide>
        <p15:guide id="2" pos="218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马瑞峰" initials="mrf" lastIdx="1" clrIdx="0"/>
  <p:cmAuthor id="2" name="马瑞峰" initials="Mrf"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432FF"/>
    <a:srgbClr val="FF33CC"/>
    <a:srgbClr val="1A3F6C"/>
    <a:srgbClr val="006AAC"/>
    <a:srgbClr val="1557AE"/>
    <a:srgbClr val="4472C4"/>
    <a:srgbClr val="5FA5F9"/>
    <a:srgbClr val="009EE3"/>
    <a:srgbClr val="FFFFFF"/>
    <a:srgbClr val="5280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660B408-B3CF-4A94-85FC-2B1E0A45F4A2}" styleName="深色样式 2 - 强调 1/强调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中度样式 4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FD0F851-EC5A-4D38-B0AD-8093EC10F338}" styleName="浅色样式 1 - 强调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浅色样式 2 - 强调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30" autoAdjust="0"/>
    <p:restoredTop sz="95730" autoAdjust="0"/>
  </p:normalViewPr>
  <p:slideViewPr>
    <p:cSldViewPr snapToGrid="0">
      <p:cViewPr varScale="1">
        <p:scale>
          <a:sx n="159" d="100"/>
          <a:sy n="159" d="100"/>
        </p:scale>
        <p:origin x="192" y="216"/>
      </p:cViewPr>
      <p:guideLst>
        <p:guide orient="horz" pos="1644"/>
        <p:guide pos="2185"/>
      </p:guideLst>
    </p:cSldViewPr>
  </p:slideViewPr>
  <p:outlineViewPr>
    <p:cViewPr>
      <p:scale>
        <a:sx n="33" d="100"/>
        <a:sy n="33" d="100"/>
      </p:scale>
      <p:origin x="0" y="-14820"/>
    </p:cViewPr>
  </p:outlineViewPr>
  <p:notesTextViewPr>
    <p:cViewPr>
      <p:scale>
        <a:sx n="3" d="2"/>
        <a:sy n="3" d="2"/>
      </p:scale>
      <p:origin x="0" y="0"/>
    </p:cViewPr>
  </p:notesTextViewPr>
  <p:sorterViewPr>
    <p:cViewPr varScale="1">
      <p:scale>
        <a:sx n="1" d="1"/>
        <a:sy n="1" d="1"/>
      </p:scale>
      <p:origin x="0" y="-592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image" Target="../media/image4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8687E59D-BFD9-4518-A5E8-1F6415480E98}"/>
              </a:ext>
            </a:extLst>
          </p:cNvPr>
          <p:cNvSpPr>
            <a:spLocks noGrp="1"/>
          </p:cNvSpPr>
          <p:nvPr>
            <p:ph type="hdr" sz="quarter"/>
          </p:nvPr>
        </p:nvSpPr>
        <p:spPr>
          <a:xfrm>
            <a:off x="0" y="0"/>
            <a:ext cx="2961481" cy="500684"/>
          </a:xfrm>
          <a:prstGeom prst="rect">
            <a:avLst/>
          </a:prstGeom>
        </p:spPr>
        <p:txBody>
          <a:bodyPr vert="horz" lIns="91440" tIns="45720" rIns="91440" bIns="45720"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FAF12FA2-DD96-4C59-9F81-0B3EA6DD5CCA}"/>
              </a:ext>
            </a:extLst>
          </p:cNvPr>
          <p:cNvSpPr>
            <a:spLocks noGrp="1"/>
          </p:cNvSpPr>
          <p:nvPr>
            <p:ph type="dt" sz="quarter" idx="1"/>
          </p:nvPr>
        </p:nvSpPr>
        <p:spPr>
          <a:xfrm>
            <a:off x="3871125" y="0"/>
            <a:ext cx="2961481" cy="500684"/>
          </a:xfrm>
          <a:prstGeom prst="rect">
            <a:avLst/>
          </a:prstGeom>
        </p:spPr>
        <p:txBody>
          <a:bodyPr vert="horz" lIns="91440" tIns="45720" rIns="91440" bIns="45720" rtlCol="0"/>
          <a:lstStyle>
            <a:lvl1pPr algn="r">
              <a:defRPr sz="1200"/>
            </a:lvl1pPr>
          </a:lstStyle>
          <a:p>
            <a:fld id="{A70674C8-2870-4331-A6B0-8CCF6DF160BC}" type="datetimeFigureOut">
              <a:rPr lang="zh-CN" altLang="en-US" smtClean="0"/>
              <a:pPr/>
              <a:t>2022/1/6</a:t>
            </a:fld>
            <a:endParaRPr lang="zh-CN" altLang="en-US"/>
          </a:p>
        </p:txBody>
      </p:sp>
      <p:sp>
        <p:nvSpPr>
          <p:cNvPr id="4" name="页脚占位符 3">
            <a:extLst>
              <a:ext uri="{FF2B5EF4-FFF2-40B4-BE49-F238E27FC236}">
                <a16:creationId xmlns:a16="http://schemas.microsoft.com/office/drawing/2014/main" id="{BC12478F-9726-4473-8BE0-310568DBD776}"/>
              </a:ext>
            </a:extLst>
          </p:cNvPr>
          <p:cNvSpPr>
            <a:spLocks noGrp="1"/>
          </p:cNvSpPr>
          <p:nvPr>
            <p:ph type="ftr" sz="quarter" idx="2"/>
          </p:nvPr>
        </p:nvSpPr>
        <p:spPr>
          <a:xfrm>
            <a:off x="0" y="9478342"/>
            <a:ext cx="2961481" cy="500683"/>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91B09F41-CFAD-47D3-BD7B-6F410D9D88A5}"/>
              </a:ext>
            </a:extLst>
          </p:cNvPr>
          <p:cNvSpPr>
            <a:spLocks noGrp="1"/>
          </p:cNvSpPr>
          <p:nvPr>
            <p:ph type="sldNum" sz="quarter" idx="3"/>
          </p:nvPr>
        </p:nvSpPr>
        <p:spPr>
          <a:xfrm>
            <a:off x="3871125" y="9478342"/>
            <a:ext cx="2961481" cy="500683"/>
          </a:xfrm>
          <a:prstGeom prst="rect">
            <a:avLst/>
          </a:prstGeom>
        </p:spPr>
        <p:txBody>
          <a:bodyPr vert="horz" lIns="91440" tIns="45720" rIns="91440" bIns="45720" rtlCol="0" anchor="b"/>
          <a:lstStyle>
            <a:lvl1pPr algn="r">
              <a:defRPr sz="1200"/>
            </a:lvl1pPr>
          </a:lstStyle>
          <a:p>
            <a:fld id="{C91B5087-ACED-4EF1-97A0-6C24CD6E3DC6}" type="slidenum">
              <a:rPr lang="zh-CN" altLang="en-US" smtClean="0"/>
              <a:pPr/>
              <a:t>‹#›</a:t>
            </a:fld>
            <a:endParaRPr lang="zh-CN" altLang="en-US"/>
          </a:p>
        </p:txBody>
      </p:sp>
    </p:spTree>
    <p:extLst>
      <p:ext uri="{BB962C8B-B14F-4D97-AF65-F5344CB8AC3E}">
        <p14:creationId xmlns:p14="http://schemas.microsoft.com/office/powerpoint/2010/main" val="14834840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61481" cy="498951"/>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71125" y="0"/>
            <a:ext cx="2961481" cy="498951"/>
          </a:xfrm>
          <a:prstGeom prst="rect">
            <a:avLst/>
          </a:prstGeom>
        </p:spPr>
        <p:txBody>
          <a:bodyPr vert="horz" lIns="91440" tIns="45720" rIns="91440" bIns="45720" rtlCol="0"/>
          <a:lstStyle>
            <a:lvl1pPr algn="r">
              <a:defRPr sz="1200"/>
            </a:lvl1pPr>
          </a:lstStyle>
          <a:p>
            <a:fld id="{E737FD7A-F41B-4FED-8E35-F78DB9F4D037}" type="datetimeFigureOut">
              <a:rPr lang="zh-CN" altLang="en-US" smtClean="0"/>
              <a:pPr/>
              <a:t>2022/1/6</a:t>
            </a:fld>
            <a:endParaRPr lang="zh-CN" altLang="en-US"/>
          </a:p>
        </p:txBody>
      </p:sp>
      <p:sp>
        <p:nvSpPr>
          <p:cNvPr id="4" name="幻灯片图像占位符 3"/>
          <p:cNvSpPr>
            <a:spLocks noGrp="1" noRot="1" noChangeAspect="1"/>
          </p:cNvSpPr>
          <p:nvPr>
            <p:ph type="sldImg" idx="2"/>
          </p:nvPr>
        </p:nvSpPr>
        <p:spPr>
          <a:xfrm>
            <a:off x="920750" y="747713"/>
            <a:ext cx="4992688" cy="374332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3419" y="4740037"/>
            <a:ext cx="5467350" cy="4490561"/>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478342"/>
            <a:ext cx="2961481" cy="49895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71125" y="9478342"/>
            <a:ext cx="2961481" cy="498951"/>
          </a:xfrm>
          <a:prstGeom prst="rect">
            <a:avLst/>
          </a:prstGeom>
        </p:spPr>
        <p:txBody>
          <a:bodyPr vert="horz" lIns="91440" tIns="45720" rIns="91440" bIns="45720" rtlCol="0" anchor="b"/>
          <a:lstStyle>
            <a:lvl1pPr algn="r">
              <a:defRPr sz="1200"/>
            </a:lvl1pPr>
          </a:lstStyle>
          <a:p>
            <a:fld id="{A8537CBA-0E44-4282-A4F0-C3BCC1A4C2D1}" type="slidenum">
              <a:rPr lang="zh-CN" altLang="en-US" smtClean="0"/>
              <a:pPr/>
              <a:t>‹#›</a:t>
            </a:fld>
            <a:endParaRPr lang="zh-CN" altLang="en-US"/>
          </a:p>
        </p:txBody>
      </p:sp>
    </p:spTree>
    <p:extLst>
      <p:ext uri="{BB962C8B-B14F-4D97-AF65-F5344CB8AC3E}">
        <p14:creationId xmlns:p14="http://schemas.microsoft.com/office/powerpoint/2010/main" val="1453627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20750" y="747713"/>
            <a:ext cx="4992688" cy="374332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1</a:t>
            </a:fld>
            <a:endParaRPr lang="en-US" altLang="zh-CN"/>
          </a:p>
        </p:txBody>
      </p:sp>
    </p:spTree>
    <p:extLst>
      <p:ext uri="{BB962C8B-B14F-4D97-AF65-F5344CB8AC3E}">
        <p14:creationId xmlns:p14="http://schemas.microsoft.com/office/powerpoint/2010/main" val="873726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20750" y="747713"/>
            <a:ext cx="4992688" cy="374332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537CBA-0E44-4282-A4F0-C3BCC1A4C2D1}" type="slidenum">
              <a:rPr lang="zh-CN" altLang="en-US" smtClean="0"/>
              <a:pPr/>
              <a:t>2</a:t>
            </a:fld>
            <a:endParaRPr lang="zh-CN" altLang="en-US"/>
          </a:p>
        </p:txBody>
      </p:sp>
    </p:spTree>
    <p:extLst>
      <p:ext uri="{BB962C8B-B14F-4D97-AF65-F5344CB8AC3E}">
        <p14:creationId xmlns:p14="http://schemas.microsoft.com/office/powerpoint/2010/main" val="3185239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20750" y="747713"/>
            <a:ext cx="4992688" cy="374332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537CBA-0E44-4282-A4F0-C3BCC1A4C2D1}" type="slidenum">
              <a:rPr lang="zh-CN" altLang="en-US" smtClean="0"/>
              <a:pPr/>
              <a:t>3</a:t>
            </a:fld>
            <a:endParaRPr lang="zh-CN" altLang="en-US"/>
          </a:p>
        </p:txBody>
      </p:sp>
    </p:spTree>
    <p:extLst>
      <p:ext uri="{BB962C8B-B14F-4D97-AF65-F5344CB8AC3E}">
        <p14:creationId xmlns:p14="http://schemas.microsoft.com/office/powerpoint/2010/main" val="724592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20750" y="747713"/>
            <a:ext cx="4992688" cy="374332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537CBA-0E44-4282-A4F0-C3BCC1A4C2D1}" type="slidenum">
              <a:rPr lang="zh-CN" altLang="en-US" smtClean="0"/>
              <a:pPr/>
              <a:t>4</a:t>
            </a:fld>
            <a:endParaRPr lang="zh-CN" altLang="en-US"/>
          </a:p>
        </p:txBody>
      </p:sp>
    </p:spTree>
    <p:extLst>
      <p:ext uri="{BB962C8B-B14F-4D97-AF65-F5344CB8AC3E}">
        <p14:creationId xmlns:p14="http://schemas.microsoft.com/office/powerpoint/2010/main" val="3501422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20750" y="747713"/>
            <a:ext cx="4992688" cy="374332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537CBA-0E44-4282-A4F0-C3BCC1A4C2D1}" type="slidenum">
              <a:rPr lang="zh-CN" altLang="en-US" smtClean="0"/>
              <a:pPr/>
              <a:t>17</a:t>
            </a:fld>
            <a:endParaRPr lang="zh-CN" altLang="en-US"/>
          </a:p>
        </p:txBody>
      </p:sp>
    </p:spTree>
    <p:extLst>
      <p:ext uri="{BB962C8B-B14F-4D97-AF65-F5344CB8AC3E}">
        <p14:creationId xmlns:p14="http://schemas.microsoft.com/office/powerpoint/2010/main" val="2964153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20750" y="747713"/>
            <a:ext cx="4992688" cy="374332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537CBA-0E44-4282-A4F0-C3BCC1A4C2D1}" type="slidenum">
              <a:rPr lang="zh-CN" altLang="en-US" smtClean="0"/>
              <a:pPr/>
              <a:t>28</a:t>
            </a:fld>
            <a:endParaRPr lang="zh-CN" altLang="en-US"/>
          </a:p>
        </p:txBody>
      </p:sp>
    </p:spTree>
    <p:extLst>
      <p:ext uri="{BB962C8B-B14F-4D97-AF65-F5344CB8AC3E}">
        <p14:creationId xmlns:p14="http://schemas.microsoft.com/office/powerpoint/2010/main" val="2837458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20750" y="747713"/>
            <a:ext cx="4992688" cy="374332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solidFill>
                  <a:prstClr val="black"/>
                </a:solidFill>
              </a:rPr>
              <a:pPr/>
              <a:t>35</a:t>
            </a:fld>
            <a:endParaRPr lang="en-US" altLang="zh-CN">
              <a:solidFill>
                <a:prstClr val="black"/>
              </a:solidFill>
            </a:endParaRPr>
          </a:p>
        </p:txBody>
      </p:sp>
    </p:spTree>
    <p:extLst>
      <p:ext uri="{BB962C8B-B14F-4D97-AF65-F5344CB8AC3E}">
        <p14:creationId xmlns:p14="http://schemas.microsoft.com/office/powerpoint/2010/main" val="513728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57250" y="841375"/>
            <a:ext cx="5143500" cy="17907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857250" y="2701926"/>
            <a:ext cx="5143500" cy="124142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p>
        </p:txBody>
      </p:sp>
      <p:sp>
        <p:nvSpPr>
          <p:cNvPr id="4" name="日期占位符 3"/>
          <p:cNvSpPr>
            <a:spLocks noGrp="1"/>
          </p:cNvSpPr>
          <p:nvPr>
            <p:ph type="dt" sz="half" idx="10"/>
          </p:nvPr>
        </p:nvSpPr>
        <p:spPr/>
        <p:txBody>
          <a:bodyPr/>
          <a:lstStyle/>
          <a:p>
            <a:fld id="{FE01ED64-962C-40A6-9F67-C9D739F8601B}" type="datetime1">
              <a:rPr lang="zh-CN" altLang="en-US" smtClean="0"/>
              <a:pPr/>
              <a:t>2022/1/6</a:t>
            </a:fld>
            <a:endParaRPr lang="zh-CN" altLang="en-US"/>
          </a:p>
        </p:txBody>
      </p:sp>
      <p:sp>
        <p:nvSpPr>
          <p:cNvPr id="5" name="页脚占位符 4"/>
          <p:cNvSpPr>
            <a:spLocks noGrp="1"/>
          </p:cNvSpPr>
          <p:nvPr>
            <p:ph type="ftr" sz="quarter" idx="11"/>
          </p:nvPr>
        </p:nvSpPr>
        <p:spPr/>
        <p:txBody>
          <a:bodyPr/>
          <a:lstStyle/>
          <a:p>
            <a:r>
              <a:rPr lang="en-US" altLang="zh-CN"/>
              <a:t>1</a:t>
            </a:r>
            <a:endParaRPr lang="zh-CN" altLang="en-US"/>
          </a:p>
        </p:txBody>
      </p:sp>
      <p:sp>
        <p:nvSpPr>
          <p:cNvPr id="6" name="灯片编号占位符 5"/>
          <p:cNvSpPr>
            <a:spLocks noGrp="1"/>
          </p:cNvSpPr>
          <p:nvPr>
            <p:ph type="sldNum" sz="quarter" idx="12"/>
          </p:nvPr>
        </p:nvSpPr>
        <p:spPr/>
        <p:txBody>
          <a:bodyPr/>
          <a:lstStyle/>
          <a:p>
            <a:fld id="{20DDE62C-BC9B-4816-8BEE-D9F121BA5103}" type="slidenum">
              <a:rPr lang="zh-CN" altLang="en-US" smtClean="0"/>
              <a:pPr/>
              <a:t>‹#›</a:t>
            </a:fld>
            <a:endParaRPr lang="zh-CN" altLang="en-US"/>
          </a:p>
        </p:txBody>
      </p:sp>
    </p:spTree>
    <p:extLst>
      <p:ext uri="{BB962C8B-B14F-4D97-AF65-F5344CB8AC3E}">
        <p14:creationId xmlns:p14="http://schemas.microsoft.com/office/powerpoint/2010/main" val="4224400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3700B4F-4F24-41EC-A5C2-CB8B02398F3A}" type="datetime1">
              <a:rPr lang="zh-CN" altLang="en-US" smtClean="0"/>
              <a:pPr/>
              <a:t>2022/1/6</a:t>
            </a:fld>
            <a:endParaRPr lang="zh-CN" altLang="en-US"/>
          </a:p>
        </p:txBody>
      </p:sp>
      <p:sp>
        <p:nvSpPr>
          <p:cNvPr id="5" name="页脚占位符 4"/>
          <p:cNvSpPr>
            <a:spLocks noGrp="1"/>
          </p:cNvSpPr>
          <p:nvPr>
            <p:ph type="ftr" sz="quarter" idx="11"/>
          </p:nvPr>
        </p:nvSpPr>
        <p:spPr/>
        <p:txBody>
          <a:bodyPr/>
          <a:lstStyle/>
          <a:p>
            <a:r>
              <a:rPr lang="en-US" altLang="zh-CN"/>
              <a:t>1</a:t>
            </a:r>
            <a:endParaRPr lang="zh-CN" altLang="en-US"/>
          </a:p>
        </p:txBody>
      </p:sp>
      <p:sp>
        <p:nvSpPr>
          <p:cNvPr id="6" name="灯片编号占位符 5"/>
          <p:cNvSpPr>
            <a:spLocks noGrp="1"/>
          </p:cNvSpPr>
          <p:nvPr>
            <p:ph type="sldNum" sz="quarter" idx="12"/>
          </p:nvPr>
        </p:nvSpPr>
        <p:spPr/>
        <p:txBody>
          <a:bodyPr/>
          <a:lstStyle/>
          <a:p>
            <a:fld id="{20DDE62C-BC9B-4816-8BEE-D9F121BA5103}" type="slidenum">
              <a:rPr lang="zh-CN" altLang="en-US" smtClean="0"/>
              <a:pPr/>
              <a:t>‹#›</a:t>
            </a:fld>
            <a:endParaRPr lang="zh-CN" altLang="en-US"/>
          </a:p>
        </p:txBody>
      </p:sp>
    </p:spTree>
    <p:extLst>
      <p:ext uri="{BB962C8B-B14F-4D97-AF65-F5344CB8AC3E}">
        <p14:creationId xmlns:p14="http://schemas.microsoft.com/office/powerpoint/2010/main" val="2073206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4907757" y="274639"/>
            <a:ext cx="1478756" cy="4357687"/>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71488" y="274639"/>
            <a:ext cx="4321969" cy="4357687"/>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7206EE7-4D80-498F-9A2B-7009983AC721}" type="datetime1">
              <a:rPr lang="zh-CN" altLang="en-US" smtClean="0"/>
              <a:pPr/>
              <a:t>2022/1/6</a:t>
            </a:fld>
            <a:endParaRPr lang="zh-CN" altLang="en-US"/>
          </a:p>
        </p:txBody>
      </p:sp>
      <p:sp>
        <p:nvSpPr>
          <p:cNvPr id="5" name="页脚占位符 4"/>
          <p:cNvSpPr>
            <a:spLocks noGrp="1"/>
          </p:cNvSpPr>
          <p:nvPr>
            <p:ph type="ftr" sz="quarter" idx="11"/>
          </p:nvPr>
        </p:nvSpPr>
        <p:spPr/>
        <p:txBody>
          <a:bodyPr/>
          <a:lstStyle/>
          <a:p>
            <a:r>
              <a:rPr lang="en-US" altLang="zh-CN"/>
              <a:t>1</a:t>
            </a:r>
            <a:endParaRPr lang="zh-CN" altLang="en-US"/>
          </a:p>
        </p:txBody>
      </p:sp>
      <p:sp>
        <p:nvSpPr>
          <p:cNvPr id="6" name="灯片编号占位符 5"/>
          <p:cNvSpPr>
            <a:spLocks noGrp="1"/>
          </p:cNvSpPr>
          <p:nvPr>
            <p:ph type="sldNum" sz="quarter" idx="12"/>
          </p:nvPr>
        </p:nvSpPr>
        <p:spPr/>
        <p:txBody>
          <a:bodyPr/>
          <a:lstStyle/>
          <a:p>
            <a:fld id="{20DDE62C-BC9B-4816-8BEE-D9F121BA5103}" type="slidenum">
              <a:rPr lang="zh-CN" altLang="en-US" smtClean="0"/>
              <a:pPr/>
              <a:t>‹#›</a:t>
            </a:fld>
            <a:endParaRPr lang="zh-CN" altLang="en-US"/>
          </a:p>
        </p:txBody>
      </p:sp>
    </p:spTree>
    <p:extLst>
      <p:ext uri="{BB962C8B-B14F-4D97-AF65-F5344CB8AC3E}">
        <p14:creationId xmlns:p14="http://schemas.microsoft.com/office/powerpoint/2010/main" val="1646739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514350" y="841772"/>
            <a:ext cx="58293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857250" y="2701528"/>
            <a:ext cx="51435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1C49A3A4-C973-4590-AD74-FDB681F6F8FF}" type="datetime1">
              <a:rPr lang="zh-CN" altLang="en-US" smtClean="0"/>
              <a:pPr/>
              <a:t>2022/1/6</a:t>
            </a:fld>
            <a:endParaRPr lang="zh-CN" altLang="en-US"/>
          </a:p>
        </p:txBody>
      </p:sp>
      <p:sp>
        <p:nvSpPr>
          <p:cNvPr id="5" name="Footer Placeholder 4"/>
          <p:cNvSpPr>
            <a:spLocks noGrp="1"/>
          </p:cNvSpPr>
          <p:nvPr>
            <p:ph type="ftr" sz="quarter" idx="11"/>
          </p:nvPr>
        </p:nvSpPr>
        <p:spPr/>
        <p:txBody>
          <a:bodyPr/>
          <a:lstStyle/>
          <a:p>
            <a:r>
              <a:rPr lang="en-US" altLang="zh-CN"/>
              <a:t>1</a:t>
            </a:r>
            <a:endParaRPr lang="zh-CN" altLang="en-US"/>
          </a:p>
        </p:txBody>
      </p:sp>
      <p:sp>
        <p:nvSpPr>
          <p:cNvPr id="6" name="Slide Number Placeholder 5"/>
          <p:cNvSpPr>
            <a:spLocks noGrp="1"/>
          </p:cNvSpPr>
          <p:nvPr>
            <p:ph type="sldNum" sz="quarter" idx="12"/>
          </p:nvPr>
        </p:nvSpPr>
        <p:spPr/>
        <p:txBody>
          <a:bodyPr/>
          <a:lstStyle/>
          <a:p>
            <a:fld id="{E1BEBC7A-FD02-486B-81B5-A845787C689C}" type="slidenum">
              <a:rPr lang="zh-CN" altLang="en-US" smtClean="0"/>
              <a:pPr/>
              <a:t>‹#›</a:t>
            </a:fld>
            <a:endParaRPr lang="zh-CN" altLang="en-US"/>
          </a:p>
        </p:txBody>
      </p:sp>
    </p:spTree>
    <p:extLst>
      <p:ext uri="{BB962C8B-B14F-4D97-AF65-F5344CB8AC3E}">
        <p14:creationId xmlns:p14="http://schemas.microsoft.com/office/powerpoint/2010/main" val="2453615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42C05A4A-52B3-4B14-A19F-9329B7650C7D}" type="datetime1">
              <a:rPr lang="zh-CN" altLang="en-US" smtClean="0"/>
              <a:pPr/>
              <a:t>2022/1/6</a:t>
            </a:fld>
            <a:endParaRPr lang="zh-CN" altLang="en-US"/>
          </a:p>
        </p:txBody>
      </p:sp>
      <p:sp>
        <p:nvSpPr>
          <p:cNvPr id="5" name="Footer Placeholder 4"/>
          <p:cNvSpPr>
            <a:spLocks noGrp="1"/>
          </p:cNvSpPr>
          <p:nvPr>
            <p:ph type="ftr" sz="quarter" idx="11"/>
          </p:nvPr>
        </p:nvSpPr>
        <p:spPr/>
        <p:txBody>
          <a:bodyPr/>
          <a:lstStyle/>
          <a:p>
            <a:r>
              <a:rPr lang="en-US" altLang="zh-CN"/>
              <a:t>1</a:t>
            </a:r>
            <a:endParaRPr lang="zh-CN" altLang="en-US"/>
          </a:p>
        </p:txBody>
      </p:sp>
      <p:sp>
        <p:nvSpPr>
          <p:cNvPr id="6" name="Slide Number Placeholder 5"/>
          <p:cNvSpPr>
            <a:spLocks noGrp="1"/>
          </p:cNvSpPr>
          <p:nvPr>
            <p:ph type="sldNum" sz="quarter" idx="12"/>
          </p:nvPr>
        </p:nvSpPr>
        <p:spPr/>
        <p:txBody>
          <a:bodyPr/>
          <a:lstStyle/>
          <a:p>
            <a:fld id="{E1BEBC7A-FD02-486B-81B5-A845787C689C}" type="slidenum">
              <a:rPr lang="zh-CN" altLang="en-US" smtClean="0"/>
              <a:pPr/>
              <a:t>‹#›</a:t>
            </a:fld>
            <a:endParaRPr lang="zh-CN" altLang="en-US"/>
          </a:p>
        </p:txBody>
      </p:sp>
    </p:spTree>
    <p:extLst>
      <p:ext uri="{BB962C8B-B14F-4D97-AF65-F5344CB8AC3E}">
        <p14:creationId xmlns:p14="http://schemas.microsoft.com/office/powerpoint/2010/main" val="372887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467916" y="1282305"/>
            <a:ext cx="5915025"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467916" y="3442099"/>
            <a:ext cx="5915025" cy="1125140"/>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8E4DDE05-F02B-4121-8388-CCAECD2D2A6A}" type="datetime1">
              <a:rPr lang="zh-CN" altLang="en-US" smtClean="0"/>
              <a:pPr/>
              <a:t>2022/1/6</a:t>
            </a:fld>
            <a:endParaRPr lang="zh-CN" altLang="en-US"/>
          </a:p>
        </p:txBody>
      </p:sp>
      <p:sp>
        <p:nvSpPr>
          <p:cNvPr id="5" name="Footer Placeholder 4"/>
          <p:cNvSpPr>
            <a:spLocks noGrp="1"/>
          </p:cNvSpPr>
          <p:nvPr>
            <p:ph type="ftr" sz="quarter" idx="11"/>
          </p:nvPr>
        </p:nvSpPr>
        <p:spPr/>
        <p:txBody>
          <a:bodyPr/>
          <a:lstStyle/>
          <a:p>
            <a:r>
              <a:rPr lang="en-US" altLang="zh-CN"/>
              <a:t>1</a:t>
            </a:r>
            <a:endParaRPr lang="zh-CN" altLang="en-US"/>
          </a:p>
        </p:txBody>
      </p:sp>
      <p:sp>
        <p:nvSpPr>
          <p:cNvPr id="6" name="Slide Number Placeholder 5"/>
          <p:cNvSpPr>
            <a:spLocks noGrp="1"/>
          </p:cNvSpPr>
          <p:nvPr>
            <p:ph type="sldNum" sz="quarter" idx="12"/>
          </p:nvPr>
        </p:nvSpPr>
        <p:spPr/>
        <p:txBody>
          <a:bodyPr/>
          <a:lstStyle/>
          <a:p>
            <a:fld id="{E1BEBC7A-FD02-486B-81B5-A845787C689C}" type="slidenum">
              <a:rPr lang="zh-CN" altLang="en-US" smtClean="0"/>
              <a:pPr/>
              <a:t>‹#›</a:t>
            </a:fld>
            <a:endParaRPr lang="zh-CN" altLang="en-US"/>
          </a:p>
        </p:txBody>
      </p:sp>
    </p:spTree>
    <p:extLst>
      <p:ext uri="{BB962C8B-B14F-4D97-AF65-F5344CB8AC3E}">
        <p14:creationId xmlns:p14="http://schemas.microsoft.com/office/powerpoint/2010/main" val="1791715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471488" y="1369219"/>
            <a:ext cx="2914650" cy="326350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3471863" y="1369219"/>
            <a:ext cx="2914650" cy="326350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815791A3-75CD-4761-A7DD-CA5FF428EE0F}" type="datetime1">
              <a:rPr lang="zh-CN" altLang="en-US" smtClean="0"/>
              <a:pPr/>
              <a:t>2022/1/6</a:t>
            </a:fld>
            <a:endParaRPr lang="zh-CN" altLang="en-US"/>
          </a:p>
        </p:txBody>
      </p:sp>
      <p:sp>
        <p:nvSpPr>
          <p:cNvPr id="6" name="Footer Placeholder 5"/>
          <p:cNvSpPr>
            <a:spLocks noGrp="1"/>
          </p:cNvSpPr>
          <p:nvPr>
            <p:ph type="ftr" sz="quarter" idx="11"/>
          </p:nvPr>
        </p:nvSpPr>
        <p:spPr/>
        <p:txBody>
          <a:bodyPr/>
          <a:lstStyle/>
          <a:p>
            <a:r>
              <a:rPr lang="en-US" altLang="zh-CN"/>
              <a:t>1</a:t>
            </a:r>
            <a:endParaRPr lang="zh-CN" altLang="en-US"/>
          </a:p>
        </p:txBody>
      </p:sp>
      <p:sp>
        <p:nvSpPr>
          <p:cNvPr id="7" name="Slide Number Placeholder 6"/>
          <p:cNvSpPr>
            <a:spLocks noGrp="1"/>
          </p:cNvSpPr>
          <p:nvPr>
            <p:ph type="sldNum" sz="quarter" idx="12"/>
          </p:nvPr>
        </p:nvSpPr>
        <p:spPr/>
        <p:txBody>
          <a:bodyPr/>
          <a:lstStyle/>
          <a:p>
            <a:fld id="{E1BEBC7A-FD02-486B-81B5-A845787C689C}" type="slidenum">
              <a:rPr lang="zh-CN" altLang="en-US" smtClean="0"/>
              <a:pPr/>
              <a:t>‹#›</a:t>
            </a:fld>
            <a:endParaRPr lang="zh-CN" altLang="en-US"/>
          </a:p>
        </p:txBody>
      </p:sp>
    </p:spTree>
    <p:extLst>
      <p:ext uri="{BB962C8B-B14F-4D97-AF65-F5344CB8AC3E}">
        <p14:creationId xmlns:p14="http://schemas.microsoft.com/office/powerpoint/2010/main" val="39994491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472381" y="273845"/>
            <a:ext cx="5915025"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472381" y="1260872"/>
            <a:ext cx="2901255"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Content Placeholder 3"/>
          <p:cNvSpPr>
            <a:spLocks noGrp="1"/>
          </p:cNvSpPr>
          <p:nvPr>
            <p:ph sz="half" idx="2"/>
          </p:nvPr>
        </p:nvSpPr>
        <p:spPr>
          <a:xfrm>
            <a:off x="472381" y="1878806"/>
            <a:ext cx="2901255" cy="276344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3471863" y="1260872"/>
            <a:ext cx="2915543"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Content Placeholder 5"/>
          <p:cNvSpPr>
            <a:spLocks noGrp="1"/>
          </p:cNvSpPr>
          <p:nvPr>
            <p:ph sz="quarter" idx="4"/>
          </p:nvPr>
        </p:nvSpPr>
        <p:spPr>
          <a:xfrm>
            <a:off x="3471863" y="1878806"/>
            <a:ext cx="2915543" cy="276344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C916BD05-3F1F-41AD-8182-00E748C6ABA0}" type="datetime1">
              <a:rPr lang="zh-CN" altLang="en-US" smtClean="0"/>
              <a:pPr/>
              <a:t>2022/1/6</a:t>
            </a:fld>
            <a:endParaRPr lang="zh-CN" altLang="en-US"/>
          </a:p>
        </p:txBody>
      </p:sp>
      <p:sp>
        <p:nvSpPr>
          <p:cNvPr id="8" name="Footer Placeholder 7"/>
          <p:cNvSpPr>
            <a:spLocks noGrp="1"/>
          </p:cNvSpPr>
          <p:nvPr>
            <p:ph type="ftr" sz="quarter" idx="11"/>
          </p:nvPr>
        </p:nvSpPr>
        <p:spPr/>
        <p:txBody>
          <a:bodyPr/>
          <a:lstStyle/>
          <a:p>
            <a:r>
              <a:rPr lang="en-US" altLang="zh-CN"/>
              <a:t>1</a:t>
            </a:r>
            <a:endParaRPr lang="zh-CN" altLang="en-US"/>
          </a:p>
        </p:txBody>
      </p:sp>
      <p:sp>
        <p:nvSpPr>
          <p:cNvPr id="9" name="Slide Number Placeholder 8"/>
          <p:cNvSpPr>
            <a:spLocks noGrp="1"/>
          </p:cNvSpPr>
          <p:nvPr>
            <p:ph type="sldNum" sz="quarter" idx="12"/>
          </p:nvPr>
        </p:nvSpPr>
        <p:spPr/>
        <p:txBody>
          <a:bodyPr/>
          <a:lstStyle/>
          <a:p>
            <a:fld id="{E1BEBC7A-FD02-486B-81B5-A845787C689C}" type="slidenum">
              <a:rPr lang="zh-CN" altLang="en-US" smtClean="0"/>
              <a:pPr/>
              <a:t>‹#›</a:t>
            </a:fld>
            <a:endParaRPr lang="zh-CN" altLang="en-US"/>
          </a:p>
        </p:txBody>
      </p:sp>
    </p:spTree>
    <p:extLst>
      <p:ext uri="{BB962C8B-B14F-4D97-AF65-F5344CB8AC3E}">
        <p14:creationId xmlns:p14="http://schemas.microsoft.com/office/powerpoint/2010/main" val="4057060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E42B35C0-F4B4-4395-8DD3-C062A7A9EB59}" type="datetime1">
              <a:rPr lang="zh-CN" altLang="en-US" smtClean="0"/>
              <a:pPr/>
              <a:t>2022/1/6</a:t>
            </a:fld>
            <a:endParaRPr lang="zh-CN" altLang="en-US"/>
          </a:p>
        </p:txBody>
      </p:sp>
      <p:sp>
        <p:nvSpPr>
          <p:cNvPr id="4" name="Footer Placeholder 3"/>
          <p:cNvSpPr>
            <a:spLocks noGrp="1"/>
          </p:cNvSpPr>
          <p:nvPr>
            <p:ph type="ftr" sz="quarter" idx="11"/>
          </p:nvPr>
        </p:nvSpPr>
        <p:spPr/>
        <p:txBody>
          <a:bodyPr/>
          <a:lstStyle/>
          <a:p>
            <a:r>
              <a:rPr lang="en-US" altLang="zh-CN"/>
              <a:t>1</a:t>
            </a:r>
            <a:endParaRPr lang="zh-CN" altLang="en-US"/>
          </a:p>
        </p:txBody>
      </p:sp>
      <p:sp>
        <p:nvSpPr>
          <p:cNvPr id="5" name="Slide Number Placeholder 4"/>
          <p:cNvSpPr>
            <a:spLocks noGrp="1"/>
          </p:cNvSpPr>
          <p:nvPr>
            <p:ph type="sldNum" sz="quarter" idx="12"/>
          </p:nvPr>
        </p:nvSpPr>
        <p:spPr/>
        <p:txBody>
          <a:bodyPr/>
          <a:lstStyle/>
          <a:p>
            <a:fld id="{E1BEBC7A-FD02-486B-81B5-A845787C689C}" type="slidenum">
              <a:rPr lang="zh-CN" altLang="en-US" smtClean="0"/>
              <a:pPr/>
              <a:t>‹#›</a:t>
            </a:fld>
            <a:endParaRPr lang="zh-CN" altLang="en-US"/>
          </a:p>
        </p:txBody>
      </p:sp>
    </p:spTree>
    <p:extLst>
      <p:ext uri="{BB962C8B-B14F-4D97-AF65-F5344CB8AC3E}">
        <p14:creationId xmlns:p14="http://schemas.microsoft.com/office/powerpoint/2010/main" val="5931628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73FB94-E9D1-402A-AE65-1E595C94EBF9}" type="datetime1">
              <a:rPr lang="zh-CN" altLang="en-US" smtClean="0"/>
              <a:pPr/>
              <a:t>2022/1/6</a:t>
            </a:fld>
            <a:endParaRPr lang="zh-CN" altLang="en-US"/>
          </a:p>
        </p:txBody>
      </p:sp>
      <p:sp>
        <p:nvSpPr>
          <p:cNvPr id="3" name="Footer Placeholder 2"/>
          <p:cNvSpPr>
            <a:spLocks noGrp="1"/>
          </p:cNvSpPr>
          <p:nvPr>
            <p:ph type="ftr" sz="quarter" idx="11"/>
          </p:nvPr>
        </p:nvSpPr>
        <p:spPr/>
        <p:txBody>
          <a:bodyPr/>
          <a:lstStyle/>
          <a:p>
            <a:r>
              <a:rPr lang="en-US" altLang="zh-CN"/>
              <a:t>1</a:t>
            </a:r>
            <a:endParaRPr lang="zh-CN" altLang="en-US"/>
          </a:p>
        </p:txBody>
      </p:sp>
      <p:sp>
        <p:nvSpPr>
          <p:cNvPr id="4" name="Slide Number Placeholder 3"/>
          <p:cNvSpPr>
            <a:spLocks noGrp="1"/>
          </p:cNvSpPr>
          <p:nvPr>
            <p:ph type="sldNum" sz="quarter" idx="12"/>
          </p:nvPr>
        </p:nvSpPr>
        <p:spPr/>
        <p:txBody>
          <a:bodyPr/>
          <a:lstStyle/>
          <a:p>
            <a:fld id="{E1BEBC7A-FD02-486B-81B5-A845787C689C}" type="slidenum">
              <a:rPr lang="zh-CN" altLang="en-US" smtClean="0"/>
              <a:pPr/>
              <a:t>‹#›</a:t>
            </a:fld>
            <a:endParaRPr lang="zh-CN" altLang="en-US"/>
          </a:p>
        </p:txBody>
      </p:sp>
    </p:spTree>
    <p:extLst>
      <p:ext uri="{BB962C8B-B14F-4D97-AF65-F5344CB8AC3E}">
        <p14:creationId xmlns:p14="http://schemas.microsoft.com/office/powerpoint/2010/main" val="2102621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472381" y="342900"/>
            <a:ext cx="2211884"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2915543" y="740570"/>
            <a:ext cx="3471863"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472381" y="1543050"/>
            <a:ext cx="2211884"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F8F3C9C-03DC-4846-9F78-A3ABC33973C1}" type="datetime1">
              <a:rPr lang="zh-CN" altLang="en-US" smtClean="0"/>
              <a:pPr/>
              <a:t>2022/1/6</a:t>
            </a:fld>
            <a:endParaRPr lang="zh-CN" altLang="en-US"/>
          </a:p>
        </p:txBody>
      </p:sp>
      <p:sp>
        <p:nvSpPr>
          <p:cNvPr id="6" name="Footer Placeholder 5"/>
          <p:cNvSpPr>
            <a:spLocks noGrp="1"/>
          </p:cNvSpPr>
          <p:nvPr>
            <p:ph type="ftr" sz="quarter" idx="11"/>
          </p:nvPr>
        </p:nvSpPr>
        <p:spPr/>
        <p:txBody>
          <a:bodyPr/>
          <a:lstStyle/>
          <a:p>
            <a:r>
              <a:rPr lang="en-US" altLang="zh-CN"/>
              <a:t>1</a:t>
            </a:r>
            <a:endParaRPr lang="zh-CN" altLang="en-US"/>
          </a:p>
        </p:txBody>
      </p:sp>
      <p:sp>
        <p:nvSpPr>
          <p:cNvPr id="7" name="Slide Number Placeholder 6"/>
          <p:cNvSpPr>
            <a:spLocks noGrp="1"/>
          </p:cNvSpPr>
          <p:nvPr>
            <p:ph type="sldNum" sz="quarter" idx="12"/>
          </p:nvPr>
        </p:nvSpPr>
        <p:spPr/>
        <p:txBody>
          <a:bodyPr/>
          <a:lstStyle/>
          <a:p>
            <a:fld id="{E1BEBC7A-FD02-486B-81B5-A845787C689C}" type="slidenum">
              <a:rPr lang="zh-CN" altLang="en-US" smtClean="0"/>
              <a:pPr/>
              <a:t>‹#›</a:t>
            </a:fld>
            <a:endParaRPr lang="zh-CN" altLang="en-US"/>
          </a:p>
        </p:txBody>
      </p:sp>
    </p:spTree>
    <p:extLst>
      <p:ext uri="{BB962C8B-B14F-4D97-AF65-F5344CB8AC3E}">
        <p14:creationId xmlns:p14="http://schemas.microsoft.com/office/powerpoint/2010/main" val="2070063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C64BE29-F535-4618-8658-35C27D591041}" type="datetime1">
              <a:rPr lang="zh-CN" altLang="en-US" smtClean="0"/>
              <a:pPr/>
              <a:t>2022/1/6</a:t>
            </a:fld>
            <a:endParaRPr lang="zh-CN" altLang="en-US"/>
          </a:p>
        </p:txBody>
      </p:sp>
      <p:sp>
        <p:nvSpPr>
          <p:cNvPr id="5" name="页脚占位符 4"/>
          <p:cNvSpPr>
            <a:spLocks noGrp="1"/>
          </p:cNvSpPr>
          <p:nvPr>
            <p:ph type="ftr" sz="quarter" idx="11"/>
          </p:nvPr>
        </p:nvSpPr>
        <p:spPr/>
        <p:txBody>
          <a:bodyPr/>
          <a:lstStyle/>
          <a:p>
            <a:r>
              <a:rPr lang="en-US" altLang="zh-CN"/>
              <a:t>1</a:t>
            </a:r>
            <a:endParaRPr lang="zh-CN" altLang="en-US"/>
          </a:p>
        </p:txBody>
      </p:sp>
      <p:sp>
        <p:nvSpPr>
          <p:cNvPr id="6" name="灯片编号占位符 5"/>
          <p:cNvSpPr>
            <a:spLocks noGrp="1"/>
          </p:cNvSpPr>
          <p:nvPr>
            <p:ph type="sldNum" sz="quarter" idx="12"/>
          </p:nvPr>
        </p:nvSpPr>
        <p:spPr/>
        <p:txBody>
          <a:bodyPr/>
          <a:lstStyle/>
          <a:p>
            <a:fld id="{20DDE62C-BC9B-4816-8BEE-D9F121BA5103}" type="slidenum">
              <a:rPr lang="zh-CN" altLang="en-US" smtClean="0"/>
              <a:pPr/>
              <a:t>‹#›</a:t>
            </a:fld>
            <a:endParaRPr lang="zh-CN" altLang="en-US"/>
          </a:p>
        </p:txBody>
      </p:sp>
    </p:spTree>
    <p:extLst>
      <p:ext uri="{BB962C8B-B14F-4D97-AF65-F5344CB8AC3E}">
        <p14:creationId xmlns:p14="http://schemas.microsoft.com/office/powerpoint/2010/main" val="17987731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472381" y="342900"/>
            <a:ext cx="2211884"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2915543" y="740570"/>
            <a:ext cx="3471863"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472381" y="1543050"/>
            <a:ext cx="2211884"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B33DF7F-A185-4621-AB46-E7E191FF2E02}" type="datetime1">
              <a:rPr lang="zh-CN" altLang="en-US" smtClean="0"/>
              <a:pPr/>
              <a:t>2022/1/6</a:t>
            </a:fld>
            <a:endParaRPr lang="zh-CN" altLang="en-US"/>
          </a:p>
        </p:txBody>
      </p:sp>
      <p:sp>
        <p:nvSpPr>
          <p:cNvPr id="6" name="Footer Placeholder 5"/>
          <p:cNvSpPr>
            <a:spLocks noGrp="1"/>
          </p:cNvSpPr>
          <p:nvPr>
            <p:ph type="ftr" sz="quarter" idx="11"/>
          </p:nvPr>
        </p:nvSpPr>
        <p:spPr/>
        <p:txBody>
          <a:bodyPr/>
          <a:lstStyle/>
          <a:p>
            <a:r>
              <a:rPr lang="en-US" altLang="zh-CN"/>
              <a:t>1</a:t>
            </a:r>
            <a:endParaRPr lang="zh-CN" altLang="en-US"/>
          </a:p>
        </p:txBody>
      </p:sp>
      <p:sp>
        <p:nvSpPr>
          <p:cNvPr id="7" name="Slide Number Placeholder 6"/>
          <p:cNvSpPr>
            <a:spLocks noGrp="1"/>
          </p:cNvSpPr>
          <p:nvPr>
            <p:ph type="sldNum" sz="quarter" idx="12"/>
          </p:nvPr>
        </p:nvSpPr>
        <p:spPr/>
        <p:txBody>
          <a:bodyPr/>
          <a:lstStyle/>
          <a:p>
            <a:fld id="{E1BEBC7A-FD02-486B-81B5-A845787C689C}" type="slidenum">
              <a:rPr lang="zh-CN" altLang="en-US" smtClean="0"/>
              <a:pPr/>
              <a:t>‹#›</a:t>
            </a:fld>
            <a:endParaRPr lang="zh-CN" altLang="en-US"/>
          </a:p>
        </p:txBody>
      </p:sp>
    </p:spTree>
    <p:extLst>
      <p:ext uri="{BB962C8B-B14F-4D97-AF65-F5344CB8AC3E}">
        <p14:creationId xmlns:p14="http://schemas.microsoft.com/office/powerpoint/2010/main" val="12105490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8AE17D60-79F0-49C3-BDFF-074278CA297C}" type="datetime1">
              <a:rPr lang="zh-CN" altLang="en-US" smtClean="0"/>
              <a:pPr/>
              <a:t>2022/1/6</a:t>
            </a:fld>
            <a:endParaRPr lang="zh-CN" altLang="en-US"/>
          </a:p>
        </p:txBody>
      </p:sp>
      <p:sp>
        <p:nvSpPr>
          <p:cNvPr id="5" name="Footer Placeholder 4"/>
          <p:cNvSpPr>
            <a:spLocks noGrp="1"/>
          </p:cNvSpPr>
          <p:nvPr>
            <p:ph type="ftr" sz="quarter" idx="11"/>
          </p:nvPr>
        </p:nvSpPr>
        <p:spPr/>
        <p:txBody>
          <a:bodyPr/>
          <a:lstStyle/>
          <a:p>
            <a:r>
              <a:rPr lang="en-US" altLang="zh-CN"/>
              <a:t>1</a:t>
            </a:r>
            <a:endParaRPr lang="zh-CN" altLang="en-US"/>
          </a:p>
        </p:txBody>
      </p:sp>
      <p:sp>
        <p:nvSpPr>
          <p:cNvPr id="6" name="Slide Number Placeholder 5"/>
          <p:cNvSpPr>
            <a:spLocks noGrp="1"/>
          </p:cNvSpPr>
          <p:nvPr>
            <p:ph type="sldNum" sz="quarter" idx="12"/>
          </p:nvPr>
        </p:nvSpPr>
        <p:spPr/>
        <p:txBody>
          <a:bodyPr/>
          <a:lstStyle/>
          <a:p>
            <a:fld id="{E1BEBC7A-FD02-486B-81B5-A845787C689C}" type="slidenum">
              <a:rPr lang="zh-CN" altLang="en-US" smtClean="0"/>
              <a:pPr/>
              <a:t>‹#›</a:t>
            </a:fld>
            <a:endParaRPr lang="zh-CN" altLang="en-US"/>
          </a:p>
        </p:txBody>
      </p:sp>
    </p:spTree>
    <p:extLst>
      <p:ext uri="{BB962C8B-B14F-4D97-AF65-F5344CB8AC3E}">
        <p14:creationId xmlns:p14="http://schemas.microsoft.com/office/powerpoint/2010/main" val="8670729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273844"/>
            <a:ext cx="1478756"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471488" y="273844"/>
            <a:ext cx="4350544" cy="435887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6AB6EB7C-1E1C-41BA-8E4E-CC74050EE1E4}" type="datetime1">
              <a:rPr lang="zh-CN" altLang="en-US" smtClean="0"/>
              <a:pPr/>
              <a:t>2022/1/6</a:t>
            </a:fld>
            <a:endParaRPr lang="zh-CN" altLang="en-US"/>
          </a:p>
        </p:txBody>
      </p:sp>
      <p:sp>
        <p:nvSpPr>
          <p:cNvPr id="5" name="Footer Placeholder 4"/>
          <p:cNvSpPr>
            <a:spLocks noGrp="1"/>
          </p:cNvSpPr>
          <p:nvPr>
            <p:ph type="ftr" sz="quarter" idx="11"/>
          </p:nvPr>
        </p:nvSpPr>
        <p:spPr/>
        <p:txBody>
          <a:bodyPr/>
          <a:lstStyle/>
          <a:p>
            <a:r>
              <a:rPr lang="en-US" altLang="zh-CN"/>
              <a:t>1</a:t>
            </a:r>
            <a:endParaRPr lang="zh-CN" altLang="en-US"/>
          </a:p>
        </p:txBody>
      </p:sp>
      <p:sp>
        <p:nvSpPr>
          <p:cNvPr id="6" name="Slide Number Placeholder 5"/>
          <p:cNvSpPr>
            <a:spLocks noGrp="1"/>
          </p:cNvSpPr>
          <p:nvPr>
            <p:ph type="sldNum" sz="quarter" idx="12"/>
          </p:nvPr>
        </p:nvSpPr>
        <p:spPr/>
        <p:txBody>
          <a:bodyPr/>
          <a:lstStyle/>
          <a:p>
            <a:fld id="{E1BEBC7A-FD02-486B-81B5-A845787C689C}" type="slidenum">
              <a:rPr lang="zh-CN" altLang="en-US" smtClean="0"/>
              <a:pPr/>
              <a:t>‹#›</a:t>
            </a:fld>
            <a:endParaRPr lang="zh-CN" altLang="en-US"/>
          </a:p>
        </p:txBody>
      </p:sp>
    </p:spTree>
    <p:extLst>
      <p:ext uri="{BB962C8B-B14F-4D97-AF65-F5344CB8AC3E}">
        <p14:creationId xmlns:p14="http://schemas.microsoft.com/office/powerpoint/2010/main" val="3254148639"/>
      </p:ext>
    </p:extLst>
  </p:cSld>
  <p:clrMapOvr>
    <a:masterClrMapping/>
  </p:clrMapOvr>
  <p:hf sldNum="0" hd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cSld name="1_标题幻灯片">
    <p:bg>
      <p:bgPr>
        <a:pattFill prst="ltUpDiag">
          <a:fgClr>
            <a:schemeClr val="accent6">
              <a:lumMod val="85000"/>
            </a:schemeClr>
          </a:fgClr>
          <a:bgClr>
            <a:schemeClr val="bg1"/>
          </a:bgClr>
        </a:patt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3438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
        <p:nvSpPr>
          <p:cNvPr id="7" name="矩形 6"/>
          <p:cNvSpPr/>
          <p:nvPr userDrawn="1"/>
        </p:nvSpPr>
        <p:spPr>
          <a:xfrm>
            <a:off x="0" y="1"/>
            <a:ext cx="6858000" cy="699542"/>
          </a:xfrm>
          <a:prstGeom prst="rect">
            <a:avLst/>
          </a:prstGeom>
          <a:solidFill>
            <a:srgbClr val="568D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8" name="图片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4636" y="-20538"/>
            <a:ext cx="1278233" cy="720080"/>
          </a:xfrm>
          <a:prstGeom prst="rect">
            <a:avLst/>
          </a:prstGeom>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467916" y="1282700"/>
            <a:ext cx="5915025" cy="2139950"/>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467916" y="3441700"/>
            <a:ext cx="5915025" cy="1125538"/>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F1D570E3-8091-49C6-9D25-62885F7382AB}" type="datetime1">
              <a:rPr lang="zh-CN" altLang="en-US" smtClean="0"/>
              <a:pPr/>
              <a:t>2022/1/6</a:t>
            </a:fld>
            <a:endParaRPr lang="zh-CN" altLang="en-US"/>
          </a:p>
        </p:txBody>
      </p:sp>
      <p:sp>
        <p:nvSpPr>
          <p:cNvPr id="5" name="页脚占位符 4"/>
          <p:cNvSpPr>
            <a:spLocks noGrp="1"/>
          </p:cNvSpPr>
          <p:nvPr>
            <p:ph type="ftr" sz="quarter" idx="11"/>
          </p:nvPr>
        </p:nvSpPr>
        <p:spPr/>
        <p:txBody>
          <a:bodyPr/>
          <a:lstStyle/>
          <a:p>
            <a:r>
              <a:rPr lang="en-US" altLang="zh-CN"/>
              <a:t>1</a:t>
            </a:r>
            <a:endParaRPr lang="zh-CN" altLang="en-US"/>
          </a:p>
        </p:txBody>
      </p:sp>
      <p:sp>
        <p:nvSpPr>
          <p:cNvPr id="6" name="灯片编号占位符 5"/>
          <p:cNvSpPr>
            <a:spLocks noGrp="1"/>
          </p:cNvSpPr>
          <p:nvPr>
            <p:ph type="sldNum" sz="quarter" idx="12"/>
          </p:nvPr>
        </p:nvSpPr>
        <p:spPr/>
        <p:txBody>
          <a:bodyPr/>
          <a:lstStyle/>
          <a:p>
            <a:fld id="{20DDE62C-BC9B-4816-8BEE-D9F121BA5103}" type="slidenum">
              <a:rPr lang="zh-CN" altLang="en-US" smtClean="0"/>
              <a:pPr/>
              <a:t>‹#›</a:t>
            </a:fld>
            <a:endParaRPr lang="zh-CN" altLang="en-US"/>
          </a:p>
        </p:txBody>
      </p:sp>
    </p:spTree>
    <p:extLst>
      <p:ext uri="{BB962C8B-B14F-4D97-AF65-F5344CB8AC3E}">
        <p14:creationId xmlns:p14="http://schemas.microsoft.com/office/powerpoint/2010/main" val="426099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PhAnim="0" userDrawn="1">
  <p:cSld name="11_标题和内容">
    <p:spTree>
      <p:nvGrpSpPr>
        <p:cNvPr id="1" name=""/>
        <p:cNvGrpSpPr/>
        <p:nvPr/>
      </p:nvGrpSpPr>
      <p:grpSpPr>
        <a:xfrm>
          <a:off x="0" y="0"/>
          <a:ext cx="0" cy="0"/>
          <a:chOff x="0" y="0"/>
          <a:chExt cx="0" cy="0"/>
        </a:xfrm>
      </p:grpSpPr>
      <p:pic>
        <p:nvPicPr>
          <p:cNvPr id="2" name="图片 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8347" y="0"/>
            <a:ext cx="1789509"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16734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PhAnim="0" userDrawn="1">
  <p:cSld name="13_标题和内容">
    <p:spTree>
      <p:nvGrpSpPr>
        <p:cNvPr id="1" name=""/>
        <p:cNvGrpSpPr/>
        <p:nvPr/>
      </p:nvGrpSpPr>
      <p:grpSpPr>
        <a:xfrm>
          <a:off x="0" y="0"/>
          <a:ext cx="0" cy="0"/>
          <a:chOff x="0" y="0"/>
          <a:chExt cx="0" cy="0"/>
        </a:xfrm>
      </p:grpSpPr>
      <p:pic>
        <p:nvPicPr>
          <p:cNvPr id="2" name="图片 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8347" y="0"/>
            <a:ext cx="1789509"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22663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PhAnim="0" userDrawn="1">
  <p:cSld name="12_标题和内容">
    <p:spTree>
      <p:nvGrpSpPr>
        <p:cNvPr id="1" name=""/>
        <p:cNvGrpSpPr/>
        <p:nvPr/>
      </p:nvGrpSpPr>
      <p:grpSpPr>
        <a:xfrm>
          <a:off x="0" y="0"/>
          <a:ext cx="0" cy="0"/>
          <a:chOff x="0" y="0"/>
          <a:chExt cx="0" cy="0"/>
        </a:xfrm>
      </p:grpSpPr>
      <p:pic>
        <p:nvPicPr>
          <p:cNvPr id="2" name="图片 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8347" y="0"/>
            <a:ext cx="1789509"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70929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PhAnim="0" userDrawn="1">
  <p:cSld name="9_标题和内容">
    <p:spTree>
      <p:nvGrpSpPr>
        <p:cNvPr id="1" name=""/>
        <p:cNvGrpSpPr/>
        <p:nvPr/>
      </p:nvGrpSpPr>
      <p:grpSpPr>
        <a:xfrm>
          <a:off x="0" y="0"/>
          <a:ext cx="0" cy="0"/>
          <a:chOff x="0" y="0"/>
          <a:chExt cx="0" cy="0"/>
        </a:xfrm>
      </p:grpSpPr>
      <p:pic>
        <p:nvPicPr>
          <p:cNvPr id="2" name="图片 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8347" y="0"/>
            <a:ext cx="1789509"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87484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pic>
        <p:nvPicPr>
          <p:cNvPr id="2" name="Picture 4"/>
          <p:cNvPicPr>
            <a:picLocks noChangeAspect="1" noChangeArrowheads="1"/>
          </p:cNvPicPr>
          <p:nvPr userDrawn="1"/>
        </p:nvPicPr>
        <p:blipFill>
          <a:blip r:embed="rId2" cstate="print">
            <a:duotone>
              <a:prstClr val="black"/>
              <a:schemeClr val="accent5">
                <a:tint val="45000"/>
                <a:satMod val="400000"/>
              </a:schemeClr>
            </a:duotone>
          </a:blip>
          <a:srcRect t="6494" r="23326" b="24977"/>
          <a:stretch>
            <a:fillRect/>
          </a:stretch>
        </p:blipFill>
        <p:spPr bwMode="auto">
          <a:xfrm>
            <a:off x="4502946" y="3056337"/>
            <a:ext cx="2355056" cy="2087165"/>
          </a:xfrm>
          <a:prstGeom prst="rect">
            <a:avLst/>
          </a:prstGeom>
          <a:noFill/>
          <a:ln>
            <a:noFill/>
          </a:ln>
        </p:spPr>
      </p:pic>
    </p:spTree>
    <p:extLst>
      <p:ext uri="{BB962C8B-B14F-4D97-AF65-F5344CB8AC3E}">
        <p14:creationId xmlns:p14="http://schemas.microsoft.com/office/powerpoint/2010/main" val="3433662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71487" y="1370013"/>
            <a:ext cx="2900363" cy="3262312"/>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3486150" y="1370013"/>
            <a:ext cx="2900363" cy="3262312"/>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DBA3E94-4165-4A09-9F9F-151F7484B3EC}" type="datetime1">
              <a:rPr lang="zh-CN" altLang="en-US" smtClean="0"/>
              <a:pPr/>
              <a:t>2022/1/6</a:t>
            </a:fld>
            <a:endParaRPr lang="zh-CN" altLang="en-US"/>
          </a:p>
        </p:txBody>
      </p:sp>
      <p:sp>
        <p:nvSpPr>
          <p:cNvPr id="6" name="页脚占位符 5"/>
          <p:cNvSpPr>
            <a:spLocks noGrp="1"/>
          </p:cNvSpPr>
          <p:nvPr>
            <p:ph type="ftr" sz="quarter" idx="11"/>
          </p:nvPr>
        </p:nvSpPr>
        <p:spPr/>
        <p:txBody>
          <a:bodyPr/>
          <a:lstStyle/>
          <a:p>
            <a:r>
              <a:rPr lang="en-US" altLang="zh-CN"/>
              <a:t>1</a:t>
            </a:r>
            <a:endParaRPr lang="zh-CN" altLang="en-US"/>
          </a:p>
        </p:txBody>
      </p:sp>
      <p:sp>
        <p:nvSpPr>
          <p:cNvPr id="7" name="灯片编号占位符 6"/>
          <p:cNvSpPr>
            <a:spLocks noGrp="1"/>
          </p:cNvSpPr>
          <p:nvPr>
            <p:ph type="sldNum" sz="quarter" idx="12"/>
          </p:nvPr>
        </p:nvSpPr>
        <p:spPr/>
        <p:txBody>
          <a:bodyPr/>
          <a:lstStyle/>
          <a:p>
            <a:fld id="{20DDE62C-BC9B-4816-8BEE-D9F121BA5103}" type="slidenum">
              <a:rPr lang="zh-CN" altLang="en-US" smtClean="0"/>
              <a:pPr/>
              <a:t>‹#›</a:t>
            </a:fld>
            <a:endParaRPr lang="zh-CN" altLang="en-US"/>
          </a:p>
        </p:txBody>
      </p:sp>
    </p:spTree>
    <p:extLst>
      <p:ext uri="{BB962C8B-B14F-4D97-AF65-F5344CB8AC3E}">
        <p14:creationId xmlns:p14="http://schemas.microsoft.com/office/powerpoint/2010/main" val="3725323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72679" y="274639"/>
            <a:ext cx="5915025" cy="993775"/>
          </a:xfrm>
        </p:spPr>
        <p:txBody>
          <a:bodyPr/>
          <a:lstStyle/>
          <a:p>
            <a:r>
              <a:rPr lang="zh-CN" altLang="en-US"/>
              <a:t>单击此处编辑母版标题样式</a:t>
            </a:r>
          </a:p>
        </p:txBody>
      </p:sp>
      <p:sp>
        <p:nvSpPr>
          <p:cNvPr id="3" name="文本占位符 2"/>
          <p:cNvSpPr>
            <a:spLocks noGrp="1"/>
          </p:cNvSpPr>
          <p:nvPr>
            <p:ph type="body" idx="1"/>
          </p:nvPr>
        </p:nvSpPr>
        <p:spPr>
          <a:xfrm>
            <a:off x="472679" y="1260475"/>
            <a:ext cx="2901553" cy="61912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内容占位符 3"/>
          <p:cNvSpPr>
            <a:spLocks noGrp="1"/>
          </p:cNvSpPr>
          <p:nvPr>
            <p:ph sz="half" idx="2"/>
          </p:nvPr>
        </p:nvSpPr>
        <p:spPr>
          <a:xfrm>
            <a:off x="472679" y="1879600"/>
            <a:ext cx="2901553" cy="2762250"/>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3471863" y="1260475"/>
            <a:ext cx="2915841" cy="61912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内容占位符 5"/>
          <p:cNvSpPr>
            <a:spLocks noGrp="1"/>
          </p:cNvSpPr>
          <p:nvPr>
            <p:ph sz="quarter" idx="4"/>
          </p:nvPr>
        </p:nvSpPr>
        <p:spPr>
          <a:xfrm>
            <a:off x="3471863" y="1879600"/>
            <a:ext cx="2915841" cy="2762250"/>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7FDEC37C-740F-42F7-91F2-E87A24A726ED}" type="datetime1">
              <a:rPr lang="zh-CN" altLang="en-US" smtClean="0"/>
              <a:pPr/>
              <a:t>2022/1/6</a:t>
            </a:fld>
            <a:endParaRPr lang="zh-CN" altLang="en-US"/>
          </a:p>
        </p:txBody>
      </p:sp>
      <p:sp>
        <p:nvSpPr>
          <p:cNvPr id="8" name="页脚占位符 7"/>
          <p:cNvSpPr>
            <a:spLocks noGrp="1"/>
          </p:cNvSpPr>
          <p:nvPr>
            <p:ph type="ftr" sz="quarter" idx="11"/>
          </p:nvPr>
        </p:nvSpPr>
        <p:spPr/>
        <p:txBody>
          <a:bodyPr/>
          <a:lstStyle/>
          <a:p>
            <a:r>
              <a:rPr lang="en-US" altLang="zh-CN"/>
              <a:t>1</a:t>
            </a:r>
            <a:endParaRPr lang="zh-CN" altLang="en-US"/>
          </a:p>
        </p:txBody>
      </p:sp>
      <p:sp>
        <p:nvSpPr>
          <p:cNvPr id="9" name="灯片编号占位符 8"/>
          <p:cNvSpPr>
            <a:spLocks noGrp="1"/>
          </p:cNvSpPr>
          <p:nvPr>
            <p:ph type="sldNum" sz="quarter" idx="12"/>
          </p:nvPr>
        </p:nvSpPr>
        <p:spPr/>
        <p:txBody>
          <a:bodyPr/>
          <a:lstStyle/>
          <a:p>
            <a:fld id="{20DDE62C-BC9B-4816-8BEE-D9F121BA5103}" type="slidenum">
              <a:rPr lang="zh-CN" altLang="en-US" smtClean="0"/>
              <a:pPr/>
              <a:t>‹#›</a:t>
            </a:fld>
            <a:endParaRPr lang="zh-CN" altLang="en-US"/>
          </a:p>
        </p:txBody>
      </p:sp>
    </p:spTree>
    <p:extLst>
      <p:ext uri="{BB962C8B-B14F-4D97-AF65-F5344CB8AC3E}">
        <p14:creationId xmlns:p14="http://schemas.microsoft.com/office/powerpoint/2010/main" val="1336974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D28B14D-0904-493D-A9B9-60740EA3750C}" type="datetime1">
              <a:rPr lang="zh-CN" altLang="en-US" smtClean="0"/>
              <a:pPr/>
              <a:t>2022/1/6</a:t>
            </a:fld>
            <a:endParaRPr lang="zh-CN" altLang="en-US"/>
          </a:p>
        </p:txBody>
      </p:sp>
      <p:sp>
        <p:nvSpPr>
          <p:cNvPr id="4" name="页脚占位符 3"/>
          <p:cNvSpPr>
            <a:spLocks noGrp="1"/>
          </p:cNvSpPr>
          <p:nvPr>
            <p:ph type="ftr" sz="quarter" idx="11"/>
          </p:nvPr>
        </p:nvSpPr>
        <p:spPr/>
        <p:txBody>
          <a:bodyPr/>
          <a:lstStyle/>
          <a:p>
            <a:r>
              <a:rPr lang="en-US" altLang="zh-CN"/>
              <a:t>1</a:t>
            </a:r>
            <a:endParaRPr lang="zh-CN" altLang="en-US"/>
          </a:p>
        </p:txBody>
      </p:sp>
      <p:sp>
        <p:nvSpPr>
          <p:cNvPr id="5" name="灯片编号占位符 4"/>
          <p:cNvSpPr>
            <a:spLocks noGrp="1"/>
          </p:cNvSpPr>
          <p:nvPr>
            <p:ph type="sldNum" sz="quarter" idx="12"/>
          </p:nvPr>
        </p:nvSpPr>
        <p:spPr/>
        <p:txBody>
          <a:bodyPr/>
          <a:lstStyle/>
          <a:p>
            <a:fld id="{20DDE62C-BC9B-4816-8BEE-D9F121BA5103}" type="slidenum">
              <a:rPr lang="zh-CN" altLang="en-US" smtClean="0"/>
              <a:pPr/>
              <a:t>‹#›</a:t>
            </a:fld>
            <a:endParaRPr lang="zh-CN" altLang="en-US"/>
          </a:p>
        </p:txBody>
      </p:sp>
    </p:spTree>
    <p:extLst>
      <p:ext uri="{BB962C8B-B14F-4D97-AF65-F5344CB8AC3E}">
        <p14:creationId xmlns:p14="http://schemas.microsoft.com/office/powerpoint/2010/main" val="650819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F14A1D0-A21C-4E00-8A3F-F343313A2E88}" type="datetime1">
              <a:rPr lang="zh-CN" altLang="en-US" smtClean="0"/>
              <a:pPr/>
              <a:t>2022/1/6</a:t>
            </a:fld>
            <a:endParaRPr lang="zh-CN" altLang="en-US"/>
          </a:p>
        </p:txBody>
      </p:sp>
      <p:sp>
        <p:nvSpPr>
          <p:cNvPr id="3" name="页脚占位符 2"/>
          <p:cNvSpPr>
            <a:spLocks noGrp="1"/>
          </p:cNvSpPr>
          <p:nvPr>
            <p:ph type="ftr" sz="quarter" idx="11"/>
          </p:nvPr>
        </p:nvSpPr>
        <p:spPr/>
        <p:txBody>
          <a:bodyPr/>
          <a:lstStyle/>
          <a:p>
            <a:r>
              <a:rPr lang="en-US" altLang="zh-CN"/>
              <a:t>1</a:t>
            </a:r>
            <a:endParaRPr lang="zh-CN" altLang="en-US"/>
          </a:p>
        </p:txBody>
      </p:sp>
      <p:sp>
        <p:nvSpPr>
          <p:cNvPr id="4" name="灯片编号占位符 3"/>
          <p:cNvSpPr>
            <a:spLocks noGrp="1"/>
          </p:cNvSpPr>
          <p:nvPr>
            <p:ph type="sldNum" sz="quarter" idx="12"/>
          </p:nvPr>
        </p:nvSpPr>
        <p:spPr/>
        <p:txBody>
          <a:bodyPr/>
          <a:lstStyle/>
          <a:p>
            <a:fld id="{20DDE62C-BC9B-4816-8BEE-D9F121BA5103}" type="slidenum">
              <a:rPr lang="zh-CN" altLang="en-US" smtClean="0"/>
              <a:pPr/>
              <a:t>‹#›</a:t>
            </a:fld>
            <a:endParaRPr lang="zh-CN" altLang="en-US"/>
          </a:p>
        </p:txBody>
      </p:sp>
    </p:spTree>
    <p:extLst>
      <p:ext uri="{BB962C8B-B14F-4D97-AF65-F5344CB8AC3E}">
        <p14:creationId xmlns:p14="http://schemas.microsoft.com/office/powerpoint/2010/main" val="3824032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72679" y="342900"/>
            <a:ext cx="2212181" cy="1200150"/>
          </a:xfr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2915841" y="741364"/>
            <a:ext cx="3471863" cy="36544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72679" y="1543050"/>
            <a:ext cx="2212181" cy="28590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fld id="{A5E23C03-CD5A-4FB7-9D63-888BC7B50CB9}" type="datetime1">
              <a:rPr lang="zh-CN" altLang="en-US" smtClean="0"/>
              <a:pPr/>
              <a:t>2022/1/6</a:t>
            </a:fld>
            <a:endParaRPr lang="zh-CN" altLang="en-US"/>
          </a:p>
        </p:txBody>
      </p:sp>
      <p:sp>
        <p:nvSpPr>
          <p:cNvPr id="6" name="页脚占位符 5"/>
          <p:cNvSpPr>
            <a:spLocks noGrp="1"/>
          </p:cNvSpPr>
          <p:nvPr>
            <p:ph type="ftr" sz="quarter" idx="11"/>
          </p:nvPr>
        </p:nvSpPr>
        <p:spPr/>
        <p:txBody>
          <a:bodyPr/>
          <a:lstStyle/>
          <a:p>
            <a:r>
              <a:rPr lang="en-US" altLang="zh-CN"/>
              <a:t>1</a:t>
            </a:r>
            <a:endParaRPr lang="zh-CN" altLang="en-US"/>
          </a:p>
        </p:txBody>
      </p:sp>
      <p:sp>
        <p:nvSpPr>
          <p:cNvPr id="7" name="灯片编号占位符 6"/>
          <p:cNvSpPr>
            <a:spLocks noGrp="1"/>
          </p:cNvSpPr>
          <p:nvPr>
            <p:ph type="sldNum" sz="quarter" idx="12"/>
          </p:nvPr>
        </p:nvSpPr>
        <p:spPr/>
        <p:txBody>
          <a:bodyPr/>
          <a:lstStyle/>
          <a:p>
            <a:fld id="{20DDE62C-BC9B-4816-8BEE-D9F121BA5103}" type="slidenum">
              <a:rPr lang="zh-CN" altLang="en-US" smtClean="0"/>
              <a:pPr/>
              <a:t>‹#›</a:t>
            </a:fld>
            <a:endParaRPr lang="zh-CN" altLang="en-US"/>
          </a:p>
        </p:txBody>
      </p:sp>
    </p:spTree>
    <p:extLst>
      <p:ext uri="{BB962C8B-B14F-4D97-AF65-F5344CB8AC3E}">
        <p14:creationId xmlns:p14="http://schemas.microsoft.com/office/powerpoint/2010/main" val="3885447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472679" y="342900"/>
            <a:ext cx="2212181" cy="120015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2915841" y="741364"/>
            <a:ext cx="3471863" cy="36544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472679" y="1543050"/>
            <a:ext cx="2212181" cy="28590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fld id="{AF904C29-3964-4F88-9BD5-5DCDA5D1A4ED}" type="datetime1">
              <a:rPr lang="zh-CN" altLang="en-US" smtClean="0"/>
              <a:pPr/>
              <a:t>2022/1/6</a:t>
            </a:fld>
            <a:endParaRPr lang="zh-CN" altLang="en-US"/>
          </a:p>
        </p:txBody>
      </p:sp>
      <p:sp>
        <p:nvSpPr>
          <p:cNvPr id="6" name="页脚占位符 5"/>
          <p:cNvSpPr>
            <a:spLocks noGrp="1"/>
          </p:cNvSpPr>
          <p:nvPr>
            <p:ph type="ftr" sz="quarter" idx="11"/>
          </p:nvPr>
        </p:nvSpPr>
        <p:spPr/>
        <p:txBody>
          <a:bodyPr/>
          <a:lstStyle/>
          <a:p>
            <a:r>
              <a:rPr lang="en-US" altLang="zh-CN"/>
              <a:t>1</a:t>
            </a:r>
            <a:endParaRPr lang="zh-CN" altLang="en-US"/>
          </a:p>
        </p:txBody>
      </p:sp>
      <p:sp>
        <p:nvSpPr>
          <p:cNvPr id="7" name="灯片编号占位符 6"/>
          <p:cNvSpPr>
            <a:spLocks noGrp="1"/>
          </p:cNvSpPr>
          <p:nvPr>
            <p:ph type="sldNum" sz="quarter" idx="12"/>
          </p:nvPr>
        </p:nvSpPr>
        <p:spPr/>
        <p:txBody>
          <a:bodyPr/>
          <a:lstStyle/>
          <a:p>
            <a:fld id="{20DDE62C-BC9B-4816-8BEE-D9F121BA5103}" type="slidenum">
              <a:rPr lang="zh-CN" altLang="en-US" smtClean="0"/>
              <a:pPr/>
              <a:t>‹#›</a:t>
            </a:fld>
            <a:endParaRPr lang="zh-CN" altLang="en-US"/>
          </a:p>
        </p:txBody>
      </p:sp>
    </p:spTree>
    <p:extLst>
      <p:ext uri="{BB962C8B-B14F-4D97-AF65-F5344CB8AC3E}">
        <p14:creationId xmlns:p14="http://schemas.microsoft.com/office/powerpoint/2010/main" val="2756169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71488" y="274639"/>
            <a:ext cx="5915025" cy="993775"/>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71488" y="1370013"/>
            <a:ext cx="5915025" cy="3262312"/>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71488" y="4767264"/>
            <a:ext cx="1543050" cy="274637"/>
          </a:xfrm>
          <a:prstGeom prst="rect">
            <a:avLst/>
          </a:prstGeom>
        </p:spPr>
        <p:txBody>
          <a:bodyPr vert="horz" lIns="91440" tIns="45720" rIns="91440" bIns="45720" rtlCol="0" anchor="ctr"/>
          <a:lstStyle>
            <a:lvl1pPr algn="l">
              <a:defRPr sz="900">
                <a:solidFill>
                  <a:schemeClr val="tx1">
                    <a:tint val="75000"/>
                  </a:schemeClr>
                </a:solidFill>
              </a:defRPr>
            </a:lvl1pPr>
          </a:lstStyle>
          <a:p>
            <a:fld id="{AEE33403-DD7B-4DCA-AC1C-3CE147A7ED51}" type="datetime1">
              <a:rPr lang="zh-CN" altLang="en-US" smtClean="0"/>
              <a:pPr/>
              <a:t>2022/1/6</a:t>
            </a:fld>
            <a:endParaRPr lang="zh-CN" altLang="en-US"/>
          </a:p>
        </p:txBody>
      </p:sp>
      <p:sp>
        <p:nvSpPr>
          <p:cNvPr id="5" name="页脚占位符 4"/>
          <p:cNvSpPr>
            <a:spLocks noGrp="1"/>
          </p:cNvSpPr>
          <p:nvPr>
            <p:ph type="ftr" sz="quarter" idx="3"/>
          </p:nvPr>
        </p:nvSpPr>
        <p:spPr>
          <a:xfrm>
            <a:off x="2271713" y="4767264"/>
            <a:ext cx="2314575" cy="274637"/>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ltLang="zh-CN"/>
              <a:t>1</a:t>
            </a:r>
            <a:endParaRPr lang="zh-CN" altLang="en-US"/>
          </a:p>
        </p:txBody>
      </p:sp>
      <p:sp>
        <p:nvSpPr>
          <p:cNvPr id="6" name="灯片编号占位符 5"/>
          <p:cNvSpPr>
            <a:spLocks noGrp="1"/>
          </p:cNvSpPr>
          <p:nvPr>
            <p:ph type="sldNum" sz="quarter" idx="4"/>
          </p:nvPr>
        </p:nvSpPr>
        <p:spPr>
          <a:xfrm>
            <a:off x="4843463" y="4767264"/>
            <a:ext cx="1543050" cy="274637"/>
          </a:xfrm>
          <a:prstGeom prst="rect">
            <a:avLst/>
          </a:prstGeom>
        </p:spPr>
        <p:txBody>
          <a:bodyPr vert="horz" lIns="91440" tIns="45720" rIns="91440" bIns="45720" rtlCol="0" anchor="ctr"/>
          <a:lstStyle>
            <a:lvl1pPr algn="r">
              <a:defRPr sz="900">
                <a:solidFill>
                  <a:schemeClr val="tx1">
                    <a:tint val="75000"/>
                  </a:schemeClr>
                </a:solidFill>
              </a:defRPr>
            </a:lvl1pPr>
          </a:lstStyle>
          <a:p>
            <a:fld id="{20DDE62C-BC9B-4816-8BEE-D9F121BA5103}" type="slidenum">
              <a:rPr lang="zh-CN" altLang="en-US" smtClean="0"/>
              <a:pPr/>
              <a:t>‹#›</a:t>
            </a:fld>
            <a:endParaRPr lang="zh-CN" altLang="en-US"/>
          </a:p>
        </p:txBody>
      </p:sp>
    </p:spTree>
    <p:extLst>
      <p:ext uri="{BB962C8B-B14F-4D97-AF65-F5344CB8AC3E}">
        <p14:creationId xmlns:p14="http://schemas.microsoft.com/office/powerpoint/2010/main" val="120916383"/>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273845"/>
            <a:ext cx="5915025"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471488" y="1369219"/>
            <a:ext cx="5915025" cy="326350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471488" y="4767264"/>
            <a:ext cx="154305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6AB6EB7C-1E1C-41BA-8E4E-CC74050EE1E4}" type="datetime1">
              <a:rPr lang="zh-CN" altLang="en-US" smtClean="0"/>
              <a:pPr/>
              <a:t>2022/1/6</a:t>
            </a:fld>
            <a:endParaRPr lang="zh-CN" altLang="en-US"/>
          </a:p>
        </p:txBody>
      </p:sp>
      <p:sp>
        <p:nvSpPr>
          <p:cNvPr id="5" name="Footer Placeholder 4"/>
          <p:cNvSpPr>
            <a:spLocks noGrp="1"/>
          </p:cNvSpPr>
          <p:nvPr>
            <p:ph type="ftr" sz="quarter" idx="3"/>
          </p:nvPr>
        </p:nvSpPr>
        <p:spPr>
          <a:xfrm>
            <a:off x="2271713" y="4767264"/>
            <a:ext cx="2314575"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ltLang="zh-CN"/>
              <a:t>1</a:t>
            </a:r>
            <a:endParaRPr lang="zh-CN" altLang="en-US"/>
          </a:p>
        </p:txBody>
      </p:sp>
      <p:sp>
        <p:nvSpPr>
          <p:cNvPr id="6" name="Slide Number Placeholder 5"/>
          <p:cNvSpPr>
            <a:spLocks noGrp="1"/>
          </p:cNvSpPr>
          <p:nvPr>
            <p:ph type="sldNum" sz="quarter" idx="4"/>
          </p:nvPr>
        </p:nvSpPr>
        <p:spPr>
          <a:xfrm>
            <a:off x="4843463" y="4767264"/>
            <a:ext cx="154305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E1BEBC7A-FD02-486B-81B5-A845787C689C}" type="slidenum">
              <a:rPr lang="zh-CN" altLang="en-US" smtClean="0"/>
              <a:pPr/>
              <a:t>‹#›</a:t>
            </a:fld>
            <a:endParaRPr lang="zh-CN" altLang="en-US"/>
          </a:p>
        </p:txBody>
      </p:sp>
    </p:spTree>
    <p:extLst>
      <p:ext uri="{BB962C8B-B14F-4D97-AF65-F5344CB8AC3E}">
        <p14:creationId xmlns:p14="http://schemas.microsoft.com/office/powerpoint/2010/main" val="330392716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661" r:id="rId13"/>
    <p:sldLayoutId id="2147483662" r:id="rId14"/>
    <p:sldLayoutId id="2147483665" r:id="rId15"/>
    <p:sldLayoutId id="2147483666" r:id="rId16"/>
    <p:sldLayoutId id="2147483667" r:id="rId17"/>
    <p:sldLayoutId id="2147483668" r:id="rId18"/>
    <p:sldLayoutId id="2147483703" r:id="rId19"/>
    <p:sldLayoutId id="2147483705" r:id="rId20"/>
    <p:sldLayoutId id="2147483707" r:id="rId21"/>
    <p:sldLayoutId id="2147483708" r:id="rId22"/>
    <p:sldLayoutId id="2147483722" r:id="rId23"/>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10.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31.gif"/><Relationship Id="rId5" Type="http://schemas.openxmlformats.org/officeDocument/2006/relationships/image" Target="../media/image30.png"/><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8.jpeg"/><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34.gif"/><Relationship Id="rId4" Type="http://schemas.openxmlformats.org/officeDocument/2006/relationships/image" Target="../media/image33.gif"/></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10.png"/><Relationship Id="rId2" Type="http://schemas.openxmlformats.org/officeDocument/2006/relationships/image" Target="../media/image8.jpeg"/><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hyperlink" Target="file:///localhost/upload.wikimedia.org/wikipedia/commons/a/af/Bose_Einstein_condensate.pn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image" Target="../media/image3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0.png"/><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image" Target="../media/image41.emf"/><Relationship Id="rId5" Type="http://schemas.openxmlformats.org/officeDocument/2006/relationships/oleObject" Target="../embeddings/oleObject3.bin"/><Relationship Id="rId4" Type="http://schemas.openxmlformats.org/officeDocument/2006/relationships/image" Target="../media/image40.emf"/></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2.emf"/><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13.xml"/><Relationship Id="rId1" Type="http://schemas.openxmlformats.org/officeDocument/2006/relationships/vmlDrawing" Target="../drawings/vmlDrawing3.vml"/><Relationship Id="rId6" Type="http://schemas.openxmlformats.org/officeDocument/2006/relationships/image" Target="../media/image10.png"/><Relationship Id="rId5" Type="http://schemas.openxmlformats.org/officeDocument/2006/relationships/image" Target="../media/image43.emf"/><Relationship Id="rId4" Type="http://schemas.openxmlformats.org/officeDocument/2006/relationships/oleObject" Target="../embeddings/oleObject4.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ags" Target="../tags/tag4.xml"/><Relationship Id="rId5" Type="http://schemas.openxmlformats.org/officeDocument/2006/relationships/image" Target="../media/image10.png"/><Relationship Id="rId4" Type="http://schemas.openxmlformats.org/officeDocument/2006/relationships/image" Target="../media/image8.jpeg"/></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10.png"/><Relationship Id="rId2" Type="http://schemas.openxmlformats.org/officeDocument/2006/relationships/image" Target="../media/image8.jpeg"/><Relationship Id="rId1" Type="http://schemas.openxmlformats.org/officeDocument/2006/relationships/slideLayout" Target="../slideLayouts/slideLayout13.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1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8.jpe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1.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8.jpeg"/><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51.jpeg"/><Relationship Id="rId4" Type="http://schemas.openxmlformats.org/officeDocument/2006/relationships/image" Target="../media/image50.jpeg"/></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0.png"/><Relationship Id="rId1" Type="http://schemas.openxmlformats.org/officeDocument/2006/relationships/slideLayout" Target="../slideLayouts/slideLayout13.xml"/><Relationship Id="rId5" Type="http://schemas.openxmlformats.org/officeDocument/2006/relationships/image" Target="../media/image52.jpeg"/><Relationship Id="rId4" Type="http://schemas.openxmlformats.org/officeDocument/2006/relationships/image" Target="../media/image49.jpeg"/></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8.jpeg"/><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53.jpeg"/></Relationships>
</file>

<file path=ppt/slides/_rels/slide2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8.jpe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4.gif"/><Relationship Id="rId7" Type="http://schemas.openxmlformats.org/officeDocument/2006/relationships/image" Target="../media/image58.jpg"/><Relationship Id="rId2" Type="http://schemas.openxmlformats.org/officeDocument/2006/relationships/image" Target="../media/image8.jpeg"/><Relationship Id="rId1" Type="http://schemas.openxmlformats.org/officeDocument/2006/relationships/slideLayout" Target="../slideLayouts/slideLayout13.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8.jpe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8" Type="http://schemas.openxmlformats.org/officeDocument/2006/relationships/image" Target="../media/image64.jpg"/><Relationship Id="rId3" Type="http://schemas.openxmlformats.org/officeDocument/2006/relationships/image" Target="../media/image59.png"/><Relationship Id="rId7" Type="http://schemas.openxmlformats.org/officeDocument/2006/relationships/image" Target="../media/image63.jpeg"/><Relationship Id="rId2" Type="http://schemas.openxmlformats.org/officeDocument/2006/relationships/image" Target="../media/image8.jpeg"/><Relationship Id="rId1" Type="http://schemas.openxmlformats.org/officeDocument/2006/relationships/slideLayout" Target="../slideLayouts/slideLayout13.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7.xml.rels><?xml version="1.0" encoding="UTF-8" standalone="yes"?>
<Relationships xmlns="http://schemas.openxmlformats.org/package/2006/relationships"><Relationship Id="rId3" Type="http://schemas.openxmlformats.org/officeDocument/2006/relationships/image" Target="../media/image65.emf"/><Relationship Id="rId7" Type="http://schemas.openxmlformats.org/officeDocument/2006/relationships/image" Target="../media/image10.png"/><Relationship Id="rId2" Type="http://schemas.openxmlformats.org/officeDocument/2006/relationships/image" Target="../media/image8.jpeg"/><Relationship Id="rId1" Type="http://schemas.openxmlformats.org/officeDocument/2006/relationships/slideLayout" Target="../slideLayouts/slideLayout13.xml"/><Relationship Id="rId6" Type="http://schemas.openxmlformats.org/officeDocument/2006/relationships/image" Target="../media/image68.emf"/><Relationship Id="rId5" Type="http://schemas.openxmlformats.org/officeDocument/2006/relationships/image" Target="../media/image67.emf"/><Relationship Id="rId4" Type="http://schemas.openxmlformats.org/officeDocument/2006/relationships/image" Target="../media/image66.em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ags" Target="../tags/tag5.xml"/><Relationship Id="rId5" Type="http://schemas.openxmlformats.org/officeDocument/2006/relationships/image" Target="../media/image10.png"/><Relationship Id="rId4" Type="http://schemas.openxmlformats.org/officeDocument/2006/relationships/image" Target="../media/image8.jpeg"/></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3.xml"/><Relationship Id="rId7" Type="http://schemas.openxmlformats.org/officeDocument/2006/relationships/image" Target="../media/image13.jpeg"/><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70.jpeg"/><Relationship Id="rId7" Type="http://schemas.openxmlformats.org/officeDocument/2006/relationships/image" Target="../media/image10.png"/><Relationship Id="rId2" Type="http://schemas.openxmlformats.org/officeDocument/2006/relationships/image" Target="../media/image69.jpeg"/><Relationship Id="rId1" Type="http://schemas.openxmlformats.org/officeDocument/2006/relationships/slideLayout" Target="../slideLayouts/slideLayout13.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31.xml.rels><?xml version="1.0" encoding="UTF-8" standalone="yes"?>
<Relationships xmlns="http://schemas.openxmlformats.org/package/2006/relationships"><Relationship Id="rId3" Type="http://schemas.openxmlformats.org/officeDocument/2006/relationships/image" Target="../media/image70.jpeg"/><Relationship Id="rId7" Type="http://schemas.openxmlformats.org/officeDocument/2006/relationships/image" Target="../media/image10.png"/><Relationship Id="rId2" Type="http://schemas.openxmlformats.org/officeDocument/2006/relationships/image" Target="../media/image69.jpeg"/><Relationship Id="rId1" Type="http://schemas.openxmlformats.org/officeDocument/2006/relationships/slideLayout" Target="../slideLayouts/slideLayout13.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32.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74.jpeg"/><Relationship Id="rId7" Type="http://schemas.openxmlformats.org/officeDocument/2006/relationships/image" Target="../media/image78.jpeg"/><Relationship Id="rId2" Type="http://schemas.openxmlformats.org/officeDocument/2006/relationships/image" Target="../media/image8.jpeg"/><Relationship Id="rId1" Type="http://schemas.openxmlformats.org/officeDocument/2006/relationships/slideLayout" Target="../slideLayouts/slideLayout13.xml"/><Relationship Id="rId6" Type="http://schemas.openxmlformats.org/officeDocument/2006/relationships/image" Target="../media/image77.gif"/><Relationship Id="rId5" Type="http://schemas.openxmlformats.org/officeDocument/2006/relationships/image" Target="../media/image76.jpeg"/><Relationship Id="rId10" Type="http://schemas.openxmlformats.org/officeDocument/2006/relationships/image" Target="../media/image10.png"/><Relationship Id="rId4" Type="http://schemas.openxmlformats.org/officeDocument/2006/relationships/image" Target="../media/image75.jpeg"/><Relationship Id="rId9" Type="http://schemas.openxmlformats.org/officeDocument/2006/relationships/image" Target="../media/image79.jpeg"/></Relationships>
</file>

<file path=ppt/slides/_rels/slide33.xml.rels><?xml version="1.0" encoding="UTF-8" standalone="yes"?>
<Relationships xmlns="http://schemas.openxmlformats.org/package/2006/relationships"><Relationship Id="rId3" Type="http://schemas.openxmlformats.org/officeDocument/2006/relationships/image" Target="../media/image70.jpeg"/><Relationship Id="rId7" Type="http://schemas.openxmlformats.org/officeDocument/2006/relationships/image" Target="../media/image10.png"/><Relationship Id="rId2" Type="http://schemas.openxmlformats.org/officeDocument/2006/relationships/image" Target="../media/image69.jpeg"/><Relationship Id="rId1" Type="http://schemas.openxmlformats.org/officeDocument/2006/relationships/slideLayout" Target="../slideLayouts/slideLayout13.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34.xml.rels><?xml version="1.0" encoding="UTF-8" standalone="yes"?>
<Relationships xmlns="http://schemas.openxmlformats.org/package/2006/relationships"><Relationship Id="rId3" Type="http://schemas.openxmlformats.org/officeDocument/2006/relationships/image" Target="../media/image80.gif"/><Relationship Id="rId7" Type="http://schemas.openxmlformats.org/officeDocument/2006/relationships/image" Target="../media/image10.png"/><Relationship Id="rId2" Type="http://schemas.openxmlformats.org/officeDocument/2006/relationships/image" Target="../media/image8.jpeg"/><Relationship Id="rId1" Type="http://schemas.openxmlformats.org/officeDocument/2006/relationships/slideLayout" Target="../slideLayouts/slideLayout13.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6.png"/><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85.png"/><Relationship Id="rId5" Type="http://schemas.microsoft.com/office/2007/relationships/hdphoto" Target="../media/hdphoto2.wdp"/><Relationship Id="rId4" Type="http://schemas.openxmlformats.org/officeDocument/2006/relationships/image" Target="../media/image8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3.xml"/><Relationship Id="rId5" Type="http://schemas.openxmlformats.org/officeDocument/2006/relationships/image" Target="../media/image10.pn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8.jpeg"/><Relationship Id="rId1" Type="http://schemas.openxmlformats.org/officeDocument/2006/relationships/slideLayout" Target="../slideLayouts/slideLayout1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8.jpeg"/><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jpeg"/><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23.jp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8.jpeg"/><Relationship Id="rId7" Type="http://schemas.openxmlformats.org/officeDocument/2006/relationships/image" Target="../media/image24.emf"/><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26.gif"/><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8" Type="http://schemas.openxmlformats.org/officeDocument/2006/relationships/image" Target="../media/image8.jpeg"/><Relationship Id="rId3" Type="http://schemas.microsoft.com/office/2007/relationships/media" Target="../media/media2.mp4"/><Relationship Id="rId7" Type="http://schemas.openxmlformats.org/officeDocument/2006/relationships/slideLayout" Target="../slideLayouts/slideLayout13.xml"/><Relationship Id="rId12" Type="http://schemas.openxmlformats.org/officeDocument/2006/relationships/image" Target="../media/image1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video" Target="../media/media3.mp4"/><Relationship Id="rId11" Type="http://schemas.openxmlformats.org/officeDocument/2006/relationships/image" Target="../media/image29.png"/><Relationship Id="rId5" Type="http://schemas.microsoft.com/office/2007/relationships/media" Target="../media/media3.mp4"/><Relationship Id="rId10" Type="http://schemas.openxmlformats.org/officeDocument/2006/relationships/image" Target="../media/image28.png"/><Relationship Id="rId4" Type="http://schemas.openxmlformats.org/officeDocument/2006/relationships/video" Target="../media/media2.mp4"/><Relationship Id="rId9"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矩形 3"/>
          <p:cNvSpPr/>
          <p:nvPr/>
        </p:nvSpPr>
        <p:spPr>
          <a:xfrm>
            <a:off x="0" y="2271713"/>
            <a:ext cx="6858000" cy="1185863"/>
          </a:xfrm>
          <a:prstGeom prst="rect">
            <a:avLst/>
          </a:prstGeom>
          <a:solidFill>
            <a:srgbClr val="1A3F6C"/>
          </a:solidFill>
          <a:ln>
            <a:noFill/>
          </a:ln>
        </p:spPr>
        <p:style>
          <a:lnRef idx="2">
            <a:schemeClr val="accent1">
              <a:shade val="50000"/>
            </a:schemeClr>
          </a:lnRef>
          <a:fillRef idx="1">
            <a:schemeClr val="accent1"/>
          </a:fillRef>
          <a:effectRef idx="0">
            <a:schemeClr val="accent1"/>
          </a:effectRef>
          <a:fontRef idx="minor">
            <a:schemeClr val="lt1"/>
          </a:fontRef>
        </p:style>
        <p:txBody>
          <a:bodyPr lIns="68560" tIns="34280" rIns="68560" bIns="34280" rtlCol="0" anchor="ctr"/>
          <a:lstStyle/>
          <a:p>
            <a:pPr algn="ctr"/>
            <a:endParaRPr lang="en-US" altLang="zh-CN" sz="1350" b="1" dirty="0"/>
          </a:p>
          <a:p>
            <a:pPr algn="ctr"/>
            <a:endParaRPr lang="en-US" altLang="zh-CN" sz="1350" b="1" dirty="0"/>
          </a:p>
        </p:txBody>
      </p:sp>
      <p:pic>
        <p:nvPicPr>
          <p:cNvPr id="103" name="Picture 2" descr="C:\Users\Administrator\Desktop\微立体创业计划\001.png"/>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3000"/>
                    </a14:imgEffect>
                  </a14:imgLayer>
                </a14:imgProps>
              </a:ext>
              <a:ext uri="{28A0092B-C50C-407E-A947-70E740481C1C}">
                <a14:useLocalDpi xmlns:a14="http://schemas.microsoft.com/office/drawing/2010/main" val="0"/>
              </a:ext>
            </a:extLst>
          </a:blip>
          <a:srcRect/>
          <a:stretch>
            <a:fillRect/>
          </a:stretch>
        </p:blipFill>
        <p:spPr bwMode="auto">
          <a:xfrm>
            <a:off x="2514757" y="721151"/>
            <a:ext cx="1404191" cy="140400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04" name="Picture 3" descr="C:\Users\Administrator\Desktop\微立体创业计划\00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64811" y="722067"/>
            <a:ext cx="1404000" cy="1403810"/>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0" y="2254257"/>
            <a:ext cx="6858000" cy="1214992"/>
          </a:xfrm>
          <a:prstGeom prst="rect">
            <a:avLst/>
          </a:prstGeom>
          <a:noFill/>
        </p:spPr>
        <p:txBody>
          <a:bodyPr wrap="square" lIns="68560" tIns="34280" rIns="68560" bIns="34280" rtlCol="0">
            <a:spAutoFit/>
          </a:bodyPr>
          <a:lstStyle/>
          <a:p>
            <a:pPr algn="ctr">
              <a:lnSpc>
                <a:spcPct val="130000"/>
              </a:lnSpc>
            </a:pPr>
            <a:r>
              <a:rPr lang="zh-CN" altLang="en-US" sz="3200" b="1" dirty="0">
                <a:solidFill>
                  <a:schemeClr val="bg1"/>
                </a:solidFill>
                <a:latin typeface="微软雅黑" panose="020B0503020204020204" pitchFamily="34" charset="-122"/>
                <a:ea typeface="微软雅黑" panose="020B0503020204020204" pitchFamily="34" charset="-122"/>
              </a:rPr>
              <a:t>从科幻照进现实的激光</a:t>
            </a:r>
            <a:endParaRPr lang="en-US" altLang="zh-CN" sz="3200" b="1" dirty="0">
              <a:solidFill>
                <a:schemeClr val="bg1"/>
              </a:solidFill>
              <a:latin typeface="微软雅黑" panose="020B0503020204020204" pitchFamily="34" charset="-122"/>
              <a:ea typeface="微软雅黑" panose="020B0503020204020204" pitchFamily="34" charset="-122"/>
            </a:endParaRPr>
          </a:p>
          <a:p>
            <a:pPr>
              <a:lnSpc>
                <a:spcPct val="130000"/>
              </a:lnSpc>
            </a:pPr>
            <a:r>
              <a:rPr lang="en-US" altLang="zh-CN" sz="2800" b="1" dirty="0">
                <a:solidFill>
                  <a:schemeClr val="bg1"/>
                </a:solidFill>
                <a:latin typeface="微软雅黑" panose="020B0503020204020204" pitchFamily="34" charset="-122"/>
                <a:ea typeface="微软雅黑" panose="020B0503020204020204" pitchFamily="34" charset="-122"/>
              </a:rPr>
              <a:t>                          </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5" name="矩形 4">
            <a:extLst>
              <a:ext uri="{FF2B5EF4-FFF2-40B4-BE49-F238E27FC236}">
                <a16:creationId xmlns:a16="http://schemas.microsoft.com/office/drawing/2014/main" id="{E81E8A49-269B-4855-9260-C8C06DACA72E}"/>
              </a:ext>
            </a:extLst>
          </p:cNvPr>
          <p:cNvSpPr/>
          <p:nvPr/>
        </p:nvSpPr>
        <p:spPr>
          <a:xfrm>
            <a:off x="0" y="3692113"/>
            <a:ext cx="6858000" cy="380553"/>
          </a:xfrm>
          <a:prstGeom prst="rect">
            <a:avLst/>
          </a:prstGeom>
        </p:spPr>
        <p:txBody>
          <a:bodyPr wrap="square">
            <a:spAutoFit/>
          </a:bodyPr>
          <a:lstStyle/>
          <a:p>
            <a:pPr algn="ctr" defTabSz="685800">
              <a:lnSpc>
                <a:spcPct val="120000"/>
              </a:lnSpc>
              <a:defRPr/>
            </a:pPr>
            <a:r>
              <a:rPr lang="zh-CN" altLang="en-US" b="1" dirty="0">
                <a:solidFill>
                  <a:srgbClr val="00206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赵  迪   副教授</a:t>
            </a:r>
            <a:endParaRPr lang="en-US" altLang="zh-CN" b="1" dirty="0">
              <a:solidFill>
                <a:srgbClr val="00206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pic>
        <p:nvPicPr>
          <p:cNvPr id="9" name="图片 8">
            <a:extLst>
              <a:ext uri="{FF2B5EF4-FFF2-40B4-BE49-F238E27FC236}">
                <a16:creationId xmlns:a16="http://schemas.microsoft.com/office/drawing/2014/main" id="{C186C619-19E6-4B83-A10A-1218751D47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24818" y="1044101"/>
            <a:ext cx="686065" cy="759477"/>
          </a:xfrm>
          <a:prstGeom prst="rect">
            <a:avLst/>
          </a:prstGeom>
        </p:spPr>
      </p:pic>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F:\0PPT素材\背景及图片\白麻子.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直接连接符 19"/>
          <p:cNvCxnSpPr/>
          <p:nvPr/>
        </p:nvCxnSpPr>
        <p:spPr>
          <a:xfrm>
            <a:off x="386758" y="710191"/>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a:off x="386758" y="1387418"/>
            <a:ext cx="1725721" cy="923330"/>
          </a:xfrm>
          <a:prstGeom prst="rect">
            <a:avLst/>
          </a:prstGeom>
          <a:ln>
            <a:solidFill>
              <a:srgbClr val="FF0000"/>
            </a:solidFill>
          </a:ln>
        </p:spPr>
        <p:txBody>
          <a:bodyPr wrap="square">
            <a:spAutoFit/>
          </a:bodyPr>
          <a:lstStyle/>
          <a:p>
            <a:pPr algn="ctr"/>
            <a:r>
              <a:rPr lang="zh-CN" altLang="zh-CN" dirty="0">
                <a:solidFill>
                  <a:srgbClr val="0432FF"/>
                </a:solidFill>
              </a:rPr>
              <a:t>不会对被捕获的生物微粒产生机械损伤。</a:t>
            </a:r>
          </a:p>
        </p:txBody>
      </p:sp>
      <p:sp>
        <p:nvSpPr>
          <p:cNvPr id="4" name="矩形 3"/>
          <p:cNvSpPr/>
          <p:nvPr/>
        </p:nvSpPr>
        <p:spPr>
          <a:xfrm>
            <a:off x="2531975" y="1387418"/>
            <a:ext cx="1946079" cy="923330"/>
          </a:xfrm>
          <a:prstGeom prst="rect">
            <a:avLst/>
          </a:prstGeom>
          <a:ln>
            <a:solidFill>
              <a:srgbClr val="FF0000"/>
            </a:solidFill>
          </a:ln>
        </p:spPr>
        <p:txBody>
          <a:bodyPr wrap="square">
            <a:spAutoFit/>
          </a:bodyPr>
          <a:lstStyle/>
          <a:p>
            <a:pPr algn="ctr"/>
            <a:r>
              <a:rPr lang="zh-CN" altLang="zh-CN" dirty="0">
                <a:solidFill>
                  <a:srgbClr val="0432FF"/>
                </a:solidFill>
              </a:rPr>
              <a:t>不干扰生物粒子周围环境和它的正常生命活动</a:t>
            </a:r>
          </a:p>
        </p:txBody>
      </p:sp>
      <p:sp>
        <p:nvSpPr>
          <p:cNvPr id="5" name="矩形 4"/>
          <p:cNvSpPr/>
          <p:nvPr/>
        </p:nvSpPr>
        <p:spPr>
          <a:xfrm>
            <a:off x="4929545" y="1387418"/>
            <a:ext cx="1544138" cy="923330"/>
          </a:xfrm>
          <a:prstGeom prst="rect">
            <a:avLst/>
          </a:prstGeom>
          <a:ln>
            <a:solidFill>
              <a:srgbClr val="FF0000"/>
            </a:solidFill>
          </a:ln>
        </p:spPr>
        <p:txBody>
          <a:bodyPr wrap="square">
            <a:spAutoFit/>
          </a:bodyPr>
          <a:lstStyle/>
          <a:p>
            <a:pPr algn="ctr"/>
            <a:r>
              <a:rPr lang="zh-CN" altLang="zh-CN" dirty="0">
                <a:solidFill>
                  <a:srgbClr val="0432FF"/>
                </a:solidFill>
                <a:latin typeface="宋体" panose="02010600030101010101" pitchFamily="2" charset="-122"/>
              </a:rPr>
              <a:t>实时测量微粒间的微小相互作用力</a:t>
            </a:r>
          </a:p>
        </p:txBody>
      </p:sp>
      <p:sp>
        <p:nvSpPr>
          <p:cNvPr id="34" name="文本框 33"/>
          <p:cNvSpPr txBox="1"/>
          <p:nvPr/>
        </p:nvSpPr>
        <p:spPr>
          <a:xfrm>
            <a:off x="330293" y="814041"/>
            <a:ext cx="3208309" cy="369332"/>
          </a:xfrm>
          <a:prstGeom prst="rect">
            <a:avLst/>
          </a:prstGeom>
          <a:noFill/>
        </p:spPr>
        <p:txBody>
          <a:bodyPr wrap="square" rtlCol="0">
            <a:spAutoFit/>
          </a:bodyPr>
          <a:lstStyle/>
          <a:p>
            <a:r>
              <a:rPr lang="zh-CN" altLang="en-US" b="1" dirty="0">
                <a:solidFill>
                  <a:srgbClr val="0432FF"/>
                </a:solidFill>
              </a:rPr>
              <a:t>光镊的特点</a:t>
            </a:r>
            <a:endParaRPr lang="zh-CN" altLang="zh-CN" b="1" dirty="0">
              <a:solidFill>
                <a:srgbClr val="0432FF"/>
              </a:solidFill>
            </a:endParaRPr>
          </a:p>
        </p:txBody>
      </p:sp>
      <p:pic>
        <p:nvPicPr>
          <p:cNvPr id="2" name="Hapti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cstate="print"/>
          <a:stretch>
            <a:fillRect/>
          </a:stretch>
        </p:blipFill>
        <p:spPr>
          <a:xfrm>
            <a:off x="3006152" y="2594295"/>
            <a:ext cx="3760175" cy="2256105"/>
          </a:xfrm>
          <a:prstGeom prst="rect">
            <a:avLst/>
          </a:prstGeom>
        </p:spPr>
      </p:pic>
      <p:pic>
        <p:nvPicPr>
          <p:cNvPr id="14" name="图片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5658" y="2594295"/>
            <a:ext cx="2870267" cy="2256105"/>
          </a:xfrm>
          <a:prstGeom prst="rect">
            <a:avLst/>
          </a:prstGeom>
        </p:spPr>
      </p:pic>
      <p:sp>
        <p:nvSpPr>
          <p:cNvPr id="15" name="文本框 14"/>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华文仿宋" panose="02010600040101010101" pitchFamily="2" charset="-122"/>
                <a:ea typeface="华文仿宋" panose="02010600040101010101" pitchFamily="2" charset="-122"/>
                <a:cs typeface="Verdana" panose="020B0604030504040204" pitchFamily="34" charset="0"/>
              </a:rPr>
              <a:t>光   镊</a:t>
            </a:r>
          </a:p>
        </p:txBody>
      </p:sp>
      <p:pic>
        <p:nvPicPr>
          <p:cNvPr id="12" name="图片 11">
            <a:extLst>
              <a:ext uri="{FF2B5EF4-FFF2-40B4-BE49-F238E27FC236}">
                <a16:creationId xmlns:a16="http://schemas.microsoft.com/office/drawing/2014/main" id="{C186C619-19E6-4B83-A10A-1218751D47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3766421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1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F:\0PPT素材\背景及图片\白麻子.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直接连接符 19"/>
          <p:cNvCxnSpPr/>
          <p:nvPr/>
        </p:nvCxnSpPr>
        <p:spPr>
          <a:xfrm>
            <a:off x="386758" y="710191"/>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3" name="Rectangle 2"/>
          <p:cNvSpPr>
            <a:spLocks noChangeArrowheads="1"/>
          </p:cNvSpPr>
          <p:nvPr/>
        </p:nvSpPr>
        <p:spPr bwMode="auto">
          <a:xfrm>
            <a:off x="449388" y="908687"/>
            <a:ext cx="5414070" cy="2585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77" tIns="45685" rIns="91377" bIns="45685">
            <a:spAutoFit/>
          </a:bodyP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kumimoji="1" lang="en-US" altLang="zh-CN" sz="1800" b="1" dirty="0">
                <a:solidFill>
                  <a:srgbClr val="333399"/>
                </a:solidFill>
                <a:latin typeface="Times New Roman" panose="02020603050405020304" pitchFamily="18" charset="0"/>
              </a:rPr>
              <a:t>▲ </a:t>
            </a:r>
            <a:r>
              <a:rPr kumimoji="1" lang="zh-CN" altLang="en-US" sz="1800" b="1" dirty="0">
                <a:solidFill>
                  <a:srgbClr val="333399"/>
                </a:solidFill>
                <a:latin typeface="华文细黑" panose="02010600040101010101" pitchFamily="2" charset="-122"/>
                <a:ea typeface="华文细黑" panose="02010600040101010101" pitchFamily="2" charset="-122"/>
              </a:rPr>
              <a:t>生命科学</a:t>
            </a:r>
            <a:r>
              <a:rPr kumimoji="1" lang="en-US" altLang="zh-CN" sz="1800" b="1" dirty="0">
                <a:solidFill>
                  <a:srgbClr val="333399"/>
                </a:solidFill>
                <a:latin typeface="华文细黑" panose="02010600040101010101" pitchFamily="2" charset="-122"/>
                <a:ea typeface="华文细黑" panose="02010600040101010101" pitchFamily="2" charset="-122"/>
              </a:rPr>
              <a:t>--</a:t>
            </a:r>
            <a:r>
              <a:rPr kumimoji="1" lang="zh-CN" altLang="en-US" sz="1800" b="1" dirty="0">
                <a:solidFill>
                  <a:srgbClr val="333399"/>
                </a:solidFill>
                <a:latin typeface="华文细黑" panose="02010600040101010101" pitchFamily="2" charset="-122"/>
                <a:ea typeface="华文细黑" panose="02010600040101010101" pitchFamily="2" charset="-122"/>
              </a:rPr>
              <a:t>操控，动力学研究</a:t>
            </a:r>
          </a:p>
          <a:p>
            <a:pPr eaLnBrk="1" hangingPunct="1">
              <a:lnSpc>
                <a:spcPct val="150000"/>
              </a:lnSpc>
            </a:pPr>
            <a:r>
              <a:rPr kumimoji="1" lang="zh-CN" altLang="en-US" sz="1800" b="1" dirty="0">
                <a:solidFill>
                  <a:srgbClr val="FF0000"/>
                </a:solidFill>
                <a:latin typeface="华文细黑" panose="02010600040101010101" pitchFamily="2" charset="-122"/>
                <a:ea typeface="华文细黑" panose="02010600040101010101" pitchFamily="2" charset="-122"/>
              </a:rPr>
              <a:t>               解读生命运动规律</a:t>
            </a:r>
          </a:p>
          <a:p>
            <a:pPr eaLnBrk="1" hangingPunct="1">
              <a:lnSpc>
                <a:spcPct val="150000"/>
              </a:lnSpc>
            </a:pPr>
            <a:r>
              <a:rPr kumimoji="1" lang="en-US" altLang="zh-CN" sz="1800" b="1" dirty="0">
                <a:solidFill>
                  <a:srgbClr val="333399"/>
                </a:solidFill>
                <a:latin typeface="Times New Roman" panose="02020603050405020304" pitchFamily="18" charset="0"/>
              </a:rPr>
              <a:t>▲</a:t>
            </a:r>
            <a:r>
              <a:rPr kumimoji="1" lang="en-US" altLang="zh-CN" sz="1800" b="1" dirty="0">
                <a:solidFill>
                  <a:srgbClr val="333399"/>
                </a:solidFill>
                <a:latin typeface="华文细黑" panose="02010600040101010101" pitchFamily="2" charset="-122"/>
                <a:ea typeface="华文细黑" panose="02010600040101010101" pitchFamily="2" charset="-122"/>
              </a:rPr>
              <a:t> </a:t>
            </a:r>
            <a:r>
              <a:rPr kumimoji="1" lang="zh-CN" altLang="en-US" sz="1800" b="1" dirty="0">
                <a:solidFill>
                  <a:srgbClr val="333399"/>
                </a:solidFill>
                <a:latin typeface="华文细黑" panose="02010600040101010101" pitchFamily="2" charset="-122"/>
                <a:ea typeface="华文细黑" panose="02010600040101010101" pitchFamily="2" charset="-122"/>
              </a:rPr>
              <a:t>微纳器件</a:t>
            </a:r>
            <a:r>
              <a:rPr kumimoji="1" lang="en-US" altLang="zh-CN" sz="1800" b="1" dirty="0">
                <a:solidFill>
                  <a:srgbClr val="333399"/>
                </a:solidFill>
                <a:latin typeface="华文细黑" panose="02010600040101010101" pitchFamily="2" charset="-122"/>
                <a:ea typeface="华文细黑" panose="02010600040101010101" pitchFamily="2" charset="-122"/>
              </a:rPr>
              <a:t>--</a:t>
            </a:r>
            <a:r>
              <a:rPr kumimoji="1" lang="zh-CN" altLang="en-US" sz="1800" b="1" dirty="0">
                <a:solidFill>
                  <a:srgbClr val="333399"/>
                </a:solidFill>
                <a:latin typeface="华文细黑" panose="02010600040101010101" pitchFamily="2" charset="-122"/>
                <a:ea typeface="华文细黑" panose="02010600040101010101" pitchFamily="2" charset="-122"/>
              </a:rPr>
              <a:t>操控，排布，组装，表征</a:t>
            </a:r>
          </a:p>
          <a:p>
            <a:pPr eaLnBrk="1" hangingPunct="1">
              <a:lnSpc>
                <a:spcPct val="150000"/>
              </a:lnSpc>
            </a:pPr>
            <a:r>
              <a:rPr kumimoji="1" lang="zh-CN" altLang="en-US" sz="1800" b="1" dirty="0">
                <a:solidFill>
                  <a:srgbClr val="FF0000"/>
                </a:solidFill>
                <a:latin typeface="华文细黑" panose="02010600040101010101" pitchFamily="2" charset="-122"/>
                <a:ea typeface="华文细黑" panose="02010600040101010101" pitchFamily="2" charset="-122"/>
              </a:rPr>
              <a:t>               新材料和功能器件制造</a:t>
            </a:r>
          </a:p>
          <a:p>
            <a:pPr eaLnBrk="1" hangingPunct="1">
              <a:lnSpc>
                <a:spcPct val="150000"/>
              </a:lnSpc>
            </a:pPr>
            <a:r>
              <a:rPr kumimoji="1" lang="en-US" altLang="zh-CN" sz="1800" b="1" dirty="0">
                <a:solidFill>
                  <a:srgbClr val="333399"/>
                </a:solidFill>
                <a:latin typeface="Times New Roman" panose="02020603050405020304" pitchFamily="18" charset="0"/>
              </a:rPr>
              <a:t>▲</a:t>
            </a:r>
            <a:r>
              <a:rPr kumimoji="1" lang="en-US" altLang="zh-CN" sz="1800" b="1" dirty="0">
                <a:solidFill>
                  <a:srgbClr val="333399"/>
                </a:solidFill>
                <a:latin typeface="华文细黑" panose="02010600040101010101" pitchFamily="2" charset="-122"/>
                <a:ea typeface="华文细黑" panose="02010600040101010101" pitchFamily="2" charset="-122"/>
              </a:rPr>
              <a:t> </a:t>
            </a:r>
            <a:r>
              <a:rPr kumimoji="1" lang="zh-CN" altLang="en-US" sz="1800" b="1" dirty="0">
                <a:solidFill>
                  <a:srgbClr val="333399"/>
                </a:solidFill>
                <a:latin typeface="华文细黑" panose="02010600040101010101" pitchFamily="2" charset="-122"/>
                <a:ea typeface="华文细黑" panose="02010600040101010101" pitchFamily="2" charset="-122"/>
              </a:rPr>
              <a:t>分散体系</a:t>
            </a:r>
            <a:r>
              <a:rPr kumimoji="1" lang="en-US" altLang="zh-CN" sz="1800" b="1" dirty="0">
                <a:solidFill>
                  <a:srgbClr val="333399"/>
                </a:solidFill>
                <a:latin typeface="华文细黑" panose="02010600040101010101" pitchFamily="2" charset="-122"/>
                <a:ea typeface="华文细黑" panose="02010600040101010101" pitchFamily="2" charset="-122"/>
              </a:rPr>
              <a:t>--</a:t>
            </a:r>
            <a:r>
              <a:rPr kumimoji="1" lang="zh-CN" altLang="en-US" sz="1800" b="1" dirty="0">
                <a:solidFill>
                  <a:srgbClr val="333399"/>
                </a:solidFill>
                <a:latin typeface="华文细黑" panose="02010600040101010101" pitchFamily="2" charset="-122"/>
                <a:ea typeface="华文细黑" panose="02010600040101010101" pitchFamily="2" charset="-122"/>
              </a:rPr>
              <a:t>微粒间相互作用</a:t>
            </a:r>
          </a:p>
          <a:p>
            <a:pPr eaLnBrk="1" hangingPunct="1">
              <a:lnSpc>
                <a:spcPct val="150000"/>
              </a:lnSpc>
            </a:pPr>
            <a:r>
              <a:rPr kumimoji="1" lang="zh-CN" altLang="en-US" sz="1800" b="1" dirty="0">
                <a:solidFill>
                  <a:srgbClr val="333399"/>
                </a:solidFill>
                <a:latin typeface="华文细黑" panose="02010600040101010101" pitchFamily="2" charset="-122"/>
                <a:ea typeface="华文细黑" panose="02010600040101010101" pitchFamily="2" charset="-122"/>
              </a:rPr>
              <a:t>               </a:t>
            </a:r>
            <a:r>
              <a:rPr kumimoji="1" lang="zh-CN" altLang="en-US" sz="1800" b="1" dirty="0">
                <a:solidFill>
                  <a:srgbClr val="FF0000"/>
                </a:solidFill>
                <a:latin typeface="华文细黑" panose="02010600040101010101" pitchFamily="2" charset="-122"/>
                <a:ea typeface="华文细黑" panose="02010600040101010101" pitchFamily="2" charset="-122"/>
              </a:rPr>
              <a:t>宏观现象的微观机理探索</a:t>
            </a:r>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6230" y="2959938"/>
            <a:ext cx="2076872" cy="1762374"/>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5501" y="1114054"/>
            <a:ext cx="1900560" cy="1512001"/>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9318" y="3493939"/>
            <a:ext cx="3329827" cy="1510209"/>
          </a:xfrm>
          <a:prstGeom prst="rect">
            <a:avLst/>
          </a:prstGeom>
        </p:spPr>
      </p:pic>
      <p:sp>
        <p:nvSpPr>
          <p:cNvPr id="11" name="文本框 10"/>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华文仿宋" panose="02010600040101010101" pitchFamily="2" charset="-122"/>
                <a:ea typeface="华文仿宋" panose="02010600040101010101" pitchFamily="2" charset="-122"/>
                <a:cs typeface="Verdana" panose="020B0604030504040204" pitchFamily="34" charset="0"/>
              </a:rPr>
              <a:t>光   镊</a:t>
            </a:r>
          </a:p>
        </p:txBody>
      </p:sp>
      <p:pic>
        <p:nvPicPr>
          <p:cNvPr id="10" name="图片 9">
            <a:extLst>
              <a:ext uri="{FF2B5EF4-FFF2-40B4-BE49-F238E27FC236}">
                <a16:creationId xmlns:a16="http://schemas.microsoft.com/office/drawing/2014/main" id="{C186C619-19E6-4B83-A10A-1218751D47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1221434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F:\0PPT素材\背景及图片\白麻子.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直接连接符 19"/>
          <p:cNvCxnSpPr/>
          <p:nvPr/>
        </p:nvCxnSpPr>
        <p:spPr>
          <a:xfrm>
            <a:off x="386758" y="670435"/>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691" y="2571925"/>
            <a:ext cx="2692126" cy="1716717"/>
          </a:xfrm>
          <a:prstGeom prst="rect">
            <a:avLst/>
          </a:prstGeom>
        </p:spPr>
      </p:pic>
      <p:sp>
        <p:nvSpPr>
          <p:cNvPr id="15" name="文本框 14"/>
          <p:cNvSpPr txBox="1"/>
          <p:nvPr/>
        </p:nvSpPr>
        <p:spPr>
          <a:xfrm>
            <a:off x="15657" y="4312503"/>
            <a:ext cx="3413343" cy="584775"/>
          </a:xfrm>
          <a:prstGeom prst="rect">
            <a:avLst/>
          </a:prstGeom>
          <a:noFill/>
        </p:spPr>
        <p:txBody>
          <a:bodyPr wrap="square" rtlCol="0">
            <a:spAutoFit/>
          </a:bodyPr>
          <a:lstStyle/>
          <a:p>
            <a:pPr algn="ctr"/>
            <a:r>
              <a:rPr lang="en-US" altLang="zh-CN" sz="1600" b="1" dirty="0">
                <a:solidFill>
                  <a:srgbClr val="FF33CC"/>
                </a:solidFill>
              </a:rPr>
              <a:t>1997</a:t>
            </a:r>
            <a:r>
              <a:rPr lang="zh-CN" altLang="en-US" sz="1600" b="1" dirty="0">
                <a:solidFill>
                  <a:srgbClr val="FF33CC"/>
                </a:solidFill>
              </a:rPr>
              <a:t>年诺贝尔物理学奖</a:t>
            </a:r>
            <a:endParaRPr lang="en-US" altLang="zh-CN" sz="1600" b="1" dirty="0">
              <a:solidFill>
                <a:srgbClr val="FF33CC"/>
              </a:solidFill>
            </a:endParaRPr>
          </a:p>
          <a:p>
            <a:pPr algn="ctr"/>
            <a:r>
              <a:rPr lang="zh-CN" altLang="en-US" sz="1600" b="1" dirty="0"/>
              <a:t>“利用激光冷却及捕获原子”</a:t>
            </a:r>
          </a:p>
        </p:txBody>
      </p:sp>
      <p:pic>
        <p:nvPicPr>
          <p:cNvPr id="16" name="Picture 2" descr="File:Bose Einstein condensate.pn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87508" y="2574569"/>
            <a:ext cx="2681649" cy="1761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文本框 16"/>
          <p:cNvSpPr txBox="1"/>
          <p:nvPr/>
        </p:nvSpPr>
        <p:spPr>
          <a:xfrm>
            <a:off x="3588707" y="4312503"/>
            <a:ext cx="2614809" cy="830997"/>
          </a:xfrm>
          <a:prstGeom prst="rect">
            <a:avLst/>
          </a:prstGeom>
          <a:noFill/>
        </p:spPr>
        <p:txBody>
          <a:bodyPr wrap="square" rtlCol="0">
            <a:spAutoFit/>
          </a:bodyPr>
          <a:lstStyle/>
          <a:p>
            <a:pPr algn="ctr"/>
            <a:r>
              <a:rPr lang="en-US" altLang="zh-CN" sz="1600" b="1" dirty="0">
                <a:solidFill>
                  <a:srgbClr val="FF33CC"/>
                </a:solidFill>
              </a:rPr>
              <a:t>2001</a:t>
            </a:r>
            <a:r>
              <a:rPr lang="zh-CN" altLang="en-US" sz="1600" b="1" dirty="0">
                <a:solidFill>
                  <a:srgbClr val="FF33CC"/>
                </a:solidFill>
              </a:rPr>
              <a:t>年诺贝尔物理学奖</a:t>
            </a:r>
            <a:endParaRPr lang="en-US" altLang="zh-CN" sz="1600" b="1" dirty="0">
              <a:solidFill>
                <a:srgbClr val="FF33CC"/>
              </a:solidFill>
            </a:endParaRPr>
          </a:p>
          <a:p>
            <a:pPr algn="ctr"/>
            <a:r>
              <a:rPr lang="zh-CN" altLang="en-US" sz="1600" b="1" dirty="0"/>
              <a:t>“</a:t>
            </a:r>
            <a:r>
              <a:rPr kumimoji="1" lang="zh-CN" altLang="zh-CN" sz="1600" b="1" dirty="0">
                <a:latin typeface="+mn-ea"/>
              </a:rPr>
              <a:t>碱金属原子稀薄气体的玻色</a:t>
            </a:r>
            <a:r>
              <a:rPr kumimoji="1" lang="en-US" altLang="zh-CN" sz="1600" b="1" dirty="0">
                <a:latin typeface="+mn-ea"/>
              </a:rPr>
              <a:t>-</a:t>
            </a:r>
            <a:r>
              <a:rPr kumimoji="1" lang="zh-CN" altLang="zh-CN" sz="1600" b="1" dirty="0">
                <a:latin typeface="+mn-ea"/>
              </a:rPr>
              <a:t>爱因斯坦凝聚</a:t>
            </a:r>
            <a:r>
              <a:rPr lang="zh-CN" altLang="en-US" sz="1600" b="1" dirty="0"/>
              <a:t>”</a:t>
            </a:r>
          </a:p>
        </p:txBody>
      </p:sp>
      <p:pic>
        <p:nvPicPr>
          <p:cNvPr id="10" name="Picture 2" descr="E:\教学\少年班物理\相关资料\光镊.jpg"/>
          <p:cNvPicPr>
            <a:picLocks noChangeAspect="1" noChangeArrowheads="1"/>
          </p:cNvPicPr>
          <p:nvPr/>
        </p:nvPicPr>
        <p:blipFill>
          <a:blip r:embed="rId6" cstate="print"/>
          <a:srcRect/>
          <a:stretch>
            <a:fillRect/>
          </a:stretch>
        </p:blipFill>
        <p:spPr bwMode="auto">
          <a:xfrm>
            <a:off x="586445" y="792792"/>
            <a:ext cx="2414618" cy="1699176"/>
          </a:xfrm>
          <a:prstGeom prst="rect">
            <a:avLst/>
          </a:prstGeom>
          <a:noFill/>
        </p:spPr>
      </p:pic>
      <p:sp>
        <p:nvSpPr>
          <p:cNvPr id="11" name="文本框 10"/>
          <p:cNvSpPr txBox="1"/>
          <p:nvPr/>
        </p:nvSpPr>
        <p:spPr>
          <a:xfrm>
            <a:off x="3139817" y="883331"/>
            <a:ext cx="2166581" cy="830997"/>
          </a:xfrm>
          <a:prstGeom prst="rect">
            <a:avLst/>
          </a:prstGeom>
          <a:noFill/>
        </p:spPr>
        <p:txBody>
          <a:bodyPr wrap="square" rtlCol="0">
            <a:spAutoFit/>
          </a:bodyPr>
          <a:lstStyle/>
          <a:p>
            <a:pPr algn="ctr"/>
            <a:r>
              <a:rPr lang="en-US" altLang="zh-CN" sz="1600" b="1" dirty="0">
                <a:solidFill>
                  <a:srgbClr val="FF33CC"/>
                </a:solidFill>
              </a:rPr>
              <a:t>2018</a:t>
            </a:r>
            <a:r>
              <a:rPr lang="zh-CN" altLang="en-US" sz="1600" b="1" dirty="0">
                <a:solidFill>
                  <a:srgbClr val="FF33CC"/>
                </a:solidFill>
              </a:rPr>
              <a:t>诺贝尔物理学奖</a:t>
            </a:r>
            <a:endParaRPr lang="en-US" altLang="zh-CN" sz="1600" b="1" dirty="0">
              <a:solidFill>
                <a:srgbClr val="FF33CC"/>
              </a:solidFill>
            </a:endParaRPr>
          </a:p>
          <a:p>
            <a:pPr algn="ctr"/>
            <a:r>
              <a:rPr lang="zh-CN" altLang="en-US" sz="1600" b="1" dirty="0"/>
              <a:t>“</a:t>
            </a:r>
            <a:r>
              <a:rPr lang="zh-CN" altLang="en-US" sz="1600" b="1" dirty="0">
                <a:latin typeface="-apple-system-font"/>
              </a:rPr>
              <a:t>光学镊子及其在生物学中的应用</a:t>
            </a:r>
            <a:r>
              <a:rPr lang="zh-CN" altLang="en-US" sz="1600" b="1" dirty="0"/>
              <a:t>”</a:t>
            </a:r>
          </a:p>
        </p:txBody>
      </p:sp>
      <p:sp>
        <p:nvSpPr>
          <p:cNvPr id="12" name="文本框 11"/>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华文仿宋" panose="02010600040101010101" pitchFamily="2" charset="-122"/>
                <a:ea typeface="华文仿宋" panose="02010600040101010101" pitchFamily="2" charset="-122"/>
                <a:cs typeface="Verdana" panose="020B0604030504040204" pitchFamily="34" charset="0"/>
              </a:rPr>
              <a:t>光   镊</a:t>
            </a:r>
          </a:p>
        </p:txBody>
      </p:sp>
      <p:pic>
        <p:nvPicPr>
          <p:cNvPr id="19" name="图片 18">
            <a:extLst>
              <a:ext uri="{FF2B5EF4-FFF2-40B4-BE49-F238E27FC236}">
                <a16:creationId xmlns:a16="http://schemas.microsoft.com/office/drawing/2014/main" id="{C186C619-19E6-4B83-A10A-1218751D47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3218438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50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1000"/>
                                        <p:tgtEl>
                                          <p:spTgt spid="16"/>
                                        </p:tgtEl>
                                      </p:cBhvr>
                                    </p:animEffect>
                                    <p:anim calcmode="lin" valueType="num">
                                      <p:cBhvr>
                                        <p:cTn id="19" dur="1000" fill="hold"/>
                                        <p:tgtEl>
                                          <p:spTgt spid="16"/>
                                        </p:tgtEl>
                                        <p:attrNameLst>
                                          <p:attrName>ppt_x</p:attrName>
                                        </p:attrNameLst>
                                      </p:cBhvr>
                                      <p:tavLst>
                                        <p:tav tm="0">
                                          <p:val>
                                            <p:strVal val="#ppt_x"/>
                                          </p:val>
                                        </p:tav>
                                        <p:tav tm="100000">
                                          <p:val>
                                            <p:strVal val="#ppt_x"/>
                                          </p:val>
                                        </p:tav>
                                      </p:tavLst>
                                    </p:anim>
                                    <p:anim calcmode="lin" valueType="num">
                                      <p:cBhvr>
                                        <p:cTn id="20" dur="1000" fill="hold"/>
                                        <p:tgtEl>
                                          <p:spTgt spid="16"/>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50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1000"/>
                                        <p:tgtEl>
                                          <p:spTgt spid="17"/>
                                        </p:tgtEl>
                                      </p:cBhvr>
                                    </p:animEffect>
                                    <p:anim calcmode="lin" valueType="num">
                                      <p:cBhvr>
                                        <p:cTn id="24" dur="1000" fill="hold"/>
                                        <p:tgtEl>
                                          <p:spTgt spid="17"/>
                                        </p:tgtEl>
                                        <p:attrNameLst>
                                          <p:attrName>ppt_x</p:attrName>
                                        </p:attrNameLst>
                                      </p:cBhvr>
                                      <p:tavLst>
                                        <p:tav tm="0">
                                          <p:val>
                                            <p:strVal val="#ppt_x"/>
                                          </p:val>
                                        </p:tav>
                                        <p:tav tm="100000">
                                          <p:val>
                                            <p:strVal val="#ppt_x"/>
                                          </p:val>
                                        </p:tav>
                                      </p:tavLst>
                                    </p:anim>
                                    <p:anim calcmode="lin" valueType="num">
                                      <p:cBhvr>
                                        <p:cTn id="2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6" name="图片 5">
            <a:extLst>
              <a:ext uri="{FF2B5EF4-FFF2-40B4-BE49-F238E27FC236}">
                <a16:creationId xmlns:a16="http://schemas.microsoft.com/office/drawing/2014/main" id="{A7B09682-3E9B-E942-822A-EE95A52A350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11354" y="734053"/>
            <a:ext cx="1466850" cy="4402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6">
            <a:extLst>
              <a:ext uri="{FF2B5EF4-FFF2-40B4-BE49-F238E27FC236}">
                <a16:creationId xmlns:a16="http://schemas.microsoft.com/office/drawing/2014/main" id="{336C0F21-DA45-554D-A3CF-7A275692478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22785" y="778669"/>
            <a:ext cx="2321719" cy="2035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7">
            <a:extLst>
              <a:ext uri="{FF2B5EF4-FFF2-40B4-BE49-F238E27FC236}">
                <a16:creationId xmlns:a16="http://schemas.microsoft.com/office/drawing/2014/main" id="{9773D59C-228D-5C45-BAAC-E71A7F8589CD}"/>
              </a:ext>
            </a:extLst>
          </p:cNvPr>
          <p:cNvSpPr>
            <a:spLocks noChangeArrowheads="1"/>
          </p:cNvSpPr>
          <p:nvPr/>
        </p:nvSpPr>
        <p:spPr bwMode="auto">
          <a:xfrm>
            <a:off x="566738" y="2842022"/>
            <a:ext cx="4314825" cy="739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pPr>
            <a:r>
              <a:rPr lang="zh-CN" altLang="en-US" sz="1500"/>
              <a:t>       温度实际上反映了空气中分子的运动能量的大小，温度越低，空气分子平均动能越小。</a:t>
            </a:r>
          </a:p>
        </p:txBody>
      </p:sp>
      <p:sp>
        <p:nvSpPr>
          <p:cNvPr id="9" name="矩形 8">
            <a:extLst>
              <a:ext uri="{FF2B5EF4-FFF2-40B4-BE49-F238E27FC236}">
                <a16:creationId xmlns:a16="http://schemas.microsoft.com/office/drawing/2014/main" id="{D5836EA4-6A3E-584D-992D-CD3E2ABE4CFC}"/>
              </a:ext>
            </a:extLst>
          </p:cNvPr>
          <p:cNvSpPr>
            <a:spLocks noChangeArrowheads="1"/>
          </p:cNvSpPr>
          <p:nvPr/>
        </p:nvSpPr>
        <p:spPr bwMode="auto">
          <a:xfrm>
            <a:off x="520304" y="3709988"/>
            <a:ext cx="4314825" cy="1086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pPr>
            <a:r>
              <a:rPr lang="zh-CN" altLang="en-US" sz="1500"/>
              <a:t>      我们周围的一切分子和原子都在进行着永不停息的无规则的热运动。而我们制冷的实质就是降低这些分子或原子的总体上的热运动的剧烈程度。</a:t>
            </a:r>
          </a:p>
        </p:txBody>
      </p:sp>
      <p:pic>
        <p:nvPicPr>
          <p:cNvPr id="10" name="图片 9">
            <a:extLst>
              <a:ext uri="{FF2B5EF4-FFF2-40B4-BE49-F238E27FC236}">
                <a16:creationId xmlns:a16="http://schemas.microsoft.com/office/drawing/2014/main" id="{6F8E83F8-7662-E749-A4CB-5217E05E87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
        <p:nvSpPr>
          <p:cNvPr id="11" name="文本框 10">
            <a:extLst>
              <a:ext uri="{FF2B5EF4-FFF2-40B4-BE49-F238E27FC236}">
                <a16:creationId xmlns:a16="http://schemas.microsoft.com/office/drawing/2014/main" id="{0EB9EFE0-6387-D74C-A33B-E0A6D91F5722}"/>
              </a:ext>
            </a:extLst>
          </p:cNvPr>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华文仿宋" panose="02010600040101010101" pitchFamily="2" charset="-122"/>
                <a:ea typeface="华文仿宋" panose="02010600040101010101" pitchFamily="2" charset="-122"/>
                <a:cs typeface="Verdana" panose="020B0604030504040204" pitchFamily="34" charset="0"/>
              </a:rPr>
              <a:t>激光冷却</a:t>
            </a:r>
          </a:p>
        </p:txBody>
      </p:sp>
      <p:cxnSp>
        <p:nvCxnSpPr>
          <p:cNvPr id="12" name="直接连接符 19">
            <a:extLst>
              <a:ext uri="{FF2B5EF4-FFF2-40B4-BE49-F238E27FC236}">
                <a16:creationId xmlns:a16="http://schemas.microsoft.com/office/drawing/2014/main" id="{562B0539-40ED-3144-9488-93D75D10D771}"/>
              </a:ext>
            </a:extLst>
          </p:cNvPr>
          <p:cNvCxnSpPr/>
          <p:nvPr/>
        </p:nvCxnSpPr>
        <p:spPr>
          <a:xfrm>
            <a:off x="386758" y="670435"/>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1" presetClass="entr" presetSubtype="0" fill="hold" grpId="0" nodeType="afterEffect">
                                  <p:stCondLst>
                                    <p:cond delay="2000"/>
                                  </p:stCondLst>
                                  <p:childTnLst>
                                    <p:set>
                                      <p:cBhvr>
                                        <p:cTn id="12" dur="1" fill="hold">
                                          <p:stCondLst>
                                            <p:cond delay="0"/>
                                          </p:stCondLst>
                                        </p:cTn>
                                        <p:tgtEl>
                                          <p:spTgt spid="8"/>
                                        </p:tgtEl>
                                        <p:attrNameLst>
                                          <p:attrName>style.visibility</p:attrName>
                                        </p:attrNameLst>
                                      </p:cBhvr>
                                      <p:to>
                                        <p:strVal val="visible"/>
                                      </p:to>
                                    </p:set>
                                  </p:childTnLst>
                                </p:cTn>
                              </p:par>
                              <p:par>
                                <p:cTn id="13" presetID="10" presetClass="entr" presetSubtype="0" fill="hold" grpId="0" nodeType="withEffect">
                                  <p:stCondLst>
                                    <p:cond delay="20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80" name="组合 1">
            <a:extLst>
              <a:ext uri="{FF2B5EF4-FFF2-40B4-BE49-F238E27FC236}">
                <a16:creationId xmlns:a16="http://schemas.microsoft.com/office/drawing/2014/main" id="{A59423F1-A07B-1649-AF9D-1C6A9A76F842}"/>
              </a:ext>
            </a:extLst>
          </p:cNvPr>
          <p:cNvGrpSpPr>
            <a:grpSpLocks/>
          </p:cNvGrpSpPr>
          <p:nvPr/>
        </p:nvGrpSpPr>
        <p:grpSpPr bwMode="auto">
          <a:xfrm>
            <a:off x="526257" y="1035844"/>
            <a:ext cx="3627707" cy="1091804"/>
            <a:chOff x="971600" y="1487488"/>
            <a:chExt cx="4836891" cy="1455737"/>
          </a:xfrm>
        </p:grpSpPr>
        <p:sp>
          <p:nvSpPr>
            <p:cNvPr id="50223" name="Rectangle 22">
              <a:extLst>
                <a:ext uri="{FF2B5EF4-FFF2-40B4-BE49-F238E27FC236}">
                  <a16:creationId xmlns:a16="http://schemas.microsoft.com/office/drawing/2014/main" id="{2C6D7390-E908-5442-BB5C-4F62C77F9836}"/>
                </a:ext>
              </a:extLst>
            </p:cNvPr>
            <p:cNvSpPr>
              <a:spLocks noChangeArrowheads="1"/>
            </p:cNvSpPr>
            <p:nvPr/>
          </p:nvSpPr>
          <p:spPr bwMode="auto">
            <a:xfrm>
              <a:off x="3894786" y="1856216"/>
              <a:ext cx="1913705" cy="492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1" lang="zh-CN" altLang="en-US" sz="1800" dirty="0">
                  <a:solidFill>
                    <a:srgbClr val="FF5959"/>
                  </a:solidFill>
                  <a:latin typeface="Times New Roman" panose="02020603050405020304" pitchFamily="18" charset="0"/>
                </a:rPr>
                <a:t>激发的原子</a:t>
              </a:r>
            </a:p>
          </p:txBody>
        </p:sp>
        <p:sp>
          <p:nvSpPr>
            <p:cNvPr id="50224" name="Line 13">
              <a:extLst>
                <a:ext uri="{FF2B5EF4-FFF2-40B4-BE49-F238E27FC236}">
                  <a16:creationId xmlns:a16="http://schemas.microsoft.com/office/drawing/2014/main" id="{E4438186-136D-8840-84EA-5E21621AF309}"/>
                </a:ext>
              </a:extLst>
            </p:cNvPr>
            <p:cNvSpPr>
              <a:spLocks noChangeShapeType="1"/>
            </p:cNvSpPr>
            <p:nvPr/>
          </p:nvSpPr>
          <p:spPr bwMode="auto">
            <a:xfrm>
              <a:off x="1947017" y="2086104"/>
              <a:ext cx="1982632" cy="9918"/>
            </a:xfrm>
            <a:prstGeom prst="line">
              <a:avLst/>
            </a:prstGeom>
            <a:noFill/>
            <a:ln w="38100" cmpd="dbl">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0225" name="Rectangle 14">
              <a:extLst>
                <a:ext uri="{FF2B5EF4-FFF2-40B4-BE49-F238E27FC236}">
                  <a16:creationId xmlns:a16="http://schemas.microsoft.com/office/drawing/2014/main" id="{403D34D7-6033-7540-8F1E-566D52C91299}"/>
                </a:ext>
              </a:extLst>
            </p:cNvPr>
            <p:cNvSpPr>
              <a:spLocks noChangeArrowheads="1"/>
            </p:cNvSpPr>
            <p:nvPr/>
          </p:nvSpPr>
          <p:spPr bwMode="auto">
            <a:xfrm>
              <a:off x="1841901" y="1487488"/>
              <a:ext cx="468499" cy="492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1" lang="en-US" altLang="zh-CN" sz="1800">
                  <a:latin typeface="Times New Roman" panose="02020603050405020304" pitchFamily="18" charset="0"/>
                </a:rPr>
                <a:t>V</a:t>
              </a:r>
            </a:p>
          </p:txBody>
        </p:sp>
        <p:graphicFrame>
          <p:nvGraphicFramePr>
            <p:cNvPr id="50226" name="Object 15">
              <a:extLst>
                <a:ext uri="{FF2B5EF4-FFF2-40B4-BE49-F238E27FC236}">
                  <a16:creationId xmlns:a16="http://schemas.microsoft.com/office/drawing/2014/main" id="{EEB73E6E-334C-7147-A5D5-3D0CFC2F8982}"/>
                </a:ext>
              </a:extLst>
            </p:cNvPr>
            <p:cNvGraphicFramePr>
              <a:graphicFrameLocks noChangeAspect="1"/>
            </p:cNvGraphicFramePr>
            <p:nvPr/>
          </p:nvGraphicFramePr>
          <p:xfrm>
            <a:off x="2237249" y="1554163"/>
            <a:ext cx="1584504" cy="466725"/>
          </p:xfrm>
          <a:graphic>
            <a:graphicData uri="http://schemas.openxmlformats.org/presentationml/2006/ole">
              <mc:AlternateContent xmlns:mc="http://schemas.openxmlformats.org/markup-compatibility/2006">
                <mc:Choice xmlns:v="urn:schemas-microsoft-com:vml" Requires="v">
                  <p:oleObj spid="_x0000_s3075" name="Equation" r:id="rId3" imgW="17843500" imgH="5270500" progId="Equation.DSMT4">
                    <p:embed/>
                  </p:oleObj>
                </mc:Choice>
                <mc:Fallback>
                  <p:oleObj name="Equation" r:id="rId3" imgW="17843500" imgH="5270500" progId="Equation.DSMT4">
                    <p:embed/>
                    <p:pic>
                      <p:nvPicPr>
                        <p:cNvPr id="50226" name="Object 15">
                          <a:extLst>
                            <a:ext uri="{FF2B5EF4-FFF2-40B4-BE49-F238E27FC236}">
                              <a16:creationId xmlns:a16="http://schemas.microsoft.com/office/drawing/2014/main" id="{EEB73E6E-334C-7147-A5D5-3D0CFC2F89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7249" y="1554163"/>
                          <a:ext cx="1584504"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0227" name="Object 16">
              <a:extLst>
                <a:ext uri="{FF2B5EF4-FFF2-40B4-BE49-F238E27FC236}">
                  <a16:creationId xmlns:a16="http://schemas.microsoft.com/office/drawing/2014/main" id="{DB2F2FC8-D971-4B4D-8621-037D64F52CE2}"/>
                </a:ext>
              </a:extLst>
            </p:cNvPr>
            <p:cNvGraphicFramePr>
              <a:graphicFrameLocks noChangeAspect="1"/>
            </p:cNvGraphicFramePr>
            <p:nvPr/>
          </p:nvGraphicFramePr>
          <p:xfrm>
            <a:off x="2148212" y="2346516"/>
            <a:ext cx="2159244" cy="528637"/>
          </p:xfrm>
          <a:graphic>
            <a:graphicData uri="http://schemas.openxmlformats.org/presentationml/2006/ole">
              <mc:AlternateContent xmlns:mc="http://schemas.openxmlformats.org/markup-compatibility/2006">
                <mc:Choice xmlns:v="urn:schemas-microsoft-com:vml" Requires="v">
                  <p:oleObj spid="_x0000_s3076" name="Equation" r:id="rId5" imgW="24574500" imgH="5270500" progId="Equation.DSMT4">
                    <p:embed/>
                  </p:oleObj>
                </mc:Choice>
                <mc:Fallback>
                  <p:oleObj name="Equation" r:id="rId5" imgW="24574500" imgH="5270500" progId="Equation.DSMT4">
                    <p:embed/>
                    <p:pic>
                      <p:nvPicPr>
                        <p:cNvPr id="50227" name="Object 16">
                          <a:extLst>
                            <a:ext uri="{FF2B5EF4-FFF2-40B4-BE49-F238E27FC236}">
                              <a16:creationId xmlns:a16="http://schemas.microsoft.com/office/drawing/2014/main" id="{DB2F2FC8-D971-4B4D-8621-037D64F52C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8212" y="2346516"/>
                          <a:ext cx="2159244" cy="528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0228" name="Text Box 17">
              <a:extLst>
                <a:ext uri="{FF2B5EF4-FFF2-40B4-BE49-F238E27FC236}">
                  <a16:creationId xmlns:a16="http://schemas.microsoft.com/office/drawing/2014/main" id="{A8361968-DEB1-F043-841B-5022C988D1DF}"/>
                </a:ext>
              </a:extLst>
            </p:cNvPr>
            <p:cNvSpPr txBox="1">
              <a:spLocks noChangeArrowheads="1"/>
            </p:cNvSpPr>
            <p:nvPr/>
          </p:nvSpPr>
          <p:spPr bwMode="auto">
            <a:xfrm>
              <a:off x="1009957" y="1770062"/>
              <a:ext cx="861766" cy="492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1" lang="zh-CN" altLang="en-US" sz="1800">
                  <a:latin typeface="Times New Roman" panose="02020603050405020304" pitchFamily="18" charset="0"/>
                </a:rPr>
                <a:t>原子</a:t>
              </a:r>
            </a:p>
          </p:txBody>
        </p:sp>
        <p:sp>
          <p:nvSpPr>
            <p:cNvPr id="50229" name="Rectangle 18">
              <a:extLst>
                <a:ext uri="{FF2B5EF4-FFF2-40B4-BE49-F238E27FC236}">
                  <a16:creationId xmlns:a16="http://schemas.microsoft.com/office/drawing/2014/main" id="{255F8329-FD2D-DC48-A9A9-1719B902DEC7}"/>
                </a:ext>
              </a:extLst>
            </p:cNvPr>
            <p:cNvSpPr>
              <a:spLocks noChangeArrowheads="1"/>
            </p:cNvSpPr>
            <p:nvPr/>
          </p:nvSpPr>
          <p:spPr bwMode="auto">
            <a:xfrm>
              <a:off x="979763" y="2356546"/>
              <a:ext cx="619195" cy="492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1" lang="en-US" altLang="zh-CN" sz="1800">
                  <a:latin typeface="Times New Roman" panose="02020603050405020304" pitchFamily="18" charset="0"/>
                </a:rPr>
                <a:t>V”</a:t>
              </a:r>
            </a:p>
          </p:txBody>
        </p:sp>
        <p:sp>
          <p:nvSpPr>
            <p:cNvPr id="50230" name="Line 19">
              <a:extLst>
                <a:ext uri="{FF2B5EF4-FFF2-40B4-BE49-F238E27FC236}">
                  <a16:creationId xmlns:a16="http://schemas.microsoft.com/office/drawing/2014/main" id="{65B5EB27-4780-8448-8609-5C5950F960C5}"/>
                </a:ext>
              </a:extLst>
            </p:cNvPr>
            <p:cNvSpPr>
              <a:spLocks noChangeShapeType="1"/>
            </p:cNvSpPr>
            <p:nvPr/>
          </p:nvSpPr>
          <p:spPr bwMode="auto">
            <a:xfrm flipH="1">
              <a:off x="1657730" y="2922587"/>
              <a:ext cx="2839924" cy="1"/>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0231" name="Line 20">
              <a:extLst>
                <a:ext uri="{FF2B5EF4-FFF2-40B4-BE49-F238E27FC236}">
                  <a16:creationId xmlns:a16="http://schemas.microsoft.com/office/drawing/2014/main" id="{C49C808B-7CD6-FE45-9638-AAFB6D1812D1}"/>
                </a:ext>
              </a:extLst>
            </p:cNvPr>
            <p:cNvSpPr>
              <a:spLocks noChangeShapeType="1"/>
            </p:cNvSpPr>
            <p:nvPr/>
          </p:nvSpPr>
          <p:spPr bwMode="auto">
            <a:xfrm flipV="1">
              <a:off x="1657731" y="2261420"/>
              <a:ext cx="0" cy="681805"/>
            </a:xfrm>
            <a:prstGeom prst="line">
              <a:avLst/>
            </a:prstGeom>
            <a:noFill/>
            <a:ln w="38100" cmpd="dbl">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0232" name="Rectangle 23">
              <a:extLst>
                <a:ext uri="{FF2B5EF4-FFF2-40B4-BE49-F238E27FC236}">
                  <a16:creationId xmlns:a16="http://schemas.microsoft.com/office/drawing/2014/main" id="{8CD6477C-6E4C-704A-8829-913D9C925159}"/>
                </a:ext>
              </a:extLst>
            </p:cNvPr>
            <p:cNvSpPr>
              <a:spLocks noChangeArrowheads="1"/>
            </p:cNvSpPr>
            <p:nvPr/>
          </p:nvSpPr>
          <p:spPr bwMode="auto">
            <a:xfrm>
              <a:off x="3934412" y="1791000"/>
              <a:ext cx="1616072" cy="52688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200"/>
            </a:p>
          </p:txBody>
        </p:sp>
        <p:sp>
          <p:nvSpPr>
            <p:cNvPr id="50233" name="Text Box 24">
              <a:extLst>
                <a:ext uri="{FF2B5EF4-FFF2-40B4-BE49-F238E27FC236}">
                  <a16:creationId xmlns:a16="http://schemas.microsoft.com/office/drawing/2014/main" id="{33B32DDC-67B0-0747-B4C6-9875A342DC46}"/>
                </a:ext>
              </a:extLst>
            </p:cNvPr>
            <p:cNvSpPr txBox="1">
              <a:spLocks noChangeArrowheads="1"/>
            </p:cNvSpPr>
            <p:nvPr/>
          </p:nvSpPr>
          <p:spPr bwMode="auto">
            <a:xfrm>
              <a:off x="4620741" y="2341520"/>
              <a:ext cx="685878" cy="492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1" lang="en-US" altLang="zh-CN" sz="1800">
                  <a:latin typeface="Times New Roman" panose="02020603050405020304" pitchFamily="18" charset="0"/>
                </a:rPr>
                <a:t>V’</a:t>
              </a:r>
            </a:p>
          </p:txBody>
        </p:sp>
        <p:sp>
          <p:nvSpPr>
            <p:cNvPr id="50234" name="Line 25">
              <a:extLst>
                <a:ext uri="{FF2B5EF4-FFF2-40B4-BE49-F238E27FC236}">
                  <a16:creationId xmlns:a16="http://schemas.microsoft.com/office/drawing/2014/main" id="{22FE6266-1D7A-C443-AD15-3047C2159AD3}"/>
                </a:ext>
              </a:extLst>
            </p:cNvPr>
            <p:cNvSpPr>
              <a:spLocks noChangeShapeType="1"/>
            </p:cNvSpPr>
            <p:nvPr/>
          </p:nvSpPr>
          <p:spPr bwMode="auto">
            <a:xfrm>
              <a:off x="4497655" y="2332641"/>
              <a:ext cx="0" cy="589948"/>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0235" name="Rectangle 26">
              <a:extLst>
                <a:ext uri="{FF2B5EF4-FFF2-40B4-BE49-F238E27FC236}">
                  <a16:creationId xmlns:a16="http://schemas.microsoft.com/office/drawing/2014/main" id="{EB55909E-B47F-C243-B8D8-DBF1E761A539}"/>
                </a:ext>
              </a:extLst>
            </p:cNvPr>
            <p:cNvSpPr>
              <a:spLocks noChangeArrowheads="1"/>
            </p:cNvSpPr>
            <p:nvPr/>
          </p:nvSpPr>
          <p:spPr bwMode="auto">
            <a:xfrm>
              <a:off x="971600" y="1813447"/>
              <a:ext cx="936731" cy="44797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200"/>
            </a:p>
          </p:txBody>
        </p:sp>
      </p:grpSp>
      <p:grpSp>
        <p:nvGrpSpPr>
          <p:cNvPr id="30" name="Group 2">
            <a:extLst>
              <a:ext uri="{FF2B5EF4-FFF2-40B4-BE49-F238E27FC236}">
                <a16:creationId xmlns:a16="http://schemas.microsoft.com/office/drawing/2014/main" id="{9C1F7137-E046-394F-A081-B59735834AE2}"/>
              </a:ext>
            </a:extLst>
          </p:cNvPr>
          <p:cNvGrpSpPr>
            <a:grpSpLocks/>
          </p:cNvGrpSpPr>
          <p:nvPr/>
        </p:nvGrpSpPr>
        <p:grpSpPr bwMode="auto">
          <a:xfrm>
            <a:off x="3858817" y="617935"/>
            <a:ext cx="2269331" cy="269081"/>
            <a:chOff x="1882" y="165"/>
            <a:chExt cx="1906" cy="226"/>
          </a:xfrm>
        </p:grpSpPr>
        <p:sp>
          <p:nvSpPr>
            <p:cNvPr id="50220" name="Oval 3">
              <a:extLst>
                <a:ext uri="{FF2B5EF4-FFF2-40B4-BE49-F238E27FC236}">
                  <a16:creationId xmlns:a16="http://schemas.microsoft.com/office/drawing/2014/main" id="{5DBA1540-68D0-CE4E-BB6C-C70BF2D4397F}"/>
                </a:ext>
              </a:extLst>
            </p:cNvPr>
            <p:cNvSpPr>
              <a:spLocks noChangeArrowheads="1"/>
            </p:cNvSpPr>
            <p:nvPr/>
          </p:nvSpPr>
          <p:spPr bwMode="auto">
            <a:xfrm>
              <a:off x="3561" y="165"/>
              <a:ext cx="227" cy="22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350"/>
            </a:p>
          </p:txBody>
        </p:sp>
        <p:sp>
          <p:nvSpPr>
            <p:cNvPr id="50221" name="Line 4">
              <a:extLst>
                <a:ext uri="{FF2B5EF4-FFF2-40B4-BE49-F238E27FC236}">
                  <a16:creationId xmlns:a16="http://schemas.microsoft.com/office/drawing/2014/main" id="{96BC41C2-3E08-0C42-B7D6-EEE058AA4A7A}"/>
                </a:ext>
              </a:extLst>
            </p:cNvPr>
            <p:cNvSpPr>
              <a:spLocks noChangeShapeType="1"/>
            </p:cNvSpPr>
            <p:nvPr/>
          </p:nvSpPr>
          <p:spPr bwMode="auto">
            <a:xfrm flipH="1">
              <a:off x="2471" y="287"/>
              <a:ext cx="1089" cy="0"/>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0222" name="Freeform 5">
              <a:extLst>
                <a:ext uri="{FF2B5EF4-FFF2-40B4-BE49-F238E27FC236}">
                  <a16:creationId xmlns:a16="http://schemas.microsoft.com/office/drawing/2014/main" id="{81F9436B-FB03-954A-8296-AF9DD26E5484}"/>
                </a:ext>
              </a:extLst>
            </p:cNvPr>
            <p:cNvSpPr>
              <a:spLocks/>
            </p:cNvSpPr>
            <p:nvPr/>
          </p:nvSpPr>
          <p:spPr bwMode="auto">
            <a:xfrm>
              <a:off x="1882" y="209"/>
              <a:ext cx="453" cy="120"/>
            </a:xfrm>
            <a:custGeom>
              <a:avLst/>
              <a:gdLst>
                <a:gd name="T0" fmla="*/ 0 w 1703"/>
                <a:gd name="T1" fmla="*/ 0 h 595"/>
                <a:gd name="T2" fmla="*/ 0 w 1703"/>
                <a:gd name="T3" fmla="*/ 0 h 595"/>
                <a:gd name="T4" fmla="*/ 0 w 1703"/>
                <a:gd name="T5" fmla="*/ 0 h 595"/>
                <a:gd name="T6" fmla="*/ 0 w 1703"/>
                <a:gd name="T7" fmla="*/ 0 h 595"/>
                <a:gd name="T8" fmla="*/ 0 w 1703"/>
                <a:gd name="T9" fmla="*/ 0 h 595"/>
                <a:gd name="T10" fmla="*/ 0 w 1703"/>
                <a:gd name="T11" fmla="*/ 0 h 595"/>
                <a:gd name="T12" fmla="*/ 0 w 1703"/>
                <a:gd name="T13" fmla="*/ 0 h 595"/>
                <a:gd name="T14" fmla="*/ 0 w 1703"/>
                <a:gd name="T15" fmla="*/ 0 h 595"/>
                <a:gd name="T16" fmla="*/ 0 w 1703"/>
                <a:gd name="T17" fmla="*/ 0 h 595"/>
                <a:gd name="T18" fmla="*/ 0 w 1703"/>
                <a:gd name="T19" fmla="*/ 0 h 595"/>
                <a:gd name="T20" fmla="*/ 0 w 1703"/>
                <a:gd name="T21" fmla="*/ 0 h 595"/>
                <a:gd name="T22" fmla="*/ 0 w 1703"/>
                <a:gd name="T23" fmla="*/ 0 h 595"/>
                <a:gd name="T24" fmla="*/ 0 w 1703"/>
                <a:gd name="T25" fmla="*/ 0 h 595"/>
                <a:gd name="T26" fmla="*/ 0 w 1703"/>
                <a:gd name="T27" fmla="*/ 0 h 595"/>
                <a:gd name="T28" fmla="*/ 0 w 1703"/>
                <a:gd name="T29" fmla="*/ 0 h 595"/>
                <a:gd name="T30" fmla="*/ 0 w 1703"/>
                <a:gd name="T31" fmla="*/ 0 h 595"/>
                <a:gd name="T32" fmla="*/ 0 w 1703"/>
                <a:gd name="T33" fmla="*/ 0 h 595"/>
                <a:gd name="T34" fmla="*/ 0 w 1703"/>
                <a:gd name="T35" fmla="*/ 0 h 595"/>
                <a:gd name="T36" fmla="*/ 0 w 1703"/>
                <a:gd name="T37" fmla="*/ 0 h 595"/>
                <a:gd name="T38" fmla="*/ 0 w 1703"/>
                <a:gd name="T39" fmla="*/ 0 h 595"/>
                <a:gd name="T40" fmla="*/ 0 w 1703"/>
                <a:gd name="T41" fmla="*/ 0 h 595"/>
                <a:gd name="T42" fmla="*/ 0 w 1703"/>
                <a:gd name="T43" fmla="*/ 0 h 595"/>
                <a:gd name="T44" fmla="*/ 0 w 1703"/>
                <a:gd name="T45" fmla="*/ 0 h 595"/>
                <a:gd name="T46" fmla="*/ 0 w 1703"/>
                <a:gd name="T47" fmla="*/ 0 h 595"/>
                <a:gd name="T48" fmla="*/ 0 w 1703"/>
                <a:gd name="T49" fmla="*/ 0 h 595"/>
                <a:gd name="T50" fmla="*/ 0 w 1703"/>
                <a:gd name="T51" fmla="*/ 0 h 595"/>
                <a:gd name="T52" fmla="*/ 0 w 1703"/>
                <a:gd name="T53" fmla="*/ 0 h 59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703" h="595">
                  <a:moveTo>
                    <a:pt x="0" y="369"/>
                  </a:moveTo>
                  <a:cubicBezTo>
                    <a:pt x="32" y="321"/>
                    <a:pt x="53" y="275"/>
                    <a:pt x="67" y="219"/>
                  </a:cubicBezTo>
                  <a:cubicBezTo>
                    <a:pt x="77" y="180"/>
                    <a:pt x="78" y="160"/>
                    <a:pt x="100" y="127"/>
                  </a:cubicBezTo>
                  <a:cubicBezTo>
                    <a:pt x="111" y="93"/>
                    <a:pt x="112" y="81"/>
                    <a:pt x="142" y="60"/>
                  </a:cubicBezTo>
                  <a:cubicBezTo>
                    <a:pt x="161" y="0"/>
                    <a:pt x="193" y="19"/>
                    <a:pt x="242" y="35"/>
                  </a:cubicBezTo>
                  <a:cubicBezTo>
                    <a:pt x="251" y="63"/>
                    <a:pt x="266" y="83"/>
                    <a:pt x="275" y="111"/>
                  </a:cubicBezTo>
                  <a:cubicBezTo>
                    <a:pt x="282" y="179"/>
                    <a:pt x="292" y="230"/>
                    <a:pt x="309" y="294"/>
                  </a:cubicBezTo>
                  <a:cubicBezTo>
                    <a:pt x="319" y="392"/>
                    <a:pt x="345" y="557"/>
                    <a:pt x="451" y="595"/>
                  </a:cubicBezTo>
                  <a:cubicBezTo>
                    <a:pt x="462" y="578"/>
                    <a:pt x="473" y="562"/>
                    <a:pt x="484" y="545"/>
                  </a:cubicBezTo>
                  <a:cubicBezTo>
                    <a:pt x="492" y="533"/>
                    <a:pt x="488" y="517"/>
                    <a:pt x="492" y="503"/>
                  </a:cubicBezTo>
                  <a:cubicBezTo>
                    <a:pt x="508" y="441"/>
                    <a:pt x="529" y="379"/>
                    <a:pt x="551" y="319"/>
                  </a:cubicBezTo>
                  <a:cubicBezTo>
                    <a:pt x="562" y="243"/>
                    <a:pt x="583" y="150"/>
                    <a:pt x="626" y="85"/>
                  </a:cubicBezTo>
                  <a:cubicBezTo>
                    <a:pt x="637" y="51"/>
                    <a:pt x="652" y="47"/>
                    <a:pt x="684" y="35"/>
                  </a:cubicBezTo>
                  <a:cubicBezTo>
                    <a:pt x="736" y="49"/>
                    <a:pt x="715" y="53"/>
                    <a:pt x="743" y="94"/>
                  </a:cubicBezTo>
                  <a:cubicBezTo>
                    <a:pt x="762" y="152"/>
                    <a:pt x="753" y="128"/>
                    <a:pt x="768" y="169"/>
                  </a:cubicBezTo>
                  <a:cubicBezTo>
                    <a:pt x="781" y="250"/>
                    <a:pt x="795" y="331"/>
                    <a:pt x="810" y="411"/>
                  </a:cubicBezTo>
                  <a:cubicBezTo>
                    <a:pt x="815" y="440"/>
                    <a:pt x="835" y="495"/>
                    <a:pt x="835" y="495"/>
                  </a:cubicBezTo>
                  <a:cubicBezTo>
                    <a:pt x="844" y="554"/>
                    <a:pt x="854" y="575"/>
                    <a:pt x="910" y="595"/>
                  </a:cubicBezTo>
                  <a:cubicBezTo>
                    <a:pt x="942" y="583"/>
                    <a:pt x="957" y="579"/>
                    <a:pt x="968" y="545"/>
                  </a:cubicBezTo>
                  <a:cubicBezTo>
                    <a:pt x="979" y="428"/>
                    <a:pt x="1019" y="319"/>
                    <a:pt x="1035" y="202"/>
                  </a:cubicBezTo>
                  <a:cubicBezTo>
                    <a:pt x="1045" y="129"/>
                    <a:pt x="1032" y="69"/>
                    <a:pt x="1110" y="44"/>
                  </a:cubicBezTo>
                  <a:cubicBezTo>
                    <a:pt x="1157" y="53"/>
                    <a:pt x="1169" y="61"/>
                    <a:pt x="1202" y="94"/>
                  </a:cubicBezTo>
                  <a:cubicBezTo>
                    <a:pt x="1213" y="128"/>
                    <a:pt x="1232" y="164"/>
                    <a:pt x="1252" y="194"/>
                  </a:cubicBezTo>
                  <a:cubicBezTo>
                    <a:pt x="1261" y="231"/>
                    <a:pt x="1274" y="266"/>
                    <a:pt x="1285" y="303"/>
                  </a:cubicBezTo>
                  <a:cubicBezTo>
                    <a:pt x="1292" y="326"/>
                    <a:pt x="1289" y="352"/>
                    <a:pt x="1310" y="369"/>
                  </a:cubicBezTo>
                  <a:cubicBezTo>
                    <a:pt x="1322" y="379"/>
                    <a:pt x="1382" y="385"/>
                    <a:pt x="1386" y="386"/>
                  </a:cubicBezTo>
                  <a:cubicBezTo>
                    <a:pt x="1563" y="373"/>
                    <a:pt x="1458" y="378"/>
                    <a:pt x="1703" y="378"/>
                  </a:cubicBezTo>
                </a:path>
              </a:pathLst>
            </a:custGeom>
            <a:noFill/>
            <a:ln w="19050">
              <a:solidFill>
                <a:schemeClr val="tx1"/>
              </a:solidFill>
              <a:round/>
              <a:headEnd/>
              <a:tailEnd type="triangle"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grpSp>
      <p:grpSp>
        <p:nvGrpSpPr>
          <p:cNvPr id="34" name="Group 6">
            <a:extLst>
              <a:ext uri="{FF2B5EF4-FFF2-40B4-BE49-F238E27FC236}">
                <a16:creationId xmlns:a16="http://schemas.microsoft.com/office/drawing/2014/main" id="{BF67BB89-46A0-A942-932C-A549B0A947E5}"/>
              </a:ext>
            </a:extLst>
          </p:cNvPr>
          <p:cNvGrpSpPr>
            <a:grpSpLocks/>
          </p:cNvGrpSpPr>
          <p:nvPr/>
        </p:nvGrpSpPr>
        <p:grpSpPr bwMode="auto">
          <a:xfrm>
            <a:off x="4831556" y="1589485"/>
            <a:ext cx="1996679" cy="531019"/>
            <a:chOff x="2699" y="981"/>
            <a:chExt cx="1677" cy="446"/>
          </a:xfrm>
        </p:grpSpPr>
        <p:sp>
          <p:nvSpPr>
            <p:cNvPr id="50216" name="Oval 7">
              <a:extLst>
                <a:ext uri="{FF2B5EF4-FFF2-40B4-BE49-F238E27FC236}">
                  <a16:creationId xmlns:a16="http://schemas.microsoft.com/office/drawing/2014/main" id="{B72147B6-A66C-E745-805F-DFC6013DCAB0}"/>
                </a:ext>
              </a:extLst>
            </p:cNvPr>
            <p:cNvSpPr>
              <a:spLocks noChangeArrowheads="1"/>
            </p:cNvSpPr>
            <p:nvPr/>
          </p:nvSpPr>
          <p:spPr bwMode="auto">
            <a:xfrm>
              <a:off x="3561" y="1163"/>
              <a:ext cx="227" cy="22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350"/>
            </a:p>
          </p:txBody>
        </p:sp>
        <p:sp>
          <p:nvSpPr>
            <p:cNvPr id="50217" name="Line 8">
              <a:extLst>
                <a:ext uri="{FF2B5EF4-FFF2-40B4-BE49-F238E27FC236}">
                  <a16:creationId xmlns:a16="http://schemas.microsoft.com/office/drawing/2014/main" id="{D7270B35-025C-1744-A618-3D9388192582}"/>
                </a:ext>
              </a:extLst>
            </p:cNvPr>
            <p:cNvSpPr>
              <a:spLocks noChangeShapeType="1"/>
            </p:cNvSpPr>
            <p:nvPr/>
          </p:nvSpPr>
          <p:spPr bwMode="auto">
            <a:xfrm flipH="1">
              <a:off x="2699" y="1278"/>
              <a:ext cx="863" cy="0"/>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0218" name="Line 9">
              <a:extLst>
                <a:ext uri="{FF2B5EF4-FFF2-40B4-BE49-F238E27FC236}">
                  <a16:creationId xmlns:a16="http://schemas.microsoft.com/office/drawing/2014/main" id="{76D02E66-8822-F44D-A504-06ED335E5FDB}"/>
                </a:ext>
              </a:extLst>
            </p:cNvPr>
            <p:cNvSpPr>
              <a:spLocks noChangeShapeType="1"/>
            </p:cNvSpPr>
            <p:nvPr/>
          </p:nvSpPr>
          <p:spPr bwMode="auto">
            <a:xfrm flipH="1">
              <a:off x="3395" y="1336"/>
              <a:ext cx="182" cy="9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0219" name="Freeform 10">
              <a:extLst>
                <a:ext uri="{FF2B5EF4-FFF2-40B4-BE49-F238E27FC236}">
                  <a16:creationId xmlns:a16="http://schemas.microsoft.com/office/drawing/2014/main" id="{EE3333E5-6CCA-7F42-BA56-39E888E5C518}"/>
                </a:ext>
              </a:extLst>
            </p:cNvPr>
            <p:cNvSpPr>
              <a:spLocks/>
            </p:cNvSpPr>
            <p:nvPr/>
          </p:nvSpPr>
          <p:spPr bwMode="auto">
            <a:xfrm rot="-1498176">
              <a:off x="3923" y="981"/>
              <a:ext cx="453" cy="120"/>
            </a:xfrm>
            <a:custGeom>
              <a:avLst/>
              <a:gdLst>
                <a:gd name="T0" fmla="*/ 0 w 1703"/>
                <a:gd name="T1" fmla="*/ 0 h 595"/>
                <a:gd name="T2" fmla="*/ 0 w 1703"/>
                <a:gd name="T3" fmla="*/ 0 h 595"/>
                <a:gd name="T4" fmla="*/ 0 w 1703"/>
                <a:gd name="T5" fmla="*/ 0 h 595"/>
                <a:gd name="T6" fmla="*/ 0 w 1703"/>
                <a:gd name="T7" fmla="*/ 0 h 595"/>
                <a:gd name="T8" fmla="*/ 0 w 1703"/>
                <a:gd name="T9" fmla="*/ 0 h 595"/>
                <a:gd name="T10" fmla="*/ 0 w 1703"/>
                <a:gd name="T11" fmla="*/ 0 h 595"/>
                <a:gd name="T12" fmla="*/ 0 w 1703"/>
                <a:gd name="T13" fmla="*/ 0 h 595"/>
                <a:gd name="T14" fmla="*/ 0 w 1703"/>
                <a:gd name="T15" fmla="*/ 0 h 595"/>
                <a:gd name="T16" fmla="*/ 0 w 1703"/>
                <a:gd name="T17" fmla="*/ 0 h 595"/>
                <a:gd name="T18" fmla="*/ 0 w 1703"/>
                <a:gd name="T19" fmla="*/ 0 h 595"/>
                <a:gd name="T20" fmla="*/ 0 w 1703"/>
                <a:gd name="T21" fmla="*/ 0 h 595"/>
                <a:gd name="T22" fmla="*/ 0 w 1703"/>
                <a:gd name="T23" fmla="*/ 0 h 595"/>
                <a:gd name="T24" fmla="*/ 0 w 1703"/>
                <a:gd name="T25" fmla="*/ 0 h 595"/>
                <a:gd name="T26" fmla="*/ 0 w 1703"/>
                <a:gd name="T27" fmla="*/ 0 h 595"/>
                <a:gd name="T28" fmla="*/ 0 w 1703"/>
                <a:gd name="T29" fmla="*/ 0 h 595"/>
                <a:gd name="T30" fmla="*/ 0 w 1703"/>
                <a:gd name="T31" fmla="*/ 0 h 595"/>
                <a:gd name="T32" fmla="*/ 0 w 1703"/>
                <a:gd name="T33" fmla="*/ 0 h 595"/>
                <a:gd name="T34" fmla="*/ 0 w 1703"/>
                <a:gd name="T35" fmla="*/ 0 h 595"/>
                <a:gd name="T36" fmla="*/ 0 w 1703"/>
                <a:gd name="T37" fmla="*/ 0 h 595"/>
                <a:gd name="T38" fmla="*/ 0 w 1703"/>
                <a:gd name="T39" fmla="*/ 0 h 595"/>
                <a:gd name="T40" fmla="*/ 0 w 1703"/>
                <a:gd name="T41" fmla="*/ 0 h 595"/>
                <a:gd name="T42" fmla="*/ 0 w 1703"/>
                <a:gd name="T43" fmla="*/ 0 h 595"/>
                <a:gd name="T44" fmla="*/ 0 w 1703"/>
                <a:gd name="T45" fmla="*/ 0 h 595"/>
                <a:gd name="T46" fmla="*/ 0 w 1703"/>
                <a:gd name="T47" fmla="*/ 0 h 595"/>
                <a:gd name="T48" fmla="*/ 0 w 1703"/>
                <a:gd name="T49" fmla="*/ 0 h 595"/>
                <a:gd name="T50" fmla="*/ 0 w 1703"/>
                <a:gd name="T51" fmla="*/ 0 h 595"/>
                <a:gd name="T52" fmla="*/ 0 w 1703"/>
                <a:gd name="T53" fmla="*/ 0 h 59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703" h="595">
                  <a:moveTo>
                    <a:pt x="0" y="369"/>
                  </a:moveTo>
                  <a:cubicBezTo>
                    <a:pt x="32" y="321"/>
                    <a:pt x="53" y="275"/>
                    <a:pt x="67" y="219"/>
                  </a:cubicBezTo>
                  <a:cubicBezTo>
                    <a:pt x="77" y="180"/>
                    <a:pt x="78" y="160"/>
                    <a:pt x="100" y="127"/>
                  </a:cubicBezTo>
                  <a:cubicBezTo>
                    <a:pt x="111" y="93"/>
                    <a:pt x="112" y="81"/>
                    <a:pt x="142" y="60"/>
                  </a:cubicBezTo>
                  <a:cubicBezTo>
                    <a:pt x="161" y="0"/>
                    <a:pt x="193" y="19"/>
                    <a:pt x="242" y="35"/>
                  </a:cubicBezTo>
                  <a:cubicBezTo>
                    <a:pt x="251" y="63"/>
                    <a:pt x="266" y="83"/>
                    <a:pt x="275" y="111"/>
                  </a:cubicBezTo>
                  <a:cubicBezTo>
                    <a:pt x="282" y="179"/>
                    <a:pt x="292" y="230"/>
                    <a:pt x="309" y="294"/>
                  </a:cubicBezTo>
                  <a:cubicBezTo>
                    <a:pt x="319" y="392"/>
                    <a:pt x="345" y="557"/>
                    <a:pt x="451" y="595"/>
                  </a:cubicBezTo>
                  <a:cubicBezTo>
                    <a:pt x="462" y="578"/>
                    <a:pt x="473" y="562"/>
                    <a:pt x="484" y="545"/>
                  </a:cubicBezTo>
                  <a:cubicBezTo>
                    <a:pt x="492" y="533"/>
                    <a:pt x="488" y="517"/>
                    <a:pt x="492" y="503"/>
                  </a:cubicBezTo>
                  <a:cubicBezTo>
                    <a:pt x="508" y="441"/>
                    <a:pt x="529" y="379"/>
                    <a:pt x="551" y="319"/>
                  </a:cubicBezTo>
                  <a:cubicBezTo>
                    <a:pt x="562" y="243"/>
                    <a:pt x="583" y="150"/>
                    <a:pt x="626" y="85"/>
                  </a:cubicBezTo>
                  <a:cubicBezTo>
                    <a:pt x="637" y="51"/>
                    <a:pt x="652" y="47"/>
                    <a:pt x="684" y="35"/>
                  </a:cubicBezTo>
                  <a:cubicBezTo>
                    <a:pt x="736" y="49"/>
                    <a:pt x="715" y="53"/>
                    <a:pt x="743" y="94"/>
                  </a:cubicBezTo>
                  <a:cubicBezTo>
                    <a:pt x="762" y="152"/>
                    <a:pt x="753" y="128"/>
                    <a:pt x="768" y="169"/>
                  </a:cubicBezTo>
                  <a:cubicBezTo>
                    <a:pt x="781" y="250"/>
                    <a:pt x="795" y="331"/>
                    <a:pt x="810" y="411"/>
                  </a:cubicBezTo>
                  <a:cubicBezTo>
                    <a:pt x="815" y="440"/>
                    <a:pt x="835" y="495"/>
                    <a:pt x="835" y="495"/>
                  </a:cubicBezTo>
                  <a:cubicBezTo>
                    <a:pt x="844" y="554"/>
                    <a:pt x="854" y="575"/>
                    <a:pt x="910" y="595"/>
                  </a:cubicBezTo>
                  <a:cubicBezTo>
                    <a:pt x="942" y="583"/>
                    <a:pt x="957" y="579"/>
                    <a:pt x="968" y="545"/>
                  </a:cubicBezTo>
                  <a:cubicBezTo>
                    <a:pt x="979" y="428"/>
                    <a:pt x="1019" y="319"/>
                    <a:pt x="1035" y="202"/>
                  </a:cubicBezTo>
                  <a:cubicBezTo>
                    <a:pt x="1045" y="129"/>
                    <a:pt x="1032" y="69"/>
                    <a:pt x="1110" y="44"/>
                  </a:cubicBezTo>
                  <a:cubicBezTo>
                    <a:pt x="1157" y="53"/>
                    <a:pt x="1169" y="61"/>
                    <a:pt x="1202" y="94"/>
                  </a:cubicBezTo>
                  <a:cubicBezTo>
                    <a:pt x="1213" y="128"/>
                    <a:pt x="1232" y="164"/>
                    <a:pt x="1252" y="194"/>
                  </a:cubicBezTo>
                  <a:cubicBezTo>
                    <a:pt x="1261" y="231"/>
                    <a:pt x="1274" y="266"/>
                    <a:pt x="1285" y="303"/>
                  </a:cubicBezTo>
                  <a:cubicBezTo>
                    <a:pt x="1292" y="326"/>
                    <a:pt x="1289" y="352"/>
                    <a:pt x="1310" y="369"/>
                  </a:cubicBezTo>
                  <a:cubicBezTo>
                    <a:pt x="1322" y="379"/>
                    <a:pt x="1382" y="385"/>
                    <a:pt x="1386" y="386"/>
                  </a:cubicBezTo>
                  <a:cubicBezTo>
                    <a:pt x="1563" y="373"/>
                    <a:pt x="1458" y="378"/>
                    <a:pt x="1703" y="378"/>
                  </a:cubicBezTo>
                </a:path>
              </a:pathLst>
            </a:custGeom>
            <a:noFill/>
            <a:ln w="19050">
              <a:solidFill>
                <a:schemeClr val="tx1"/>
              </a:solidFill>
              <a:round/>
              <a:headEnd/>
              <a:tailEnd type="triangle"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grpSp>
      <p:grpSp>
        <p:nvGrpSpPr>
          <p:cNvPr id="39" name="Group 11">
            <a:extLst>
              <a:ext uri="{FF2B5EF4-FFF2-40B4-BE49-F238E27FC236}">
                <a16:creationId xmlns:a16="http://schemas.microsoft.com/office/drawing/2014/main" id="{96772518-388F-9B47-8403-5A60E3AC0A42}"/>
              </a:ext>
            </a:extLst>
          </p:cNvPr>
          <p:cNvGrpSpPr>
            <a:grpSpLocks/>
          </p:cNvGrpSpPr>
          <p:nvPr/>
        </p:nvGrpSpPr>
        <p:grpSpPr bwMode="auto">
          <a:xfrm>
            <a:off x="5155407" y="3587354"/>
            <a:ext cx="1222772" cy="997744"/>
            <a:chOff x="2971" y="2659"/>
            <a:chExt cx="1027" cy="838"/>
          </a:xfrm>
        </p:grpSpPr>
        <p:sp>
          <p:nvSpPr>
            <p:cNvPr id="50211" name="Oval 12">
              <a:extLst>
                <a:ext uri="{FF2B5EF4-FFF2-40B4-BE49-F238E27FC236}">
                  <a16:creationId xmlns:a16="http://schemas.microsoft.com/office/drawing/2014/main" id="{3DA480A1-F92E-2B41-AB09-D8328EECA36F}"/>
                </a:ext>
              </a:extLst>
            </p:cNvPr>
            <p:cNvSpPr>
              <a:spLocks noChangeArrowheads="1"/>
            </p:cNvSpPr>
            <p:nvPr/>
          </p:nvSpPr>
          <p:spPr bwMode="auto">
            <a:xfrm>
              <a:off x="3561" y="2811"/>
              <a:ext cx="227" cy="22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350"/>
            </a:p>
          </p:txBody>
        </p:sp>
        <p:sp>
          <p:nvSpPr>
            <p:cNvPr id="50212" name="Line 13">
              <a:extLst>
                <a:ext uri="{FF2B5EF4-FFF2-40B4-BE49-F238E27FC236}">
                  <a16:creationId xmlns:a16="http://schemas.microsoft.com/office/drawing/2014/main" id="{158517CF-C423-AC4A-A904-26B22C4CC1F0}"/>
                </a:ext>
              </a:extLst>
            </p:cNvPr>
            <p:cNvSpPr>
              <a:spLocks noChangeShapeType="1"/>
            </p:cNvSpPr>
            <p:nvPr/>
          </p:nvSpPr>
          <p:spPr bwMode="auto">
            <a:xfrm flipH="1">
              <a:off x="3395" y="2984"/>
              <a:ext cx="182" cy="9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0213" name="Freeform 14">
              <a:extLst>
                <a:ext uri="{FF2B5EF4-FFF2-40B4-BE49-F238E27FC236}">
                  <a16:creationId xmlns:a16="http://schemas.microsoft.com/office/drawing/2014/main" id="{E83979FA-8A2D-CE40-B727-ABF6FCC63CB8}"/>
                </a:ext>
              </a:extLst>
            </p:cNvPr>
            <p:cNvSpPr>
              <a:spLocks/>
            </p:cNvSpPr>
            <p:nvPr/>
          </p:nvSpPr>
          <p:spPr bwMode="auto">
            <a:xfrm rot="3083710">
              <a:off x="3711" y="3211"/>
              <a:ext cx="453" cy="120"/>
            </a:xfrm>
            <a:custGeom>
              <a:avLst/>
              <a:gdLst>
                <a:gd name="T0" fmla="*/ 0 w 1703"/>
                <a:gd name="T1" fmla="*/ 0 h 595"/>
                <a:gd name="T2" fmla="*/ 0 w 1703"/>
                <a:gd name="T3" fmla="*/ 0 h 595"/>
                <a:gd name="T4" fmla="*/ 0 w 1703"/>
                <a:gd name="T5" fmla="*/ 0 h 595"/>
                <a:gd name="T6" fmla="*/ 0 w 1703"/>
                <a:gd name="T7" fmla="*/ 0 h 595"/>
                <a:gd name="T8" fmla="*/ 0 w 1703"/>
                <a:gd name="T9" fmla="*/ 0 h 595"/>
                <a:gd name="T10" fmla="*/ 0 w 1703"/>
                <a:gd name="T11" fmla="*/ 0 h 595"/>
                <a:gd name="T12" fmla="*/ 0 w 1703"/>
                <a:gd name="T13" fmla="*/ 0 h 595"/>
                <a:gd name="T14" fmla="*/ 0 w 1703"/>
                <a:gd name="T15" fmla="*/ 0 h 595"/>
                <a:gd name="T16" fmla="*/ 0 w 1703"/>
                <a:gd name="T17" fmla="*/ 0 h 595"/>
                <a:gd name="T18" fmla="*/ 0 w 1703"/>
                <a:gd name="T19" fmla="*/ 0 h 595"/>
                <a:gd name="T20" fmla="*/ 0 w 1703"/>
                <a:gd name="T21" fmla="*/ 0 h 595"/>
                <a:gd name="T22" fmla="*/ 0 w 1703"/>
                <a:gd name="T23" fmla="*/ 0 h 595"/>
                <a:gd name="T24" fmla="*/ 0 w 1703"/>
                <a:gd name="T25" fmla="*/ 0 h 595"/>
                <a:gd name="T26" fmla="*/ 0 w 1703"/>
                <a:gd name="T27" fmla="*/ 0 h 595"/>
                <a:gd name="T28" fmla="*/ 0 w 1703"/>
                <a:gd name="T29" fmla="*/ 0 h 595"/>
                <a:gd name="T30" fmla="*/ 0 w 1703"/>
                <a:gd name="T31" fmla="*/ 0 h 595"/>
                <a:gd name="T32" fmla="*/ 0 w 1703"/>
                <a:gd name="T33" fmla="*/ 0 h 595"/>
                <a:gd name="T34" fmla="*/ 0 w 1703"/>
                <a:gd name="T35" fmla="*/ 0 h 595"/>
                <a:gd name="T36" fmla="*/ 0 w 1703"/>
                <a:gd name="T37" fmla="*/ 0 h 595"/>
                <a:gd name="T38" fmla="*/ 0 w 1703"/>
                <a:gd name="T39" fmla="*/ 0 h 595"/>
                <a:gd name="T40" fmla="*/ 0 w 1703"/>
                <a:gd name="T41" fmla="*/ 0 h 595"/>
                <a:gd name="T42" fmla="*/ 0 w 1703"/>
                <a:gd name="T43" fmla="*/ 0 h 595"/>
                <a:gd name="T44" fmla="*/ 0 w 1703"/>
                <a:gd name="T45" fmla="*/ 0 h 595"/>
                <a:gd name="T46" fmla="*/ 0 w 1703"/>
                <a:gd name="T47" fmla="*/ 0 h 595"/>
                <a:gd name="T48" fmla="*/ 0 w 1703"/>
                <a:gd name="T49" fmla="*/ 0 h 595"/>
                <a:gd name="T50" fmla="*/ 0 w 1703"/>
                <a:gd name="T51" fmla="*/ 0 h 595"/>
                <a:gd name="T52" fmla="*/ 0 w 1703"/>
                <a:gd name="T53" fmla="*/ 0 h 59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703" h="595">
                  <a:moveTo>
                    <a:pt x="0" y="369"/>
                  </a:moveTo>
                  <a:cubicBezTo>
                    <a:pt x="32" y="321"/>
                    <a:pt x="53" y="275"/>
                    <a:pt x="67" y="219"/>
                  </a:cubicBezTo>
                  <a:cubicBezTo>
                    <a:pt x="77" y="180"/>
                    <a:pt x="78" y="160"/>
                    <a:pt x="100" y="127"/>
                  </a:cubicBezTo>
                  <a:cubicBezTo>
                    <a:pt x="111" y="93"/>
                    <a:pt x="112" y="81"/>
                    <a:pt x="142" y="60"/>
                  </a:cubicBezTo>
                  <a:cubicBezTo>
                    <a:pt x="161" y="0"/>
                    <a:pt x="193" y="19"/>
                    <a:pt x="242" y="35"/>
                  </a:cubicBezTo>
                  <a:cubicBezTo>
                    <a:pt x="251" y="63"/>
                    <a:pt x="266" y="83"/>
                    <a:pt x="275" y="111"/>
                  </a:cubicBezTo>
                  <a:cubicBezTo>
                    <a:pt x="282" y="179"/>
                    <a:pt x="292" y="230"/>
                    <a:pt x="309" y="294"/>
                  </a:cubicBezTo>
                  <a:cubicBezTo>
                    <a:pt x="319" y="392"/>
                    <a:pt x="345" y="557"/>
                    <a:pt x="451" y="595"/>
                  </a:cubicBezTo>
                  <a:cubicBezTo>
                    <a:pt x="462" y="578"/>
                    <a:pt x="473" y="562"/>
                    <a:pt x="484" y="545"/>
                  </a:cubicBezTo>
                  <a:cubicBezTo>
                    <a:pt x="492" y="533"/>
                    <a:pt x="488" y="517"/>
                    <a:pt x="492" y="503"/>
                  </a:cubicBezTo>
                  <a:cubicBezTo>
                    <a:pt x="508" y="441"/>
                    <a:pt x="529" y="379"/>
                    <a:pt x="551" y="319"/>
                  </a:cubicBezTo>
                  <a:cubicBezTo>
                    <a:pt x="562" y="243"/>
                    <a:pt x="583" y="150"/>
                    <a:pt x="626" y="85"/>
                  </a:cubicBezTo>
                  <a:cubicBezTo>
                    <a:pt x="637" y="51"/>
                    <a:pt x="652" y="47"/>
                    <a:pt x="684" y="35"/>
                  </a:cubicBezTo>
                  <a:cubicBezTo>
                    <a:pt x="736" y="49"/>
                    <a:pt x="715" y="53"/>
                    <a:pt x="743" y="94"/>
                  </a:cubicBezTo>
                  <a:cubicBezTo>
                    <a:pt x="762" y="152"/>
                    <a:pt x="753" y="128"/>
                    <a:pt x="768" y="169"/>
                  </a:cubicBezTo>
                  <a:cubicBezTo>
                    <a:pt x="781" y="250"/>
                    <a:pt x="795" y="331"/>
                    <a:pt x="810" y="411"/>
                  </a:cubicBezTo>
                  <a:cubicBezTo>
                    <a:pt x="815" y="440"/>
                    <a:pt x="835" y="495"/>
                    <a:pt x="835" y="495"/>
                  </a:cubicBezTo>
                  <a:cubicBezTo>
                    <a:pt x="844" y="554"/>
                    <a:pt x="854" y="575"/>
                    <a:pt x="910" y="595"/>
                  </a:cubicBezTo>
                  <a:cubicBezTo>
                    <a:pt x="942" y="583"/>
                    <a:pt x="957" y="579"/>
                    <a:pt x="968" y="545"/>
                  </a:cubicBezTo>
                  <a:cubicBezTo>
                    <a:pt x="979" y="428"/>
                    <a:pt x="1019" y="319"/>
                    <a:pt x="1035" y="202"/>
                  </a:cubicBezTo>
                  <a:cubicBezTo>
                    <a:pt x="1045" y="129"/>
                    <a:pt x="1032" y="69"/>
                    <a:pt x="1110" y="44"/>
                  </a:cubicBezTo>
                  <a:cubicBezTo>
                    <a:pt x="1157" y="53"/>
                    <a:pt x="1169" y="61"/>
                    <a:pt x="1202" y="94"/>
                  </a:cubicBezTo>
                  <a:cubicBezTo>
                    <a:pt x="1213" y="128"/>
                    <a:pt x="1232" y="164"/>
                    <a:pt x="1252" y="194"/>
                  </a:cubicBezTo>
                  <a:cubicBezTo>
                    <a:pt x="1261" y="231"/>
                    <a:pt x="1274" y="266"/>
                    <a:pt x="1285" y="303"/>
                  </a:cubicBezTo>
                  <a:cubicBezTo>
                    <a:pt x="1292" y="326"/>
                    <a:pt x="1289" y="352"/>
                    <a:pt x="1310" y="369"/>
                  </a:cubicBezTo>
                  <a:cubicBezTo>
                    <a:pt x="1322" y="379"/>
                    <a:pt x="1382" y="385"/>
                    <a:pt x="1386" y="386"/>
                  </a:cubicBezTo>
                  <a:cubicBezTo>
                    <a:pt x="1563" y="373"/>
                    <a:pt x="1458" y="378"/>
                    <a:pt x="1703" y="378"/>
                  </a:cubicBezTo>
                </a:path>
              </a:pathLst>
            </a:custGeom>
            <a:noFill/>
            <a:ln w="19050">
              <a:solidFill>
                <a:schemeClr val="tx1"/>
              </a:solidFill>
              <a:round/>
              <a:headEnd/>
              <a:tailEnd type="triangle"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0214" name="Line 15">
              <a:extLst>
                <a:ext uri="{FF2B5EF4-FFF2-40B4-BE49-F238E27FC236}">
                  <a16:creationId xmlns:a16="http://schemas.microsoft.com/office/drawing/2014/main" id="{D8CB61A1-F18D-6344-BB29-824E1A1C3080}"/>
                </a:ext>
              </a:extLst>
            </p:cNvPr>
            <p:cNvSpPr>
              <a:spLocks noChangeShapeType="1"/>
            </p:cNvSpPr>
            <p:nvPr/>
          </p:nvSpPr>
          <p:spPr bwMode="auto">
            <a:xfrm flipH="1" flipV="1">
              <a:off x="3515" y="2659"/>
              <a:ext cx="91" cy="181"/>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0215" name="Line 16">
              <a:extLst>
                <a:ext uri="{FF2B5EF4-FFF2-40B4-BE49-F238E27FC236}">
                  <a16:creationId xmlns:a16="http://schemas.microsoft.com/office/drawing/2014/main" id="{8FC05AC2-8671-B941-A675-3FD4FDE70852}"/>
                </a:ext>
              </a:extLst>
            </p:cNvPr>
            <p:cNvSpPr>
              <a:spLocks noChangeShapeType="1"/>
            </p:cNvSpPr>
            <p:nvPr/>
          </p:nvSpPr>
          <p:spPr bwMode="auto">
            <a:xfrm flipH="1">
              <a:off x="2971" y="2923"/>
              <a:ext cx="591" cy="0"/>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grpSp>
      <p:grpSp>
        <p:nvGrpSpPr>
          <p:cNvPr id="45" name="Group 17">
            <a:extLst>
              <a:ext uri="{FF2B5EF4-FFF2-40B4-BE49-F238E27FC236}">
                <a16:creationId xmlns:a16="http://schemas.microsoft.com/office/drawing/2014/main" id="{434E919B-ECCE-C240-912A-8334EF71F45A}"/>
              </a:ext>
            </a:extLst>
          </p:cNvPr>
          <p:cNvGrpSpPr>
            <a:grpSpLocks/>
          </p:cNvGrpSpPr>
          <p:nvPr/>
        </p:nvGrpSpPr>
        <p:grpSpPr bwMode="auto">
          <a:xfrm>
            <a:off x="3858817" y="2463404"/>
            <a:ext cx="2269331" cy="314325"/>
            <a:chOff x="1882" y="1715"/>
            <a:chExt cx="1906" cy="264"/>
          </a:xfrm>
        </p:grpSpPr>
        <p:sp>
          <p:nvSpPr>
            <p:cNvPr id="50207" name="Freeform 18">
              <a:extLst>
                <a:ext uri="{FF2B5EF4-FFF2-40B4-BE49-F238E27FC236}">
                  <a16:creationId xmlns:a16="http://schemas.microsoft.com/office/drawing/2014/main" id="{7DCD85ED-50D3-9F41-B934-D488A109C98C}"/>
                </a:ext>
              </a:extLst>
            </p:cNvPr>
            <p:cNvSpPr>
              <a:spLocks/>
            </p:cNvSpPr>
            <p:nvPr/>
          </p:nvSpPr>
          <p:spPr bwMode="auto">
            <a:xfrm>
              <a:off x="1882" y="1768"/>
              <a:ext cx="453" cy="120"/>
            </a:xfrm>
            <a:custGeom>
              <a:avLst/>
              <a:gdLst>
                <a:gd name="T0" fmla="*/ 0 w 1703"/>
                <a:gd name="T1" fmla="*/ 0 h 595"/>
                <a:gd name="T2" fmla="*/ 0 w 1703"/>
                <a:gd name="T3" fmla="*/ 0 h 595"/>
                <a:gd name="T4" fmla="*/ 0 w 1703"/>
                <a:gd name="T5" fmla="*/ 0 h 595"/>
                <a:gd name="T6" fmla="*/ 0 w 1703"/>
                <a:gd name="T7" fmla="*/ 0 h 595"/>
                <a:gd name="T8" fmla="*/ 0 w 1703"/>
                <a:gd name="T9" fmla="*/ 0 h 595"/>
                <a:gd name="T10" fmla="*/ 0 w 1703"/>
                <a:gd name="T11" fmla="*/ 0 h 595"/>
                <a:gd name="T12" fmla="*/ 0 w 1703"/>
                <a:gd name="T13" fmla="*/ 0 h 595"/>
                <a:gd name="T14" fmla="*/ 0 w 1703"/>
                <a:gd name="T15" fmla="*/ 0 h 595"/>
                <a:gd name="T16" fmla="*/ 0 w 1703"/>
                <a:gd name="T17" fmla="*/ 0 h 595"/>
                <a:gd name="T18" fmla="*/ 0 w 1703"/>
                <a:gd name="T19" fmla="*/ 0 h 595"/>
                <a:gd name="T20" fmla="*/ 0 w 1703"/>
                <a:gd name="T21" fmla="*/ 0 h 595"/>
                <a:gd name="T22" fmla="*/ 0 w 1703"/>
                <a:gd name="T23" fmla="*/ 0 h 595"/>
                <a:gd name="T24" fmla="*/ 0 w 1703"/>
                <a:gd name="T25" fmla="*/ 0 h 595"/>
                <a:gd name="T26" fmla="*/ 0 w 1703"/>
                <a:gd name="T27" fmla="*/ 0 h 595"/>
                <a:gd name="T28" fmla="*/ 0 w 1703"/>
                <a:gd name="T29" fmla="*/ 0 h 595"/>
                <a:gd name="T30" fmla="*/ 0 w 1703"/>
                <a:gd name="T31" fmla="*/ 0 h 595"/>
                <a:gd name="T32" fmla="*/ 0 w 1703"/>
                <a:gd name="T33" fmla="*/ 0 h 595"/>
                <a:gd name="T34" fmla="*/ 0 w 1703"/>
                <a:gd name="T35" fmla="*/ 0 h 595"/>
                <a:gd name="T36" fmla="*/ 0 w 1703"/>
                <a:gd name="T37" fmla="*/ 0 h 595"/>
                <a:gd name="T38" fmla="*/ 0 w 1703"/>
                <a:gd name="T39" fmla="*/ 0 h 595"/>
                <a:gd name="T40" fmla="*/ 0 w 1703"/>
                <a:gd name="T41" fmla="*/ 0 h 595"/>
                <a:gd name="T42" fmla="*/ 0 w 1703"/>
                <a:gd name="T43" fmla="*/ 0 h 595"/>
                <a:gd name="T44" fmla="*/ 0 w 1703"/>
                <a:gd name="T45" fmla="*/ 0 h 595"/>
                <a:gd name="T46" fmla="*/ 0 w 1703"/>
                <a:gd name="T47" fmla="*/ 0 h 595"/>
                <a:gd name="T48" fmla="*/ 0 w 1703"/>
                <a:gd name="T49" fmla="*/ 0 h 595"/>
                <a:gd name="T50" fmla="*/ 0 w 1703"/>
                <a:gd name="T51" fmla="*/ 0 h 595"/>
                <a:gd name="T52" fmla="*/ 0 w 1703"/>
                <a:gd name="T53" fmla="*/ 0 h 59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703" h="595">
                  <a:moveTo>
                    <a:pt x="0" y="369"/>
                  </a:moveTo>
                  <a:cubicBezTo>
                    <a:pt x="32" y="321"/>
                    <a:pt x="53" y="275"/>
                    <a:pt x="67" y="219"/>
                  </a:cubicBezTo>
                  <a:cubicBezTo>
                    <a:pt x="77" y="180"/>
                    <a:pt x="78" y="160"/>
                    <a:pt x="100" y="127"/>
                  </a:cubicBezTo>
                  <a:cubicBezTo>
                    <a:pt x="111" y="93"/>
                    <a:pt x="112" y="81"/>
                    <a:pt x="142" y="60"/>
                  </a:cubicBezTo>
                  <a:cubicBezTo>
                    <a:pt x="161" y="0"/>
                    <a:pt x="193" y="19"/>
                    <a:pt x="242" y="35"/>
                  </a:cubicBezTo>
                  <a:cubicBezTo>
                    <a:pt x="251" y="63"/>
                    <a:pt x="266" y="83"/>
                    <a:pt x="275" y="111"/>
                  </a:cubicBezTo>
                  <a:cubicBezTo>
                    <a:pt x="282" y="179"/>
                    <a:pt x="292" y="230"/>
                    <a:pt x="309" y="294"/>
                  </a:cubicBezTo>
                  <a:cubicBezTo>
                    <a:pt x="319" y="392"/>
                    <a:pt x="345" y="557"/>
                    <a:pt x="451" y="595"/>
                  </a:cubicBezTo>
                  <a:cubicBezTo>
                    <a:pt x="462" y="578"/>
                    <a:pt x="473" y="562"/>
                    <a:pt x="484" y="545"/>
                  </a:cubicBezTo>
                  <a:cubicBezTo>
                    <a:pt x="492" y="533"/>
                    <a:pt x="488" y="517"/>
                    <a:pt x="492" y="503"/>
                  </a:cubicBezTo>
                  <a:cubicBezTo>
                    <a:pt x="508" y="441"/>
                    <a:pt x="529" y="379"/>
                    <a:pt x="551" y="319"/>
                  </a:cubicBezTo>
                  <a:cubicBezTo>
                    <a:pt x="562" y="243"/>
                    <a:pt x="583" y="150"/>
                    <a:pt x="626" y="85"/>
                  </a:cubicBezTo>
                  <a:cubicBezTo>
                    <a:pt x="637" y="51"/>
                    <a:pt x="652" y="47"/>
                    <a:pt x="684" y="35"/>
                  </a:cubicBezTo>
                  <a:cubicBezTo>
                    <a:pt x="736" y="49"/>
                    <a:pt x="715" y="53"/>
                    <a:pt x="743" y="94"/>
                  </a:cubicBezTo>
                  <a:cubicBezTo>
                    <a:pt x="762" y="152"/>
                    <a:pt x="753" y="128"/>
                    <a:pt x="768" y="169"/>
                  </a:cubicBezTo>
                  <a:cubicBezTo>
                    <a:pt x="781" y="250"/>
                    <a:pt x="795" y="331"/>
                    <a:pt x="810" y="411"/>
                  </a:cubicBezTo>
                  <a:cubicBezTo>
                    <a:pt x="815" y="440"/>
                    <a:pt x="835" y="495"/>
                    <a:pt x="835" y="495"/>
                  </a:cubicBezTo>
                  <a:cubicBezTo>
                    <a:pt x="844" y="554"/>
                    <a:pt x="854" y="575"/>
                    <a:pt x="910" y="595"/>
                  </a:cubicBezTo>
                  <a:cubicBezTo>
                    <a:pt x="942" y="583"/>
                    <a:pt x="957" y="579"/>
                    <a:pt x="968" y="545"/>
                  </a:cubicBezTo>
                  <a:cubicBezTo>
                    <a:pt x="979" y="428"/>
                    <a:pt x="1019" y="319"/>
                    <a:pt x="1035" y="202"/>
                  </a:cubicBezTo>
                  <a:cubicBezTo>
                    <a:pt x="1045" y="129"/>
                    <a:pt x="1032" y="69"/>
                    <a:pt x="1110" y="44"/>
                  </a:cubicBezTo>
                  <a:cubicBezTo>
                    <a:pt x="1157" y="53"/>
                    <a:pt x="1169" y="61"/>
                    <a:pt x="1202" y="94"/>
                  </a:cubicBezTo>
                  <a:cubicBezTo>
                    <a:pt x="1213" y="128"/>
                    <a:pt x="1232" y="164"/>
                    <a:pt x="1252" y="194"/>
                  </a:cubicBezTo>
                  <a:cubicBezTo>
                    <a:pt x="1261" y="231"/>
                    <a:pt x="1274" y="266"/>
                    <a:pt x="1285" y="303"/>
                  </a:cubicBezTo>
                  <a:cubicBezTo>
                    <a:pt x="1292" y="326"/>
                    <a:pt x="1289" y="352"/>
                    <a:pt x="1310" y="369"/>
                  </a:cubicBezTo>
                  <a:cubicBezTo>
                    <a:pt x="1322" y="379"/>
                    <a:pt x="1382" y="385"/>
                    <a:pt x="1386" y="386"/>
                  </a:cubicBezTo>
                  <a:cubicBezTo>
                    <a:pt x="1563" y="373"/>
                    <a:pt x="1458" y="378"/>
                    <a:pt x="1703" y="378"/>
                  </a:cubicBezTo>
                </a:path>
              </a:pathLst>
            </a:custGeom>
            <a:noFill/>
            <a:ln w="19050">
              <a:solidFill>
                <a:schemeClr val="tx1"/>
              </a:solidFill>
              <a:round/>
              <a:headEnd/>
              <a:tailEnd type="triangle"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0208" name="Oval 19">
              <a:extLst>
                <a:ext uri="{FF2B5EF4-FFF2-40B4-BE49-F238E27FC236}">
                  <a16:creationId xmlns:a16="http://schemas.microsoft.com/office/drawing/2014/main" id="{346984A0-5C0F-4448-BE2C-8D396D98FEBB}"/>
                </a:ext>
              </a:extLst>
            </p:cNvPr>
            <p:cNvSpPr>
              <a:spLocks noChangeArrowheads="1"/>
            </p:cNvSpPr>
            <p:nvPr/>
          </p:nvSpPr>
          <p:spPr bwMode="auto">
            <a:xfrm>
              <a:off x="3561" y="1715"/>
              <a:ext cx="227" cy="22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350"/>
            </a:p>
          </p:txBody>
        </p:sp>
        <p:sp>
          <p:nvSpPr>
            <p:cNvPr id="50209" name="Line 20">
              <a:extLst>
                <a:ext uri="{FF2B5EF4-FFF2-40B4-BE49-F238E27FC236}">
                  <a16:creationId xmlns:a16="http://schemas.microsoft.com/office/drawing/2014/main" id="{F8CE7E9B-11D9-6643-9051-82D038D2BBC0}"/>
                </a:ext>
              </a:extLst>
            </p:cNvPr>
            <p:cNvSpPr>
              <a:spLocks noChangeShapeType="1"/>
            </p:cNvSpPr>
            <p:nvPr/>
          </p:nvSpPr>
          <p:spPr bwMode="auto">
            <a:xfrm flipH="1">
              <a:off x="2699" y="1830"/>
              <a:ext cx="863" cy="0"/>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0210" name="Line 21">
              <a:extLst>
                <a:ext uri="{FF2B5EF4-FFF2-40B4-BE49-F238E27FC236}">
                  <a16:creationId xmlns:a16="http://schemas.microsoft.com/office/drawing/2014/main" id="{E12E566B-218F-034A-987A-13E2D75517F5}"/>
                </a:ext>
              </a:extLst>
            </p:cNvPr>
            <p:cNvSpPr>
              <a:spLocks noChangeShapeType="1"/>
            </p:cNvSpPr>
            <p:nvPr/>
          </p:nvSpPr>
          <p:spPr bwMode="auto">
            <a:xfrm flipH="1">
              <a:off x="3395" y="1888"/>
              <a:ext cx="182" cy="9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grpSp>
      <p:grpSp>
        <p:nvGrpSpPr>
          <p:cNvPr id="50" name="Group 22">
            <a:extLst>
              <a:ext uri="{FF2B5EF4-FFF2-40B4-BE49-F238E27FC236}">
                <a16:creationId xmlns:a16="http://schemas.microsoft.com/office/drawing/2014/main" id="{24B850E2-758F-3B49-971D-EC1765BC15AD}"/>
              </a:ext>
            </a:extLst>
          </p:cNvPr>
          <p:cNvGrpSpPr>
            <a:grpSpLocks/>
          </p:cNvGrpSpPr>
          <p:nvPr/>
        </p:nvGrpSpPr>
        <p:grpSpPr bwMode="auto">
          <a:xfrm>
            <a:off x="3912394" y="4505325"/>
            <a:ext cx="2214563" cy="495300"/>
            <a:chOff x="1927" y="3430"/>
            <a:chExt cx="1860" cy="416"/>
          </a:xfrm>
        </p:grpSpPr>
        <p:sp>
          <p:nvSpPr>
            <p:cNvPr id="50202" name="Freeform 23">
              <a:extLst>
                <a:ext uri="{FF2B5EF4-FFF2-40B4-BE49-F238E27FC236}">
                  <a16:creationId xmlns:a16="http://schemas.microsoft.com/office/drawing/2014/main" id="{8849E24B-E236-5648-B976-02680804E4B1}"/>
                </a:ext>
              </a:extLst>
            </p:cNvPr>
            <p:cNvSpPr>
              <a:spLocks/>
            </p:cNvSpPr>
            <p:nvPr/>
          </p:nvSpPr>
          <p:spPr bwMode="auto">
            <a:xfrm>
              <a:off x="1927" y="3627"/>
              <a:ext cx="453" cy="120"/>
            </a:xfrm>
            <a:custGeom>
              <a:avLst/>
              <a:gdLst>
                <a:gd name="T0" fmla="*/ 0 w 1703"/>
                <a:gd name="T1" fmla="*/ 0 h 595"/>
                <a:gd name="T2" fmla="*/ 0 w 1703"/>
                <a:gd name="T3" fmla="*/ 0 h 595"/>
                <a:gd name="T4" fmla="*/ 0 w 1703"/>
                <a:gd name="T5" fmla="*/ 0 h 595"/>
                <a:gd name="T6" fmla="*/ 0 w 1703"/>
                <a:gd name="T7" fmla="*/ 0 h 595"/>
                <a:gd name="T8" fmla="*/ 0 w 1703"/>
                <a:gd name="T9" fmla="*/ 0 h 595"/>
                <a:gd name="T10" fmla="*/ 0 w 1703"/>
                <a:gd name="T11" fmla="*/ 0 h 595"/>
                <a:gd name="T12" fmla="*/ 0 w 1703"/>
                <a:gd name="T13" fmla="*/ 0 h 595"/>
                <a:gd name="T14" fmla="*/ 0 w 1703"/>
                <a:gd name="T15" fmla="*/ 0 h 595"/>
                <a:gd name="T16" fmla="*/ 0 w 1703"/>
                <a:gd name="T17" fmla="*/ 0 h 595"/>
                <a:gd name="T18" fmla="*/ 0 w 1703"/>
                <a:gd name="T19" fmla="*/ 0 h 595"/>
                <a:gd name="T20" fmla="*/ 0 w 1703"/>
                <a:gd name="T21" fmla="*/ 0 h 595"/>
                <a:gd name="T22" fmla="*/ 0 w 1703"/>
                <a:gd name="T23" fmla="*/ 0 h 595"/>
                <a:gd name="T24" fmla="*/ 0 w 1703"/>
                <a:gd name="T25" fmla="*/ 0 h 595"/>
                <a:gd name="T26" fmla="*/ 0 w 1703"/>
                <a:gd name="T27" fmla="*/ 0 h 595"/>
                <a:gd name="T28" fmla="*/ 0 w 1703"/>
                <a:gd name="T29" fmla="*/ 0 h 595"/>
                <a:gd name="T30" fmla="*/ 0 w 1703"/>
                <a:gd name="T31" fmla="*/ 0 h 595"/>
                <a:gd name="T32" fmla="*/ 0 w 1703"/>
                <a:gd name="T33" fmla="*/ 0 h 595"/>
                <a:gd name="T34" fmla="*/ 0 w 1703"/>
                <a:gd name="T35" fmla="*/ 0 h 595"/>
                <a:gd name="T36" fmla="*/ 0 w 1703"/>
                <a:gd name="T37" fmla="*/ 0 h 595"/>
                <a:gd name="T38" fmla="*/ 0 w 1703"/>
                <a:gd name="T39" fmla="*/ 0 h 595"/>
                <a:gd name="T40" fmla="*/ 0 w 1703"/>
                <a:gd name="T41" fmla="*/ 0 h 595"/>
                <a:gd name="T42" fmla="*/ 0 w 1703"/>
                <a:gd name="T43" fmla="*/ 0 h 595"/>
                <a:gd name="T44" fmla="*/ 0 w 1703"/>
                <a:gd name="T45" fmla="*/ 0 h 595"/>
                <a:gd name="T46" fmla="*/ 0 w 1703"/>
                <a:gd name="T47" fmla="*/ 0 h 595"/>
                <a:gd name="T48" fmla="*/ 0 w 1703"/>
                <a:gd name="T49" fmla="*/ 0 h 595"/>
                <a:gd name="T50" fmla="*/ 0 w 1703"/>
                <a:gd name="T51" fmla="*/ 0 h 595"/>
                <a:gd name="T52" fmla="*/ 0 w 1703"/>
                <a:gd name="T53" fmla="*/ 0 h 59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703" h="595">
                  <a:moveTo>
                    <a:pt x="0" y="369"/>
                  </a:moveTo>
                  <a:cubicBezTo>
                    <a:pt x="32" y="321"/>
                    <a:pt x="53" y="275"/>
                    <a:pt x="67" y="219"/>
                  </a:cubicBezTo>
                  <a:cubicBezTo>
                    <a:pt x="77" y="180"/>
                    <a:pt x="78" y="160"/>
                    <a:pt x="100" y="127"/>
                  </a:cubicBezTo>
                  <a:cubicBezTo>
                    <a:pt x="111" y="93"/>
                    <a:pt x="112" y="81"/>
                    <a:pt x="142" y="60"/>
                  </a:cubicBezTo>
                  <a:cubicBezTo>
                    <a:pt x="161" y="0"/>
                    <a:pt x="193" y="19"/>
                    <a:pt x="242" y="35"/>
                  </a:cubicBezTo>
                  <a:cubicBezTo>
                    <a:pt x="251" y="63"/>
                    <a:pt x="266" y="83"/>
                    <a:pt x="275" y="111"/>
                  </a:cubicBezTo>
                  <a:cubicBezTo>
                    <a:pt x="282" y="179"/>
                    <a:pt x="292" y="230"/>
                    <a:pt x="309" y="294"/>
                  </a:cubicBezTo>
                  <a:cubicBezTo>
                    <a:pt x="319" y="392"/>
                    <a:pt x="345" y="557"/>
                    <a:pt x="451" y="595"/>
                  </a:cubicBezTo>
                  <a:cubicBezTo>
                    <a:pt x="462" y="578"/>
                    <a:pt x="473" y="562"/>
                    <a:pt x="484" y="545"/>
                  </a:cubicBezTo>
                  <a:cubicBezTo>
                    <a:pt x="492" y="533"/>
                    <a:pt x="488" y="517"/>
                    <a:pt x="492" y="503"/>
                  </a:cubicBezTo>
                  <a:cubicBezTo>
                    <a:pt x="508" y="441"/>
                    <a:pt x="529" y="379"/>
                    <a:pt x="551" y="319"/>
                  </a:cubicBezTo>
                  <a:cubicBezTo>
                    <a:pt x="562" y="243"/>
                    <a:pt x="583" y="150"/>
                    <a:pt x="626" y="85"/>
                  </a:cubicBezTo>
                  <a:cubicBezTo>
                    <a:pt x="637" y="51"/>
                    <a:pt x="652" y="47"/>
                    <a:pt x="684" y="35"/>
                  </a:cubicBezTo>
                  <a:cubicBezTo>
                    <a:pt x="736" y="49"/>
                    <a:pt x="715" y="53"/>
                    <a:pt x="743" y="94"/>
                  </a:cubicBezTo>
                  <a:cubicBezTo>
                    <a:pt x="762" y="152"/>
                    <a:pt x="753" y="128"/>
                    <a:pt x="768" y="169"/>
                  </a:cubicBezTo>
                  <a:cubicBezTo>
                    <a:pt x="781" y="250"/>
                    <a:pt x="795" y="331"/>
                    <a:pt x="810" y="411"/>
                  </a:cubicBezTo>
                  <a:cubicBezTo>
                    <a:pt x="815" y="440"/>
                    <a:pt x="835" y="495"/>
                    <a:pt x="835" y="495"/>
                  </a:cubicBezTo>
                  <a:cubicBezTo>
                    <a:pt x="844" y="554"/>
                    <a:pt x="854" y="575"/>
                    <a:pt x="910" y="595"/>
                  </a:cubicBezTo>
                  <a:cubicBezTo>
                    <a:pt x="942" y="583"/>
                    <a:pt x="957" y="579"/>
                    <a:pt x="968" y="545"/>
                  </a:cubicBezTo>
                  <a:cubicBezTo>
                    <a:pt x="979" y="428"/>
                    <a:pt x="1019" y="319"/>
                    <a:pt x="1035" y="202"/>
                  </a:cubicBezTo>
                  <a:cubicBezTo>
                    <a:pt x="1045" y="129"/>
                    <a:pt x="1032" y="69"/>
                    <a:pt x="1110" y="44"/>
                  </a:cubicBezTo>
                  <a:cubicBezTo>
                    <a:pt x="1157" y="53"/>
                    <a:pt x="1169" y="61"/>
                    <a:pt x="1202" y="94"/>
                  </a:cubicBezTo>
                  <a:cubicBezTo>
                    <a:pt x="1213" y="128"/>
                    <a:pt x="1232" y="164"/>
                    <a:pt x="1252" y="194"/>
                  </a:cubicBezTo>
                  <a:cubicBezTo>
                    <a:pt x="1261" y="231"/>
                    <a:pt x="1274" y="266"/>
                    <a:pt x="1285" y="303"/>
                  </a:cubicBezTo>
                  <a:cubicBezTo>
                    <a:pt x="1292" y="326"/>
                    <a:pt x="1289" y="352"/>
                    <a:pt x="1310" y="369"/>
                  </a:cubicBezTo>
                  <a:cubicBezTo>
                    <a:pt x="1322" y="379"/>
                    <a:pt x="1382" y="385"/>
                    <a:pt x="1386" y="386"/>
                  </a:cubicBezTo>
                  <a:cubicBezTo>
                    <a:pt x="1563" y="373"/>
                    <a:pt x="1458" y="378"/>
                    <a:pt x="1703" y="378"/>
                  </a:cubicBezTo>
                </a:path>
              </a:pathLst>
            </a:custGeom>
            <a:noFill/>
            <a:ln w="19050">
              <a:solidFill>
                <a:schemeClr val="tx1"/>
              </a:solidFill>
              <a:round/>
              <a:headEnd/>
              <a:tailEnd type="triangle"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0203" name="Oval 24">
              <a:extLst>
                <a:ext uri="{FF2B5EF4-FFF2-40B4-BE49-F238E27FC236}">
                  <a16:creationId xmlns:a16="http://schemas.microsoft.com/office/drawing/2014/main" id="{3D705CD9-5CE3-2840-BE0E-C3C39FD1A95C}"/>
                </a:ext>
              </a:extLst>
            </p:cNvPr>
            <p:cNvSpPr>
              <a:spLocks noChangeArrowheads="1"/>
            </p:cNvSpPr>
            <p:nvPr/>
          </p:nvSpPr>
          <p:spPr bwMode="auto">
            <a:xfrm>
              <a:off x="3560" y="3582"/>
              <a:ext cx="227" cy="22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350"/>
            </a:p>
          </p:txBody>
        </p:sp>
        <p:sp>
          <p:nvSpPr>
            <p:cNvPr id="50204" name="Line 25">
              <a:extLst>
                <a:ext uri="{FF2B5EF4-FFF2-40B4-BE49-F238E27FC236}">
                  <a16:creationId xmlns:a16="http://schemas.microsoft.com/office/drawing/2014/main" id="{EF2FF25B-1EA0-3246-A6C9-64F7A23A4E9A}"/>
                </a:ext>
              </a:extLst>
            </p:cNvPr>
            <p:cNvSpPr>
              <a:spLocks noChangeShapeType="1"/>
            </p:cNvSpPr>
            <p:nvPr/>
          </p:nvSpPr>
          <p:spPr bwMode="auto">
            <a:xfrm flipH="1">
              <a:off x="3394" y="3755"/>
              <a:ext cx="182" cy="9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0205" name="Line 26">
              <a:extLst>
                <a:ext uri="{FF2B5EF4-FFF2-40B4-BE49-F238E27FC236}">
                  <a16:creationId xmlns:a16="http://schemas.microsoft.com/office/drawing/2014/main" id="{A13E243C-D88A-5F4A-A8FE-77C76BD5C8E7}"/>
                </a:ext>
              </a:extLst>
            </p:cNvPr>
            <p:cNvSpPr>
              <a:spLocks noChangeShapeType="1"/>
            </p:cNvSpPr>
            <p:nvPr/>
          </p:nvSpPr>
          <p:spPr bwMode="auto">
            <a:xfrm flipH="1" flipV="1">
              <a:off x="3514" y="3430"/>
              <a:ext cx="91" cy="181"/>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0206" name="Line 27">
              <a:extLst>
                <a:ext uri="{FF2B5EF4-FFF2-40B4-BE49-F238E27FC236}">
                  <a16:creationId xmlns:a16="http://schemas.microsoft.com/office/drawing/2014/main" id="{75F3A2CF-3E6E-4B42-B358-E1827FF972BB}"/>
                </a:ext>
              </a:extLst>
            </p:cNvPr>
            <p:cNvSpPr>
              <a:spLocks noChangeShapeType="1"/>
            </p:cNvSpPr>
            <p:nvPr/>
          </p:nvSpPr>
          <p:spPr bwMode="auto">
            <a:xfrm flipH="1">
              <a:off x="2970" y="3694"/>
              <a:ext cx="591" cy="0"/>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grpSp>
      <p:grpSp>
        <p:nvGrpSpPr>
          <p:cNvPr id="56" name="Group 28">
            <a:extLst>
              <a:ext uri="{FF2B5EF4-FFF2-40B4-BE49-F238E27FC236}">
                <a16:creationId xmlns:a16="http://schemas.microsoft.com/office/drawing/2014/main" id="{EFE5C3CE-2442-624C-80AD-E3FB7141FA56}"/>
              </a:ext>
            </a:extLst>
          </p:cNvPr>
          <p:cNvGrpSpPr>
            <a:grpSpLocks/>
          </p:cNvGrpSpPr>
          <p:nvPr/>
        </p:nvGrpSpPr>
        <p:grpSpPr bwMode="auto">
          <a:xfrm>
            <a:off x="4831557" y="1157288"/>
            <a:ext cx="1350169" cy="378619"/>
            <a:chOff x="2699" y="618"/>
            <a:chExt cx="1134" cy="318"/>
          </a:xfrm>
        </p:grpSpPr>
        <p:sp>
          <p:nvSpPr>
            <p:cNvPr id="50199" name="Oval 29">
              <a:extLst>
                <a:ext uri="{FF2B5EF4-FFF2-40B4-BE49-F238E27FC236}">
                  <a16:creationId xmlns:a16="http://schemas.microsoft.com/office/drawing/2014/main" id="{6493C3BB-C814-6743-AB18-4B574DB06BD9}"/>
                </a:ext>
              </a:extLst>
            </p:cNvPr>
            <p:cNvSpPr>
              <a:spLocks noChangeArrowheads="1"/>
            </p:cNvSpPr>
            <p:nvPr/>
          </p:nvSpPr>
          <p:spPr bwMode="auto">
            <a:xfrm>
              <a:off x="3561" y="664"/>
              <a:ext cx="227" cy="226"/>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350"/>
            </a:p>
          </p:txBody>
        </p:sp>
        <p:sp>
          <p:nvSpPr>
            <p:cNvPr id="50200" name="Oval 30">
              <a:extLst>
                <a:ext uri="{FF2B5EF4-FFF2-40B4-BE49-F238E27FC236}">
                  <a16:creationId xmlns:a16="http://schemas.microsoft.com/office/drawing/2014/main" id="{FDDC6EE8-1601-E748-B164-1AD53427C8DF}"/>
                </a:ext>
              </a:extLst>
            </p:cNvPr>
            <p:cNvSpPr>
              <a:spLocks noChangeArrowheads="1"/>
            </p:cNvSpPr>
            <p:nvPr/>
          </p:nvSpPr>
          <p:spPr bwMode="auto">
            <a:xfrm>
              <a:off x="3515" y="618"/>
              <a:ext cx="318" cy="318"/>
            </a:xfrm>
            <a:prstGeom prst="ellipse">
              <a:avLst/>
            </a:prstGeom>
            <a:noFill/>
            <a:ln w="12700">
              <a:solidFill>
                <a:srgbClr val="FF0000"/>
              </a:solidFill>
              <a:prstDash val="dash"/>
              <a:round/>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350"/>
            </a:p>
          </p:txBody>
        </p:sp>
        <p:sp>
          <p:nvSpPr>
            <p:cNvPr id="50201" name="Line 31">
              <a:extLst>
                <a:ext uri="{FF2B5EF4-FFF2-40B4-BE49-F238E27FC236}">
                  <a16:creationId xmlns:a16="http://schemas.microsoft.com/office/drawing/2014/main" id="{2639B8B7-F8BA-FE4D-AC72-B36F04A3FB99}"/>
                </a:ext>
              </a:extLst>
            </p:cNvPr>
            <p:cNvSpPr>
              <a:spLocks noChangeShapeType="1"/>
            </p:cNvSpPr>
            <p:nvPr/>
          </p:nvSpPr>
          <p:spPr bwMode="auto">
            <a:xfrm flipH="1">
              <a:off x="2699" y="783"/>
              <a:ext cx="863" cy="0"/>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grpSp>
      <p:grpSp>
        <p:nvGrpSpPr>
          <p:cNvPr id="60" name="Group 32">
            <a:extLst>
              <a:ext uri="{FF2B5EF4-FFF2-40B4-BE49-F238E27FC236}">
                <a16:creationId xmlns:a16="http://schemas.microsoft.com/office/drawing/2014/main" id="{52287357-5D17-2B4E-A931-D80BB6CDCC46}"/>
              </a:ext>
            </a:extLst>
          </p:cNvPr>
          <p:cNvGrpSpPr>
            <a:grpSpLocks/>
          </p:cNvGrpSpPr>
          <p:nvPr/>
        </p:nvGrpSpPr>
        <p:grpSpPr bwMode="auto">
          <a:xfrm>
            <a:off x="5155407" y="3046810"/>
            <a:ext cx="1027510" cy="378619"/>
            <a:chOff x="2971" y="2205"/>
            <a:chExt cx="863" cy="318"/>
          </a:xfrm>
        </p:grpSpPr>
        <p:sp>
          <p:nvSpPr>
            <p:cNvPr id="50195" name="Oval 33">
              <a:extLst>
                <a:ext uri="{FF2B5EF4-FFF2-40B4-BE49-F238E27FC236}">
                  <a16:creationId xmlns:a16="http://schemas.microsoft.com/office/drawing/2014/main" id="{F8584DDE-C3D6-2C46-AE84-E4A0B92C8D20}"/>
                </a:ext>
              </a:extLst>
            </p:cNvPr>
            <p:cNvSpPr>
              <a:spLocks noChangeArrowheads="1"/>
            </p:cNvSpPr>
            <p:nvPr/>
          </p:nvSpPr>
          <p:spPr bwMode="auto">
            <a:xfrm>
              <a:off x="3562" y="2251"/>
              <a:ext cx="227" cy="226"/>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350"/>
            </a:p>
          </p:txBody>
        </p:sp>
        <p:sp>
          <p:nvSpPr>
            <p:cNvPr id="50196" name="Oval 34">
              <a:extLst>
                <a:ext uri="{FF2B5EF4-FFF2-40B4-BE49-F238E27FC236}">
                  <a16:creationId xmlns:a16="http://schemas.microsoft.com/office/drawing/2014/main" id="{45E0329C-7E26-8D4D-867D-26CA84CD7600}"/>
                </a:ext>
              </a:extLst>
            </p:cNvPr>
            <p:cNvSpPr>
              <a:spLocks noChangeArrowheads="1"/>
            </p:cNvSpPr>
            <p:nvPr/>
          </p:nvSpPr>
          <p:spPr bwMode="auto">
            <a:xfrm>
              <a:off x="3516" y="2205"/>
              <a:ext cx="318" cy="318"/>
            </a:xfrm>
            <a:prstGeom prst="ellipse">
              <a:avLst/>
            </a:prstGeom>
            <a:noFill/>
            <a:ln w="12700">
              <a:solidFill>
                <a:srgbClr val="FF0000"/>
              </a:solidFill>
              <a:prstDash val="dash"/>
              <a:round/>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350"/>
            </a:p>
          </p:txBody>
        </p:sp>
        <p:sp>
          <p:nvSpPr>
            <p:cNvPr id="50197" name="Line 35">
              <a:extLst>
                <a:ext uri="{FF2B5EF4-FFF2-40B4-BE49-F238E27FC236}">
                  <a16:creationId xmlns:a16="http://schemas.microsoft.com/office/drawing/2014/main" id="{37361442-3271-E348-82DD-80001032F142}"/>
                </a:ext>
              </a:extLst>
            </p:cNvPr>
            <p:cNvSpPr>
              <a:spLocks noChangeShapeType="1"/>
            </p:cNvSpPr>
            <p:nvPr/>
          </p:nvSpPr>
          <p:spPr bwMode="auto">
            <a:xfrm flipH="1">
              <a:off x="2971" y="2371"/>
              <a:ext cx="591" cy="0"/>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0198" name="Line 36">
              <a:extLst>
                <a:ext uri="{FF2B5EF4-FFF2-40B4-BE49-F238E27FC236}">
                  <a16:creationId xmlns:a16="http://schemas.microsoft.com/office/drawing/2014/main" id="{5FC9F244-72A2-1E47-95DE-0FAC2D04B26E}"/>
                </a:ext>
              </a:extLst>
            </p:cNvPr>
            <p:cNvSpPr>
              <a:spLocks noChangeShapeType="1"/>
            </p:cNvSpPr>
            <p:nvPr/>
          </p:nvSpPr>
          <p:spPr bwMode="auto">
            <a:xfrm flipH="1">
              <a:off x="3408" y="2426"/>
              <a:ext cx="182" cy="9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grpSp>
      <p:cxnSp>
        <p:nvCxnSpPr>
          <p:cNvPr id="58" name="直接连接符 57">
            <a:extLst>
              <a:ext uri="{FF2B5EF4-FFF2-40B4-BE49-F238E27FC236}">
                <a16:creationId xmlns:a16="http://schemas.microsoft.com/office/drawing/2014/main" id="{0BE5977E-A636-7147-92B5-F1943496A4E8}"/>
              </a:ext>
            </a:extLst>
          </p:cNvPr>
          <p:cNvCxnSpPr/>
          <p:nvPr/>
        </p:nvCxnSpPr>
        <p:spPr>
          <a:xfrm>
            <a:off x="997744" y="2949179"/>
            <a:ext cx="1088231"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直接连接符 58">
            <a:extLst>
              <a:ext uri="{FF2B5EF4-FFF2-40B4-BE49-F238E27FC236}">
                <a16:creationId xmlns:a16="http://schemas.microsoft.com/office/drawing/2014/main" id="{F925BAEA-6AFB-6947-B018-F37E568B8551}"/>
              </a:ext>
            </a:extLst>
          </p:cNvPr>
          <p:cNvCxnSpPr/>
          <p:nvPr/>
        </p:nvCxnSpPr>
        <p:spPr>
          <a:xfrm>
            <a:off x="997744" y="4236244"/>
            <a:ext cx="108823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直接箭头连接符 60">
            <a:extLst>
              <a:ext uri="{FF2B5EF4-FFF2-40B4-BE49-F238E27FC236}">
                <a16:creationId xmlns:a16="http://schemas.microsoft.com/office/drawing/2014/main" id="{A9303EF6-247A-124B-977C-E3AFA44A286C}"/>
              </a:ext>
            </a:extLst>
          </p:cNvPr>
          <p:cNvCxnSpPr/>
          <p:nvPr/>
        </p:nvCxnSpPr>
        <p:spPr>
          <a:xfrm>
            <a:off x="1096566" y="2949179"/>
            <a:ext cx="0" cy="1287065"/>
          </a:xfrm>
          <a:prstGeom prst="straightConnector1">
            <a:avLst/>
          </a:prstGeom>
          <a:ln w="22225">
            <a:solidFill>
              <a:srgbClr val="FF000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67" name="Freeform 5">
            <a:extLst>
              <a:ext uri="{FF2B5EF4-FFF2-40B4-BE49-F238E27FC236}">
                <a16:creationId xmlns:a16="http://schemas.microsoft.com/office/drawing/2014/main" id="{84F724B4-1C7D-874B-B845-48E88EC35F91}"/>
              </a:ext>
            </a:extLst>
          </p:cNvPr>
          <p:cNvSpPr>
            <a:spLocks/>
          </p:cNvSpPr>
          <p:nvPr/>
        </p:nvSpPr>
        <p:spPr bwMode="auto">
          <a:xfrm rot="3278705">
            <a:off x="2057996" y="3627239"/>
            <a:ext cx="856059" cy="261938"/>
          </a:xfrm>
          <a:custGeom>
            <a:avLst/>
            <a:gdLst>
              <a:gd name="T0" fmla="*/ 0 w 1703"/>
              <a:gd name="T1" fmla="*/ 2147483646 h 595"/>
              <a:gd name="T2" fmla="*/ 0 w 1703"/>
              <a:gd name="T3" fmla="*/ 0 h 595"/>
              <a:gd name="T4" fmla="*/ 2147483646 w 1703"/>
              <a:gd name="T5" fmla="*/ 0 h 595"/>
              <a:gd name="T6" fmla="*/ 2147483646 w 1703"/>
              <a:gd name="T7" fmla="*/ 0 h 595"/>
              <a:gd name="T8" fmla="*/ 2147483646 w 1703"/>
              <a:gd name="T9" fmla="*/ 0 h 595"/>
              <a:gd name="T10" fmla="*/ 2147483646 w 1703"/>
              <a:gd name="T11" fmla="*/ 0 h 595"/>
              <a:gd name="T12" fmla="*/ 2147483646 w 1703"/>
              <a:gd name="T13" fmla="*/ 0 h 595"/>
              <a:gd name="T14" fmla="*/ 2147483646 w 1703"/>
              <a:gd name="T15" fmla="*/ 2147483646 h 595"/>
              <a:gd name="T16" fmla="*/ 2147483646 w 1703"/>
              <a:gd name="T17" fmla="*/ 2147483646 h 595"/>
              <a:gd name="T18" fmla="*/ 2147483646 w 1703"/>
              <a:gd name="T19" fmla="*/ 2147483646 h 595"/>
              <a:gd name="T20" fmla="*/ 2147483646 w 1703"/>
              <a:gd name="T21" fmla="*/ 2147483646 h 595"/>
              <a:gd name="T22" fmla="*/ 2147483646 w 1703"/>
              <a:gd name="T23" fmla="*/ 0 h 595"/>
              <a:gd name="T24" fmla="*/ 2147483646 w 1703"/>
              <a:gd name="T25" fmla="*/ 0 h 595"/>
              <a:gd name="T26" fmla="*/ 2147483646 w 1703"/>
              <a:gd name="T27" fmla="*/ 0 h 595"/>
              <a:gd name="T28" fmla="*/ 2147483646 w 1703"/>
              <a:gd name="T29" fmla="*/ 0 h 595"/>
              <a:gd name="T30" fmla="*/ 2147483646 w 1703"/>
              <a:gd name="T31" fmla="*/ 2147483646 h 595"/>
              <a:gd name="T32" fmla="*/ 2147483646 w 1703"/>
              <a:gd name="T33" fmla="*/ 2147483646 h 595"/>
              <a:gd name="T34" fmla="*/ 2147483646 w 1703"/>
              <a:gd name="T35" fmla="*/ 2147483646 h 595"/>
              <a:gd name="T36" fmla="*/ 2147483646 w 1703"/>
              <a:gd name="T37" fmla="*/ 2147483646 h 595"/>
              <a:gd name="T38" fmla="*/ 2147483646 w 1703"/>
              <a:gd name="T39" fmla="*/ 0 h 595"/>
              <a:gd name="T40" fmla="*/ 2147483646 w 1703"/>
              <a:gd name="T41" fmla="*/ 0 h 595"/>
              <a:gd name="T42" fmla="*/ 2147483646 w 1703"/>
              <a:gd name="T43" fmla="*/ 0 h 595"/>
              <a:gd name="T44" fmla="*/ 2147483646 w 1703"/>
              <a:gd name="T45" fmla="*/ 0 h 595"/>
              <a:gd name="T46" fmla="*/ 2147483646 w 1703"/>
              <a:gd name="T47" fmla="*/ 0 h 595"/>
              <a:gd name="T48" fmla="*/ 2147483646 w 1703"/>
              <a:gd name="T49" fmla="*/ 2147483646 h 595"/>
              <a:gd name="T50" fmla="*/ 2147483646 w 1703"/>
              <a:gd name="T51" fmla="*/ 2147483646 h 595"/>
              <a:gd name="T52" fmla="*/ 2147483646 w 1703"/>
              <a:gd name="T53" fmla="*/ 2147483646 h 59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703" h="595">
                <a:moveTo>
                  <a:pt x="0" y="369"/>
                </a:moveTo>
                <a:cubicBezTo>
                  <a:pt x="32" y="321"/>
                  <a:pt x="53" y="275"/>
                  <a:pt x="67" y="219"/>
                </a:cubicBezTo>
                <a:cubicBezTo>
                  <a:pt x="77" y="180"/>
                  <a:pt x="78" y="160"/>
                  <a:pt x="100" y="127"/>
                </a:cubicBezTo>
                <a:cubicBezTo>
                  <a:pt x="111" y="93"/>
                  <a:pt x="112" y="81"/>
                  <a:pt x="142" y="60"/>
                </a:cubicBezTo>
                <a:cubicBezTo>
                  <a:pt x="161" y="0"/>
                  <a:pt x="193" y="19"/>
                  <a:pt x="242" y="35"/>
                </a:cubicBezTo>
                <a:cubicBezTo>
                  <a:pt x="251" y="63"/>
                  <a:pt x="266" y="83"/>
                  <a:pt x="275" y="111"/>
                </a:cubicBezTo>
                <a:cubicBezTo>
                  <a:pt x="282" y="179"/>
                  <a:pt x="292" y="230"/>
                  <a:pt x="309" y="294"/>
                </a:cubicBezTo>
                <a:cubicBezTo>
                  <a:pt x="319" y="392"/>
                  <a:pt x="345" y="557"/>
                  <a:pt x="451" y="595"/>
                </a:cubicBezTo>
                <a:cubicBezTo>
                  <a:pt x="462" y="578"/>
                  <a:pt x="473" y="562"/>
                  <a:pt x="484" y="545"/>
                </a:cubicBezTo>
                <a:cubicBezTo>
                  <a:pt x="492" y="533"/>
                  <a:pt x="488" y="517"/>
                  <a:pt x="492" y="503"/>
                </a:cubicBezTo>
                <a:cubicBezTo>
                  <a:pt x="508" y="441"/>
                  <a:pt x="529" y="379"/>
                  <a:pt x="551" y="319"/>
                </a:cubicBezTo>
                <a:cubicBezTo>
                  <a:pt x="562" y="243"/>
                  <a:pt x="583" y="150"/>
                  <a:pt x="626" y="85"/>
                </a:cubicBezTo>
                <a:cubicBezTo>
                  <a:pt x="637" y="51"/>
                  <a:pt x="652" y="47"/>
                  <a:pt x="684" y="35"/>
                </a:cubicBezTo>
                <a:cubicBezTo>
                  <a:pt x="736" y="49"/>
                  <a:pt x="715" y="53"/>
                  <a:pt x="743" y="94"/>
                </a:cubicBezTo>
                <a:cubicBezTo>
                  <a:pt x="762" y="152"/>
                  <a:pt x="753" y="128"/>
                  <a:pt x="768" y="169"/>
                </a:cubicBezTo>
                <a:cubicBezTo>
                  <a:pt x="781" y="250"/>
                  <a:pt x="795" y="331"/>
                  <a:pt x="810" y="411"/>
                </a:cubicBezTo>
                <a:cubicBezTo>
                  <a:pt x="815" y="440"/>
                  <a:pt x="835" y="495"/>
                  <a:pt x="835" y="495"/>
                </a:cubicBezTo>
                <a:cubicBezTo>
                  <a:pt x="844" y="554"/>
                  <a:pt x="854" y="575"/>
                  <a:pt x="910" y="595"/>
                </a:cubicBezTo>
                <a:cubicBezTo>
                  <a:pt x="942" y="583"/>
                  <a:pt x="957" y="579"/>
                  <a:pt x="968" y="545"/>
                </a:cubicBezTo>
                <a:cubicBezTo>
                  <a:pt x="979" y="428"/>
                  <a:pt x="1019" y="319"/>
                  <a:pt x="1035" y="202"/>
                </a:cubicBezTo>
                <a:cubicBezTo>
                  <a:pt x="1045" y="129"/>
                  <a:pt x="1032" y="69"/>
                  <a:pt x="1110" y="44"/>
                </a:cubicBezTo>
                <a:cubicBezTo>
                  <a:pt x="1157" y="53"/>
                  <a:pt x="1169" y="61"/>
                  <a:pt x="1202" y="94"/>
                </a:cubicBezTo>
                <a:cubicBezTo>
                  <a:pt x="1213" y="128"/>
                  <a:pt x="1232" y="164"/>
                  <a:pt x="1252" y="194"/>
                </a:cubicBezTo>
                <a:cubicBezTo>
                  <a:pt x="1261" y="231"/>
                  <a:pt x="1274" y="266"/>
                  <a:pt x="1285" y="303"/>
                </a:cubicBezTo>
                <a:cubicBezTo>
                  <a:pt x="1292" y="326"/>
                  <a:pt x="1289" y="352"/>
                  <a:pt x="1310" y="369"/>
                </a:cubicBezTo>
                <a:cubicBezTo>
                  <a:pt x="1322" y="379"/>
                  <a:pt x="1382" y="385"/>
                  <a:pt x="1386" y="386"/>
                </a:cubicBezTo>
                <a:cubicBezTo>
                  <a:pt x="1563" y="373"/>
                  <a:pt x="1458" y="378"/>
                  <a:pt x="1703" y="378"/>
                </a:cubicBezTo>
              </a:path>
            </a:pathLst>
          </a:custGeom>
          <a:noFill/>
          <a:ln w="19050">
            <a:solidFill>
              <a:schemeClr val="tx1"/>
            </a:solidFill>
            <a:round/>
            <a:headEnd/>
            <a:tailEnd type="triangle"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cxnSp>
        <p:nvCxnSpPr>
          <p:cNvPr id="68" name="直接箭头连接符 67">
            <a:extLst>
              <a:ext uri="{FF2B5EF4-FFF2-40B4-BE49-F238E27FC236}">
                <a16:creationId xmlns:a16="http://schemas.microsoft.com/office/drawing/2014/main" id="{EAACB67D-F7F6-2F49-A0D3-41B32CDC8CFD}"/>
              </a:ext>
            </a:extLst>
          </p:cNvPr>
          <p:cNvCxnSpPr/>
          <p:nvPr/>
        </p:nvCxnSpPr>
        <p:spPr>
          <a:xfrm>
            <a:off x="1796654" y="2958704"/>
            <a:ext cx="0" cy="1287065"/>
          </a:xfrm>
          <a:prstGeom prst="straightConnector1">
            <a:avLst/>
          </a:prstGeom>
          <a:ln w="22225">
            <a:solidFill>
              <a:schemeClr val="tx1"/>
            </a:solidFill>
            <a:headEnd type="none" w="med" len="sm"/>
            <a:tailEnd type="triangle"/>
          </a:ln>
        </p:spPr>
        <p:style>
          <a:lnRef idx="1">
            <a:schemeClr val="accent1"/>
          </a:lnRef>
          <a:fillRef idx="0">
            <a:schemeClr val="accent1"/>
          </a:fillRef>
          <a:effectRef idx="0">
            <a:schemeClr val="accent1"/>
          </a:effectRef>
          <a:fontRef idx="minor">
            <a:schemeClr val="tx1"/>
          </a:fontRef>
        </p:style>
      </p:cxnSp>
      <p:pic>
        <p:nvPicPr>
          <p:cNvPr id="63" name="图片 62">
            <a:extLst>
              <a:ext uri="{FF2B5EF4-FFF2-40B4-BE49-F238E27FC236}">
                <a16:creationId xmlns:a16="http://schemas.microsoft.com/office/drawing/2014/main" id="{C7DCAD16-777F-7F4E-965F-1A7E558A92E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
        <p:nvSpPr>
          <p:cNvPr id="64" name="文本框 63">
            <a:extLst>
              <a:ext uri="{FF2B5EF4-FFF2-40B4-BE49-F238E27FC236}">
                <a16:creationId xmlns:a16="http://schemas.microsoft.com/office/drawing/2014/main" id="{9FC22235-7AD1-2347-A875-94C9A46D7AC8}"/>
              </a:ext>
            </a:extLst>
          </p:cNvPr>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华文仿宋" panose="02010600040101010101" pitchFamily="2" charset="-122"/>
                <a:ea typeface="华文仿宋" panose="02010600040101010101" pitchFamily="2" charset="-122"/>
                <a:cs typeface="Verdana" panose="020B0604030504040204" pitchFamily="34" charset="0"/>
              </a:rPr>
              <a:t>激光冷却</a:t>
            </a:r>
          </a:p>
        </p:txBody>
      </p:sp>
      <p:cxnSp>
        <p:nvCxnSpPr>
          <p:cNvPr id="65" name="直接连接符 19">
            <a:extLst>
              <a:ext uri="{FF2B5EF4-FFF2-40B4-BE49-F238E27FC236}">
                <a16:creationId xmlns:a16="http://schemas.microsoft.com/office/drawing/2014/main" id="{98707072-FC4E-4E4B-B083-12C54809E16D}"/>
              </a:ext>
            </a:extLst>
          </p:cNvPr>
          <p:cNvCxnSpPr/>
          <p:nvPr/>
        </p:nvCxnSpPr>
        <p:spPr>
          <a:xfrm>
            <a:off x="386758" y="670435"/>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8"/>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67"/>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30"/>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499"/>
                                          </p:stCondLst>
                                        </p:cTn>
                                        <p:tgtEl>
                                          <p:spTgt spid="56"/>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499"/>
                                          </p:stCondLst>
                                        </p:cTn>
                                        <p:tgtEl>
                                          <p:spTgt spid="34"/>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nodeType="clickEffect">
                                  <p:stCondLst>
                                    <p:cond delay="0"/>
                                  </p:stCondLst>
                                  <p:childTnLst>
                                    <p:set>
                                      <p:cBhvr>
                                        <p:cTn id="29" dur="1" fill="hold">
                                          <p:stCondLst>
                                            <p:cond delay="0"/>
                                          </p:stCondLst>
                                        </p:cTn>
                                        <p:tgtEl>
                                          <p:spTgt spid="45"/>
                                        </p:tgtEl>
                                        <p:attrNameLst>
                                          <p:attrName>style.visibility</p:attrName>
                                        </p:attrNameLst>
                                      </p:cBhvr>
                                      <p:to>
                                        <p:strVal val="visible"/>
                                      </p:to>
                                    </p:set>
                                    <p:anim calcmode="lin" valueType="num">
                                      <p:cBhvr additive="base">
                                        <p:cTn id="30" dur="500" fill="hold"/>
                                        <p:tgtEl>
                                          <p:spTgt spid="45"/>
                                        </p:tgtEl>
                                        <p:attrNameLst>
                                          <p:attrName>ppt_x</p:attrName>
                                        </p:attrNameLst>
                                      </p:cBhvr>
                                      <p:tavLst>
                                        <p:tav tm="0">
                                          <p:val>
                                            <p:strVal val="0-#ppt_w/2"/>
                                          </p:val>
                                        </p:tav>
                                        <p:tav tm="100000">
                                          <p:val>
                                            <p:strVal val="#ppt_x"/>
                                          </p:val>
                                        </p:tav>
                                      </p:tavLst>
                                    </p:anim>
                                    <p:anim calcmode="lin" valueType="num">
                                      <p:cBhvr additive="base">
                                        <p:cTn id="31"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8" fill="hold" nodeType="clickEffect">
                                  <p:stCondLst>
                                    <p:cond delay="0"/>
                                  </p:stCondLst>
                                  <p:childTnLst>
                                    <p:set>
                                      <p:cBhvr>
                                        <p:cTn id="35" dur="1" fill="hold">
                                          <p:stCondLst>
                                            <p:cond delay="0"/>
                                          </p:stCondLst>
                                        </p:cTn>
                                        <p:tgtEl>
                                          <p:spTgt spid="60"/>
                                        </p:tgtEl>
                                        <p:attrNameLst>
                                          <p:attrName>style.visibility</p:attrName>
                                        </p:attrNameLst>
                                      </p:cBhvr>
                                      <p:to>
                                        <p:strVal val="visible"/>
                                      </p:to>
                                    </p:set>
                                    <p:anim calcmode="lin" valueType="num">
                                      <p:cBhvr additive="base">
                                        <p:cTn id="36" dur="500" fill="hold"/>
                                        <p:tgtEl>
                                          <p:spTgt spid="60"/>
                                        </p:tgtEl>
                                        <p:attrNameLst>
                                          <p:attrName>ppt_x</p:attrName>
                                        </p:attrNameLst>
                                      </p:cBhvr>
                                      <p:tavLst>
                                        <p:tav tm="0">
                                          <p:val>
                                            <p:strVal val="0-#ppt_w/2"/>
                                          </p:val>
                                        </p:tav>
                                        <p:tav tm="100000">
                                          <p:val>
                                            <p:strVal val="#ppt_x"/>
                                          </p:val>
                                        </p:tav>
                                      </p:tavLst>
                                    </p:anim>
                                    <p:anim calcmode="lin" valueType="num">
                                      <p:cBhvr additive="base">
                                        <p:cTn id="37" dur="500" fill="hold"/>
                                        <p:tgtEl>
                                          <p:spTgt spid="60"/>
                                        </p:tgtEl>
                                        <p:attrNameLst>
                                          <p:attrName>ppt_y</p:attrName>
                                        </p:attrNameLst>
                                      </p:cBhvr>
                                      <p:tavLst>
                                        <p:tav tm="0">
                                          <p:val>
                                            <p:strVal val="#ppt_y"/>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nodeType="clickEffect">
                                  <p:stCondLst>
                                    <p:cond delay="0"/>
                                  </p:stCondLst>
                                  <p:childTnLst>
                                    <p:set>
                                      <p:cBhvr>
                                        <p:cTn id="41" dur="1" fill="hold">
                                          <p:stCondLst>
                                            <p:cond delay="499"/>
                                          </p:stCondLst>
                                        </p:cTn>
                                        <p:tgtEl>
                                          <p:spTgt spid="39"/>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nodeType="clickEffect">
                                  <p:stCondLst>
                                    <p:cond delay="0"/>
                                  </p:stCondLst>
                                  <p:childTnLst>
                                    <p:set>
                                      <p:cBhvr>
                                        <p:cTn id="45" dur="1" fill="hold">
                                          <p:stCondLst>
                                            <p:cond delay="499"/>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04" name="Group 2">
            <a:extLst>
              <a:ext uri="{FF2B5EF4-FFF2-40B4-BE49-F238E27FC236}">
                <a16:creationId xmlns:a16="http://schemas.microsoft.com/office/drawing/2014/main" id="{949C0AEA-A250-494D-A0F9-91B649BCCAAA}"/>
              </a:ext>
            </a:extLst>
          </p:cNvPr>
          <p:cNvGrpSpPr>
            <a:grpSpLocks/>
          </p:cNvGrpSpPr>
          <p:nvPr/>
        </p:nvGrpSpPr>
        <p:grpSpPr bwMode="auto">
          <a:xfrm>
            <a:off x="3858817" y="617935"/>
            <a:ext cx="2269331" cy="269081"/>
            <a:chOff x="1882" y="165"/>
            <a:chExt cx="1906" cy="226"/>
          </a:xfrm>
        </p:grpSpPr>
        <p:sp>
          <p:nvSpPr>
            <p:cNvPr id="51245" name="Oval 3">
              <a:extLst>
                <a:ext uri="{FF2B5EF4-FFF2-40B4-BE49-F238E27FC236}">
                  <a16:creationId xmlns:a16="http://schemas.microsoft.com/office/drawing/2014/main" id="{6E3AE02C-A507-B44B-939D-1F2671F9595E}"/>
                </a:ext>
              </a:extLst>
            </p:cNvPr>
            <p:cNvSpPr>
              <a:spLocks noChangeArrowheads="1"/>
            </p:cNvSpPr>
            <p:nvPr/>
          </p:nvSpPr>
          <p:spPr bwMode="auto">
            <a:xfrm>
              <a:off x="3561" y="165"/>
              <a:ext cx="227" cy="22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350"/>
            </a:p>
          </p:txBody>
        </p:sp>
        <p:sp>
          <p:nvSpPr>
            <p:cNvPr id="51246" name="Line 4">
              <a:extLst>
                <a:ext uri="{FF2B5EF4-FFF2-40B4-BE49-F238E27FC236}">
                  <a16:creationId xmlns:a16="http://schemas.microsoft.com/office/drawing/2014/main" id="{5DC09936-2CCC-DC44-9385-97D0A11F6CFA}"/>
                </a:ext>
              </a:extLst>
            </p:cNvPr>
            <p:cNvSpPr>
              <a:spLocks noChangeShapeType="1"/>
            </p:cNvSpPr>
            <p:nvPr/>
          </p:nvSpPr>
          <p:spPr bwMode="auto">
            <a:xfrm flipH="1">
              <a:off x="2471" y="287"/>
              <a:ext cx="1089" cy="0"/>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1247" name="Freeform 5">
              <a:extLst>
                <a:ext uri="{FF2B5EF4-FFF2-40B4-BE49-F238E27FC236}">
                  <a16:creationId xmlns:a16="http://schemas.microsoft.com/office/drawing/2014/main" id="{257C9589-4086-E340-BD9E-0F8DAA312C2E}"/>
                </a:ext>
              </a:extLst>
            </p:cNvPr>
            <p:cNvSpPr>
              <a:spLocks/>
            </p:cNvSpPr>
            <p:nvPr/>
          </p:nvSpPr>
          <p:spPr bwMode="auto">
            <a:xfrm>
              <a:off x="1882" y="209"/>
              <a:ext cx="453" cy="120"/>
            </a:xfrm>
            <a:custGeom>
              <a:avLst/>
              <a:gdLst>
                <a:gd name="T0" fmla="*/ 0 w 1703"/>
                <a:gd name="T1" fmla="*/ 0 h 595"/>
                <a:gd name="T2" fmla="*/ 0 w 1703"/>
                <a:gd name="T3" fmla="*/ 0 h 595"/>
                <a:gd name="T4" fmla="*/ 0 w 1703"/>
                <a:gd name="T5" fmla="*/ 0 h 595"/>
                <a:gd name="T6" fmla="*/ 0 w 1703"/>
                <a:gd name="T7" fmla="*/ 0 h 595"/>
                <a:gd name="T8" fmla="*/ 0 w 1703"/>
                <a:gd name="T9" fmla="*/ 0 h 595"/>
                <a:gd name="T10" fmla="*/ 0 w 1703"/>
                <a:gd name="T11" fmla="*/ 0 h 595"/>
                <a:gd name="T12" fmla="*/ 0 w 1703"/>
                <a:gd name="T13" fmla="*/ 0 h 595"/>
                <a:gd name="T14" fmla="*/ 0 w 1703"/>
                <a:gd name="T15" fmla="*/ 0 h 595"/>
                <a:gd name="T16" fmla="*/ 0 w 1703"/>
                <a:gd name="T17" fmla="*/ 0 h 595"/>
                <a:gd name="T18" fmla="*/ 0 w 1703"/>
                <a:gd name="T19" fmla="*/ 0 h 595"/>
                <a:gd name="T20" fmla="*/ 0 w 1703"/>
                <a:gd name="T21" fmla="*/ 0 h 595"/>
                <a:gd name="T22" fmla="*/ 0 w 1703"/>
                <a:gd name="T23" fmla="*/ 0 h 595"/>
                <a:gd name="T24" fmla="*/ 0 w 1703"/>
                <a:gd name="T25" fmla="*/ 0 h 595"/>
                <a:gd name="T26" fmla="*/ 0 w 1703"/>
                <a:gd name="T27" fmla="*/ 0 h 595"/>
                <a:gd name="T28" fmla="*/ 0 w 1703"/>
                <a:gd name="T29" fmla="*/ 0 h 595"/>
                <a:gd name="T30" fmla="*/ 0 w 1703"/>
                <a:gd name="T31" fmla="*/ 0 h 595"/>
                <a:gd name="T32" fmla="*/ 0 w 1703"/>
                <a:gd name="T33" fmla="*/ 0 h 595"/>
                <a:gd name="T34" fmla="*/ 0 w 1703"/>
                <a:gd name="T35" fmla="*/ 0 h 595"/>
                <a:gd name="T36" fmla="*/ 0 w 1703"/>
                <a:gd name="T37" fmla="*/ 0 h 595"/>
                <a:gd name="T38" fmla="*/ 0 w 1703"/>
                <a:gd name="T39" fmla="*/ 0 h 595"/>
                <a:gd name="T40" fmla="*/ 0 w 1703"/>
                <a:gd name="T41" fmla="*/ 0 h 595"/>
                <a:gd name="T42" fmla="*/ 0 w 1703"/>
                <a:gd name="T43" fmla="*/ 0 h 595"/>
                <a:gd name="T44" fmla="*/ 0 w 1703"/>
                <a:gd name="T45" fmla="*/ 0 h 595"/>
                <a:gd name="T46" fmla="*/ 0 w 1703"/>
                <a:gd name="T47" fmla="*/ 0 h 595"/>
                <a:gd name="T48" fmla="*/ 0 w 1703"/>
                <a:gd name="T49" fmla="*/ 0 h 595"/>
                <a:gd name="T50" fmla="*/ 0 w 1703"/>
                <a:gd name="T51" fmla="*/ 0 h 595"/>
                <a:gd name="T52" fmla="*/ 0 w 1703"/>
                <a:gd name="T53" fmla="*/ 0 h 59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703" h="595">
                  <a:moveTo>
                    <a:pt x="0" y="369"/>
                  </a:moveTo>
                  <a:cubicBezTo>
                    <a:pt x="32" y="321"/>
                    <a:pt x="53" y="275"/>
                    <a:pt x="67" y="219"/>
                  </a:cubicBezTo>
                  <a:cubicBezTo>
                    <a:pt x="77" y="180"/>
                    <a:pt x="78" y="160"/>
                    <a:pt x="100" y="127"/>
                  </a:cubicBezTo>
                  <a:cubicBezTo>
                    <a:pt x="111" y="93"/>
                    <a:pt x="112" y="81"/>
                    <a:pt x="142" y="60"/>
                  </a:cubicBezTo>
                  <a:cubicBezTo>
                    <a:pt x="161" y="0"/>
                    <a:pt x="193" y="19"/>
                    <a:pt x="242" y="35"/>
                  </a:cubicBezTo>
                  <a:cubicBezTo>
                    <a:pt x="251" y="63"/>
                    <a:pt x="266" y="83"/>
                    <a:pt x="275" y="111"/>
                  </a:cubicBezTo>
                  <a:cubicBezTo>
                    <a:pt x="282" y="179"/>
                    <a:pt x="292" y="230"/>
                    <a:pt x="309" y="294"/>
                  </a:cubicBezTo>
                  <a:cubicBezTo>
                    <a:pt x="319" y="392"/>
                    <a:pt x="345" y="557"/>
                    <a:pt x="451" y="595"/>
                  </a:cubicBezTo>
                  <a:cubicBezTo>
                    <a:pt x="462" y="578"/>
                    <a:pt x="473" y="562"/>
                    <a:pt x="484" y="545"/>
                  </a:cubicBezTo>
                  <a:cubicBezTo>
                    <a:pt x="492" y="533"/>
                    <a:pt x="488" y="517"/>
                    <a:pt x="492" y="503"/>
                  </a:cubicBezTo>
                  <a:cubicBezTo>
                    <a:pt x="508" y="441"/>
                    <a:pt x="529" y="379"/>
                    <a:pt x="551" y="319"/>
                  </a:cubicBezTo>
                  <a:cubicBezTo>
                    <a:pt x="562" y="243"/>
                    <a:pt x="583" y="150"/>
                    <a:pt x="626" y="85"/>
                  </a:cubicBezTo>
                  <a:cubicBezTo>
                    <a:pt x="637" y="51"/>
                    <a:pt x="652" y="47"/>
                    <a:pt x="684" y="35"/>
                  </a:cubicBezTo>
                  <a:cubicBezTo>
                    <a:pt x="736" y="49"/>
                    <a:pt x="715" y="53"/>
                    <a:pt x="743" y="94"/>
                  </a:cubicBezTo>
                  <a:cubicBezTo>
                    <a:pt x="762" y="152"/>
                    <a:pt x="753" y="128"/>
                    <a:pt x="768" y="169"/>
                  </a:cubicBezTo>
                  <a:cubicBezTo>
                    <a:pt x="781" y="250"/>
                    <a:pt x="795" y="331"/>
                    <a:pt x="810" y="411"/>
                  </a:cubicBezTo>
                  <a:cubicBezTo>
                    <a:pt x="815" y="440"/>
                    <a:pt x="835" y="495"/>
                    <a:pt x="835" y="495"/>
                  </a:cubicBezTo>
                  <a:cubicBezTo>
                    <a:pt x="844" y="554"/>
                    <a:pt x="854" y="575"/>
                    <a:pt x="910" y="595"/>
                  </a:cubicBezTo>
                  <a:cubicBezTo>
                    <a:pt x="942" y="583"/>
                    <a:pt x="957" y="579"/>
                    <a:pt x="968" y="545"/>
                  </a:cubicBezTo>
                  <a:cubicBezTo>
                    <a:pt x="979" y="428"/>
                    <a:pt x="1019" y="319"/>
                    <a:pt x="1035" y="202"/>
                  </a:cubicBezTo>
                  <a:cubicBezTo>
                    <a:pt x="1045" y="129"/>
                    <a:pt x="1032" y="69"/>
                    <a:pt x="1110" y="44"/>
                  </a:cubicBezTo>
                  <a:cubicBezTo>
                    <a:pt x="1157" y="53"/>
                    <a:pt x="1169" y="61"/>
                    <a:pt x="1202" y="94"/>
                  </a:cubicBezTo>
                  <a:cubicBezTo>
                    <a:pt x="1213" y="128"/>
                    <a:pt x="1232" y="164"/>
                    <a:pt x="1252" y="194"/>
                  </a:cubicBezTo>
                  <a:cubicBezTo>
                    <a:pt x="1261" y="231"/>
                    <a:pt x="1274" y="266"/>
                    <a:pt x="1285" y="303"/>
                  </a:cubicBezTo>
                  <a:cubicBezTo>
                    <a:pt x="1292" y="326"/>
                    <a:pt x="1289" y="352"/>
                    <a:pt x="1310" y="369"/>
                  </a:cubicBezTo>
                  <a:cubicBezTo>
                    <a:pt x="1322" y="379"/>
                    <a:pt x="1382" y="385"/>
                    <a:pt x="1386" y="386"/>
                  </a:cubicBezTo>
                  <a:cubicBezTo>
                    <a:pt x="1563" y="373"/>
                    <a:pt x="1458" y="378"/>
                    <a:pt x="1703" y="378"/>
                  </a:cubicBezTo>
                </a:path>
              </a:pathLst>
            </a:custGeom>
            <a:noFill/>
            <a:ln w="19050">
              <a:solidFill>
                <a:schemeClr val="tx1"/>
              </a:solidFill>
              <a:round/>
              <a:headEnd/>
              <a:tailEnd type="triangle"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grpSp>
      <p:grpSp>
        <p:nvGrpSpPr>
          <p:cNvPr id="51205" name="Group 6">
            <a:extLst>
              <a:ext uri="{FF2B5EF4-FFF2-40B4-BE49-F238E27FC236}">
                <a16:creationId xmlns:a16="http://schemas.microsoft.com/office/drawing/2014/main" id="{6D39AB75-DE20-4845-83C8-07096711DA4E}"/>
              </a:ext>
            </a:extLst>
          </p:cNvPr>
          <p:cNvGrpSpPr>
            <a:grpSpLocks/>
          </p:cNvGrpSpPr>
          <p:nvPr/>
        </p:nvGrpSpPr>
        <p:grpSpPr bwMode="auto">
          <a:xfrm>
            <a:off x="4831556" y="1589485"/>
            <a:ext cx="1996679" cy="531019"/>
            <a:chOff x="2699" y="981"/>
            <a:chExt cx="1677" cy="446"/>
          </a:xfrm>
        </p:grpSpPr>
        <p:sp>
          <p:nvSpPr>
            <p:cNvPr id="51241" name="Oval 7">
              <a:extLst>
                <a:ext uri="{FF2B5EF4-FFF2-40B4-BE49-F238E27FC236}">
                  <a16:creationId xmlns:a16="http://schemas.microsoft.com/office/drawing/2014/main" id="{470CCB50-0F7E-9648-80E1-2366D8239D64}"/>
                </a:ext>
              </a:extLst>
            </p:cNvPr>
            <p:cNvSpPr>
              <a:spLocks noChangeArrowheads="1"/>
            </p:cNvSpPr>
            <p:nvPr/>
          </p:nvSpPr>
          <p:spPr bwMode="auto">
            <a:xfrm>
              <a:off x="3561" y="1163"/>
              <a:ext cx="227" cy="22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350"/>
            </a:p>
          </p:txBody>
        </p:sp>
        <p:sp>
          <p:nvSpPr>
            <p:cNvPr id="51242" name="Line 8">
              <a:extLst>
                <a:ext uri="{FF2B5EF4-FFF2-40B4-BE49-F238E27FC236}">
                  <a16:creationId xmlns:a16="http://schemas.microsoft.com/office/drawing/2014/main" id="{4970AC2F-1AEA-014D-BF19-66C255CC0E92}"/>
                </a:ext>
              </a:extLst>
            </p:cNvPr>
            <p:cNvSpPr>
              <a:spLocks noChangeShapeType="1"/>
            </p:cNvSpPr>
            <p:nvPr/>
          </p:nvSpPr>
          <p:spPr bwMode="auto">
            <a:xfrm flipH="1">
              <a:off x="2699" y="1278"/>
              <a:ext cx="863" cy="0"/>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1243" name="Line 9">
              <a:extLst>
                <a:ext uri="{FF2B5EF4-FFF2-40B4-BE49-F238E27FC236}">
                  <a16:creationId xmlns:a16="http://schemas.microsoft.com/office/drawing/2014/main" id="{27FC5296-DEF2-E34B-8E55-7E628FE6EBEA}"/>
                </a:ext>
              </a:extLst>
            </p:cNvPr>
            <p:cNvSpPr>
              <a:spLocks noChangeShapeType="1"/>
            </p:cNvSpPr>
            <p:nvPr/>
          </p:nvSpPr>
          <p:spPr bwMode="auto">
            <a:xfrm flipH="1">
              <a:off x="3395" y="1336"/>
              <a:ext cx="182" cy="9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1244" name="Freeform 10">
              <a:extLst>
                <a:ext uri="{FF2B5EF4-FFF2-40B4-BE49-F238E27FC236}">
                  <a16:creationId xmlns:a16="http://schemas.microsoft.com/office/drawing/2014/main" id="{4BBC445A-B716-3540-9E0C-7940E43259EB}"/>
                </a:ext>
              </a:extLst>
            </p:cNvPr>
            <p:cNvSpPr>
              <a:spLocks/>
            </p:cNvSpPr>
            <p:nvPr/>
          </p:nvSpPr>
          <p:spPr bwMode="auto">
            <a:xfrm rot="-1498176">
              <a:off x="3923" y="981"/>
              <a:ext cx="453" cy="120"/>
            </a:xfrm>
            <a:custGeom>
              <a:avLst/>
              <a:gdLst>
                <a:gd name="T0" fmla="*/ 0 w 1703"/>
                <a:gd name="T1" fmla="*/ 0 h 595"/>
                <a:gd name="T2" fmla="*/ 0 w 1703"/>
                <a:gd name="T3" fmla="*/ 0 h 595"/>
                <a:gd name="T4" fmla="*/ 0 w 1703"/>
                <a:gd name="T5" fmla="*/ 0 h 595"/>
                <a:gd name="T6" fmla="*/ 0 w 1703"/>
                <a:gd name="T7" fmla="*/ 0 h 595"/>
                <a:gd name="T8" fmla="*/ 0 w 1703"/>
                <a:gd name="T9" fmla="*/ 0 h 595"/>
                <a:gd name="T10" fmla="*/ 0 w 1703"/>
                <a:gd name="T11" fmla="*/ 0 h 595"/>
                <a:gd name="T12" fmla="*/ 0 w 1703"/>
                <a:gd name="T13" fmla="*/ 0 h 595"/>
                <a:gd name="T14" fmla="*/ 0 w 1703"/>
                <a:gd name="T15" fmla="*/ 0 h 595"/>
                <a:gd name="T16" fmla="*/ 0 w 1703"/>
                <a:gd name="T17" fmla="*/ 0 h 595"/>
                <a:gd name="T18" fmla="*/ 0 w 1703"/>
                <a:gd name="T19" fmla="*/ 0 h 595"/>
                <a:gd name="T20" fmla="*/ 0 w 1703"/>
                <a:gd name="T21" fmla="*/ 0 h 595"/>
                <a:gd name="T22" fmla="*/ 0 w 1703"/>
                <a:gd name="T23" fmla="*/ 0 h 595"/>
                <a:gd name="T24" fmla="*/ 0 w 1703"/>
                <a:gd name="T25" fmla="*/ 0 h 595"/>
                <a:gd name="T26" fmla="*/ 0 w 1703"/>
                <a:gd name="T27" fmla="*/ 0 h 595"/>
                <a:gd name="T28" fmla="*/ 0 w 1703"/>
                <a:gd name="T29" fmla="*/ 0 h 595"/>
                <a:gd name="T30" fmla="*/ 0 w 1703"/>
                <a:gd name="T31" fmla="*/ 0 h 595"/>
                <a:gd name="T32" fmla="*/ 0 w 1703"/>
                <a:gd name="T33" fmla="*/ 0 h 595"/>
                <a:gd name="T34" fmla="*/ 0 w 1703"/>
                <a:gd name="T35" fmla="*/ 0 h 595"/>
                <a:gd name="T36" fmla="*/ 0 w 1703"/>
                <a:gd name="T37" fmla="*/ 0 h 595"/>
                <a:gd name="T38" fmla="*/ 0 w 1703"/>
                <a:gd name="T39" fmla="*/ 0 h 595"/>
                <a:gd name="T40" fmla="*/ 0 w 1703"/>
                <a:gd name="T41" fmla="*/ 0 h 595"/>
                <a:gd name="T42" fmla="*/ 0 w 1703"/>
                <a:gd name="T43" fmla="*/ 0 h 595"/>
                <a:gd name="T44" fmla="*/ 0 w 1703"/>
                <a:gd name="T45" fmla="*/ 0 h 595"/>
                <a:gd name="T46" fmla="*/ 0 w 1703"/>
                <a:gd name="T47" fmla="*/ 0 h 595"/>
                <a:gd name="T48" fmla="*/ 0 w 1703"/>
                <a:gd name="T49" fmla="*/ 0 h 595"/>
                <a:gd name="T50" fmla="*/ 0 w 1703"/>
                <a:gd name="T51" fmla="*/ 0 h 595"/>
                <a:gd name="T52" fmla="*/ 0 w 1703"/>
                <a:gd name="T53" fmla="*/ 0 h 59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703" h="595">
                  <a:moveTo>
                    <a:pt x="0" y="369"/>
                  </a:moveTo>
                  <a:cubicBezTo>
                    <a:pt x="32" y="321"/>
                    <a:pt x="53" y="275"/>
                    <a:pt x="67" y="219"/>
                  </a:cubicBezTo>
                  <a:cubicBezTo>
                    <a:pt x="77" y="180"/>
                    <a:pt x="78" y="160"/>
                    <a:pt x="100" y="127"/>
                  </a:cubicBezTo>
                  <a:cubicBezTo>
                    <a:pt x="111" y="93"/>
                    <a:pt x="112" y="81"/>
                    <a:pt x="142" y="60"/>
                  </a:cubicBezTo>
                  <a:cubicBezTo>
                    <a:pt x="161" y="0"/>
                    <a:pt x="193" y="19"/>
                    <a:pt x="242" y="35"/>
                  </a:cubicBezTo>
                  <a:cubicBezTo>
                    <a:pt x="251" y="63"/>
                    <a:pt x="266" y="83"/>
                    <a:pt x="275" y="111"/>
                  </a:cubicBezTo>
                  <a:cubicBezTo>
                    <a:pt x="282" y="179"/>
                    <a:pt x="292" y="230"/>
                    <a:pt x="309" y="294"/>
                  </a:cubicBezTo>
                  <a:cubicBezTo>
                    <a:pt x="319" y="392"/>
                    <a:pt x="345" y="557"/>
                    <a:pt x="451" y="595"/>
                  </a:cubicBezTo>
                  <a:cubicBezTo>
                    <a:pt x="462" y="578"/>
                    <a:pt x="473" y="562"/>
                    <a:pt x="484" y="545"/>
                  </a:cubicBezTo>
                  <a:cubicBezTo>
                    <a:pt x="492" y="533"/>
                    <a:pt x="488" y="517"/>
                    <a:pt x="492" y="503"/>
                  </a:cubicBezTo>
                  <a:cubicBezTo>
                    <a:pt x="508" y="441"/>
                    <a:pt x="529" y="379"/>
                    <a:pt x="551" y="319"/>
                  </a:cubicBezTo>
                  <a:cubicBezTo>
                    <a:pt x="562" y="243"/>
                    <a:pt x="583" y="150"/>
                    <a:pt x="626" y="85"/>
                  </a:cubicBezTo>
                  <a:cubicBezTo>
                    <a:pt x="637" y="51"/>
                    <a:pt x="652" y="47"/>
                    <a:pt x="684" y="35"/>
                  </a:cubicBezTo>
                  <a:cubicBezTo>
                    <a:pt x="736" y="49"/>
                    <a:pt x="715" y="53"/>
                    <a:pt x="743" y="94"/>
                  </a:cubicBezTo>
                  <a:cubicBezTo>
                    <a:pt x="762" y="152"/>
                    <a:pt x="753" y="128"/>
                    <a:pt x="768" y="169"/>
                  </a:cubicBezTo>
                  <a:cubicBezTo>
                    <a:pt x="781" y="250"/>
                    <a:pt x="795" y="331"/>
                    <a:pt x="810" y="411"/>
                  </a:cubicBezTo>
                  <a:cubicBezTo>
                    <a:pt x="815" y="440"/>
                    <a:pt x="835" y="495"/>
                    <a:pt x="835" y="495"/>
                  </a:cubicBezTo>
                  <a:cubicBezTo>
                    <a:pt x="844" y="554"/>
                    <a:pt x="854" y="575"/>
                    <a:pt x="910" y="595"/>
                  </a:cubicBezTo>
                  <a:cubicBezTo>
                    <a:pt x="942" y="583"/>
                    <a:pt x="957" y="579"/>
                    <a:pt x="968" y="545"/>
                  </a:cubicBezTo>
                  <a:cubicBezTo>
                    <a:pt x="979" y="428"/>
                    <a:pt x="1019" y="319"/>
                    <a:pt x="1035" y="202"/>
                  </a:cubicBezTo>
                  <a:cubicBezTo>
                    <a:pt x="1045" y="129"/>
                    <a:pt x="1032" y="69"/>
                    <a:pt x="1110" y="44"/>
                  </a:cubicBezTo>
                  <a:cubicBezTo>
                    <a:pt x="1157" y="53"/>
                    <a:pt x="1169" y="61"/>
                    <a:pt x="1202" y="94"/>
                  </a:cubicBezTo>
                  <a:cubicBezTo>
                    <a:pt x="1213" y="128"/>
                    <a:pt x="1232" y="164"/>
                    <a:pt x="1252" y="194"/>
                  </a:cubicBezTo>
                  <a:cubicBezTo>
                    <a:pt x="1261" y="231"/>
                    <a:pt x="1274" y="266"/>
                    <a:pt x="1285" y="303"/>
                  </a:cubicBezTo>
                  <a:cubicBezTo>
                    <a:pt x="1292" y="326"/>
                    <a:pt x="1289" y="352"/>
                    <a:pt x="1310" y="369"/>
                  </a:cubicBezTo>
                  <a:cubicBezTo>
                    <a:pt x="1322" y="379"/>
                    <a:pt x="1382" y="385"/>
                    <a:pt x="1386" y="386"/>
                  </a:cubicBezTo>
                  <a:cubicBezTo>
                    <a:pt x="1563" y="373"/>
                    <a:pt x="1458" y="378"/>
                    <a:pt x="1703" y="378"/>
                  </a:cubicBezTo>
                </a:path>
              </a:pathLst>
            </a:custGeom>
            <a:noFill/>
            <a:ln w="19050">
              <a:solidFill>
                <a:schemeClr val="tx1"/>
              </a:solidFill>
              <a:round/>
              <a:headEnd/>
              <a:tailEnd type="triangle"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grpSp>
      <p:grpSp>
        <p:nvGrpSpPr>
          <p:cNvPr id="51206" name="Group 11">
            <a:extLst>
              <a:ext uri="{FF2B5EF4-FFF2-40B4-BE49-F238E27FC236}">
                <a16:creationId xmlns:a16="http://schemas.microsoft.com/office/drawing/2014/main" id="{42FB79C2-E60F-F34C-866C-D52F61AC4811}"/>
              </a:ext>
            </a:extLst>
          </p:cNvPr>
          <p:cNvGrpSpPr>
            <a:grpSpLocks/>
          </p:cNvGrpSpPr>
          <p:nvPr/>
        </p:nvGrpSpPr>
        <p:grpSpPr bwMode="auto">
          <a:xfrm>
            <a:off x="5155407" y="3587354"/>
            <a:ext cx="1222772" cy="997744"/>
            <a:chOff x="2971" y="2659"/>
            <a:chExt cx="1027" cy="838"/>
          </a:xfrm>
        </p:grpSpPr>
        <p:sp>
          <p:nvSpPr>
            <p:cNvPr id="51236" name="Oval 12">
              <a:extLst>
                <a:ext uri="{FF2B5EF4-FFF2-40B4-BE49-F238E27FC236}">
                  <a16:creationId xmlns:a16="http://schemas.microsoft.com/office/drawing/2014/main" id="{E2487B43-2383-744C-AD44-B3527A6F375B}"/>
                </a:ext>
              </a:extLst>
            </p:cNvPr>
            <p:cNvSpPr>
              <a:spLocks noChangeArrowheads="1"/>
            </p:cNvSpPr>
            <p:nvPr/>
          </p:nvSpPr>
          <p:spPr bwMode="auto">
            <a:xfrm>
              <a:off x="3561" y="2811"/>
              <a:ext cx="227" cy="22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350"/>
            </a:p>
          </p:txBody>
        </p:sp>
        <p:sp>
          <p:nvSpPr>
            <p:cNvPr id="51237" name="Line 13">
              <a:extLst>
                <a:ext uri="{FF2B5EF4-FFF2-40B4-BE49-F238E27FC236}">
                  <a16:creationId xmlns:a16="http://schemas.microsoft.com/office/drawing/2014/main" id="{5DC6258C-46DB-024E-A6F6-8617163327F7}"/>
                </a:ext>
              </a:extLst>
            </p:cNvPr>
            <p:cNvSpPr>
              <a:spLocks noChangeShapeType="1"/>
            </p:cNvSpPr>
            <p:nvPr/>
          </p:nvSpPr>
          <p:spPr bwMode="auto">
            <a:xfrm flipH="1">
              <a:off x="3395" y="2984"/>
              <a:ext cx="182" cy="9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1238" name="Freeform 14">
              <a:extLst>
                <a:ext uri="{FF2B5EF4-FFF2-40B4-BE49-F238E27FC236}">
                  <a16:creationId xmlns:a16="http://schemas.microsoft.com/office/drawing/2014/main" id="{550530C5-D2F1-A14E-80B5-F6059BFFFF7A}"/>
                </a:ext>
              </a:extLst>
            </p:cNvPr>
            <p:cNvSpPr>
              <a:spLocks/>
            </p:cNvSpPr>
            <p:nvPr/>
          </p:nvSpPr>
          <p:spPr bwMode="auto">
            <a:xfrm rot="3083710">
              <a:off x="3711" y="3211"/>
              <a:ext cx="453" cy="120"/>
            </a:xfrm>
            <a:custGeom>
              <a:avLst/>
              <a:gdLst>
                <a:gd name="T0" fmla="*/ 0 w 1703"/>
                <a:gd name="T1" fmla="*/ 0 h 595"/>
                <a:gd name="T2" fmla="*/ 0 w 1703"/>
                <a:gd name="T3" fmla="*/ 0 h 595"/>
                <a:gd name="T4" fmla="*/ 0 w 1703"/>
                <a:gd name="T5" fmla="*/ 0 h 595"/>
                <a:gd name="T6" fmla="*/ 0 w 1703"/>
                <a:gd name="T7" fmla="*/ 0 h 595"/>
                <a:gd name="T8" fmla="*/ 0 w 1703"/>
                <a:gd name="T9" fmla="*/ 0 h 595"/>
                <a:gd name="T10" fmla="*/ 0 w 1703"/>
                <a:gd name="T11" fmla="*/ 0 h 595"/>
                <a:gd name="T12" fmla="*/ 0 w 1703"/>
                <a:gd name="T13" fmla="*/ 0 h 595"/>
                <a:gd name="T14" fmla="*/ 0 w 1703"/>
                <a:gd name="T15" fmla="*/ 0 h 595"/>
                <a:gd name="T16" fmla="*/ 0 w 1703"/>
                <a:gd name="T17" fmla="*/ 0 h 595"/>
                <a:gd name="T18" fmla="*/ 0 w 1703"/>
                <a:gd name="T19" fmla="*/ 0 h 595"/>
                <a:gd name="T20" fmla="*/ 0 w 1703"/>
                <a:gd name="T21" fmla="*/ 0 h 595"/>
                <a:gd name="T22" fmla="*/ 0 w 1703"/>
                <a:gd name="T23" fmla="*/ 0 h 595"/>
                <a:gd name="T24" fmla="*/ 0 w 1703"/>
                <a:gd name="T25" fmla="*/ 0 h 595"/>
                <a:gd name="T26" fmla="*/ 0 w 1703"/>
                <a:gd name="T27" fmla="*/ 0 h 595"/>
                <a:gd name="T28" fmla="*/ 0 w 1703"/>
                <a:gd name="T29" fmla="*/ 0 h 595"/>
                <a:gd name="T30" fmla="*/ 0 w 1703"/>
                <a:gd name="T31" fmla="*/ 0 h 595"/>
                <a:gd name="T32" fmla="*/ 0 w 1703"/>
                <a:gd name="T33" fmla="*/ 0 h 595"/>
                <a:gd name="T34" fmla="*/ 0 w 1703"/>
                <a:gd name="T35" fmla="*/ 0 h 595"/>
                <a:gd name="T36" fmla="*/ 0 w 1703"/>
                <a:gd name="T37" fmla="*/ 0 h 595"/>
                <a:gd name="T38" fmla="*/ 0 w 1703"/>
                <a:gd name="T39" fmla="*/ 0 h 595"/>
                <a:gd name="T40" fmla="*/ 0 w 1703"/>
                <a:gd name="T41" fmla="*/ 0 h 595"/>
                <a:gd name="T42" fmla="*/ 0 w 1703"/>
                <a:gd name="T43" fmla="*/ 0 h 595"/>
                <a:gd name="T44" fmla="*/ 0 w 1703"/>
                <a:gd name="T45" fmla="*/ 0 h 595"/>
                <a:gd name="T46" fmla="*/ 0 w 1703"/>
                <a:gd name="T47" fmla="*/ 0 h 595"/>
                <a:gd name="T48" fmla="*/ 0 w 1703"/>
                <a:gd name="T49" fmla="*/ 0 h 595"/>
                <a:gd name="T50" fmla="*/ 0 w 1703"/>
                <a:gd name="T51" fmla="*/ 0 h 595"/>
                <a:gd name="T52" fmla="*/ 0 w 1703"/>
                <a:gd name="T53" fmla="*/ 0 h 59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703" h="595">
                  <a:moveTo>
                    <a:pt x="0" y="369"/>
                  </a:moveTo>
                  <a:cubicBezTo>
                    <a:pt x="32" y="321"/>
                    <a:pt x="53" y="275"/>
                    <a:pt x="67" y="219"/>
                  </a:cubicBezTo>
                  <a:cubicBezTo>
                    <a:pt x="77" y="180"/>
                    <a:pt x="78" y="160"/>
                    <a:pt x="100" y="127"/>
                  </a:cubicBezTo>
                  <a:cubicBezTo>
                    <a:pt x="111" y="93"/>
                    <a:pt x="112" y="81"/>
                    <a:pt x="142" y="60"/>
                  </a:cubicBezTo>
                  <a:cubicBezTo>
                    <a:pt x="161" y="0"/>
                    <a:pt x="193" y="19"/>
                    <a:pt x="242" y="35"/>
                  </a:cubicBezTo>
                  <a:cubicBezTo>
                    <a:pt x="251" y="63"/>
                    <a:pt x="266" y="83"/>
                    <a:pt x="275" y="111"/>
                  </a:cubicBezTo>
                  <a:cubicBezTo>
                    <a:pt x="282" y="179"/>
                    <a:pt x="292" y="230"/>
                    <a:pt x="309" y="294"/>
                  </a:cubicBezTo>
                  <a:cubicBezTo>
                    <a:pt x="319" y="392"/>
                    <a:pt x="345" y="557"/>
                    <a:pt x="451" y="595"/>
                  </a:cubicBezTo>
                  <a:cubicBezTo>
                    <a:pt x="462" y="578"/>
                    <a:pt x="473" y="562"/>
                    <a:pt x="484" y="545"/>
                  </a:cubicBezTo>
                  <a:cubicBezTo>
                    <a:pt x="492" y="533"/>
                    <a:pt x="488" y="517"/>
                    <a:pt x="492" y="503"/>
                  </a:cubicBezTo>
                  <a:cubicBezTo>
                    <a:pt x="508" y="441"/>
                    <a:pt x="529" y="379"/>
                    <a:pt x="551" y="319"/>
                  </a:cubicBezTo>
                  <a:cubicBezTo>
                    <a:pt x="562" y="243"/>
                    <a:pt x="583" y="150"/>
                    <a:pt x="626" y="85"/>
                  </a:cubicBezTo>
                  <a:cubicBezTo>
                    <a:pt x="637" y="51"/>
                    <a:pt x="652" y="47"/>
                    <a:pt x="684" y="35"/>
                  </a:cubicBezTo>
                  <a:cubicBezTo>
                    <a:pt x="736" y="49"/>
                    <a:pt x="715" y="53"/>
                    <a:pt x="743" y="94"/>
                  </a:cubicBezTo>
                  <a:cubicBezTo>
                    <a:pt x="762" y="152"/>
                    <a:pt x="753" y="128"/>
                    <a:pt x="768" y="169"/>
                  </a:cubicBezTo>
                  <a:cubicBezTo>
                    <a:pt x="781" y="250"/>
                    <a:pt x="795" y="331"/>
                    <a:pt x="810" y="411"/>
                  </a:cubicBezTo>
                  <a:cubicBezTo>
                    <a:pt x="815" y="440"/>
                    <a:pt x="835" y="495"/>
                    <a:pt x="835" y="495"/>
                  </a:cubicBezTo>
                  <a:cubicBezTo>
                    <a:pt x="844" y="554"/>
                    <a:pt x="854" y="575"/>
                    <a:pt x="910" y="595"/>
                  </a:cubicBezTo>
                  <a:cubicBezTo>
                    <a:pt x="942" y="583"/>
                    <a:pt x="957" y="579"/>
                    <a:pt x="968" y="545"/>
                  </a:cubicBezTo>
                  <a:cubicBezTo>
                    <a:pt x="979" y="428"/>
                    <a:pt x="1019" y="319"/>
                    <a:pt x="1035" y="202"/>
                  </a:cubicBezTo>
                  <a:cubicBezTo>
                    <a:pt x="1045" y="129"/>
                    <a:pt x="1032" y="69"/>
                    <a:pt x="1110" y="44"/>
                  </a:cubicBezTo>
                  <a:cubicBezTo>
                    <a:pt x="1157" y="53"/>
                    <a:pt x="1169" y="61"/>
                    <a:pt x="1202" y="94"/>
                  </a:cubicBezTo>
                  <a:cubicBezTo>
                    <a:pt x="1213" y="128"/>
                    <a:pt x="1232" y="164"/>
                    <a:pt x="1252" y="194"/>
                  </a:cubicBezTo>
                  <a:cubicBezTo>
                    <a:pt x="1261" y="231"/>
                    <a:pt x="1274" y="266"/>
                    <a:pt x="1285" y="303"/>
                  </a:cubicBezTo>
                  <a:cubicBezTo>
                    <a:pt x="1292" y="326"/>
                    <a:pt x="1289" y="352"/>
                    <a:pt x="1310" y="369"/>
                  </a:cubicBezTo>
                  <a:cubicBezTo>
                    <a:pt x="1322" y="379"/>
                    <a:pt x="1382" y="385"/>
                    <a:pt x="1386" y="386"/>
                  </a:cubicBezTo>
                  <a:cubicBezTo>
                    <a:pt x="1563" y="373"/>
                    <a:pt x="1458" y="378"/>
                    <a:pt x="1703" y="378"/>
                  </a:cubicBezTo>
                </a:path>
              </a:pathLst>
            </a:custGeom>
            <a:noFill/>
            <a:ln w="19050">
              <a:solidFill>
                <a:schemeClr val="tx1"/>
              </a:solidFill>
              <a:round/>
              <a:headEnd/>
              <a:tailEnd type="triangle"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1239" name="Line 15">
              <a:extLst>
                <a:ext uri="{FF2B5EF4-FFF2-40B4-BE49-F238E27FC236}">
                  <a16:creationId xmlns:a16="http://schemas.microsoft.com/office/drawing/2014/main" id="{D6234779-5912-BE4A-968E-70D7B6CF3253}"/>
                </a:ext>
              </a:extLst>
            </p:cNvPr>
            <p:cNvSpPr>
              <a:spLocks noChangeShapeType="1"/>
            </p:cNvSpPr>
            <p:nvPr/>
          </p:nvSpPr>
          <p:spPr bwMode="auto">
            <a:xfrm flipH="1" flipV="1">
              <a:off x="3515" y="2659"/>
              <a:ext cx="91" cy="181"/>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1240" name="Line 16">
              <a:extLst>
                <a:ext uri="{FF2B5EF4-FFF2-40B4-BE49-F238E27FC236}">
                  <a16:creationId xmlns:a16="http://schemas.microsoft.com/office/drawing/2014/main" id="{172A936D-2DAD-5544-8455-9D018E7ED874}"/>
                </a:ext>
              </a:extLst>
            </p:cNvPr>
            <p:cNvSpPr>
              <a:spLocks noChangeShapeType="1"/>
            </p:cNvSpPr>
            <p:nvPr/>
          </p:nvSpPr>
          <p:spPr bwMode="auto">
            <a:xfrm flipH="1">
              <a:off x="2971" y="2923"/>
              <a:ext cx="591" cy="0"/>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grpSp>
      <p:grpSp>
        <p:nvGrpSpPr>
          <p:cNvPr id="51207" name="Group 17">
            <a:extLst>
              <a:ext uri="{FF2B5EF4-FFF2-40B4-BE49-F238E27FC236}">
                <a16:creationId xmlns:a16="http://schemas.microsoft.com/office/drawing/2014/main" id="{C21B819D-36BD-2D4E-8B9F-B3AB7F8F8AD3}"/>
              </a:ext>
            </a:extLst>
          </p:cNvPr>
          <p:cNvGrpSpPr>
            <a:grpSpLocks/>
          </p:cNvGrpSpPr>
          <p:nvPr/>
        </p:nvGrpSpPr>
        <p:grpSpPr bwMode="auto">
          <a:xfrm>
            <a:off x="3858817" y="2463404"/>
            <a:ext cx="2269331" cy="314325"/>
            <a:chOff x="1882" y="1715"/>
            <a:chExt cx="1906" cy="264"/>
          </a:xfrm>
        </p:grpSpPr>
        <p:sp>
          <p:nvSpPr>
            <p:cNvPr id="51232" name="Freeform 18">
              <a:extLst>
                <a:ext uri="{FF2B5EF4-FFF2-40B4-BE49-F238E27FC236}">
                  <a16:creationId xmlns:a16="http://schemas.microsoft.com/office/drawing/2014/main" id="{791345F9-C6EA-D44C-BD66-655C1ADADA65}"/>
                </a:ext>
              </a:extLst>
            </p:cNvPr>
            <p:cNvSpPr>
              <a:spLocks/>
            </p:cNvSpPr>
            <p:nvPr/>
          </p:nvSpPr>
          <p:spPr bwMode="auto">
            <a:xfrm>
              <a:off x="1882" y="1768"/>
              <a:ext cx="453" cy="120"/>
            </a:xfrm>
            <a:custGeom>
              <a:avLst/>
              <a:gdLst>
                <a:gd name="T0" fmla="*/ 0 w 1703"/>
                <a:gd name="T1" fmla="*/ 0 h 595"/>
                <a:gd name="T2" fmla="*/ 0 w 1703"/>
                <a:gd name="T3" fmla="*/ 0 h 595"/>
                <a:gd name="T4" fmla="*/ 0 w 1703"/>
                <a:gd name="T5" fmla="*/ 0 h 595"/>
                <a:gd name="T6" fmla="*/ 0 w 1703"/>
                <a:gd name="T7" fmla="*/ 0 h 595"/>
                <a:gd name="T8" fmla="*/ 0 w 1703"/>
                <a:gd name="T9" fmla="*/ 0 h 595"/>
                <a:gd name="T10" fmla="*/ 0 w 1703"/>
                <a:gd name="T11" fmla="*/ 0 h 595"/>
                <a:gd name="T12" fmla="*/ 0 w 1703"/>
                <a:gd name="T13" fmla="*/ 0 h 595"/>
                <a:gd name="T14" fmla="*/ 0 w 1703"/>
                <a:gd name="T15" fmla="*/ 0 h 595"/>
                <a:gd name="T16" fmla="*/ 0 w 1703"/>
                <a:gd name="T17" fmla="*/ 0 h 595"/>
                <a:gd name="T18" fmla="*/ 0 w 1703"/>
                <a:gd name="T19" fmla="*/ 0 h 595"/>
                <a:gd name="T20" fmla="*/ 0 w 1703"/>
                <a:gd name="T21" fmla="*/ 0 h 595"/>
                <a:gd name="T22" fmla="*/ 0 w 1703"/>
                <a:gd name="T23" fmla="*/ 0 h 595"/>
                <a:gd name="T24" fmla="*/ 0 w 1703"/>
                <a:gd name="T25" fmla="*/ 0 h 595"/>
                <a:gd name="T26" fmla="*/ 0 w 1703"/>
                <a:gd name="T27" fmla="*/ 0 h 595"/>
                <a:gd name="T28" fmla="*/ 0 w 1703"/>
                <a:gd name="T29" fmla="*/ 0 h 595"/>
                <a:gd name="T30" fmla="*/ 0 w 1703"/>
                <a:gd name="T31" fmla="*/ 0 h 595"/>
                <a:gd name="T32" fmla="*/ 0 w 1703"/>
                <a:gd name="T33" fmla="*/ 0 h 595"/>
                <a:gd name="T34" fmla="*/ 0 w 1703"/>
                <a:gd name="T35" fmla="*/ 0 h 595"/>
                <a:gd name="T36" fmla="*/ 0 w 1703"/>
                <a:gd name="T37" fmla="*/ 0 h 595"/>
                <a:gd name="T38" fmla="*/ 0 w 1703"/>
                <a:gd name="T39" fmla="*/ 0 h 595"/>
                <a:gd name="T40" fmla="*/ 0 w 1703"/>
                <a:gd name="T41" fmla="*/ 0 h 595"/>
                <a:gd name="T42" fmla="*/ 0 w 1703"/>
                <a:gd name="T43" fmla="*/ 0 h 595"/>
                <a:gd name="T44" fmla="*/ 0 w 1703"/>
                <a:gd name="T45" fmla="*/ 0 h 595"/>
                <a:gd name="T46" fmla="*/ 0 w 1703"/>
                <a:gd name="T47" fmla="*/ 0 h 595"/>
                <a:gd name="T48" fmla="*/ 0 w 1703"/>
                <a:gd name="T49" fmla="*/ 0 h 595"/>
                <a:gd name="T50" fmla="*/ 0 w 1703"/>
                <a:gd name="T51" fmla="*/ 0 h 595"/>
                <a:gd name="T52" fmla="*/ 0 w 1703"/>
                <a:gd name="T53" fmla="*/ 0 h 59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703" h="595">
                  <a:moveTo>
                    <a:pt x="0" y="369"/>
                  </a:moveTo>
                  <a:cubicBezTo>
                    <a:pt x="32" y="321"/>
                    <a:pt x="53" y="275"/>
                    <a:pt x="67" y="219"/>
                  </a:cubicBezTo>
                  <a:cubicBezTo>
                    <a:pt x="77" y="180"/>
                    <a:pt x="78" y="160"/>
                    <a:pt x="100" y="127"/>
                  </a:cubicBezTo>
                  <a:cubicBezTo>
                    <a:pt x="111" y="93"/>
                    <a:pt x="112" y="81"/>
                    <a:pt x="142" y="60"/>
                  </a:cubicBezTo>
                  <a:cubicBezTo>
                    <a:pt x="161" y="0"/>
                    <a:pt x="193" y="19"/>
                    <a:pt x="242" y="35"/>
                  </a:cubicBezTo>
                  <a:cubicBezTo>
                    <a:pt x="251" y="63"/>
                    <a:pt x="266" y="83"/>
                    <a:pt x="275" y="111"/>
                  </a:cubicBezTo>
                  <a:cubicBezTo>
                    <a:pt x="282" y="179"/>
                    <a:pt x="292" y="230"/>
                    <a:pt x="309" y="294"/>
                  </a:cubicBezTo>
                  <a:cubicBezTo>
                    <a:pt x="319" y="392"/>
                    <a:pt x="345" y="557"/>
                    <a:pt x="451" y="595"/>
                  </a:cubicBezTo>
                  <a:cubicBezTo>
                    <a:pt x="462" y="578"/>
                    <a:pt x="473" y="562"/>
                    <a:pt x="484" y="545"/>
                  </a:cubicBezTo>
                  <a:cubicBezTo>
                    <a:pt x="492" y="533"/>
                    <a:pt x="488" y="517"/>
                    <a:pt x="492" y="503"/>
                  </a:cubicBezTo>
                  <a:cubicBezTo>
                    <a:pt x="508" y="441"/>
                    <a:pt x="529" y="379"/>
                    <a:pt x="551" y="319"/>
                  </a:cubicBezTo>
                  <a:cubicBezTo>
                    <a:pt x="562" y="243"/>
                    <a:pt x="583" y="150"/>
                    <a:pt x="626" y="85"/>
                  </a:cubicBezTo>
                  <a:cubicBezTo>
                    <a:pt x="637" y="51"/>
                    <a:pt x="652" y="47"/>
                    <a:pt x="684" y="35"/>
                  </a:cubicBezTo>
                  <a:cubicBezTo>
                    <a:pt x="736" y="49"/>
                    <a:pt x="715" y="53"/>
                    <a:pt x="743" y="94"/>
                  </a:cubicBezTo>
                  <a:cubicBezTo>
                    <a:pt x="762" y="152"/>
                    <a:pt x="753" y="128"/>
                    <a:pt x="768" y="169"/>
                  </a:cubicBezTo>
                  <a:cubicBezTo>
                    <a:pt x="781" y="250"/>
                    <a:pt x="795" y="331"/>
                    <a:pt x="810" y="411"/>
                  </a:cubicBezTo>
                  <a:cubicBezTo>
                    <a:pt x="815" y="440"/>
                    <a:pt x="835" y="495"/>
                    <a:pt x="835" y="495"/>
                  </a:cubicBezTo>
                  <a:cubicBezTo>
                    <a:pt x="844" y="554"/>
                    <a:pt x="854" y="575"/>
                    <a:pt x="910" y="595"/>
                  </a:cubicBezTo>
                  <a:cubicBezTo>
                    <a:pt x="942" y="583"/>
                    <a:pt x="957" y="579"/>
                    <a:pt x="968" y="545"/>
                  </a:cubicBezTo>
                  <a:cubicBezTo>
                    <a:pt x="979" y="428"/>
                    <a:pt x="1019" y="319"/>
                    <a:pt x="1035" y="202"/>
                  </a:cubicBezTo>
                  <a:cubicBezTo>
                    <a:pt x="1045" y="129"/>
                    <a:pt x="1032" y="69"/>
                    <a:pt x="1110" y="44"/>
                  </a:cubicBezTo>
                  <a:cubicBezTo>
                    <a:pt x="1157" y="53"/>
                    <a:pt x="1169" y="61"/>
                    <a:pt x="1202" y="94"/>
                  </a:cubicBezTo>
                  <a:cubicBezTo>
                    <a:pt x="1213" y="128"/>
                    <a:pt x="1232" y="164"/>
                    <a:pt x="1252" y="194"/>
                  </a:cubicBezTo>
                  <a:cubicBezTo>
                    <a:pt x="1261" y="231"/>
                    <a:pt x="1274" y="266"/>
                    <a:pt x="1285" y="303"/>
                  </a:cubicBezTo>
                  <a:cubicBezTo>
                    <a:pt x="1292" y="326"/>
                    <a:pt x="1289" y="352"/>
                    <a:pt x="1310" y="369"/>
                  </a:cubicBezTo>
                  <a:cubicBezTo>
                    <a:pt x="1322" y="379"/>
                    <a:pt x="1382" y="385"/>
                    <a:pt x="1386" y="386"/>
                  </a:cubicBezTo>
                  <a:cubicBezTo>
                    <a:pt x="1563" y="373"/>
                    <a:pt x="1458" y="378"/>
                    <a:pt x="1703" y="378"/>
                  </a:cubicBezTo>
                </a:path>
              </a:pathLst>
            </a:custGeom>
            <a:noFill/>
            <a:ln w="19050">
              <a:solidFill>
                <a:schemeClr val="tx1"/>
              </a:solidFill>
              <a:round/>
              <a:headEnd/>
              <a:tailEnd type="triangle"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1233" name="Oval 19">
              <a:extLst>
                <a:ext uri="{FF2B5EF4-FFF2-40B4-BE49-F238E27FC236}">
                  <a16:creationId xmlns:a16="http://schemas.microsoft.com/office/drawing/2014/main" id="{3295E80C-8ABC-8041-9378-93C26E0E4E97}"/>
                </a:ext>
              </a:extLst>
            </p:cNvPr>
            <p:cNvSpPr>
              <a:spLocks noChangeArrowheads="1"/>
            </p:cNvSpPr>
            <p:nvPr/>
          </p:nvSpPr>
          <p:spPr bwMode="auto">
            <a:xfrm>
              <a:off x="3561" y="1715"/>
              <a:ext cx="227" cy="22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350"/>
            </a:p>
          </p:txBody>
        </p:sp>
        <p:sp>
          <p:nvSpPr>
            <p:cNvPr id="51234" name="Line 20">
              <a:extLst>
                <a:ext uri="{FF2B5EF4-FFF2-40B4-BE49-F238E27FC236}">
                  <a16:creationId xmlns:a16="http://schemas.microsoft.com/office/drawing/2014/main" id="{226322F2-AFDA-A846-93C6-747E2B56494F}"/>
                </a:ext>
              </a:extLst>
            </p:cNvPr>
            <p:cNvSpPr>
              <a:spLocks noChangeShapeType="1"/>
            </p:cNvSpPr>
            <p:nvPr/>
          </p:nvSpPr>
          <p:spPr bwMode="auto">
            <a:xfrm flipH="1">
              <a:off x="2699" y="1830"/>
              <a:ext cx="863" cy="0"/>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1235" name="Line 21">
              <a:extLst>
                <a:ext uri="{FF2B5EF4-FFF2-40B4-BE49-F238E27FC236}">
                  <a16:creationId xmlns:a16="http://schemas.microsoft.com/office/drawing/2014/main" id="{236679A8-1532-9B4D-9B7B-C37CB95B1F15}"/>
                </a:ext>
              </a:extLst>
            </p:cNvPr>
            <p:cNvSpPr>
              <a:spLocks noChangeShapeType="1"/>
            </p:cNvSpPr>
            <p:nvPr/>
          </p:nvSpPr>
          <p:spPr bwMode="auto">
            <a:xfrm flipH="1">
              <a:off x="3395" y="1888"/>
              <a:ext cx="182" cy="9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grpSp>
      <p:grpSp>
        <p:nvGrpSpPr>
          <p:cNvPr id="51208" name="Group 22">
            <a:extLst>
              <a:ext uri="{FF2B5EF4-FFF2-40B4-BE49-F238E27FC236}">
                <a16:creationId xmlns:a16="http://schemas.microsoft.com/office/drawing/2014/main" id="{A5EE8765-83EC-1348-ACC5-9FB7CAFA1651}"/>
              </a:ext>
            </a:extLst>
          </p:cNvPr>
          <p:cNvGrpSpPr>
            <a:grpSpLocks/>
          </p:cNvGrpSpPr>
          <p:nvPr/>
        </p:nvGrpSpPr>
        <p:grpSpPr bwMode="auto">
          <a:xfrm>
            <a:off x="3912394" y="4505325"/>
            <a:ext cx="2214563" cy="495300"/>
            <a:chOff x="1927" y="3430"/>
            <a:chExt cx="1860" cy="416"/>
          </a:xfrm>
        </p:grpSpPr>
        <p:sp>
          <p:nvSpPr>
            <p:cNvPr id="51227" name="Freeform 23">
              <a:extLst>
                <a:ext uri="{FF2B5EF4-FFF2-40B4-BE49-F238E27FC236}">
                  <a16:creationId xmlns:a16="http://schemas.microsoft.com/office/drawing/2014/main" id="{D5F1B060-3C9C-D34A-9E2F-E656B36BFBC2}"/>
                </a:ext>
              </a:extLst>
            </p:cNvPr>
            <p:cNvSpPr>
              <a:spLocks/>
            </p:cNvSpPr>
            <p:nvPr/>
          </p:nvSpPr>
          <p:spPr bwMode="auto">
            <a:xfrm>
              <a:off x="1927" y="3627"/>
              <a:ext cx="453" cy="120"/>
            </a:xfrm>
            <a:custGeom>
              <a:avLst/>
              <a:gdLst>
                <a:gd name="T0" fmla="*/ 0 w 1703"/>
                <a:gd name="T1" fmla="*/ 0 h 595"/>
                <a:gd name="T2" fmla="*/ 0 w 1703"/>
                <a:gd name="T3" fmla="*/ 0 h 595"/>
                <a:gd name="T4" fmla="*/ 0 w 1703"/>
                <a:gd name="T5" fmla="*/ 0 h 595"/>
                <a:gd name="T6" fmla="*/ 0 w 1703"/>
                <a:gd name="T7" fmla="*/ 0 h 595"/>
                <a:gd name="T8" fmla="*/ 0 w 1703"/>
                <a:gd name="T9" fmla="*/ 0 h 595"/>
                <a:gd name="T10" fmla="*/ 0 w 1703"/>
                <a:gd name="T11" fmla="*/ 0 h 595"/>
                <a:gd name="T12" fmla="*/ 0 w 1703"/>
                <a:gd name="T13" fmla="*/ 0 h 595"/>
                <a:gd name="T14" fmla="*/ 0 w 1703"/>
                <a:gd name="T15" fmla="*/ 0 h 595"/>
                <a:gd name="T16" fmla="*/ 0 w 1703"/>
                <a:gd name="T17" fmla="*/ 0 h 595"/>
                <a:gd name="T18" fmla="*/ 0 w 1703"/>
                <a:gd name="T19" fmla="*/ 0 h 595"/>
                <a:gd name="T20" fmla="*/ 0 w 1703"/>
                <a:gd name="T21" fmla="*/ 0 h 595"/>
                <a:gd name="T22" fmla="*/ 0 w 1703"/>
                <a:gd name="T23" fmla="*/ 0 h 595"/>
                <a:gd name="T24" fmla="*/ 0 w 1703"/>
                <a:gd name="T25" fmla="*/ 0 h 595"/>
                <a:gd name="T26" fmla="*/ 0 w 1703"/>
                <a:gd name="T27" fmla="*/ 0 h 595"/>
                <a:gd name="T28" fmla="*/ 0 w 1703"/>
                <a:gd name="T29" fmla="*/ 0 h 595"/>
                <a:gd name="T30" fmla="*/ 0 w 1703"/>
                <a:gd name="T31" fmla="*/ 0 h 595"/>
                <a:gd name="T32" fmla="*/ 0 w 1703"/>
                <a:gd name="T33" fmla="*/ 0 h 595"/>
                <a:gd name="T34" fmla="*/ 0 w 1703"/>
                <a:gd name="T35" fmla="*/ 0 h 595"/>
                <a:gd name="T36" fmla="*/ 0 w 1703"/>
                <a:gd name="T37" fmla="*/ 0 h 595"/>
                <a:gd name="T38" fmla="*/ 0 w 1703"/>
                <a:gd name="T39" fmla="*/ 0 h 595"/>
                <a:gd name="T40" fmla="*/ 0 w 1703"/>
                <a:gd name="T41" fmla="*/ 0 h 595"/>
                <a:gd name="T42" fmla="*/ 0 w 1703"/>
                <a:gd name="T43" fmla="*/ 0 h 595"/>
                <a:gd name="T44" fmla="*/ 0 w 1703"/>
                <a:gd name="T45" fmla="*/ 0 h 595"/>
                <a:gd name="T46" fmla="*/ 0 w 1703"/>
                <a:gd name="T47" fmla="*/ 0 h 595"/>
                <a:gd name="T48" fmla="*/ 0 w 1703"/>
                <a:gd name="T49" fmla="*/ 0 h 595"/>
                <a:gd name="T50" fmla="*/ 0 w 1703"/>
                <a:gd name="T51" fmla="*/ 0 h 595"/>
                <a:gd name="T52" fmla="*/ 0 w 1703"/>
                <a:gd name="T53" fmla="*/ 0 h 59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703" h="595">
                  <a:moveTo>
                    <a:pt x="0" y="369"/>
                  </a:moveTo>
                  <a:cubicBezTo>
                    <a:pt x="32" y="321"/>
                    <a:pt x="53" y="275"/>
                    <a:pt x="67" y="219"/>
                  </a:cubicBezTo>
                  <a:cubicBezTo>
                    <a:pt x="77" y="180"/>
                    <a:pt x="78" y="160"/>
                    <a:pt x="100" y="127"/>
                  </a:cubicBezTo>
                  <a:cubicBezTo>
                    <a:pt x="111" y="93"/>
                    <a:pt x="112" y="81"/>
                    <a:pt x="142" y="60"/>
                  </a:cubicBezTo>
                  <a:cubicBezTo>
                    <a:pt x="161" y="0"/>
                    <a:pt x="193" y="19"/>
                    <a:pt x="242" y="35"/>
                  </a:cubicBezTo>
                  <a:cubicBezTo>
                    <a:pt x="251" y="63"/>
                    <a:pt x="266" y="83"/>
                    <a:pt x="275" y="111"/>
                  </a:cubicBezTo>
                  <a:cubicBezTo>
                    <a:pt x="282" y="179"/>
                    <a:pt x="292" y="230"/>
                    <a:pt x="309" y="294"/>
                  </a:cubicBezTo>
                  <a:cubicBezTo>
                    <a:pt x="319" y="392"/>
                    <a:pt x="345" y="557"/>
                    <a:pt x="451" y="595"/>
                  </a:cubicBezTo>
                  <a:cubicBezTo>
                    <a:pt x="462" y="578"/>
                    <a:pt x="473" y="562"/>
                    <a:pt x="484" y="545"/>
                  </a:cubicBezTo>
                  <a:cubicBezTo>
                    <a:pt x="492" y="533"/>
                    <a:pt x="488" y="517"/>
                    <a:pt x="492" y="503"/>
                  </a:cubicBezTo>
                  <a:cubicBezTo>
                    <a:pt x="508" y="441"/>
                    <a:pt x="529" y="379"/>
                    <a:pt x="551" y="319"/>
                  </a:cubicBezTo>
                  <a:cubicBezTo>
                    <a:pt x="562" y="243"/>
                    <a:pt x="583" y="150"/>
                    <a:pt x="626" y="85"/>
                  </a:cubicBezTo>
                  <a:cubicBezTo>
                    <a:pt x="637" y="51"/>
                    <a:pt x="652" y="47"/>
                    <a:pt x="684" y="35"/>
                  </a:cubicBezTo>
                  <a:cubicBezTo>
                    <a:pt x="736" y="49"/>
                    <a:pt x="715" y="53"/>
                    <a:pt x="743" y="94"/>
                  </a:cubicBezTo>
                  <a:cubicBezTo>
                    <a:pt x="762" y="152"/>
                    <a:pt x="753" y="128"/>
                    <a:pt x="768" y="169"/>
                  </a:cubicBezTo>
                  <a:cubicBezTo>
                    <a:pt x="781" y="250"/>
                    <a:pt x="795" y="331"/>
                    <a:pt x="810" y="411"/>
                  </a:cubicBezTo>
                  <a:cubicBezTo>
                    <a:pt x="815" y="440"/>
                    <a:pt x="835" y="495"/>
                    <a:pt x="835" y="495"/>
                  </a:cubicBezTo>
                  <a:cubicBezTo>
                    <a:pt x="844" y="554"/>
                    <a:pt x="854" y="575"/>
                    <a:pt x="910" y="595"/>
                  </a:cubicBezTo>
                  <a:cubicBezTo>
                    <a:pt x="942" y="583"/>
                    <a:pt x="957" y="579"/>
                    <a:pt x="968" y="545"/>
                  </a:cubicBezTo>
                  <a:cubicBezTo>
                    <a:pt x="979" y="428"/>
                    <a:pt x="1019" y="319"/>
                    <a:pt x="1035" y="202"/>
                  </a:cubicBezTo>
                  <a:cubicBezTo>
                    <a:pt x="1045" y="129"/>
                    <a:pt x="1032" y="69"/>
                    <a:pt x="1110" y="44"/>
                  </a:cubicBezTo>
                  <a:cubicBezTo>
                    <a:pt x="1157" y="53"/>
                    <a:pt x="1169" y="61"/>
                    <a:pt x="1202" y="94"/>
                  </a:cubicBezTo>
                  <a:cubicBezTo>
                    <a:pt x="1213" y="128"/>
                    <a:pt x="1232" y="164"/>
                    <a:pt x="1252" y="194"/>
                  </a:cubicBezTo>
                  <a:cubicBezTo>
                    <a:pt x="1261" y="231"/>
                    <a:pt x="1274" y="266"/>
                    <a:pt x="1285" y="303"/>
                  </a:cubicBezTo>
                  <a:cubicBezTo>
                    <a:pt x="1292" y="326"/>
                    <a:pt x="1289" y="352"/>
                    <a:pt x="1310" y="369"/>
                  </a:cubicBezTo>
                  <a:cubicBezTo>
                    <a:pt x="1322" y="379"/>
                    <a:pt x="1382" y="385"/>
                    <a:pt x="1386" y="386"/>
                  </a:cubicBezTo>
                  <a:cubicBezTo>
                    <a:pt x="1563" y="373"/>
                    <a:pt x="1458" y="378"/>
                    <a:pt x="1703" y="378"/>
                  </a:cubicBezTo>
                </a:path>
              </a:pathLst>
            </a:custGeom>
            <a:noFill/>
            <a:ln w="19050">
              <a:solidFill>
                <a:schemeClr val="tx1"/>
              </a:solidFill>
              <a:round/>
              <a:headEnd/>
              <a:tailEnd type="triangle"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1228" name="Oval 24">
              <a:extLst>
                <a:ext uri="{FF2B5EF4-FFF2-40B4-BE49-F238E27FC236}">
                  <a16:creationId xmlns:a16="http://schemas.microsoft.com/office/drawing/2014/main" id="{C911FD5D-8785-2B49-9484-A983ED3A28C1}"/>
                </a:ext>
              </a:extLst>
            </p:cNvPr>
            <p:cNvSpPr>
              <a:spLocks noChangeArrowheads="1"/>
            </p:cNvSpPr>
            <p:nvPr/>
          </p:nvSpPr>
          <p:spPr bwMode="auto">
            <a:xfrm>
              <a:off x="3560" y="3582"/>
              <a:ext cx="227" cy="22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350"/>
            </a:p>
          </p:txBody>
        </p:sp>
        <p:sp>
          <p:nvSpPr>
            <p:cNvPr id="51229" name="Line 25">
              <a:extLst>
                <a:ext uri="{FF2B5EF4-FFF2-40B4-BE49-F238E27FC236}">
                  <a16:creationId xmlns:a16="http://schemas.microsoft.com/office/drawing/2014/main" id="{2B25974A-EE04-5E4F-A569-32429C86781E}"/>
                </a:ext>
              </a:extLst>
            </p:cNvPr>
            <p:cNvSpPr>
              <a:spLocks noChangeShapeType="1"/>
            </p:cNvSpPr>
            <p:nvPr/>
          </p:nvSpPr>
          <p:spPr bwMode="auto">
            <a:xfrm flipH="1">
              <a:off x="3394" y="3755"/>
              <a:ext cx="182" cy="9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1230" name="Line 26">
              <a:extLst>
                <a:ext uri="{FF2B5EF4-FFF2-40B4-BE49-F238E27FC236}">
                  <a16:creationId xmlns:a16="http://schemas.microsoft.com/office/drawing/2014/main" id="{4BD29BEE-FFD1-AF4B-B15E-B0CA0AA45CB5}"/>
                </a:ext>
              </a:extLst>
            </p:cNvPr>
            <p:cNvSpPr>
              <a:spLocks noChangeShapeType="1"/>
            </p:cNvSpPr>
            <p:nvPr/>
          </p:nvSpPr>
          <p:spPr bwMode="auto">
            <a:xfrm flipH="1" flipV="1">
              <a:off x="3514" y="3430"/>
              <a:ext cx="91" cy="181"/>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1231" name="Line 27">
              <a:extLst>
                <a:ext uri="{FF2B5EF4-FFF2-40B4-BE49-F238E27FC236}">
                  <a16:creationId xmlns:a16="http://schemas.microsoft.com/office/drawing/2014/main" id="{A2F6C937-D62D-D040-937D-BEB8A5E86513}"/>
                </a:ext>
              </a:extLst>
            </p:cNvPr>
            <p:cNvSpPr>
              <a:spLocks noChangeShapeType="1"/>
            </p:cNvSpPr>
            <p:nvPr/>
          </p:nvSpPr>
          <p:spPr bwMode="auto">
            <a:xfrm flipH="1">
              <a:off x="2970" y="3694"/>
              <a:ext cx="591" cy="0"/>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grpSp>
      <p:grpSp>
        <p:nvGrpSpPr>
          <p:cNvPr id="51209" name="Group 28">
            <a:extLst>
              <a:ext uri="{FF2B5EF4-FFF2-40B4-BE49-F238E27FC236}">
                <a16:creationId xmlns:a16="http://schemas.microsoft.com/office/drawing/2014/main" id="{D3FEA1FB-F64F-864C-BDD4-EB6765A4634E}"/>
              </a:ext>
            </a:extLst>
          </p:cNvPr>
          <p:cNvGrpSpPr>
            <a:grpSpLocks/>
          </p:cNvGrpSpPr>
          <p:nvPr/>
        </p:nvGrpSpPr>
        <p:grpSpPr bwMode="auto">
          <a:xfrm>
            <a:off x="4831557" y="1157288"/>
            <a:ext cx="1350169" cy="378619"/>
            <a:chOff x="2699" y="618"/>
            <a:chExt cx="1134" cy="318"/>
          </a:xfrm>
        </p:grpSpPr>
        <p:sp>
          <p:nvSpPr>
            <p:cNvPr id="51224" name="Oval 29">
              <a:extLst>
                <a:ext uri="{FF2B5EF4-FFF2-40B4-BE49-F238E27FC236}">
                  <a16:creationId xmlns:a16="http://schemas.microsoft.com/office/drawing/2014/main" id="{8104332D-6AA6-A941-9F01-F9B7298FDAAB}"/>
                </a:ext>
              </a:extLst>
            </p:cNvPr>
            <p:cNvSpPr>
              <a:spLocks noChangeArrowheads="1"/>
            </p:cNvSpPr>
            <p:nvPr/>
          </p:nvSpPr>
          <p:spPr bwMode="auto">
            <a:xfrm>
              <a:off x="3561" y="664"/>
              <a:ext cx="227" cy="226"/>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350"/>
            </a:p>
          </p:txBody>
        </p:sp>
        <p:sp>
          <p:nvSpPr>
            <p:cNvPr id="51225" name="Oval 30">
              <a:extLst>
                <a:ext uri="{FF2B5EF4-FFF2-40B4-BE49-F238E27FC236}">
                  <a16:creationId xmlns:a16="http://schemas.microsoft.com/office/drawing/2014/main" id="{FE24F91B-3DA6-5E40-BA79-DE5BA5F9A150}"/>
                </a:ext>
              </a:extLst>
            </p:cNvPr>
            <p:cNvSpPr>
              <a:spLocks noChangeArrowheads="1"/>
            </p:cNvSpPr>
            <p:nvPr/>
          </p:nvSpPr>
          <p:spPr bwMode="auto">
            <a:xfrm>
              <a:off x="3515" y="618"/>
              <a:ext cx="318" cy="318"/>
            </a:xfrm>
            <a:prstGeom prst="ellipse">
              <a:avLst/>
            </a:prstGeom>
            <a:noFill/>
            <a:ln w="12700">
              <a:solidFill>
                <a:srgbClr val="FF0000"/>
              </a:solidFill>
              <a:prstDash val="dash"/>
              <a:round/>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350"/>
            </a:p>
          </p:txBody>
        </p:sp>
        <p:sp>
          <p:nvSpPr>
            <p:cNvPr id="51226" name="Line 31">
              <a:extLst>
                <a:ext uri="{FF2B5EF4-FFF2-40B4-BE49-F238E27FC236}">
                  <a16:creationId xmlns:a16="http://schemas.microsoft.com/office/drawing/2014/main" id="{E839BECC-59B2-3241-A7C6-3E8528FBF243}"/>
                </a:ext>
              </a:extLst>
            </p:cNvPr>
            <p:cNvSpPr>
              <a:spLocks noChangeShapeType="1"/>
            </p:cNvSpPr>
            <p:nvPr/>
          </p:nvSpPr>
          <p:spPr bwMode="auto">
            <a:xfrm flipH="1">
              <a:off x="2699" y="783"/>
              <a:ext cx="863" cy="0"/>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grpSp>
      <p:grpSp>
        <p:nvGrpSpPr>
          <p:cNvPr id="51210" name="Group 32">
            <a:extLst>
              <a:ext uri="{FF2B5EF4-FFF2-40B4-BE49-F238E27FC236}">
                <a16:creationId xmlns:a16="http://schemas.microsoft.com/office/drawing/2014/main" id="{CD770DE7-717A-3547-A4DD-38CACD7BFF32}"/>
              </a:ext>
            </a:extLst>
          </p:cNvPr>
          <p:cNvGrpSpPr>
            <a:grpSpLocks/>
          </p:cNvGrpSpPr>
          <p:nvPr/>
        </p:nvGrpSpPr>
        <p:grpSpPr bwMode="auto">
          <a:xfrm>
            <a:off x="5155407" y="3046810"/>
            <a:ext cx="1027510" cy="378619"/>
            <a:chOff x="2971" y="2205"/>
            <a:chExt cx="863" cy="318"/>
          </a:xfrm>
        </p:grpSpPr>
        <p:sp>
          <p:nvSpPr>
            <p:cNvPr id="51220" name="Oval 33">
              <a:extLst>
                <a:ext uri="{FF2B5EF4-FFF2-40B4-BE49-F238E27FC236}">
                  <a16:creationId xmlns:a16="http://schemas.microsoft.com/office/drawing/2014/main" id="{080459C0-C86D-0141-A5DA-128C9ECABB4B}"/>
                </a:ext>
              </a:extLst>
            </p:cNvPr>
            <p:cNvSpPr>
              <a:spLocks noChangeArrowheads="1"/>
            </p:cNvSpPr>
            <p:nvPr/>
          </p:nvSpPr>
          <p:spPr bwMode="auto">
            <a:xfrm>
              <a:off x="3562" y="2251"/>
              <a:ext cx="227" cy="226"/>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350"/>
            </a:p>
          </p:txBody>
        </p:sp>
        <p:sp>
          <p:nvSpPr>
            <p:cNvPr id="51221" name="Oval 34">
              <a:extLst>
                <a:ext uri="{FF2B5EF4-FFF2-40B4-BE49-F238E27FC236}">
                  <a16:creationId xmlns:a16="http://schemas.microsoft.com/office/drawing/2014/main" id="{C93B8881-6EB4-7F4C-B299-21C6DA9819F0}"/>
                </a:ext>
              </a:extLst>
            </p:cNvPr>
            <p:cNvSpPr>
              <a:spLocks noChangeArrowheads="1"/>
            </p:cNvSpPr>
            <p:nvPr/>
          </p:nvSpPr>
          <p:spPr bwMode="auto">
            <a:xfrm>
              <a:off x="3516" y="2205"/>
              <a:ext cx="318" cy="318"/>
            </a:xfrm>
            <a:prstGeom prst="ellipse">
              <a:avLst/>
            </a:prstGeom>
            <a:noFill/>
            <a:ln w="12700">
              <a:solidFill>
                <a:srgbClr val="FF0000"/>
              </a:solidFill>
              <a:prstDash val="dash"/>
              <a:round/>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350"/>
            </a:p>
          </p:txBody>
        </p:sp>
        <p:sp>
          <p:nvSpPr>
            <p:cNvPr id="51222" name="Line 35">
              <a:extLst>
                <a:ext uri="{FF2B5EF4-FFF2-40B4-BE49-F238E27FC236}">
                  <a16:creationId xmlns:a16="http://schemas.microsoft.com/office/drawing/2014/main" id="{9B6069D1-8A1A-1648-9BB0-AF2CBE240AF2}"/>
                </a:ext>
              </a:extLst>
            </p:cNvPr>
            <p:cNvSpPr>
              <a:spLocks noChangeShapeType="1"/>
            </p:cNvSpPr>
            <p:nvPr/>
          </p:nvSpPr>
          <p:spPr bwMode="auto">
            <a:xfrm flipH="1">
              <a:off x="2971" y="2371"/>
              <a:ext cx="591" cy="0"/>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51223" name="Line 36">
              <a:extLst>
                <a:ext uri="{FF2B5EF4-FFF2-40B4-BE49-F238E27FC236}">
                  <a16:creationId xmlns:a16="http://schemas.microsoft.com/office/drawing/2014/main" id="{ED6B5D89-74B8-B049-898B-C0E62020B22A}"/>
                </a:ext>
              </a:extLst>
            </p:cNvPr>
            <p:cNvSpPr>
              <a:spLocks noChangeShapeType="1"/>
            </p:cNvSpPr>
            <p:nvPr/>
          </p:nvSpPr>
          <p:spPr bwMode="auto">
            <a:xfrm flipH="1">
              <a:off x="3408" y="2426"/>
              <a:ext cx="182" cy="9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grpSp>
      <p:pic>
        <p:nvPicPr>
          <p:cNvPr id="65" name="Picture 5">
            <a:extLst>
              <a:ext uri="{FF2B5EF4-FFF2-40B4-BE49-F238E27FC236}">
                <a16:creationId xmlns:a16="http://schemas.microsoft.com/office/drawing/2014/main" id="{6CD2BD4E-8796-F24F-8B22-A6DFCCC6F3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141" y="617935"/>
            <a:ext cx="3495675" cy="1809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2" name="组合 61">
            <a:extLst>
              <a:ext uri="{FF2B5EF4-FFF2-40B4-BE49-F238E27FC236}">
                <a16:creationId xmlns:a16="http://schemas.microsoft.com/office/drawing/2014/main" id="{960D139A-3585-9F4B-B3FE-E08BBA5840A4}"/>
              </a:ext>
            </a:extLst>
          </p:cNvPr>
          <p:cNvGrpSpPr>
            <a:grpSpLocks/>
          </p:cNvGrpSpPr>
          <p:nvPr/>
        </p:nvGrpSpPr>
        <p:grpSpPr bwMode="auto">
          <a:xfrm>
            <a:off x="564357" y="1993107"/>
            <a:ext cx="2884885" cy="3007519"/>
            <a:chOff x="2145630" y="1742122"/>
            <a:chExt cx="3845124" cy="4009378"/>
          </a:xfrm>
        </p:grpSpPr>
        <p:pic>
          <p:nvPicPr>
            <p:cNvPr id="51215" name="Picture 5">
              <a:extLst>
                <a:ext uri="{FF2B5EF4-FFF2-40B4-BE49-F238E27FC236}">
                  <a16:creationId xmlns:a16="http://schemas.microsoft.com/office/drawing/2014/main" id="{987A91E8-26AE-E640-80F8-A728834C28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0983" t="-75" r="5759" b="31364"/>
            <a:stretch>
              <a:fillRect/>
            </a:stretch>
          </p:blipFill>
          <p:spPr bwMode="auto">
            <a:xfrm>
              <a:off x="3178553" y="3085144"/>
              <a:ext cx="1609256" cy="1323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16" name="Picture 5">
              <a:extLst>
                <a:ext uri="{FF2B5EF4-FFF2-40B4-BE49-F238E27FC236}">
                  <a16:creationId xmlns:a16="http://schemas.microsoft.com/office/drawing/2014/main" id="{FC935BE4-F40E-4A43-90F0-DA2A61FEE6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8952" r="50562" b="37334"/>
            <a:stretch>
              <a:fillRect/>
            </a:stretch>
          </p:blipFill>
          <p:spPr bwMode="auto">
            <a:xfrm rot="10800000">
              <a:off x="4716016" y="3364668"/>
              <a:ext cx="1274738" cy="717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17" name="Picture 5">
              <a:extLst>
                <a:ext uri="{FF2B5EF4-FFF2-40B4-BE49-F238E27FC236}">
                  <a16:creationId xmlns:a16="http://schemas.microsoft.com/office/drawing/2014/main" id="{297CF989-8916-6A49-8226-AEAAFBEEC2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8952" r="50562" b="37334"/>
            <a:stretch>
              <a:fillRect/>
            </a:stretch>
          </p:blipFill>
          <p:spPr bwMode="auto">
            <a:xfrm>
              <a:off x="2145630" y="3388291"/>
              <a:ext cx="1274738" cy="717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18" name="Picture 5">
              <a:extLst>
                <a:ext uri="{FF2B5EF4-FFF2-40B4-BE49-F238E27FC236}">
                  <a16:creationId xmlns:a16="http://schemas.microsoft.com/office/drawing/2014/main" id="{6368E7EA-CCEB-F344-BAB6-06F6A6AEA3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8952" r="50562" b="37334"/>
            <a:stretch>
              <a:fillRect/>
            </a:stretch>
          </p:blipFill>
          <p:spPr bwMode="auto">
            <a:xfrm rot="5400000">
              <a:off x="3384062" y="2020971"/>
              <a:ext cx="1274738" cy="717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19" name="Picture 5">
              <a:extLst>
                <a:ext uri="{FF2B5EF4-FFF2-40B4-BE49-F238E27FC236}">
                  <a16:creationId xmlns:a16="http://schemas.microsoft.com/office/drawing/2014/main" id="{94951334-1DBE-574D-BF93-216417BDA1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8952" r="50562" b="37334"/>
            <a:stretch>
              <a:fillRect/>
            </a:stretch>
          </p:blipFill>
          <p:spPr bwMode="auto">
            <a:xfrm rot="-5400000">
              <a:off x="3394751" y="4755611"/>
              <a:ext cx="1274738" cy="717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49" name="图片 48">
            <a:extLst>
              <a:ext uri="{FF2B5EF4-FFF2-40B4-BE49-F238E27FC236}">
                <a16:creationId xmlns:a16="http://schemas.microsoft.com/office/drawing/2014/main" id="{FAAEBDFD-E76D-8940-961D-373A428D0A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
        <p:nvSpPr>
          <p:cNvPr id="50" name="文本框 49">
            <a:extLst>
              <a:ext uri="{FF2B5EF4-FFF2-40B4-BE49-F238E27FC236}">
                <a16:creationId xmlns:a16="http://schemas.microsoft.com/office/drawing/2014/main" id="{31C7E731-EF81-934C-B708-D6EBAEC160C1}"/>
              </a:ext>
            </a:extLst>
          </p:cNvPr>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华文仿宋" panose="02010600040101010101" pitchFamily="2" charset="-122"/>
                <a:ea typeface="华文仿宋" panose="02010600040101010101" pitchFamily="2" charset="-122"/>
                <a:cs typeface="Verdana" panose="020B0604030504040204" pitchFamily="34" charset="0"/>
              </a:rPr>
              <a:t>激光冷却</a:t>
            </a:r>
          </a:p>
        </p:txBody>
      </p:sp>
      <p:cxnSp>
        <p:nvCxnSpPr>
          <p:cNvPr id="51" name="直接连接符 19">
            <a:extLst>
              <a:ext uri="{FF2B5EF4-FFF2-40B4-BE49-F238E27FC236}">
                <a16:creationId xmlns:a16="http://schemas.microsoft.com/office/drawing/2014/main" id="{4C961C5D-D794-F64F-8610-999CA1670E1F}"/>
              </a:ext>
            </a:extLst>
          </p:cNvPr>
          <p:cNvCxnSpPr/>
          <p:nvPr/>
        </p:nvCxnSpPr>
        <p:spPr>
          <a:xfrm>
            <a:off x="386758" y="670435"/>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椭圆 9">
            <a:extLst>
              <a:ext uri="{FF2B5EF4-FFF2-40B4-BE49-F238E27FC236}">
                <a16:creationId xmlns:a16="http://schemas.microsoft.com/office/drawing/2014/main" id="{6FBFBB99-B1C6-794A-96D0-7148A36A2C0B}"/>
              </a:ext>
            </a:extLst>
          </p:cNvPr>
          <p:cNvSpPr/>
          <p:nvPr/>
        </p:nvSpPr>
        <p:spPr>
          <a:xfrm rot="16200000">
            <a:off x="3758803" y="1903810"/>
            <a:ext cx="945356" cy="95250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
        <p:nvSpPr>
          <p:cNvPr id="11" name="下箭头 10">
            <a:extLst>
              <a:ext uri="{FF2B5EF4-FFF2-40B4-BE49-F238E27FC236}">
                <a16:creationId xmlns:a16="http://schemas.microsoft.com/office/drawing/2014/main" id="{5A5D4940-F76D-724F-8436-C8C666AD71C3}"/>
              </a:ext>
            </a:extLst>
          </p:cNvPr>
          <p:cNvSpPr/>
          <p:nvPr/>
        </p:nvSpPr>
        <p:spPr>
          <a:xfrm rot="13508965">
            <a:off x="681634" y="3841552"/>
            <a:ext cx="154781" cy="155972"/>
          </a:xfrm>
          <a:prstGeom prst="downArrow">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500"/>
          </a:p>
        </p:txBody>
      </p:sp>
      <p:sp>
        <p:nvSpPr>
          <p:cNvPr id="12" name="椭圆 11">
            <a:extLst>
              <a:ext uri="{FF2B5EF4-FFF2-40B4-BE49-F238E27FC236}">
                <a16:creationId xmlns:a16="http://schemas.microsoft.com/office/drawing/2014/main" id="{D4AA7BA8-F250-364B-884D-29EB1CB537AA}"/>
              </a:ext>
            </a:extLst>
          </p:cNvPr>
          <p:cNvSpPr/>
          <p:nvPr/>
        </p:nvSpPr>
        <p:spPr>
          <a:xfrm rot="16200000">
            <a:off x="2187774" y="1834159"/>
            <a:ext cx="941785" cy="1012031"/>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500"/>
          </a:p>
        </p:txBody>
      </p:sp>
      <p:sp>
        <p:nvSpPr>
          <p:cNvPr id="13" name="椭圆 12">
            <a:extLst>
              <a:ext uri="{FF2B5EF4-FFF2-40B4-BE49-F238E27FC236}">
                <a16:creationId xmlns:a16="http://schemas.microsoft.com/office/drawing/2014/main" id="{E5F13BFD-6F2B-4B4D-A137-3EFDBA635DF4}"/>
              </a:ext>
            </a:extLst>
          </p:cNvPr>
          <p:cNvSpPr/>
          <p:nvPr/>
        </p:nvSpPr>
        <p:spPr>
          <a:xfrm rot="16200000">
            <a:off x="5278637" y="1915120"/>
            <a:ext cx="981075" cy="1003697"/>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
        <p:nvSpPr>
          <p:cNvPr id="52232" name="TextBox 58">
            <a:extLst>
              <a:ext uri="{FF2B5EF4-FFF2-40B4-BE49-F238E27FC236}">
                <a16:creationId xmlns:a16="http://schemas.microsoft.com/office/drawing/2014/main" id="{9E3B7A6B-DF11-8E4C-83A3-09D998F6144B}"/>
              </a:ext>
            </a:extLst>
          </p:cNvPr>
          <p:cNvSpPr txBox="1">
            <a:spLocks noChangeArrowheads="1"/>
          </p:cNvSpPr>
          <p:nvPr/>
        </p:nvSpPr>
        <p:spPr bwMode="auto">
          <a:xfrm>
            <a:off x="5687984" y="3405188"/>
            <a:ext cx="588624"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en-US" altLang="zh-CN" sz="1050">
                <a:solidFill>
                  <a:schemeClr val="bg1"/>
                </a:solidFill>
              </a:rPr>
              <a:t>Output</a:t>
            </a:r>
          </a:p>
        </p:txBody>
      </p:sp>
      <p:sp>
        <p:nvSpPr>
          <p:cNvPr id="15" name="椭圆 14">
            <a:extLst>
              <a:ext uri="{FF2B5EF4-FFF2-40B4-BE49-F238E27FC236}">
                <a16:creationId xmlns:a16="http://schemas.microsoft.com/office/drawing/2014/main" id="{781CD996-8629-D142-826A-F4243277C1B8}"/>
              </a:ext>
            </a:extLst>
          </p:cNvPr>
          <p:cNvSpPr/>
          <p:nvPr/>
        </p:nvSpPr>
        <p:spPr>
          <a:xfrm rot="16200000">
            <a:off x="204788" y="2895601"/>
            <a:ext cx="1042988" cy="1031081"/>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500"/>
          </a:p>
        </p:txBody>
      </p:sp>
      <p:sp>
        <p:nvSpPr>
          <p:cNvPr id="52234" name="TextBox 73">
            <a:extLst>
              <a:ext uri="{FF2B5EF4-FFF2-40B4-BE49-F238E27FC236}">
                <a16:creationId xmlns:a16="http://schemas.microsoft.com/office/drawing/2014/main" id="{A22B4149-C877-B14E-8601-CA0460970C39}"/>
              </a:ext>
            </a:extLst>
          </p:cNvPr>
          <p:cNvSpPr txBox="1">
            <a:spLocks noChangeArrowheads="1"/>
          </p:cNvSpPr>
          <p:nvPr/>
        </p:nvSpPr>
        <p:spPr bwMode="auto">
          <a:xfrm>
            <a:off x="292894" y="2961085"/>
            <a:ext cx="9906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500"/>
              <a:t>用激光束照射各个方向上的原子</a:t>
            </a:r>
          </a:p>
        </p:txBody>
      </p:sp>
      <p:sp>
        <p:nvSpPr>
          <p:cNvPr id="17" name="右箭头 16">
            <a:extLst>
              <a:ext uri="{FF2B5EF4-FFF2-40B4-BE49-F238E27FC236}">
                <a16:creationId xmlns:a16="http://schemas.microsoft.com/office/drawing/2014/main" id="{8C918F0A-B1EA-A54B-94CC-A626AD70B802}"/>
              </a:ext>
            </a:extLst>
          </p:cNvPr>
          <p:cNvSpPr/>
          <p:nvPr/>
        </p:nvSpPr>
        <p:spPr>
          <a:xfrm rot="19716263">
            <a:off x="1206104" y="2641997"/>
            <a:ext cx="935831" cy="303609"/>
          </a:xfrm>
          <a:prstGeom prst="rightArrow">
            <a:avLst/>
          </a:prstGeom>
          <a:solidFill>
            <a:schemeClr val="bg1">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500">
              <a:solidFill>
                <a:schemeClr val="tx1"/>
              </a:solidFill>
            </a:endParaRPr>
          </a:p>
        </p:txBody>
      </p:sp>
      <p:sp>
        <p:nvSpPr>
          <p:cNvPr id="18" name="右箭头 17">
            <a:extLst>
              <a:ext uri="{FF2B5EF4-FFF2-40B4-BE49-F238E27FC236}">
                <a16:creationId xmlns:a16="http://schemas.microsoft.com/office/drawing/2014/main" id="{DEF2BC67-FFAB-384B-B35E-9C6771B0D049}"/>
              </a:ext>
            </a:extLst>
          </p:cNvPr>
          <p:cNvSpPr/>
          <p:nvPr/>
        </p:nvSpPr>
        <p:spPr>
          <a:xfrm rot="1596137">
            <a:off x="1231106" y="3839766"/>
            <a:ext cx="919163" cy="303609"/>
          </a:xfrm>
          <a:prstGeom prst="rightArrow">
            <a:avLst/>
          </a:prstGeom>
          <a:solidFill>
            <a:schemeClr val="bg1">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500">
              <a:solidFill>
                <a:schemeClr val="tx1"/>
              </a:solidFill>
            </a:endParaRPr>
          </a:p>
        </p:txBody>
      </p:sp>
      <p:sp>
        <p:nvSpPr>
          <p:cNvPr id="20" name="椭圆 19">
            <a:extLst>
              <a:ext uri="{FF2B5EF4-FFF2-40B4-BE49-F238E27FC236}">
                <a16:creationId xmlns:a16="http://schemas.microsoft.com/office/drawing/2014/main" id="{0E232546-744E-8245-89E8-37B237C50440}"/>
              </a:ext>
            </a:extLst>
          </p:cNvPr>
          <p:cNvSpPr/>
          <p:nvPr/>
        </p:nvSpPr>
        <p:spPr>
          <a:xfrm rot="16200000">
            <a:off x="2209205" y="3802261"/>
            <a:ext cx="941784" cy="1012031"/>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500"/>
          </a:p>
        </p:txBody>
      </p:sp>
      <p:sp>
        <p:nvSpPr>
          <p:cNvPr id="23" name="椭圆 22">
            <a:extLst>
              <a:ext uri="{FF2B5EF4-FFF2-40B4-BE49-F238E27FC236}">
                <a16:creationId xmlns:a16="http://schemas.microsoft.com/office/drawing/2014/main" id="{C025568B-180C-7D40-80A1-237923A941C9}"/>
              </a:ext>
            </a:extLst>
          </p:cNvPr>
          <p:cNvSpPr/>
          <p:nvPr/>
        </p:nvSpPr>
        <p:spPr>
          <a:xfrm rot="16200000">
            <a:off x="3758208" y="3829646"/>
            <a:ext cx="946547" cy="95250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
        <p:nvSpPr>
          <p:cNvPr id="24" name="矩形 23">
            <a:extLst>
              <a:ext uri="{FF2B5EF4-FFF2-40B4-BE49-F238E27FC236}">
                <a16:creationId xmlns:a16="http://schemas.microsoft.com/office/drawing/2014/main" id="{06F04117-1B07-E34F-86E0-BAE4C2F8C7F3}"/>
              </a:ext>
            </a:extLst>
          </p:cNvPr>
          <p:cNvSpPr>
            <a:spLocks noChangeArrowheads="1"/>
          </p:cNvSpPr>
          <p:nvPr/>
        </p:nvSpPr>
        <p:spPr bwMode="auto">
          <a:xfrm rot="19538513">
            <a:off x="860822" y="2330626"/>
            <a:ext cx="1413272"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350"/>
              <a:t>运动方向相同</a:t>
            </a:r>
          </a:p>
        </p:txBody>
      </p:sp>
      <p:sp>
        <p:nvSpPr>
          <p:cNvPr id="25" name="矩形 24">
            <a:extLst>
              <a:ext uri="{FF2B5EF4-FFF2-40B4-BE49-F238E27FC236}">
                <a16:creationId xmlns:a16="http://schemas.microsoft.com/office/drawing/2014/main" id="{8E68C7DB-7D7D-BB41-A402-86C2F5CEED2A}"/>
              </a:ext>
            </a:extLst>
          </p:cNvPr>
          <p:cNvSpPr>
            <a:spLocks noChangeArrowheads="1"/>
          </p:cNvSpPr>
          <p:nvPr/>
        </p:nvSpPr>
        <p:spPr bwMode="auto">
          <a:xfrm rot="1607037">
            <a:off x="962025" y="3981139"/>
            <a:ext cx="1210866"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350"/>
              <a:t>运动方向不同</a:t>
            </a:r>
          </a:p>
        </p:txBody>
      </p:sp>
      <p:sp>
        <p:nvSpPr>
          <p:cNvPr id="26" name="爆炸形 1 25">
            <a:extLst>
              <a:ext uri="{FF2B5EF4-FFF2-40B4-BE49-F238E27FC236}">
                <a16:creationId xmlns:a16="http://schemas.microsoft.com/office/drawing/2014/main" id="{61D44237-A398-D444-BCF0-50F9367D06B3}"/>
              </a:ext>
            </a:extLst>
          </p:cNvPr>
          <p:cNvSpPr/>
          <p:nvPr/>
        </p:nvSpPr>
        <p:spPr>
          <a:xfrm>
            <a:off x="1835944" y="2852737"/>
            <a:ext cx="1582341" cy="901304"/>
          </a:xfrm>
          <a:prstGeom prst="irregularSeal1">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500"/>
              <a:t>多普勒效应</a:t>
            </a:r>
          </a:p>
        </p:txBody>
      </p:sp>
      <p:sp>
        <p:nvSpPr>
          <p:cNvPr id="27" name="矩形 26">
            <a:extLst>
              <a:ext uri="{FF2B5EF4-FFF2-40B4-BE49-F238E27FC236}">
                <a16:creationId xmlns:a16="http://schemas.microsoft.com/office/drawing/2014/main" id="{5C17F110-E155-7C49-B050-2616DC97B9BE}"/>
              </a:ext>
            </a:extLst>
          </p:cNvPr>
          <p:cNvSpPr>
            <a:spLocks noChangeArrowheads="1"/>
          </p:cNvSpPr>
          <p:nvPr/>
        </p:nvSpPr>
        <p:spPr bwMode="auto">
          <a:xfrm>
            <a:off x="2297907" y="2113360"/>
            <a:ext cx="745331"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500"/>
              <a:t>光子频率减小</a:t>
            </a:r>
          </a:p>
        </p:txBody>
      </p:sp>
      <p:sp>
        <p:nvSpPr>
          <p:cNvPr id="28" name="矩形 27">
            <a:extLst>
              <a:ext uri="{FF2B5EF4-FFF2-40B4-BE49-F238E27FC236}">
                <a16:creationId xmlns:a16="http://schemas.microsoft.com/office/drawing/2014/main" id="{3D51FF08-2F71-2D43-A2D4-E25CA4ECF087}"/>
              </a:ext>
            </a:extLst>
          </p:cNvPr>
          <p:cNvSpPr>
            <a:spLocks noChangeArrowheads="1"/>
          </p:cNvSpPr>
          <p:nvPr/>
        </p:nvSpPr>
        <p:spPr bwMode="auto">
          <a:xfrm>
            <a:off x="2321719" y="4063603"/>
            <a:ext cx="81438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500"/>
              <a:t>光子频率增大</a:t>
            </a:r>
          </a:p>
        </p:txBody>
      </p:sp>
      <p:sp>
        <p:nvSpPr>
          <p:cNvPr id="29" name="右箭头 28">
            <a:extLst>
              <a:ext uri="{FF2B5EF4-FFF2-40B4-BE49-F238E27FC236}">
                <a16:creationId xmlns:a16="http://schemas.microsoft.com/office/drawing/2014/main" id="{6764F7E8-7D50-8949-9499-CFE5F6E4A001}"/>
              </a:ext>
            </a:extLst>
          </p:cNvPr>
          <p:cNvSpPr/>
          <p:nvPr/>
        </p:nvSpPr>
        <p:spPr>
          <a:xfrm>
            <a:off x="3225404" y="2247901"/>
            <a:ext cx="469106" cy="221456"/>
          </a:xfrm>
          <a:prstGeom prst="rightArrow">
            <a:avLst/>
          </a:prstGeom>
          <a:solidFill>
            <a:schemeClr val="bg1">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chemeClr val="tx1"/>
              </a:solidFill>
            </a:endParaRPr>
          </a:p>
        </p:txBody>
      </p:sp>
      <p:sp>
        <p:nvSpPr>
          <p:cNvPr id="30" name="右箭头 29">
            <a:extLst>
              <a:ext uri="{FF2B5EF4-FFF2-40B4-BE49-F238E27FC236}">
                <a16:creationId xmlns:a16="http://schemas.microsoft.com/office/drawing/2014/main" id="{14AF4BA2-AD8F-484B-8D98-8485CE5CDAE1}"/>
              </a:ext>
            </a:extLst>
          </p:cNvPr>
          <p:cNvSpPr/>
          <p:nvPr/>
        </p:nvSpPr>
        <p:spPr>
          <a:xfrm>
            <a:off x="3237310" y="4182667"/>
            <a:ext cx="470297" cy="221456"/>
          </a:xfrm>
          <a:prstGeom prst="rightArrow">
            <a:avLst/>
          </a:prstGeom>
          <a:solidFill>
            <a:schemeClr val="bg1">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chemeClr val="tx1"/>
              </a:solidFill>
            </a:endParaRPr>
          </a:p>
        </p:txBody>
      </p:sp>
      <p:sp>
        <p:nvSpPr>
          <p:cNvPr id="31" name="矩形 30">
            <a:extLst>
              <a:ext uri="{FF2B5EF4-FFF2-40B4-BE49-F238E27FC236}">
                <a16:creationId xmlns:a16="http://schemas.microsoft.com/office/drawing/2014/main" id="{9F8AAF07-05A5-3F4E-8F6E-40738A60BA4A}"/>
              </a:ext>
            </a:extLst>
          </p:cNvPr>
          <p:cNvSpPr>
            <a:spLocks noChangeArrowheads="1"/>
          </p:cNvSpPr>
          <p:nvPr/>
        </p:nvSpPr>
        <p:spPr bwMode="auto">
          <a:xfrm>
            <a:off x="3867150" y="2109787"/>
            <a:ext cx="83581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500"/>
              <a:t>光子不被吸收</a:t>
            </a:r>
          </a:p>
        </p:txBody>
      </p:sp>
      <p:sp>
        <p:nvSpPr>
          <p:cNvPr id="32" name="矩形 31">
            <a:extLst>
              <a:ext uri="{FF2B5EF4-FFF2-40B4-BE49-F238E27FC236}">
                <a16:creationId xmlns:a16="http://schemas.microsoft.com/office/drawing/2014/main" id="{7DD5AB39-94AB-3446-AA85-2A81A77E1398}"/>
              </a:ext>
            </a:extLst>
          </p:cNvPr>
          <p:cNvSpPr>
            <a:spLocks noChangeArrowheads="1"/>
          </p:cNvSpPr>
          <p:nvPr/>
        </p:nvSpPr>
        <p:spPr bwMode="auto">
          <a:xfrm>
            <a:off x="3894535" y="4040981"/>
            <a:ext cx="74414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500"/>
              <a:t>光子被吸收</a:t>
            </a:r>
          </a:p>
        </p:txBody>
      </p:sp>
      <p:grpSp>
        <p:nvGrpSpPr>
          <p:cNvPr id="33" name="组合 32">
            <a:extLst>
              <a:ext uri="{FF2B5EF4-FFF2-40B4-BE49-F238E27FC236}">
                <a16:creationId xmlns:a16="http://schemas.microsoft.com/office/drawing/2014/main" id="{298DB075-DC45-1849-8430-DE891CAD23B1}"/>
              </a:ext>
            </a:extLst>
          </p:cNvPr>
          <p:cNvGrpSpPr>
            <a:grpSpLocks/>
          </p:cNvGrpSpPr>
          <p:nvPr/>
        </p:nvGrpSpPr>
        <p:grpSpPr bwMode="auto">
          <a:xfrm>
            <a:off x="3608785" y="2882504"/>
            <a:ext cx="1414463" cy="777478"/>
            <a:chOff x="4465843" y="1761383"/>
            <a:chExt cx="1885132" cy="1036260"/>
          </a:xfrm>
        </p:grpSpPr>
        <p:sp>
          <p:nvSpPr>
            <p:cNvPr id="34" name="爆炸形 1 33">
              <a:extLst>
                <a:ext uri="{FF2B5EF4-FFF2-40B4-BE49-F238E27FC236}">
                  <a16:creationId xmlns:a16="http://schemas.microsoft.com/office/drawing/2014/main" id="{10C47819-9EF3-0948-820A-BD9A065ABD90}"/>
                </a:ext>
              </a:extLst>
            </p:cNvPr>
            <p:cNvSpPr/>
            <p:nvPr/>
          </p:nvSpPr>
          <p:spPr>
            <a:xfrm>
              <a:off x="4621351" y="1761383"/>
              <a:ext cx="1350376" cy="1036260"/>
            </a:xfrm>
            <a:prstGeom prst="irregularSeal1">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
          <p:nvSpPr>
            <p:cNvPr id="52268" name="矩形 34">
              <a:extLst>
                <a:ext uri="{FF2B5EF4-FFF2-40B4-BE49-F238E27FC236}">
                  <a16:creationId xmlns:a16="http://schemas.microsoft.com/office/drawing/2014/main" id="{70BB266A-AD1A-EF4E-B8C3-B2FF830316DD}"/>
                </a:ext>
              </a:extLst>
            </p:cNvPr>
            <p:cNvSpPr>
              <a:spLocks noChangeArrowheads="1"/>
            </p:cNvSpPr>
            <p:nvPr/>
          </p:nvSpPr>
          <p:spPr bwMode="auto">
            <a:xfrm>
              <a:off x="4465843" y="2016040"/>
              <a:ext cx="1885132" cy="49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en-US" altLang="zh-CN" sz="1800"/>
                <a:t>        </a:t>
              </a:r>
              <a:r>
                <a:rPr lang="en-US" altLang="zh-CN" sz="1800" i="1">
                  <a:latin typeface="Times New Roman" panose="02020603050405020304" pitchFamily="18" charset="0"/>
                  <a:cs typeface="Times New Roman" panose="02020603050405020304" pitchFamily="18" charset="0"/>
                </a:rPr>
                <a:t>hv</a:t>
              </a:r>
              <a:endParaRPr lang="zh-CN" altLang="en-US" sz="1800" i="1">
                <a:latin typeface="Times New Roman" panose="02020603050405020304" pitchFamily="18" charset="0"/>
                <a:cs typeface="Times New Roman" panose="02020603050405020304" pitchFamily="18" charset="0"/>
              </a:endParaRPr>
            </a:p>
          </p:txBody>
        </p:sp>
      </p:grpSp>
      <p:sp>
        <p:nvSpPr>
          <p:cNvPr id="36" name="文本框 35">
            <a:extLst>
              <a:ext uri="{FF2B5EF4-FFF2-40B4-BE49-F238E27FC236}">
                <a16:creationId xmlns:a16="http://schemas.microsoft.com/office/drawing/2014/main" id="{A582CAD3-8871-F747-96F5-5D6B3676AEF8}"/>
              </a:ext>
            </a:extLst>
          </p:cNvPr>
          <p:cNvSpPr txBox="1">
            <a:spLocks noChangeArrowheads="1"/>
          </p:cNvSpPr>
          <p:nvPr/>
        </p:nvSpPr>
        <p:spPr bwMode="auto">
          <a:xfrm>
            <a:off x="5351860" y="2137172"/>
            <a:ext cx="82510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500" b="1"/>
              <a:t>原子动量不变</a:t>
            </a:r>
          </a:p>
        </p:txBody>
      </p:sp>
      <p:sp>
        <p:nvSpPr>
          <p:cNvPr id="37" name="右箭头 36">
            <a:extLst>
              <a:ext uri="{FF2B5EF4-FFF2-40B4-BE49-F238E27FC236}">
                <a16:creationId xmlns:a16="http://schemas.microsoft.com/office/drawing/2014/main" id="{C79CA256-80A1-2B49-A331-FA2B3E39997E}"/>
              </a:ext>
            </a:extLst>
          </p:cNvPr>
          <p:cNvSpPr/>
          <p:nvPr/>
        </p:nvSpPr>
        <p:spPr>
          <a:xfrm>
            <a:off x="4788694" y="2271712"/>
            <a:ext cx="452438" cy="214313"/>
          </a:xfrm>
          <a:prstGeom prst="rightArrow">
            <a:avLst/>
          </a:prstGeom>
          <a:solidFill>
            <a:schemeClr val="bg1">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chemeClr val="tx1"/>
              </a:solidFill>
            </a:endParaRPr>
          </a:p>
        </p:txBody>
      </p:sp>
      <p:sp>
        <p:nvSpPr>
          <p:cNvPr id="38" name="椭圆 37">
            <a:extLst>
              <a:ext uri="{FF2B5EF4-FFF2-40B4-BE49-F238E27FC236}">
                <a16:creationId xmlns:a16="http://schemas.microsoft.com/office/drawing/2014/main" id="{969DB0AF-EB9F-9644-A835-9897A7BBCAE6}"/>
              </a:ext>
            </a:extLst>
          </p:cNvPr>
          <p:cNvSpPr/>
          <p:nvPr/>
        </p:nvSpPr>
        <p:spPr>
          <a:xfrm rot="16200000">
            <a:off x="5278636" y="3766543"/>
            <a:ext cx="1001315" cy="1023938"/>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
        <p:nvSpPr>
          <p:cNvPr id="39" name="文本框 38">
            <a:extLst>
              <a:ext uri="{FF2B5EF4-FFF2-40B4-BE49-F238E27FC236}">
                <a16:creationId xmlns:a16="http://schemas.microsoft.com/office/drawing/2014/main" id="{F486A618-7D85-D74F-B13B-7B00E6CE56B2}"/>
              </a:ext>
            </a:extLst>
          </p:cNvPr>
          <p:cNvSpPr txBox="1">
            <a:spLocks noChangeArrowheads="1"/>
          </p:cNvSpPr>
          <p:nvPr/>
        </p:nvSpPr>
        <p:spPr bwMode="auto">
          <a:xfrm>
            <a:off x="5429250" y="3925491"/>
            <a:ext cx="82986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500" b="1"/>
              <a:t>原子动量减小被冷却</a:t>
            </a:r>
          </a:p>
        </p:txBody>
      </p:sp>
      <p:sp>
        <p:nvSpPr>
          <p:cNvPr id="40" name="右箭头 39">
            <a:extLst>
              <a:ext uri="{FF2B5EF4-FFF2-40B4-BE49-F238E27FC236}">
                <a16:creationId xmlns:a16="http://schemas.microsoft.com/office/drawing/2014/main" id="{4E90536D-AB28-D84F-B56F-A89DE655EAF2}"/>
              </a:ext>
            </a:extLst>
          </p:cNvPr>
          <p:cNvSpPr/>
          <p:nvPr/>
        </p:nvSpPr>
        <p:spPr>
          <a:xfrm>
            <a:off x="4799410" y="4185047"/>
            <a:ext cx="494109" cy="247650"/>
          </a:xfrm>
          <a:prstGeom prst="rightArrow">
            <a:avLst/>
          </a:prstGeom>
          <a:solidFill>
            <a:schemeClr val="bg1">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chemeClr val="tx1"/>
              </a:solidFill>
            </a:endParaRPr>
          </a:p>
        </p:txBody>
      </p:sp>
      <p:sp>
        <p:nvSpPr>
          <p:cNvPr id="52254" name="TextBox 37">
            <a:extLst>
              <a:ext uri="{FF2B5EF4-FFF2-40B4-BE49-F238E27FC236}">
                <a16:creationId xmlns:a16="http://schemas.microsoft.com/office/drawing/2014/main" id="{09A1E041-C4DB-4041-85CB-22D21C75BD76}"/>
              </a:ext>
            </a:extLst>
          </p:cNvPr>
          <p:cNvSpPr txBox="1">
            <a:spLocks noChangeArrowheads="1"/>
          </p:cNvSpPr>
          <p:nvPr/>
        </p:nvSpPr>
        <p:spPr bwMode="auto">
          <a:xfrm>
            <a:off x="92869" y="663179"/>
            <a:ext cx="571261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500" b="1">
                <a:solidFill>
                  <a:srgbClr val="31ADAD"/>
                </a:solidFill>
              </a:rPr>
              <a:t>量子力学提出，原子只能吸收特定频率的光子，从而改变其动量。</a:t>
            </a:r>
          </a:p>
        </p:txBody>
      </p:sp>
      <p:sp>
        <p:nvSpPr>
          <p:cNvPr id="43" name="TextBox 38">
            <a:extLst>
              <a:ext uri="{FF2B5EF4-FFF2-40B4-BE49-F238E27FC236}">
                <a16:creationId xmlns:a16="http://schemas.microsoft.com/office/drawing/2014/main" id="{FE722E4C-BB11-654B-B588-3A465E80536E}"/>
              </a:ext>
            </a:extLst>
          </p:cNvPr>
          <p:cNvSpPr txBox="1"/>
          <p:nvPr/>
        </p:nvSpPr>
        <p:spPr>
          <a:xfrm>
            <a:off x="170260" y="1014412"/>
            <a:ext cx="5258990" cy="784830"/>
          </a:xfrm>
          <a:prstGeom prst="rect">
            <a:avLst/>
          </a:prstGeom>
          <a:noFill/>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500" b="1">
                <a:solidFill>
                  <a:srgbClr val="222268"/>
                </a:solidFill>
              </a:rPr>
              <a:t>多普勒效应指出，当原子的运动方向与光子运动相反时，则此光子的频率将增大，而当原子运动方向于此光子运动方向相同时，则此光子频率将减小。</a:t>
            </a:r>
          </a:p>
        </p:txBody>
      </p:sp>
      <p:pic>
        <p:nvPicPr>
          <p:cNvPr id="44" name="图片 43">
            <a:extLst>
              <a:ext uri="{FF2B5EF4-FFF2-40B4-BE49-F238E27FC236}">
                <a16:creationId xmlns:a16="http://schemas.microsoft.com/office/drawing/2014/main" id="{71900C97-4B4A-D148-8FEB-FBA71407BF58}"/>
              </a:ext>
            </a:extLst>
          </p:cNvPr>
          <p:cNvPicPr>
            <a:picLocks noChangeAspect="1"/>
          </p:cNvPicPr>
          <p:nvPr/>
        </p:nvPicPr>
        <p:blipFill>
          <a:blip r:embed="rId3"/>
          <a:stretch>
            <a:fillRect/>
          </a:stretch>
        </p:blipFill>
        <p:spPr>
          <a:xfrm>
            <a:off x="3393282" y="2851547"/>
            <a:ext cx="3337322" cy="2138363"/>
          </a:xfrm>
          <a:prstGeom prst="rect">
            <a:avLst/>
          </a:prstGeom>
          <a:ln>
            <a:noFill/>
          </a:ln>
          <a:effectLst>
            <a:outerShdw blurRad="190500" algn="tl" rotWithShape="0">
              <a:srgbClr val="000000">
                <a:alpha val="70000"/>
              </a:srgbClr>
            </a:outerShdw>
          </a:effectLst>
        </p:spPr>
      </p:pic>
      <p:grpSp>
        <p:nvGrpSpPr>
          <p:cNvPr id="52259" name="组合 46">
            <a:extLst>
              <a:ext uri="{FF2B5EF4-FFF2-40B4-BE49-F238E27FC236}">
                <a16:creationId xmlns:a16="http://schemas.microsoft.com/office/drawing/2014/main" id="{106EEBA0-88E6-9646-8AD9-0F0FFEF42884}"/>
              </a:ext>
            </a:extLst>
          </p:cNvPr>
          <p:cNvGrpSpPr>
            <a:grpSpLocks/>
          </p:cNvGrpSpPr>
          <p:nvPr/>
        </p:nvGrpSpPr>
        <p:grpSpPr bwMode="auto">
          <a:xfrm>
            <a:off x="5710238" y="844154"/>
            <a:ext cx="965597" cy="809625"/>
            <a:chOff x="7614264" y="1124744"/>
            <a:chExt cx="1286600" cy="1080120"/>
          </a:xfrm>
        </p:grpSpPr>
        <p:cxnSp>
          <p:nvCxnSpPr>
            <p:cNvPr id="3" name="直接连接符 2">
              <a:extLst>
                <a:ext uri="{FF2B5EF4-FFF2-40B4-BE49-F238E27FC236}">
                  <a16:creationId xmlns:a16="http://schemas.microsoft.com/office/drawing/2014/main" id="{573387AE-BEC5-694A-BFAC-7A39823FF976}"/>
                </a:ext>
              </a:extLst>
            </p:cNvPr>
            <p:cNvCxnSpPr/>
            <p:nvPr/>
          </p:nvCxnSpPr>
          <p:spPr>
            <a:xfrm>
              <a:off x="7956934" y="1124744"/>
              <a:ext cx="79163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直接连接符 40">
              <a:extLst>
                <a:ext uri="{FF2B5EF4-FFF2-40B4-BE49-F238E27FC236}">
                  <a16:creationId xmlns:a16="http://schemas.microsoft.com/office/drawing/2014/main" id="{7250A5FA-535E-1746-B049-2354A0483088}"/>
                </a:ext>
              </a:extLst>
            </p:cNvPr>
            <p:cNvCxnSpPr/>
            <p:nvPr/>
          </p:nvCxnSpPr>
          <p:spPr>
            <a:xfrm>
              <a:off x="7956934" y="2204864"/>
              <a:ext cx="79163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直接箭头连接符 6">
              <a:extLst>
                <a:ext uri="{FF2B5EF4-FFF2-40B4-BE49-F238E27FC236}">
                  <a16:creationId xmlns:a16="http://schemas.microsoft.com/office/drawing/2014/main" id="{111B3DA7-8F93-DE4A-A07F-A9445C114D15}"/>
                </a:ext>
              </a:extLst>
            </p:cNvPr>
            <p:cNvCxnSpPr/>
            <p:nvPr/>
          </p:nvCxnSpPr>
          <p:spPr>
            <a:xfrm>
              <a:off x="8028324" y="1124744"/>
              <a:ext cx="0" cy="1080120"/>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5" name="直接箭头连接符 44">
              <a:extLst>
                <a:ext uri="{FF2B5EF4-FFF2-40B4-BE49-F238E27FC236}">
                  <a16:creationId xmlns:a16="http://schemas.microsoft.com/office/drawing/2014/main" id="{5D9BF287-8737-9D43-9D37-270B3A8A7B48}"/>
                </a:ext>
              </a:extLst>
            </p:cNvPr>
            <p:cNvCxnSpPr/>
            <p:nvPr/>
          </p:nvCxnSpPr>
          <p:spPr>
            <a:xfrm>
              <a:off x="8266290" y="1340768"/>
              <a:ext cx="9519" cy="852977"/>
            </a:xfrm>
            <a:prstGeom prst="straightConnector1">
              <a:avLst/>
            </a:prstGeom>
            <a:ln w="22225">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6" name="直接箭头连接符 45">
              <a:extLst>
                <a:ext uri="{FF2B5EF4-FFF2-40B4-BE49-F238E27FC236}">
                  <a16:creationId xmlns:a16="http://schemas.microsoft.com/office/drawing/2014/main" id="{D7E0C968-B13D-7D46-A2BC-EC6F60D597BA}"/>
                </a:ext>
              </a:extLst>
            </p:cNvPr>
            <p:cNvCxnSpPr/>
            <p:nvPr/>
          </p:nvCxnSpPr>
          <p:spPr>
            <a:xfrm>
              <a:off x="8532811" y="1628270"/>
              <a:ext cx="0" cy="576594"/>
            </a:xfrm>
            <a:prstGeom prst="straightConnector1">
              <a:avLst/>
            </a:prstGeom>
            <a:ln w="2222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3" name="直接连接符 52">
              <a:extLst>
                <a:ext uri="{FF2B5EF4-FFF2-40B4-BE49-F238E27FC236}">
                  <a16:creationId xmlns:a16="http://schemas.microsoft.com/office/drawing/2014/main" id="{2936B95A-834E-704D-8A3B-F20B77C45CEE}"/>
                </a:ext>
              </a:extLst>
            </p:cNvPr>
            <p:cNvCxnSpPr/>
            <p:nvPr/>
          </p:nvCxnSpPr>
          <p:spPr>
            <a:xfrm>
              <a:off x="8109232" y="1340768"/>
              <a:ext cx="791632" cy="0"/>
            </a:xfrm>
            <a:prstGeom prst="line">
              <a:avLst/>
            </a:prstGeom>
            <a:ln w="25400">
              <a:solidFill>
                <a:srgbClr val="0000FF"/>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52266" name="对象 41">
              <a:extLst>
                <a:ext uri="{FF2B5EF4-FFF2-40B4-BE49-F238E27FC236}">
                  <a16:creationId xmlns:a16="http://schemas.microsoft.com/office/drawing/2014/main" id="{62A883AA-C394-8146-9E59-4B3BE04E684B}"/>
                </a:ext>
              </a:extLst>
            </p:cNvPr>
            <p:cNvGraphicFramePr>
              <a:graphicFrameLocks noChangeAspect="1"/>
            </p:cNvGraphicFramePr>
            <p:nvPr/>
          </p:nvGraphicFramePr>
          <p:xfrm>
            <a:off x="7614264" y="1428750"/>
            <a:ext cx="364355" cy="333993"/>
          </p:xfrm>
          <a:graphic>
            <a:graphicData uri="http://schemas.openxmlformats.org/presentationml/2006/ole">
              <mc:AlternateContent xmlns:mc="http://schemas.openxmlformats.org/markup-compatibility/2006">
                <mc:Choice xmlns:v="urn:schemas-microsoft-com:vml" Requires="v">
                  <p:oleObj spid="_x0000_s5122" name="Equation" r:id="rId4" imgW="3505200" imgH="3213100" progId="Equation.DSMT4">
                    <p:embed/>
                  </p:oleObj>
                </mc:Choice>
                <mc:Fallback>
                  <p:oleObj name="Equation" r:id="rId4" imgW="3505200" imgH="3213100" progId="Equation.DSMT4">
                    <p:embed/>
                    <p:pic>
                      <p:nvPicPr>
                        <p:cNvPr id="52266" name="对象 41">
                          <a:extLst>
                            <a:ext uri="{FF2B5EF4-FFF2-40B4-BE49-F238E27FC236}">
                              <a16:creationId xmlns:a16="http://schemas.microsoft.com/office/drawing/2014/main" id="{62A883AA-C394-8146-9E59-4B3BE04E68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14264" y="1428750"/>
                          <a:ext cx="364355" cy="333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pic>
        <p:nvPicPr>
          <p:cNvPr id="48" name="图片 47">
            <a:extLst>
              <a:ext uri="{FF2B5EF4-FFF2-40B4-BE49-F238E27FC236}">
                <a16:creationId xmlns:a16="http://schemas.microsoft.com/office/drawing/2014/main" id="{06EC5E87-7FB2-674C-8296-09F8883C89C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
        <p:nvSpPr>
          <p:cNvPr id="49" name="文本框 48">
            <a:extLst>
              <a:ext uri="{FF2B5EF4-FFF2-40B4-BE49-F238E27FC236}">
                <a16:creationId xmlns:a16="http://schemas.microsoft.com/office/drawing/2014/main" id="{95303428-B7BB-C845-9E11-C1B375C6BB0A}"/>
              </a:ext>
            </a:extLst>
          </p:cNvPr>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华文仿宋" panose="02010600040101010101" pitchFamily="2" charset="-122"/>
                <a:ea typeface="华文仿宋" panose="02010600040101010101" pitchFamily="2" charset="-122"/>
                <a:cs typeface="Verdana" panose="020B0604030504040204" pitchFamily="34" charset="0"/>
              </a:rPr>
              <a:t>激光冷却</a:t>
            </a:r>
          </a:p>
        </p:txBody>
      </p:sp>
      <p:cxnSp>
        <p:nvCxnSpPr>
          <p:cNvPr id="50" name="直接连接符 19">
            <a:extLst>
              <a:ext uri="{FF2B5EF4-FFF2-40B4-BE49-F238E27FC236}">
                <a16:creationId xmlns:a16="http://schemas.microsoft.com/office/drawing/2014/main" id="{583917FB-87A3-9F47-820B-5A63D7DFC89D}"/>
              </a:ext>
            </a:extLst>
          </p:cNvPr>
          <p:cNvCxnSpPr/>
          <p:nvPr/>
        </p:nvCxnSpPr>
        <p:spPr>
          <a:xfrm>
            <a:off x="386758" y="670435"/>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500"/>
                                        <p:tgtEl>
                                          <p:spTgt spid="17"/>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down)">
                                      <p:cBhvr>
                                        <p:cTn id="14" dur="500"/>
                                        <p:tgtEl>
                                          <p:spTgt spid="18"/>
                                        </p:tgtEl>
                                      </p:cBhvr>
                                    </p:animEffect>
                                  </p:childTnLst>
                                </p:cTn>
                              </p:par>
                              <p:par>
                                <p:cTn id="15" presetID="21" presetClass="entr" presetSubtype="1" fill="hold" grpId="0" nodeType="withEffect">
                                  <p:stCondLst>
                                    <p:cond delay="1250"/>
                                  </p:stCondLst>
                                  <p:childTnLst>
                                    <p:set>
                                      <p:cBhvr>
                                        <p:cTn id="16" dur="1" fill="hold">
                                          <p:stCondLst>
                                            <p:cond delay="0"/>
                                          </p:stCondLst>
                                        </p:cTn>
                                        <p:tgtEl>
                                          <p:spTgt spid="24"/>
                                        </p:tgtEl>
                                        <p:attrNameLst>
                                          <p:attrName>style.visibility</p:attrName>
                                        </p:attrNameLst>
                                      </p:cBhvr>
                                      <p:to>
                                        <p:strVal val="visible"/>
                                      </p:to>
                                    </p:set>
                                    <p:animEffect transition="in" filter="wheel(1)">
                                      <p:cBhvr>
                                        <p:cTn id="17" dur="1250"/>
                                        <p:tgtEl>
                                          <p:spTgt spid="24"/>
                                        </p:tgtEl>
                                      </p:cBhvr>
                                    </p:animEffect>
                                  </p:childTnLst>
                                </p:cTn>
                              </p:par>
                              <p:par>
                                <p:cTn id="18" presetID="21" presetClass="entr" presetSubtype="1" fill="hold" grpId="0" nodeType="withEffect">
                                  <p:stCondLst>
                                    <p:cond delay="1250"/>
                                  </p:stCondLst>
                                  <p:childTnLst>
                                    <p:set>
                                      <p:cBhvr>
                                        <p:cTn id="19" dur="1" fill="hold">
                                          <p:stCondLst>
                                            <p:cond delay="0"/>
                                          </p:stCondLst>
                                        </p:cTn>
                                        <p:tgtEl>
                                          <p:spTgt spid="25"/>
                                        </p:tgtEl>
                                        <p:attrNameLst>
                                          <p:attrName>style.visibility</p:attrName>
                                        </p:attrNameLst>
                                      </p:cBhvr>
                                      <p:to>
                                        <p:strVal val="visible"/>
                                      </p:to>
                                    </p:set>
                                    <p:animEffect transition="in" filter="wheel(1)">
                                      <p:cBhvr>
                                        <p:cTn id="20" dur="1250"/>
                                        <p:tgtEl>
                                          <p:spTgt spid="25"/>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par>
                                <p:cTn id="29" presetID="10" presetClass="entr" presetSubtype="0" fill="hold" grpId="0" nodeType="withEffect">
                                  <p:stCondLst>
                                    <p:cond delay="75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500"/>
                                        <p:tgtEl>
                                          <p:spTgt spid="27"/>
                                        </p:tgtEl>
                                      </p:cBhvr>
                                    </p:animEffect>
                                  </p:childTnLst>
                                </p:cTn>
                              </p:par>
                              <p:par>
                                <p:cTn id="32" presetID="10" presetClass="entr" presetSubtype="0" fill="hold" grpId="0" nodeType="withEffect">
                                  <p:stCondLst>
                                    <p:cond delay="750"/>
                                  </p:stCondLst>
                                  <p:childTnLst>
                                    <p:set>
                                      <p:cBhvr>
                                        <p:cTn id="33" dur="1" fill="hold">
                                          <p:stCondLst>
                                            <p:cond delay="0"/>
                                          </p:stCondLst>
                                        </p:cTn>
                                        <p:tgtEl>
                                          <p:spTgt spid="28"/>
                                        </p:tgtEl>
                                        <p:attrNameLst>
                                          <p:attrName>style.visibility</p:attrName>
                                        </p:attrNameLst>
                                      </p:cBhvr>
                                      <p:to>
                                        <p:strVal val="visible"/>
                                      </p:to>
                                    </p:set>
                                    <p:animEffect transition="in" filter="fade">
                                      <p:cBhvr>
                                        <p:cTn id="34" dur="500"/>
                                        <p:tgtEl>
                                          <p:spTgt spid="2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anim calcmode="lin" valueType="num">
                                      <p:cBhvr>
                                        <p:cTn id="39" dur="1000" fill="hold"/>
                                        <p:tgtEl>
                                          <p:spTgt spid="26"/>
                                        </p:tgtEl>
                                        <p:attrNameLst>
                                          <p:attrName>ppt_w</p:attrName>
                                        </p:attrNameLst>
                                      </p:cBhvr>
                                      <p:tavLst>
                                        <p:tav tm="0">
                                          <p:val>
                                            <p:fltVal val="0"/>
                                          </p:val>
                                        </p:tav>
                                        <p:tav tm="100000">
                                          <p:val>
                                            <p:strVal val="#ppt_w"/>
                                          </p:val>
                                        </p:tav>
                                      </p:tavLst>
                                    </p:anim>
                                    <p:anim calcmode="lin" valueType="num">
                                      <p:cBhvr>
                                        <p:cTn id="40" dur="1000" fill="hold"/>
                                        <p:tgtEl>
                                          <p:spTgt spid="26"/>
                                        </p:tgtEl>
                                        <p:attrNameLst>
                                          <p:attrName>ppt_h</p:attrName>
                                        </p:attrNameLst>
                                      </p:cBhvr>
                                      <p:tavLst>
                                        <p:tav tm="0">
                                          <p:val>
                                            <p:fltVal val="0"/>
                                          </p:val>
                                        </p:tav>
                                        <p:tav tm="100000">
                                          <p:val>
                                            <p:strVal val="#ppt_h"/>
                                          </p:val>
                                        </p:tav>
                                      </p:tavLst>
                                    </p:anim>
                                    <p:anim calcmode="lin" valueType="num">
                                      <p:cBhvr>
                                        <p:cTn id="41" dur="1000" fill="hold"/>
                                        <p:tgtEl>
                                          <p:spTgt spid="26"/>
                                        </p:tgtEl>
                                        <p:attrNameLst>
                                          <p:attrName>style.rotation</p:attrName>
                                        </p:attrNameLst>
                                      </p:cBhvr>
                                      <p:tavLst>
                                        <p:tav tm="0">
                                          <p:val>
                                            <p:fltVal val="90"/>
                                          </p:val>
                                        </p:tav>
                                        <p:tav tm="100000">
                                          <p:val>
                                            <p:fltVal val="0"/>
                                          </p:val>
                                        </p:tav>
                                      </p:tavLst>
                                    </p:anim>
                                    <p:animEffect transition="in" filter="fade">
                                      <p:cBhvr>
                                        <p:cTn id="42" dur="1000"/>
                                        <p:tgtEl>
                                          <p:spTgt spid="2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wheel(1)">
                                      <p:cBhvr>
                                        <p:cTn id="47" dur="1000"/>
                                        <p:tgtEl>
                                          <p:spTgt spid="29"/>
                                        </p:tgtEl>
                                      </p:cBhvr>
                                    </p:animEffect>
                                  </p:childTnLst>
                                </p:cTn>
                              </p:par>
                              <p:par>
                                <p:cTn id="48" presetID="21" presetClass="entr" presetSubtype="1" fill="hold" grpId="0" nodeType="with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wheel(1)">
                                      <p:cBhvr>
                                        <p:cTn id="50" dur="2000"/>
                                        <p:tgtEl>
                                          <p:spTgt spid="30"/>
                                        </p:tgtEl>
                                      </p:cBhvr>
                                    </p:animEffect>
                                  </p:childTnLst>
                                </p:cTn>
                              </p:par>
                            </p:childTnLst>
                          </p:cTn>
                        </p:par>
                        <p:par>
                          <p:cTn id="51" fill="hold" nodeType="afterGroup">
                            <p:stCondLst>
                              <p:cond delay="2000"/>
                            </p:stCondLst>
                            <p:childTnLst>
                              <p:par>
                                <p:cTn id="52" presetID="10" presetClass="entr" presetSubtype="0" fill="hold" grpId="0" nodeType="afterEffect">
                                  <p:stCondLst>
                                    <p:cond delay="75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500"/>
                                        <p:tgtEl>
                                          <p:spTgt spid="10"/>
                                        </p:tgtEl>
                                      </p:cBhvr>
                                    </p:animEffect>
                                  </p:childTnLst>
                                </p:cTn>
                              </p:par>
                            </p:childTnLst>
                          </p:cTn>
                        </p:par>
                        <p:par>
                          <p:cTn id="55" fill="hold" nodeType="afterGroup">
                            <p:stCondLst>
                              <p:cond delay="3250"/>
                            </p:stCondLst>
                            <p:childTnLst>
                              <p:par>
                                <p:cTn id="56" presetID="10" presetClass="entr" presetSubtype="0" fill="hold" grpId="0" nodeType="afterEffect">
                                  <p:stCondLst>
                                    <p:cond delay="75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fade">
                                      <p:cBhvr>
                                        <p:cTn id="63" dur="500"/>
                                        <p:tgtEl>
                                          <p:spTgt spid="32"/>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1"/>
                                        </p:tgtEl>
                                        <p:attrNameLst>
                                          <p:attrName>style.visibility</p:attrName>
                                        </p:attrNameLst>
                                      </p:cBhvr>
                                      <p:to>
                                        <p:strVal val="visible"/>
                                      </p:to>
                                    </p:set>
                                    <p:animEffect transition="in" filter="fade">
                                      <p:cBhvr>
                                        <p:cTn id="66" dur="500"/>
                                        <p:tgtEl>
                                          <p:spTgt spid="31"/>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31" presetClass="entr" presetSubtype="0" fill="hold" nodeType="clickEffect">
                                  <p:stCondLst>
                                    <p:cond delay="0"/>
                                  </p:stCondLst>
                                  <p:childTnLst>
                                    <p:set>
                                      <p:cBhvr>
                                        <p:cTn id="70" dur="1" fill="hold">
                                          <p:stCondLst>
                                            <p:cond delay="0"/>
                                          </p:stCondLst>
                                        </p:cTn>
                                        <p:tgtEl>
                                          <p:spTgt spid="33"/>
                                        </p:tgtEl>
                                        <p:attrNameLst>
                                          <p:attrName>style.visibility</p:attrName>
                                        </p:attrNameLst>
                                      </p:cBhvr>
                                      <p:to>
                                        <p:strVal val="visible"/>
                                      </p:to>
                                    </p:set>
                                    <p:anim calcmode="lin" valueType="num">
                                      <p:cBhvr>
                                        <p:cTn id="71" dur="1000" fill="hold"/>
                                        <p:tgtEl>
                                          <p:spTgt spid="33"/>
                                        </p:tgtEl>
                                        <p:attrNameLst>
                                          <p:attrName>ppt_w</p:attrName>
                                        </p:attrNameLst>
                                      </p:cBhvr>
                                      <p:tavLst>
                                        <p:tav tm="0">
                                          <p:val>
                                            <p:fltVal val="0"/>
                                          </p:val>
                                        </p:tav>
                                        <p:tav tm="100000">
                                          <p:val>
                                            <p:strVal val="#ppt_w"/>
                                          </p:val>
                                        </p:tav>
                                      </p:tavLst>
                                    </p:anim>
                                    <p:anim calcmode="lin" valueType="num">
                                      <p:cBhvr>
                                        <p:cTn id="72" dur="1000" fill="hold"/>
                                        <p:tgtEl>
                                          <p:spTgt spid="33"/>
                                        </p:tgtEl>
                                        <p:attrNameLst>
                                          <p:attrName>ppt_h</p:attrName>
                                        </p:attrNameLst>
                                      </p:cBhvr>
                                      <p:tavLst>
                                        <p:tav tm="0">
                                          <p:val>
                                            <p:fltVal val="0"/>
                                          </p:val>
                                        </p:tav>
                                        <p:tav tm="100000">
                                          <p:val>
                                            <p:strVal val="#ppt_h"/>
                                          </p:val>
                                        </p:tav>
                                      </p:tavLst>
                                    </p:anim>
                                    <p:anim calcmode="lin" valueType="num">
                                      <p:cBhvr>
                                        <p:cTn id="73" dur="1000" fill="hold"/>
                                        <p:tgtEl>
                                          <p:spTgt spid="33"/>
                                        </p:tgtEl>
                                        <p:attrNameLst>
                                          <p:attrName>style.rotation</p:attrName>
                                        </p:attrNameLst>
                                      </p:cBhvr>
                                      <p:tavLst>
                                        <p:tav tm="0">
                                          <p:val>
                                            <p:fltVal val="90"/>
                                          </p:val>
                                        </p:tav>
                                        <p:tav tm="100000">
                                          <p:val>
                                            <p:fltVal val="0"/>
                                          </p:val>
                                        </p:tav>
                                      </p:tavLst>
                                    </p:anim>
                                    <p:animEffect transition="in" filter="fade">
                                      <p:cBhvr>
                                        <p:cTn id="74" dur="1000"/>
                                        <p:tgtEl>
                                          <p:spTgt spid="33"/>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37"/>
                                        </p:tgtEl>
                                        <p:attrNameLst>
                                          <p:attrName>style.visibility</p:attrName>
                                        </p:attrNameLst>
                                      </p:cBhvr>
                                      <p:to>
                                        <p:strVal val="visible"/>
                                      </p:to>
                                    </p:set>
                                    <p:animEffect transition="in" filter="fade">
                                      <p:cBhvr>
                                        <p:cTn id="79" dur="500"/>
                                        <p:tgtEl>
                                          <p:spTgt spid="37"/>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40"/>
                                        </p:tgtEl>
                                        <p:attrNameLst>
                                          <p:attrName>style.visibility</p:attrName>
                                        </p:attrNameLst>
                                      </p:cBhvr>
                                      <p:to>
                                        <p:strVal val="visible"/>
                                      </p:to>
                                    </p:set>
                                    <p:animEffect transition="in" filter="fade">
                                      <p:cBhvr>
                                        <p:cTn id="82" dur="500"/>
                                        <p:tgtEl>
                                          <p:spTgt spid="40"/>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13"/>
                                        </p:tgtEl>
                                        <p:attrNameLst>
                                          <p:attrName>style.visibility</p:attrName>
                                        </p:attrNameLst>
                                      </p:cBhvr>
                                      <p:to>
                                        <p:strVal val="visible"/>
                                      </p:to>
                                    </p:set>
                                    <p:animEffect transition="in" filter="fade">
                                      <p:cBhvr>
                                        <p:cTn id="85" dur="500"/>
                                        <p:tgtEl>
                                          <p:spTgt spid="13"/>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38"/>
                                        </p:tgtEl>
                                        <p:attrNameLst>
                                          <p:attrName>style.visibility</p:attrName>
                                        </p:attrNameLst>
                                      </p:cBhvr>
                                      <p:to>
                                        <p:strVal val="visible"/>
                                      </p:to>
                                    </p:set>
                                    <p:animEffect transition="in" filter="fade">
                                      <p:cBhvr>
                                        <p:cTn id="88" dur="500"/>
                                        <p:tgtEl>
                                          <p:spTgt spid="38"/>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36"/>
                                        </p:tgtEl>
                                        <p:attrNameLst>
                                          <p:attrName>style.visibility</p:attrName>
                                        </p:attrNameLst>
                                      </p:cBhvr>
                                      <p:to>
                                        <p:strVal val="visible"/>
                                      </p:to>
                                    </p:set>
                                    <p:animEffect transition="in" filter="fade">
                                      <p:cBhvr>
                                        <p:cTn id="93" dur="500"/>
                                        <p:tgtEl>
                                          <p:spTgt spid="36"/>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39"/>
                                        </p:tgtEl>
                                        <p:attrNameLst>
                                          <p:attrName>style.visibility</p:attrName>
                                        </p:attrNameLst>
                                      </p:cBhvr>
                                      <p:to>
                                        <p:strVal val="visible"/>
                                      </p:to>
                                    </p:set>
                                    <p:animEffect transition="in" filter="fade">
                                      <p:cBhvr>
                                        <p:cTn id="96" dur="500"/>
                                        <p:tgtEl>
                                          <p:spTgt spid="39"/>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1" presetClass="entr" presetSubtype="0" fill="hold" nodeType="clickEffect">
                                  <p:stCondLst>
                                    <p:cond delay="0"/>
                                  </p:stCondLst>
                                  <p:childTnLst>
                                    <p:set>
                                      <p:cBhvr>
                                        <p:cTn id="100"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animBg="1"/>
      <p:bldP spid="17" grpId="0" animBg="1"/>
      <p:bldP spid="18" grpId="0" animBg="1"/>
      <p:bldP spid="20" grpId="0" animBg="1"/>
      <p:bldP spid="23" grpId="0" animBg="1"/>
      <p:bldP spid="24" grpId="0"/>
      <p:bldP spid="25" grpId="0"/>
      <p:bldP spid="26" grpId="0" animBg="1"/>
      <p:bldP spid="27" grpId="0"/>
      <p:bldP spid="28" grpId="0"/>
      <p:bldP spid="29" grpId="0" animBg="1"/>
      <p:bldP spid="30" grpId="0" animBg="1"/>
      <p:bldP spid="31" grpId="0"/>
      <p:bldP spid="32" grpId="0"/>
      <p:bldP spid="36" grpId="0"/>
      <p:bldP spid="37" grpId="0" animBg="1"/>
      <p:bldP spid="38" grpId="0" animBg="1"/>
      <p:bldP spid="39" grpId="0"/>
      <p:bldP spid="40" grpId="0" animBg="1"/>
      <p:bldP spid="4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 name="Picture 4" descr="F:\0PPT素材\背景及图片\白麻子.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6858000" cy="5143500"/>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组合 11">
            <a:extLst>
              <a:ext uri="{FF2B5EF4-FFF2-40B4-BE49-F238E27FC236}">
                <a16:creationId xmlns:a16="http://schemas.microsoft.com/office/drawing/2014/main" id="{FA8BA04B-CB8C-4A51-BF7D-72D84F4668F9}"/>
              </a:ext>
            </a:extLst>
          </p:cNvPr>
          <p:cNvGrpSpPr>
            <a:grpSpLocks noChangeAspect="1"/>
          </p:cNvGrpSpPr>
          <p:nvPr/>
        </p:nvGrpSpPr>
        <p:grpSpPr>
          <a:xfrm>
            <a:off x="1510333" y="3803881"/>
            <a:ext cx="945000" cy="945000"/>
            <a:chOff x="1174779" y="3359349"/>
            <a:chExt cx="1800000" cy="1800001"/>
          </a:xfrm>
        </p:grpSpPr>
        <p:grpSp>
          <p:nvGrpSpPr>
            <p:cNvPr id="13" name="组合 12">
              <a:extLst>
                <a:ext uri="{FF2B5EF4-FFF2-40B4-BE49-F238E27FC236}">
                  <a16:creationId xmlns:a16="http://schemas.microsoft.com/office/drawing/2014/main" id="{673073B2-AE91-430E-92D4-67B5F3515376}"/>
                </a:ext>
              </a:extLst>
            </p:cNvPr>
            <p:cNvGrpSpPr/>
            <p:nvPr/>
          </p:nvGrpSpPr>
          <p:grpSpPr>
            <a:xfrm>
              <a:off x="1174779" y="3359349"/>
              <a:ext cx="1800000" cy="1800001"/>
              <a:chOff x="6250980" y="3660482"/>
              <a:chExt cx="1800000" cy="1800001"/>
            </a:xfrm>
          </p:grpSpPr>
          <p:sp>
            <p:nvSpPr>
              <p:cNvPr id="15" name="椭圆 14">
                <a:extLst>
                  <a:ext uri="{FF2B5EF4-FFF2-40B4-BE49-F238E27FC236}">
                    <a16:creationId xmlns:a16="http://schemas.microsoft.com/office/drawing/2014/main" id="{4B5749F3-9366-4AE0-B5B3-06325B9E3BFF}"/>
                  </a:ext>
                </a:extLst>
              </p:cNvPr>
              <p:cNvSpPr/>
              <p:nvPr/>
            </p:nvSpPr>
            <p:spPr>
              <a:xfrm>
                <a:off x="6250980" y="3660482"/>
                <a:ext cx="1800000" cy="1800000"/>
              </a:xfrm>
              <a:prstGeom prst="ellipse">
                <a:avLst/>
              </a:prstGeom>
              <a:gradFill flip="none" rotWithShape="1">
                <a:gsLst>
                  <a:gs pos="0">
                    <a:srgbClr val="E8E7E9"/>
                  </a:gs>
                  <a:gs pos="100000">
                    <a:schemeClr val="bg1"/>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6" name="椭圆 15">
                <a:extLst>
                  <a:ext uri="{FF2B5EF4-FFF2-40B4-BE49-F238E27FC236}">
                    <a16:creationId xmlns:a16="http://schemas.microsoft.com/office/drawing/2014/main" id="{4F89F62C-F0FD-4151-BBC5-9EA1D0ECD0A4}"/>
                  </a:ext>
                </a:extLst>
              </p:cNvPr>
              <p:cNvSpPr/>
              <p:nvPr/>
            </p:nvSpPr>
            <p:spPr>
              <a:xfrm rot="19510690">
                <a:off x="6250980" y="3660483"/>
                <a:ext cx="1800000" cy="1800000"/>
              </a:xfrm>
              <a:prstGeom prst="ellipse">
                <a:avLst/>
              </a:prstGeom>
              <a:noFill/>
              <a:ln>
                <a:gradFill>
                  <a:gsLst>
                    <a:gs pos="0">
                      <a:schemeClr val="bg1"/>
                    </a:gs>
                    <a:gs pos="100000">
                      <a:srgbClr val="E7E4E9"/>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14" name="椭圆 13">
              <a:extLst>
                <a:ext uri="{FF2B5EF4-FFF2-40B4-BE49-F238E27FC236}">
                  <a16:creationId xmlns:a16="http://schemas.microsoft.com/office/drawing/2014/main" id="{823B43F1-25E7-4AE1-94FD-D3740F3B1310}"/>
                </a:ext>
              </a:extLst>
            </p:cNvPr>
            <p:cNvSpPr/>
            <p:nvPr/>
          </p:nvSpPr>
          <p:spPr>
            <a:xfrm>
              <a:off x="1354779" y="3539349"/>
              <a:ext cx="1440000" cy="1440000"/>
            </a:xfrm>
            <a:prstGeom prst="ellipse">
              <a:avLst/>
            </a:prstGeom>
            <a:solidFill>
              <a:srgbClr val="5D9FC1"/>
            </a:solidFill>
            <a:ln>
              <a:noFill/>
            </a:ln>
            <a:effectLst>
              <a:innerShdw>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17" name="组合 16">
            <a:extLst>
              <a:ext uri="{FF2B5EF4-FFF2-40B4-BE49-F238E27FC236}">
                <a16:creationId xmlns:a16="http://schemas.microsoft.com/office/drawing/2014/main" id="{0FFD1093-8B2F-4A18-ADF0-1491944634FD}"/>
              </a:ext>
            </a:extLst>
          </p:cNvPr>
          <p:cNvGrpSpPr>
            <a:grpSpLocks noChangeAspect="1"/>
          </p:cNvGrpSpPr>
          <p:nvPr/>
        </p:nvGrpSpPr>
        <p:grpSpPr>
          <a:xfrm>
            <a:off x="1815867" y="2835962"/>
            <a:ext cx="432000" cy="432000"/>
            <a:chOff x="1174779" y="3359349"/>
            <a:chExt cx="1800000" cy="1800001"/>
          </a:xfrm>
        </p:grpSpPr>
        <p:grpSp>
          <p:nvGrpSpPr>
            <p:cNvPr id="18" name="组合 17">
              <a:extLst>
                <a:ext uri="{FF2B5EF4-FFF2-40B4-BE49-F238E27FC236}">
                  <a16:creationId xmlns:a16="http://schemas.microsoft.com/office/drawing/2014/main" id="{99587D54-61FF-415A-9B2E-E561D950BB9E}"/>
                </a:ext>
              </a:extLst>
            </p:cNvPr>
            <p:cNvGrpSpPr/>
            <p:nvPr/>
          </p:nvGrpSpPr>
          <p:grpSpPr>
            <a:xfrm>
              <a:off x="1174779" y="3359349"/>
              <a:ext cx="1800000" cy="1800001"/>
              <a:chOff x="6250980" y="3660482"/>
              <a:chExt cx="1800000" cy="1800001"/>
            </a:xfrm>
          </p:grpSpPr>
          <p:sp>
            <p:nvSpPr>
              <p:cNvPr id="20" name="椭圆 19">
                <a:extLst>
                  <a:ext uri="{FF2B5EF4-FFF2-40B4-BE49-F238E27FC236}">
                    <a16:creationId xmlns:a16="http://schemas.microsoft.com/office/drawing/2014/main" id="{FE0EE432-FA88-4474-8420-AC8DA4627FEF}"/>
                  </a:ext>
                </a:extLst>
              </p:cNvPr>
              <p:cNvSpPr/>
              <p:nvPr/>
            </p:nvSpPr>
            <p:spPr>
              <a:xfrm>
                <a:off x="6250980" y="3660482"/>
                <a:ext cx="1800000" cy="1800000"/>
              </a:xfrm>
              <a:prstGeom prst="ellipse">
                <a:avLst/>
              </a:prstGeom>
              <a:gradFill flip="none" rotWithShape="1">
                <a:gsLst>
                  <a:gs pos="0">
                    <a:srgbClr val="E8E7E9"/>
                  </a:gs>
                  <a:gs pos="100000">
                    <a:schemeClr val="bg1"/>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b="1">
                  <a:latin typeface="楷体" panose="02010609060101010101" pitchFamily="49" charset="-122"/>
                  <a:ea typeface="楷体" panose="02010609060101010101" pitchFamily="49" charset="-122"/>
                  <a:cs typeface="隶书" charset="0"/>
                </a:endParaRPr>
              </a:p>
            </p:txBody>
          </p:sp>
          <p:sp>
            <p:nvSpPr>
              <p:cNvPr id="21" name="椭圆 20">
                <a:extLst>
                  <a:ext uri="{FF2B5EF4-FFF2-40B4-BE49-F238E27FC236}">
                    <a16:creationId xmlns:a16="http://schemas.microsoft.com/office/drawing/2014/main" id="{31022D57-B4AF-463F-A547-B16FE84AF192}"/>
                  </a:ext>
                </a:extLst>
              </p:cNvPr>
              <p:cNvSpPr/>
              <p:nvPr/>
            </p:nvSpPr>
            <p:spPr>
              <a:xfrm rot="19510690">
                <a:off x="6250980" y="3660483"/>
                <a:ext cx="1800000" cy="1800000"/>
              </a:xfrm>
              <a:prstGeom prst="ellipse">
                <a:avLst/>
              </a:prstGeom>
              <a:noFill/>
              <a:ln>
                <a:gradFill>
                  <a:gsLst>
                    <a:gs pos="0">
                      <a:schemeClr val="bg1"/>
                    </a:gs>
                    <a:gs pos="100000">
                      <a:srgbClr val="E7E4E9"/>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b="1">
                  <a:latin typeface="楷体" panose="02010609060101010101" pitchFamily="49" charset="-122"/>
                  <a:ea typeface="楷体" panose="02010609060101010101" pitchFamily="49" charset="-122"/>
                  <a:cs typeface="隶书" charset="0"/>
                </a:endParaRPr>
              </a:p>
            </p:txBody>
          </p:sp>
        </p:grpSp>
        <p:sp>
          <p:nvSpPr>
            <p:cNvPr id="19" name="椭圆 18">
              <a:extLst>
                <a:ext uri="{FF2B5EF4-FFF2-40B4-BE49-F238E27FC236}">
                  <a16:creationId xmlns:a16="http://schemas.microsoft.com/office/drawing/2014/main" id="{DCE0E66B-4C1C-432F-9B03-DD92A8F6AB0A}"/>
                </a:ext>
              </a:extLst>
            </p:cNvPr>
            <p:cNvSpPr/>
            <p:nvPr/>
          </p:nvSpPr>
          <p:spPr>
            <a:xfrm>
              <a:off x="1354779" y="3539349"/>
              <a:ext cx="1440000" cy="1440000"/>
            </a:xfrm>
            <a:prstGeom prst="ellipse">
              <a:avLst/>
            </a:prstGeom>
            <a:solidFill>
              <a:schemeClr val="tx2">
                <a:lumMod val="60000"/>
                <a:lumOff val="40000"/>
              </a:schemeClr>
            </a:solidFill>
            <a:ln>
              <a:noFill/>
            </a:ln>
            <a:effectLst>
              <a:innerShdw>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b="1">
                <a:latin typeface="楷体" panose="02010609060101010101" pitchFamily="49" charset="-122"/>
                <a:ea typeface="楷体" panose="02010609060101010101" pitchFamily="49" charset="-122"/>
                <a:cs typeface="隶书" charset="0"/>
              </a:endParaRPr>
            </a:p>
          </p:txBody>
        </p:sp>
      </p:grpSp>
      <p:grpSp>
        <p:nvGrpSpPr>
          <p:cNvPr id="22" name="组合 21">
            <a:extLst>
              <a:ext uri="{FF2B5EF4-FFF2-40B4-BE49-F238E27FC236}">
                <a16:creationId xmlns:a16="http://schemas.microsoft.com/office/drawing/2014/main" id="{0272028A-1D83-4747-A395-8D8E922BC321}"/>
              </a:ext>
            </a:extLst>
          </p:cNvPr>
          <p:cNvGrpSpPr/>
          <p:nvPr/>
        </p:nvGrpSpPr>
        <p:grpSpPr>
          <a:xfrm>
            <a:off x="588110" y="2946992"/>
            <a:ext cx="1485000" cy="1485000"/>
            <a:chOff x="6250980" y="3660482"/>
            <a:chExt cx="1800000" cy="1800001"/>
          </a:xfrm>
        </p:grpSpPr>
        <p:sp>
          <p:nvSpPr>
            <p:cNvPr id="23" name="椭圆 22">
              <a:extLst>
                <a:ext uri="{FF2B5EF4-FFF2-40B4-BE49-F238E27FC236}">
                  <a16:creationId xmlns:a16="http://schemas.microsoft.com/office/drawing/2014/main" id="{32ED800C-287C-47AC-BED9-590C59BB0549}"/>
                </a:ext>
              </a:extLst>
            </p:cNvPr>
            <p:cNvSpPr/>
            <p:nvPr/>
          </p:nvSpPr>
          <p:spPr>
            <a:xfrm>
              <a:off x="6250980" y="3660482"/>
              <a:ext cx="1800000" cy="1800000"/>
            </a:xfrm>
            <a:prstGeom prst="ellipse">
              <a:avLst/>
            </a:prstGeom>
            <a:gradFill flip="none" rotWithShape="1">
              <a:gsLst>
                <a:gs pos="0">
                  <a:srgbClr val="E8E7E9"/>
                </a:gs>
                <a:gs pos="100000">
                  <a:schemeClr val="bg1"/>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24" name="椭圆 23">
              <a:extLst>
                <a:ext uri="{FF2B5EF4-FFF2-40B4-BE49-F238E27FC236}">
                  <a16:creationId xmlns:a16="http://schemas.microsoft.com/office/drawing/2014/main" id="{944D60D5-2912-4AD7-B5D0-C3B7F0822A2A}"/>
                </a:ext>
              </a:extLst>
            </p:cNvPr>
            <p:cNvSpPr/>
            <p:nvPr/>
          </p:nvSpPr>
          <p:spPr>
            <a:xfrm rot="19510690">
              <a:off x="6250980" y="3660483"/>
              <a:ext cx="1800000" cy="1800000"/>
            </a:xfrm>
            <a:prstGeom prst="ellipse">
              <a:avLst/>
            </a:prstGeom>
            <a:noFill/>
            <a:ln>
              <a:gradFill>
                <a:gsLst>
                  <a:gs pos="0">
                    <a:schemeClr val="bg1"/>
                  </a:gs>
                  <a:gs pos="100000">
                    <a:srgbClr val="E7E4E9"/>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grpSp>
      <p:sp>
        <p:nvSpPr>
          <p:cNvPr id="25" name="椭圆 24">
            <a:extLst>
              <a:ext uri="{FF2B5EF4-FFF2-40B4-BE49-F238E27FC236}">
                <a16:creationId xmlns:a16="http://schemas.microsoft.com/office/drawing/2014/main" id="{E378D6C2-C3DF-469D-815A-FA3953E152E9}"/>
              </a:ext>
            </a:extLst>
          </p:cNvPr>
          <p:cNvSpPr/>
          <p:nvPr/>
        </p:nvSpPr>
        <p:spPr>
          <a:xfrm>
            <a:off x="701228" y="3054992"/>
            <a:ext cx="1269000" cy="1269000"/>
          </a:xfrm>
          <a:prstGeom prst="ellipse">
            <a:avLst/>
          </a:prstGeom>
          <a:solidFill>
            <a:srgbClr val="1A3F6C"/>
          </a:solidFill>
          <a:ln>
            <a:noFill/>
          </a:ln>
          <a:effectLst>
            <a:innerShdw>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latin typeface="隶书" panose="02010509060101010101" pitchFamily="49" charset="-122"/>
              <a:ea typeface="隶书" panose="02010509060101010101" pitchFamily="49" charset="-122"/>
            </a:endParaRPr>
          </a:p>
        </p:txBody>
      </p:sp>
      <p:grpSp>
        <p:nvGrpSpPr>
          <p:cNvPr id="26" name="组合 25">
            <a:extLst>
              <a:ext uri="{FF2B5EF4-FFF2-40B4-BE49-F238E27FC236}">
                <a16:creationId xmlns:a16="http://schemas.microsoft.com/office/drawing/2014/main" id="{B68D402B-6E38-4DA1-8360-D8EBBD2EC1BA}"/>
              </a:ext>
            </a:extLst>
          </p:cNvPr>
          <p:cNvGrpSpPr>
            <a:grpSpLocks noChangeAspect="1"/>
          </p:cNvGrpSpPr>
          <p:nvPr/>
        </p:nvGrpSpPr>
        <p:grpSpPr>
          <a:xfrm>
            <a:off x="386758" y="2434739"/>
            <a:ext cx="783000" cy="783000"/>
            <a:chOff x="1174779" y="3359349"/>
            <a:chExt cx="1800000" cy="1800001"/>
          </a:xfrm>
        </p:grpSpPr>
        <p:grpSp>
          <p:nvGrpSpPr>
            <p:cNvPr id="27" name="组合 26">
              <a:extLst>
                <a:ext uri="{FF2B5EF4-FFF2-40B4-BE49-F238E27FC236}">
                  <a16:creationId xmlns:a16="http://schemas.microsoft.com/office/drawing/2014/main" id="{A3A10965-8E13-49D7-987E-FA968170F144}"/>
                </a:ext>
              </a:extLst>
            </p:cNvPr>
            <p:cNvGrpSpPr/>
            <p:nvPr/>
          </p:nvGrpSpPr>
          <p:grpSpPr>
            <a:xfrm>
              <a:off x="1174779" y="3359349"/>
              <a:ext cx="1800000" cy="1800001"/>
              <a:chOff x="6250980" y="3660482"/>
              <a:chExt cx="1800000" cy="1800001"/>
            </a:xfrm>
          </p:grpSpPr>
          <p:sp>
            <p:nvSpPr>
              <p:cNvPr id="29" name="椭圆 28">
                <a:extLst>
                  <a:ext uri="{FF2B5EF4-FFF2-40B4-BE49-F238E27FC236}">
                    <a16:creationId xmlns:a16="http://schemas.microsoft.com/office/drawing/2014/main" id="{24F76A14-784F-4300-BC8B-7AC5B0F042DE}"/>
                  </a:ext>
                </a:extLst>
              </p:cNvPr>
              <p:cNvSpPr/>
              <p:nvPr/>
            </p:nvSpPr>
            <p:spPr>
              <a:xfrm>
                <a:off x="6250980" y="3660482"/>
                <a:ext cx="1800000" cy="1800000"/>
              </a:xfrm>
              <a:prstGeom prst="ellipse">
                <a:avLst/>
              </a:prstGeom>
              <a:gradFill flip="none" rotWithShape="1">
                <a:gsLst>
                  <a:gs pos="0">
                    <a:srgbClr val="E8E7E9"/>
                  </a:gs>
                  <a:gs pos="100000">
                    <a:schemeClr val="bg1"/>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a:latin typeface="隶书" charset="0"/>
                  <a:ea typeface="隶书" charset="0"/>
                  <a:cs typeface="隶书" charset="0"/>
                </a:endParaRPr>
              </a:p>
            </p:txBody>
          </p:sp>
          <p:sp>
            <p:nvSpPr>
              <p:cNvPr id="30" name="椭圆 29">
                <a:extLst>
                  <a:ext uri="{FF2B5EF4-FFF2-40B4-BE49-F238E27FC236}">
                    <a16:creationId xmlns:a16="http://schemas.microsoft.com/office/drawing/2014/main" id="{956DEBCA-5E84-4409-B113-98A08ADAB935}"/>
                  </a:ext>
                </a:extLst>
              </p:cNvPr>
              <p:cNvSpPr/>
              <p:nvPr/>
            </p:nvSpPr>
            <p:spPr>
              <a:xfrm rot="19510690">
                <a:off x="6250980" y="3660483"/>
                <a:ext cx="1800000" cy="1800000"/>
              </a:xfrm>
              <a:prstGeom prst="ellipse">
                <a:avLst/>
              </a:prstGeom>
              <a:noFill/>
              <a:ln>
                <a:gradFill>
                  <a:gsLst>
                    <a:gs pos="0">
                      <a:schemeClr val="bg1"/>
                    </a:gs>
                    <a:gs pos="100000">
                      <a:srgbClr val="E7E4E9"/>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a:latin typeface="隶书" charset="0"/>
                  <a:ea typeface="隶书" charset="0"/>
                  <a:cs typeface="隶书" charset="0"/>
                </a:endParaRPr>
              </a:p>
            </p:txBody>
          </p:sp>
        </p:grpSp>
        <p:sp>
          <p:nvSpPr>
            <p:cNvPr id="28" name="椭圆 27">
              <a:extLst>
                <a:ext uri="{FF2B5EF4-FFF2-40B4-BE49-F238E27FC236}">
                  <a16:creationId xmlns:a16="http://schemas.microsoft.com/office/drawing/2014/main" id="{F3ACFE1B-54BA-4CEB-9BEA-DFE2E93ABAD3}"/>
                </a:ext>
              </a:extLst>
            </p:cNvPr>
            <p:cNvSpPr/>
            <p:nvPr/>
          </p:nvSpPr>
          <p:spPr>
            <a:xfrm>
              <a:off x="1354779" y="3539349"/>
              <a:ext cx="1440000" cy="1440000"/>
            </a:xfrm>
            <a:prstGeom prst="ellipse">
              <a:avLst/>
            </a:prstGeom>
            <a:solidFill>
              <a:srgbClr val="16B6CC"/>
            </a:solidFill>
            <a:ln>
              <a:noFill/>
            </a:ln>
            <a:effectLst>
              <a:innerShdw>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a:latin typeface="隶书" charset="0"/>
                <a:ea typeface="隶书" charset="0"/>
                <a:cs typeface="隶书" charset="0"/>
              </a:endParaRPr>
            </a:p>
          </p:txBody>
        </p:sp>
      </p:grpSp>
      <p:grpSp>
        <p:nvGrpSpPr>
          <p:cNvPr id="31" name="组合 30">
            <a:extLst>
              <a:ext uri="{FF2B5EF4-FFF2-40B4-BE49-F238E27FC236}">
                <a16:creationId xmlns:a16="http://schemas.microsoft.com/office/drawing/2014/main" id="{BE702F1C-59DC-452A-9B91-6BBD8854850C}"/>
              </a:ext>
            </a:extLst>
          </p:cNvPr>
          <p:cNvGrpSpPr>
            <a:grpSpLocks noChangeAspect="1"/>
          </p:cNvGrpSpPr>
          <p:nvPr/>
        </p:nvGrpSpPr>
        <p:grpSpPr>
          <a:xfrm>
            <a:off x="434643" y="4400737"/>
            <a:ext cx="486000" cy="486000"/>
            <a:chOff x="1174779" y="3359349"/>
            <a:chExt cx="1800000" cy="1800001"/>
          </a:xfrm>
        </p:grpSpPr>
        <p:grpSp>
          <p:nvGrpSpPr>
            <p:cNvPr id="32" name="组合 31">
              <a:extLst>
                <a:ext uri="{FF2B5EF4-FFF2-40B4-BE49-F238E27FC236}">
                  <a16:creationId xmlns:a16="http://schemas.microsoft.com/office/drawing/2014/main" id="{A183E4B4-A5ED-48A4-9A6A-CF5A7570072A}"/>
                </a:ext>
              </a:extLst>
            </p:cNvPr>
            <p:cNvGrpSpPr/>
            <p:nvPr/>
          </p:nvGrpSpPr>
          <p:grpSpPr>
            <a:xfrm>
              <a:off x="1174779" y="3359349"/>
              <a:ext cx="1800000" cy="1800001"/>
              <a:chOff x="6250980" y="3660482"/>
              <a:chExt cx="1800000" cy="1800001"/>
            </a:xfrm>
          </p:grpSpPr>
          <p:sp>
            <p:nvSpPr>
              <p:cNvPr id="34" name="椭圆 33">
                <a:extLst>
                  <a:ext uri="{FF2B5EF4-FFF2-40B4-BE49-F238E27FC236}">
                    <a16:creationId xmlns:a16="http://schemas.microsoft.com/office/drawing/2014/main" id="{7BAB25E8-3019-4F31-A6DB-80D32D3E1252}"/>
                  </a:ext>
                </a:extLst>
              </p:cNvPr>
              <p:cNvSpPr/>
              <p:nvPr/>
            </p:nvSpPr>
            <p:spPr>
              <a:xfrm>
                <a:off x="6250980" y="3660482"/>
                <a:ext cx="1800000" cy="1800000"/>
              </a:xfrm>
              <a:prstGeom prst="ellipse">
                <a:avLst/>
              </a:prstGeom>
              <a:gradFill flip="none" rotWithShape="1">
                <a:gsLst>
                  <a:gs pos="0">
                    <a:srgbClr val="E8E7E9"/>
                  </a:gs>
                  <a:gs pos="100000">
                    <a:schemeClr val="bg1"/>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35" name="椭圆 34">
                <a:extLst>
                  <a:ext uri="{FF2B5EF4-FFF2-40B4-BE49-F238E27FC236}">
                    <a16:creationId xmlns:a16="http://schemas.microsoft.com/office/drawing/2014/main" id="{72378AAE-C41D-4451-B390-6DC32B28A86D}"/>
                  </a:ext>
                </a:extLst>
              </p:cNvPr>
              <p:cNvSpPr/>
              <p:nvPr/>
            </p:nvSpPr>
            <p:spPr>
              <a:xfrm rot="19510690">
                <a:off x="6250980" y="3660483"/>
                <a:ext cx="1800000" cy="1800000"/>
              </a:xfrm>
              <a:prstGeom prst="ellipse">
                <a:avLst/>
              </a:prstGeom>
              <a:noFill/>
              <a:ln>
                <a:gradFill>
                  <a:gsLst>
                    <a:gs pos="0">
                      <a:schemeClr val="bg1"/>
                    </a:gs>
                    <a:gs pos="100000">
                      <a:srgbClr val="E7E4E9"/>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33" name="椭圆 32">
              <a:extLst>
                <a:ext uri="{FF2B5EF4-FFF2-40B4-BE49-F238E27FC236}">
                  <a16:creationId xmlns:a16="http://schemas.microsoft.com/office/drawing/2014/main" id="{86CA5738-13B4-4657-BB83-3D956BF54FB1}"/>
                </a:ext>
              </a:extLst>
            </p:cNvPr>
            <p:cNvSpPr/>
            <p:nvPr/>
          </p:nvSpPr>
          <p:spPr>
            <a:xfrm>
              <a:off x="1354779" y="3539349"/>
              <a:ext cx="1440000" cy="1440000"/>
            </a:xfrm>
            <a:prstGeom prst="ellipse">
              <a:avLst/>
            </a:prstGeom>
            <a:solidFill>
              <a:schemeClr val="bg1">
                <a:lumMod val="75000"/>
              </a:schemeClr>
            </a:solidFill>
            <a:ln>
              <a:noFill/>
            </a:ln>
            <a:effectLst>
              <a:innerShdw>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36" name="组合 35">
            <a:extLst>
              <a:ext uri="{FF2B5EF4-FFF2-40B4-BE49-F238E27FC236}">
                <a16:creationId xmlns:a16="http://schemas.microsoft.com/office/drawing/2014/main" id="{3385AB9D-C101-4614-A26C-C3AB2DDDC809}"/>
              </a:ext>
            </a:extLst>
          </p:cNvPr>
          <p:cNvGrpSpPr>
            <a:grpSpLocks noChangeAspect="1"/>
          </p:cNvGrpSpPr>
          <p:nvPr/>
        </p:nvGrpSpPr>
        <p:grpSpPr>
          <a:xfrm>
            <a:off x="1043731" y="3391292"/>
            <a:ext cx="657019" cy="675000"/>
            <a:chOff x="3976261" y="3892343"/>
            <a:chExt cx="326182" cy="335109"/>
          </a:xfrm>
          <a:solidFill>
            <a:schemeClr val="bg1"/>
          </a:solidFill>
        </p:grpSpPr>
        <p:sp>
          <p:nvSpPr>
            <p:cNvPr id="37" name="六边形 36">
              <a:extLst>
                <a:ext uri="{FF2B5EF4-FFF2-40B4-BE49-F238E27FC236}">
                  <a16:creationId xmlns:a16="http://schemas.microsoft.com/office/drawing/2014/main" id="{F6082AD6-F3D4-41A9-B93F-4EE05FEAB142}"/>
                </a:ext>
              </a:extLst>
            </p:cNvPr>
            <p:cNvSpPr>
              <a:spLocks/>
            </p:cNvSpPr>
            <p:nvPr/>
          </p:nvSpPr>
          <p:spPr>
            <a:xfrm>
              <a:off x="3976261" y="3892343"/>
              <a:ext cx="122099" cy="106837"/>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38" name="六边形 37">
              <a:extLst>
                <a:ext uri="{FF2B5EF4-FFF2-40B4-BE49-F238E27FC236}">
                  <a16:creationId xmlns:a16="http://schemas.microsoft.com/office/drawing/2014/main" id="{CFCE81A8-FFE7-4B3F-B996-79FE1C5989EA}"/>
                </a:ext>
              </a:extLst>
            </p:cNvPr>
            <p:cNvSpPr>
              <a:spLocks/>
            </p:cNvSpPr>
            <p:nvPr/>
          </p:nvSpPr>
          <p:spPr>
            <a:xfrm>
              <a:off x="3976261" y="4005288"/>
              <a:ext cx="122099" cy="106837"/>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39" name="六边形 38">
              <a:extLst>
                <a:ext uri="{FF2B5EF4-FFF2-40B4-BE49-F238E27FC236}">
                  <a16:creationId xmlns:a16="http://schemas.microsoft.com/office/drawing/2014/main" id="{F9601C9A-2587-4D13-AB1A-21F98474E01B}"/>
                </a:ext>
              </a:extLst>
            </p:cNvPr>
            <p:cNvSpPr>
              <a:spLocks/>
            </p:cNvSpPr>
            <p:nvPr/>
          </p:nvSpPr>
          <p:spPr>
            <a:xfrm>
              <a:off x="3976261" y="4120615"/>
              <a:ext cx="122099" cy="106837"/>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40" name="六边形 39">
              <a:extLst>
                <a:ext uri="{FF2B5EF4-FFF2-40B4-BE49-F238E27FC236}">
                  <a16:creationId xmlns:a16="http://schemas.microsoft.com/office/drawing/2014/main" id="{8549F177-016E-41A0-952E-2ABFC5925D10}"/>
                </a:ext>
              </a:extLst>
            </p:cNvPr>
            <p:cNvSpPr>
              <a:spLocks/>
            </p:cNvSpPr>
            <p:nvPr/>
          </p:nvSpPr>
          <p:spPr>
            <a:xfrm>
              <a:off x="4078302" y="3945761"/>
              <a:ext cx="122099" cy="106837"/>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41" name="六边形 40">
              <a:extLst>
                <a:ext uri="{FF2B5EF4-FFF2-40B4-BE49-F238E27FC236}">
                  <a16:creationId xmlns:a16="http://schemas.microsoft.com/office/drawing/2014/main" id="{DAFC87E9-0D47-49A0-8C83-920CA5E49776}"/>
                </a:ext>
              </a:extLst>
            </p:cNvPr>
            <p:cNvSpPr>
              <a:spLocks/>
            </p:cNvSpPr>
            <p:nvPr/>
          </p:nvSpPr>
          <p:spPr>
            <a:xfrm>
              <a:off x="4078302" y="4060570"/>
              <a:ext cx="122099" cy="106837"/>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42" name="六边形 41">
              <a:extLst>
                <a:ext uri="{FF2B5EF4-FFF2-40B4-BE49-F238E27FC236}">
                  <a16:creationId xmlns:a16="http://schemas.microsoft.com/office/drawing/2014/main" id="{C6E1B54A-EA94-4945-908A-E13A1A1CE527}"/>
                </a:ext>
              </a:extLst>
            </p:cNvPr>
            <p:cNvSpPr>
              <a:spLocks/>
            </p:cNvSpPr>
            <p:nvPr/>
          </p:nvSpPr>
          <p:spPr>
            <a:xfrm>
              <a:off x="4180344" y="4003942"/>
              <a:ext cx="122099" cy="106837"/>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grpSp>
      <p:sp>
        <p:nvSpPr>
          <p:cNvPr id="43" name="文本框 42"/>
          <p:cNvSpPr txBox="1"/>
          <p:nvPr/>
        </p:nvSpPr>
        <p:spPr>
          <a:xfrm>
            <a:off x="1731204" y="1182219"/>
            <a:ext cx="3255190" cy="584775"/>
          </a:xfrm>
          <a:prstGeom prst="rect">
            <a:avLst/>
          </a:prstGeom>
          <a:noFill/>
        </p:spPr>
        <p:txBody>
          <a:bodyPr wrap="square" rtlCol="0">
            <a:spAutoFit/>
          </a:bodyPr>
          <a:lstStyle/>
          <a:p>
            <a:pPr marL="457200" indent="-457200">
              <a:buFont typeface="Arial" panose="020B0604020202020204" pitchFamily="34" charset="0"/>
              <a:buChar char="•"/>
            </a:pPr>
            <a:r>
              <a:rPr lang="zh-CN" altLang="en-US" sz="3200" b="1" dirty="0">
                <a:latin typeface="楷体" panose="02010609060101010101" pitchFamily="49" charset="-122"/>
                <a:ea typeface="楷体" panose="02010609060101010101" pitchFamily="49" charset="-122"/>
                <a:cs typeface="隶书" charset="0"/>
              </a:rPr>
              <a:t>光   镊</a:t>
            </a:r>
            <a:endParaRPr lang="zh-CN" altLang="en-US" sz="3200" b="1" dirty="0">
              <a:solidFill>
                <a:srgbClr val="0432FF"/>
              </a:solidFill>
              <a:latin typeface="楷体" panose="02010609060101010101" pitchFamily="49" charset="-122"/>
              <a:ea typeface="楷体" panose="02010609060101010101" pitchFamily="49" charset="-122"/>
              <a:cs typeface="隶书" charset="0"/>
            </a:endParaRPr>
          </a:p>
        </p:txBody>
      </p:sp>
      <p:sp>
        <p:nvSpPr>
          <p:cNvPr id="45" name="文本框 44"/>
          <p:cNvSpPr txBox="1"/>
          <p:nvPr/>
        </p:nvSpPr>
        <p:spPr>
          <a:xfrm>
            <a:off x="2723862" y="3083269"/>
            <a:ext cx="3884461" cy="584775"/>
          </a:xfrm>
          <a:prstGeom prst="rect">
            <a:avLst/>
          </a:prstGeom>
          <a:noFill/>
        </p:spPr>
        <p:txBody>
          <a:bodyPr wrap="square" rtlCol="0">
            <a:spAutoFit/>
          </a:bodyPr>
          <a:lstStyle/>
          <a:p>
            <a:pPr marL="457200" indent="-457200">
              <a:buFont typeface="Arial" panose="020B0604020202020204" pitchFamily="34" charset="0"/>
              <a:buChar char="•"/>
            </a:pPr>
            <a:r>
              <a:rPr lang="zh-CN" altLang="en-US" sz="3200" b="1" dirty="0">
                <a:latin typeface="楷体" panose="02010609060101010101" pitchFamily="49" charset="-122"/>
                <a:ea typeface="楷体" panose="02010609060101010101" pitchFamily="49" charset="-122"/>
                <a:cs typeface="隶书" charset="0"/>
              </a:rPr>
              <a:t>光工具改变世界</a:t>
            </a:r>
            <a:endParaRPr lang="en-US" altLang="zh-CN" sz="3200" b="1" dirty="0">
              <a:latin typeface="楷体" panose="02010609060101010101" pitchFamily="49" charset="-122"/>
              <a:ea typeface="楷体" panose="02010609060101010101" pitchFamily="49" charset="-122"/>
              <a:cs typeface="隶书" charset="0"/>
            </a:endParaRPr>
          </a:p>
        </p:txBody>
      </p:sp>
      <p:sp>
        <p:nvSpPr>
          <p:cNvPr id="46" name="文本框 45"/>
          <p:cNvSpPr txBox="1"/>
          <p:nvPr/>
        </p:nvSpPr>
        <p:spPr>
          <a:xfrm>
            <a:off x="2247867" y="2143416"/>
            <a:ext cx="3947143" cy="584775"/>
          </a:xfrm>
          <a:prstGeom prst="rect">
            <a:avLst/>
          </a:prstGeom>
          <a:noFill/>
        </p:spPr>
        <p:txBody>
          <a:bodyPr wrap="square" rtlCol="0">
            <a:spAutoFit/>
          </a:bodyPr>
          <a:lstStyle/>
          <a:p>
            <a:pPr marL="457200" indent="-457200">
              <a:buFont typeface="Arial" panose="020B0604020202020204" pitchFamily="34" charset="0"/>
              <a:buChar char="•"/>
            </a:pPr>
            <a:r>
              <a:rPr lang="zh-CN" altLang="en-US" sz="3200" b="1" dirty="0">
                <a:solidFill>
                  <a:srgbClr val="FF0000"/>
                </a:solidFill>
                <a:latin typeface="楷体" panose="02010609060101010101" pitchFamily="49" charset="-122"/>
                <a:ea typeface="楷体" panose="02010609060101010101" pitchFamily="49" charset="-122"/>
                <a:cs typeface="隶书" charset="0"/>
              </a:rPr>
              <a:t>啁啾脉冲放大</a:t>
            </a:r>
          </a:p>
        </p:txBody>
      </p:sp>
      <p:pic>
        <p:nvPicPr>
          <p:cNvPr id="44" name="图片 43">
            <a:extLst>
              <a:ext uri="{FF2B5EF4-FFF2-40B4-BE49-F238E27FC236}">
                <a16:creationId xmlns:a16="http://schemas.microsoft.com/office/drawing/2014/main" id="{C186C619-19E6-4B83-A10A-1218751D47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custDataLst>
      <p:tags r:id="rId1"/>
    </p:custDataLst>
    <p:extLst>
      <p:ext uri="{BB962C8B-B14F-4D97-AF65-F5344CB8AC3E}">
        <p14:creationId xmlns:p14="http://schemas.microsoft.com/office/powerpoint/2010/main" val="19986296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F:\0PPT素材\背景及图片\白麻子.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直接连接符 19"/>
          <p:cNvCxnSpPr/>
          <p:nvPr/>
        </p:nvCxnSpPr>
        <p:spPr>
          <a:xfrm>
            <a:off x="386758" y="710191"/>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990" y="842699"/>
            <a:ext cx="3022968" cy="1735584"/>
          </a:xfrm>
          <a:prstGeom prst="rect">
            <a:avLst/>
          </a:prstGeom>
        </p:spPr>
      </p:pic>
      <p:pic>
        <p:nvPicPr>
          <p:cNvPr id="19" name="Picture 3" descr="lase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16" t="8634" r="716" b="13916"/>
          <a:stretch/>
        </p:blipFill>
        <p:spPr bwMode="auto">
          <a:xfrm>
            <a:off x="239990" y="2747934"/>
            <a:ext cx="1908656" cy="2207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文本框 20"/>
          <p:cNvSpPr txBox="1"/>
          <p:nvPr/>
        </p:nvSpPr>
        <p:spPr>
          <a:xfrm>
            <a:off x="2206543" y="2891260"/>
            <a:ext cx="1320408" cy="1754326"/>
          </a:xfrm>
          <a:prstGeom prst="rect">
            <a:avLst/>
          </a:prstGeom>
          <a:noFill/>
        </p:spPr>
        <p:txBody>
          <a:bodyPr wrap="square" rtlCol="0">
            <a:spAutoFit/>
          </a:bodyPr>
          <a:lstStyle/>
          <a:p>
            <a:pPr>
              <a:lnSpc>
                <a:spcPct val="150000"/>
              </a:lnSpc>
            </a:pPr>
            <a:r>
              <a:rPr lang="zh-CN" altLang="en-US" b="1" dirty="0">
                <a:solidFill>
                  <a:srgbClr val="0432FF"/>
                </a:solidFill>
              </a:rPr>
              <a:t>方向性好</a:t>
            </a:r>
            <a:endParaRPr lang="en-US" altLang="zh-CN" b="1" dirty="0">
              <a:solidFill>
                <a:srgbClr val="0432FF"/>
              </a:solidFill>
            </a:endParaRPr>
          </a:p>
          <a:p>
            <a:pPr>
              <a:lnSpc>
                <a:spcPct val="150000"/>
              </a:lnSpc>
            </a:pPr>
            <a:r>
              <a:rPr lang="zh-CN" altLang="en-US" b="1" dirty="0">
                <a:solidFill>
                  <a:srgbClr val="FF0000"/>
                </a:solidFill>
              </a:rPr>
              <a:t>亮度极高</a:t>
            </a:r>
            <a:endParaRPr lang="en-US" altLang="zh-CN" b="1" dirty="0">
              <a:solidFill>
                <a:srgbClr val="FF0000"/>
              </a:solidFill>
            </a:endParaRPr>
          </a:p>
          <a:p>
            <a:pPr>
              <a:lnSpc>
                <a:spcPct val="150000"/>
              </a:lnSpc>
            </a:pPr>
            <a:r>
              <a:rPr lang="zh-CN" altLang="en-US" b="1" dirty="0">
                <a:solidFill>
                  <a:srgbClr val="FF0000"/>
                </a:solidFill>
              </a:rPr>
              <a:t>能量极大</a:t>
            </a:r>
            <a:endParaRPr lang="en-US" altLang="zh-CN" b="1" dirty="0">
              <a:solidFill>
                <a:srgbClr val="FF0000"/>
              </a:solidFill>
            </a:endParaRPr>
          </a:p>
          <a:p>
            <a:pPr>
              <a:lnSpc>
                <a:spcPct val="150000"/>
              </a:lnSpc>
            </a:pPr>
            <a:r>
              <a:rPr lang="zh-CN" altLang="en-US" b="1" dirty="0">
                <a:solidFill>
                  <a:srgbClr val="0432FF"/>
                </a:solidFill>
              </a:rPr>
              <a:t>相干性好</a:t>
            </a:r>
            <a:endParaRPr lang="en-US" altLang="zh-CN" b="1" dirty="0">
              <a:solidFill>
                <a:srgbClr val="0432FF"/>
              </a:solidFill>
            </a:endParaRPr>
          </a:p>
        </p:txBody>
      </p:sp>
      <p:grpSp>
        <p:nvGrpSpPr>
          <p:cNvPr id="16" name="组合 15"/>
          <p:cNvGrpSpPr/>
          <p:nvPr/>
        </p:nvGrpSpPr>
        <p:grpSpPr>
          <a:xfrm>
            <a:off x="1949315" y="741740"/>
            <a:ext cx="4802988" cy="4383279"/>
            <a:chOff x="2323183" y="832171"/>
            <a:chExt cx="4504980" cy="4202417"/>
          </a:xfrm>
        </p:grpSpPr>
        <p:grpSp>
          <p:nvGrpSpPr>
            <p:cNvPr id="10" name="组合 9"/>
            <p:cNvGrpSpPr/>
            <p:nvPr/>
          </p:nvGrpSpPr>
          <p:grpSpPr>
            <a:xfrm>
              <a:off x="2323183" y="832171"/>
              <a:ext cx="4500981" cy="4202417"/>
              <a:chOff x="2721219" y="1294048"/>
              <a:chExt cx="4360573" cy="3862519"/>
            </a:xfrm>
          </p:grpSpPr>
          <p:pic>
            <p:nvPicPr>
              <p:cNvPr id="15" name="图片 14"/>
              <p:cNvPicPr>
                <a:picLocks noChangeAspect="1"/>
              </p:cNvPicPr>
              <p:nvPr/>
            </p:nvPicPr>
            <p:blipFill rotWithShape="1">
              <a:blip r:embed="rId5" cstate="print">
                <a:extLst>
                  <a:ext uri="{28A0092B-C50C-407E-A947-70E740481C1C}">
                    <a14:useLocalDpi xmlns:a14="http://schemas.microsoft.com/office/drawing/2010/main" val="0"/>
                  </a:ext>
                </a:extLst>
              </a:blip>
              <a:srcRect t="12875" r="5466"/>
              <a:stretch/>
            </p:blipFill>
            <p:spPr>
              <a:xfrm>
                <a:off x="2721219" y="1294048"/>
                <a:ext cx="4360573" cy="3862519"/>
              </a:xfrm>
              <a:prstGeom prst="rect">
                <a:avLst/>
              </a:prstGeom>
            </p:spPr>
          </p:pic>
          <p:sp>
            <p:nvSpPr>
              <p:cNvPr id="9" name="矩形 8"/>
              <p:cNvSpPr/>
              <p:nvPr/>
            </p:nvSpPr>
            <p:spPr>
              <a:xfrm>
                <a:off x="5091832" y="1321497"/>
                <a:ext cx="1986316" cy="1308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5"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3673" y="849276"/>
              <a:ext cx="2254490" cy="1285347"/>
            </a:xfrm>
            <a:prstGeom prst="rect">
              <a:avLst/>
            </a:prstGeom>
          </p:spPr>
        </p:pic>
      </p:grpSp>
      <p:sp>
        <p:nvSpPr>
          <p:cNvPr id="3" name="椭圆 2"/>
          <p:cNvSpPr/>
          <p:nvPr/>
        </p:nvSpPr>
        <p:spPr>
          <a:xfrm>
            <a:off x="3631676" y="3768423"/>
            <a:ext cx="623545" cy="396261"/>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4708747" y="2947605"/>
            <a:ext cx="2043556" cy="1200329"/>
          </a:xfrm>
          <a:prstGeom prst="rect">
            <a:avLst/>
          </a:prstGeom>
        </p:spPr>
        <p:txBody>
          <a:bodyPr wrap="square">
            <a:spAutoFit/>
          </a:bodyPr>
          <a:lstStyle/>
          <a:p>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400" dirty="0">
                <a:solidFill>
                  <a:srgbClr val="0432FF"/>
                </a:solidFill>
                <a:latin typeface="Times New Roman" panose="02020603050405020304" pitchFamily="18" charset="0"/>
                <a:ea typeface="微软雅黑" panose="020B0503020204020204" pitchFamily="34" charset="-122"/>
                <a:cs typeface="Times New Roman" panose="02020603050405020304" pitchFamily="18" charset="0"/>
              </a:rPr>
              <a:t>hirped </a:t>
            </a:r>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400" dirty="0">
                <a:solidFill>
                  <a:srgbClr val="0432FF"/>
                </a:solidFill>
                <a:latin typeface="Times New Roman" panose="02020603050405020304" pitchFamily="18" charset="0"/>
                <a:ea typeface="微软雅黑" panose="020B0503020204020204" pitchFamily="34" charset="-122"/>
                <a:cs typeface="Times New Roman" panose="02020603050405020304" pitchFamily="18" charset="0"/>
              </a:rPr>
              <a:t>ulse </a:t>
            </a:r>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400" dirty="0">
                <a:solidFill>
                  <a:srgbClr val="0432FF"/>
                </a:solidFill>
                <a:latin typeface="Times New Roman" panose="02020603050405020304" pitchFamily="18" charset="0"/>
                <a:ea typeface="微软雅黑" panose="020B0503020204020204" pitchFamily="34" charset="-122"/>
                <a:cs typeface="Times New Roman" panose="02020603050405020304" pitchFamily="18" charset="0"/>
              </a:rPr>
              <a:t>mplification</a:t>
            </a:r>
            <a:endPar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a:p>
            <a:r>
              <a:rPr lang="zh-CN" altLang="en-US" sz="2400" dirty="0">
                <a:solidFill>
                  <a:srgbClr val="0432FF"/>
                </a:solidFill>
                <a:latin typeface="Times New Roman" panose="02020603050405020304" pitchFamily="18" charset="0"/>
                <a:ea typeface="微软雅黑" panose="020B0503020204020204" pitchFamily="34" charset="-122"/>
                <a:cs typeface="Times New Roman" panose="02020603050405020304" pitchFamily="18" charset="0"/>
              </a:rPr>
              <a:t>啁啾脉冲放大</a:t>
            </a:r>
            <a:endParaRPr lang="en-US" altLang="zh-CN" sz="2400" dirty="0">
              <a:solidFill>
                <a:srgbClr val="0432FF"/>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4" name="文本框 23"/>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STFangsong" charset="-122"/>
                <a:ea typeface="STFangsong" charset="-122"/>
                <a:cs typeface="STFangsong" charset="-122"/>
              </a:rPr>
              <a:t>啁啾</a:t>
            </a:r>
            <a:r>
              <a:rPr lang="zh-CN" altLang="en-US" sz="3200" b="1">
                <a:solidFill>
                  <a:srgbClr val="0432FF"/>
                </a:solidFill>
                <a:latin typeface="STFangsong" charset="-122"/>
                <a:ea typeface="STFangsong" charset="-122"/>
                <a:cs typeface="STFangsong" charset="-122"/>
              </a:rPr>
              <a:t>脉冲放大</a:t>
            </a:r>
            <a:endParaRPr lang="en-US" altLang="zh-CN" sz="3200" b="1" dirty="0">
              <a:solidFill>
                <a:srgbClr val="0432FF"/>
              </a:solidFill>
              <a:latin typeface="STFangsong" charset="-122"/>
              <a:ea typeface="STFangsong" charset="-122"/>
              <a:cs typeface="STFangsong" charset="-122"/>
            </a:endParaRPr>
          </a:p>
        </p:txBody>
      </p:sp>
      <p:pic>
        <p:nvPicPr>
          <p:cNvPr id="22" name="图片 21">
            <a:extLst>
              <a:ext uri="{FF2B5EF4-FFF2-40B4-BE49-F238E27FC236}">
                <a16:creationId xmlns:a16="http://schemas.microsoft.com/office/drawing/2014/main" id="{C186C619-19E6-4B83-A10A-1218751D47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1589751697"/>
      </p:ext>
    </p:extLst>
  </p:cSld>
  <p:clrMapOvr>
    <a:masterClrMapping/>
  </p:clrMapOvr>
  <mc:AlternateContent xmlns:mc="http://schemas.openxmlformats.org/markup-compatibility/2006" xmlns:p15="http://schemas.microsoft.com/office/powerpoint/2012/main">
    <mc:Choice Requires="p15">
      <p:transition spd="slow">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up)">
                                      <p:cBhvr>
                                        <p:cTn id="11" dur="500"/>
                                        <p:tgtEl>
                                          <p:spTgt spid="2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heel(1)">
                                      <p:cBhvr>
                                        <p:cTn id="21" dur="1500"/>
                                        <p:tgtEl>
                                          <p:spTgt spid="3"/>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 grpId="0" animBg="1"/>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F:\0PPT素材\背景及图片\白麻子.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直接连接符 19"/>
          <p:cNvCxnSpPr/>
          <p:nvPr/>
        </p:nvCxnSpPr>
        <p:spPr>
          <a:xfrm>
            <a:off x="386758" y="710191"/>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409" y="779084"/>
            <a:ext cx="6760833" cy="4362850"/>
          </a:xfrm>
          <a:prstGeom prst="rect">
            <a:avLst/>
          </a:prstGeom>
        </p:spPr>
      </p:pic>
      <p:sp>
        <p:nvSpPr>
          <p:cNvPr id="11" name="椭圆 10"/>
          <p:cNvSpPr/>
          <p:nvPr/>
        </p:nvSpPr>
        <p:spPr>
          <a:xfrm>
            <a:off x="1578279" y="679835"/>
            <a:ext cx="457200" cy="1137472"/>
          </a:xfrm>
          <a:prstGeom prst="ellipse">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5966442" y="2354893"/>
            <a:ext cx="665882" cy="2223370"/>
          </a:xfrm>
          <a:prstGeom prst="ellipse">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STFangsong" charset="-122"/>
                <a:ea typeface="STFangsong" charset="-122"/>
                <a:cs typeface="STFangsong" charset="-122"/>
              </a:rPr>
              <a:t>啁啾</a:t>
            </a:r>
            <a:r>
              <a:rPr lang="zh-CN" altLang="en-US" sz="3200" b="1">
                <a:solidFill>
                  <a:srgbClr val="0432FF"/>
                </a:solidFill>
                <a:latin typeface="STFangsong" charset="-122"/>
                <a:ea typeface="STFangsong" charset="-122"/>
                <a:cs typeface="STFangsong" charset="-122"/>
              </a:rPr>
              <a:t>脉冲放大</a:t>
            </a:r>
            <a:endParaRPr lang="en-US" altLang="zh-CN" sz="3200" b="1" dirty="0">
              <a:solidFill>
                <a:srgbClr val="0432FF"/>
              </a:solidFill>
              <a:latin typeface="STFangsong" charset="-122"/>
              <a:ea typeface="STFangsong" charset="-122"/>
              <a:cs typeface="STFangsong" charset="-122"/>
            </a:endParaRPr>
          </a:p>
        </p:txBody>
      </p:sp>
      <p:pic>
        <p:nvPicPr>
          <p:cNvPr id="10" name="图片 9">
            <a:extLst>
              <a:ext uri="{FF2B5EF4-FFF2-40B4-BE49-F238E27FC236}">
                <a16:creationId xmlns:a16="http://schemas.microsoft.com/office/drawing/2014/main" id="{C186C619-19E6-4B83-A10A-1218751D47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1581446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 name="Picture 4" descr="F:\0PPT素材\背景及图片\白麻子.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3067"/>
            <a:ext cx="6858000" cy="5215293"/>
          </a:xfrm>
          <a:prstGeom prst="rect">
            <a:avLst/>
          </a:prstGeom>
          <a:noFill/>
          <a:extLst>
            <a:ext uri="{909E8E84-426E-40DD-AFC4-6F175D3DCCD1}">
              <a14:hiddenFill xmlns:a14="http://schemas.microsoft.com/office/drawing/2010/main">
                <a:solidFill>
                  <a:srgbClr val="FFFFFF"/>
                </a:solidFill>
              </a14:hiddenFill>
            </a:ext>
          </a:extLst>
        </p:spPr>
      </p:pic>
      <p:pic>
        <p:nvPicPr>
          <p:cNvPr id="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983" y="0"/>
            <a:ext cx="4535298" cy="4535298"/>
          </a:xfrm>
          <a:prstGeom prst="rect">
            <a:avLst/>
          </a:prstGeom>
        </p:spPr>
      </p:pic>
      <p:sp>
        <p:nvSpPr>
          <p:cNvPr id="5" name="矩形 4"/>
          <p:cNvSpPr/>
          <p:nvPr/>
        </p:nvSpPr>
        <p:spPr>
          <a:xfrm>
            <a:off x="891573" y="4637929"/>
            <a:ext cx="4772118" cy="461665"/>
          </a:xfrm>
          <a:prstGeom prst="rect">
            <a:avLst/>
          </a:prstGeom>
        </p:spPr>
        <p:txBody>
          <a:bodyPr wrap="square">
            <a:spAutoFit/>
          </a:bodyPr>
          <a:lstStyle/>
          <a:p>
            <a:pPr algn="ctr"/>
            <a:r>
              <a:rPr lang="zh-CN" altLang="en-US" sz="2400" dirty="0">
                <a:solidFill>
                  <a:srgbClr val="FF0000"/>
                </a:solidFill>
                <a:latin typeface="-apple-system-font"/>
              </a:rPr>
              <a:t>“在激光物理领域的突破性</a:t>
            </a:r>
            <a:r>
              <a:rPr lang="zh-CN" altLang="en-US" sz="2400">
                <a:solidFill>
                  <a:srgbClr val="FF0000"/>
                </a:solidFill>
                <a:latin typeface="-apple-system-font"/>
              </a:rPr>
              <a:t>发明”</a:t>
            </a:r>
            <a:endParaRPr lang="zh-CN" altLang="en-US" sz="2400" dirty="0">
              <a:solidFill>
                <a:srgbClr val="FF0000"/>
              </a:solidFill>
              <a:latin typeface="-apple-system-font"/>
            </a:endParaRPr>
          </a:p>
        </p:txBody>
      </p:sp>
      <p:pic>
        <p:nvPicPr>
          <p:cNvPr id="7" name="图片 6">
            <a:extLst>
              <a:ext uri="{FF2B5EF4-FFF2-40B4-BE49-F238E27FC236}">
                <a16:creationId xmlns:a16="http://schemas.microsoft.com/office/drawing/2014/main" id="{C186C619-19E6-4B83-A10A-1218751D47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custDataLst>
      <p:tags r:id="rId1"/>
    </p:custDataLst>
    <p:extLst>
      <p:ext uri="{BB962C8B-B14F-4D97-AF65-F5344CB8AC3E}">
        <p14:creationId xmlns:p14="http://schemas.microsoft.com/office/powerpoint/2010/main" val="1521815204"/>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F:\0PPT素材\背景及图片\白麻子.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直接连接符 19"/>
          <p:cNvCxnSpPr/>
          <p:nvPr/>
        </p:nvCxnSpPr>
        <p:spPr>
          <a:xfrm>
            <a:off x="386758" y="710191"/>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409" y="779084"/>
            <a:ext cx="6760833" cy="4362850"/>
          </a:xfrm>
          <a:prstGeom prst="rect">
            <a:avLst/>
          </a:prstGeom>
        </p:spPr>
      </p:pic>
      <p:sp>
        <p:nvSpPr>
          <p:cNvPr id="11" name="椭圆 10"/>
          <p:cNvSpPr/>
          <p:nvPr/>
        </p:nvSpPr>
        <p:spPr>
          <a:xfrm>
            <a:off x="1578279" y="679835"/>
            <a:ext cx="457200" cy="1137472"/>
          </a:xfrm>
          <a:prstGeom prst="ellipse">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70760" y="2546674"/>
            <a:ext cx="4847482" cy="2504960"/>
          </a:xfrm>
          <a:prstGeom prst="rect">
            <a:avLst/>
          </a:prstGeom>
        </p:spPr>
      </p:pic>
      <p:sp>
        <p:nvSpPr>
          <p:cNvPr id="15" name="椭圆 14"/>
          <p:cNvSpPr/>
          <p:nvPr/>
        </p:nvSpPr>
        <p:spPr>
          <a:xfrm>
            <a:off x="244257" y="1847663"/>
            <a:ext cx="1897693" cy="1137472"/>
          </a:xfrm>
          <a:prstGeom prst="ellipse">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1442" name="Picture 2" descr="C:\Users\Administrator\Desktop\光纤_800x800.jpg"/>
          <p:cNvPicPr>
            <a:picLocks noChangeAspect="1" noChangeArrowheads="1"/>
          </p:cNvPicPr>
          <p:nvPr/>
        </p:nvPicPr>
        <p:blipFill>
          <a:blip r:embed="rId5" cstate="print"/>
          <a:srcRect/>
          <a:stretch>
            <a:fillRect/>
          </a:stretch>
        </p:blipFill>
        <p:spPr bwMode="auto">
          <a:xfrm>
            <a:off x="3806457" y="723013"/>
            <a:ext cx="2620925" cy="1965694"/>
          </a:xfrm>
          <a:prstGeom prst="rect">
            <a:avLst/>
          </a:prstGeom>
          <a:noFill/>
        </p:spPr>
      </p:pic>
      <p:sp>
        <p:nvSpPr>
          <p:cNvPr id="12" name="文本框 11"/>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STFangsong" charset="-122"/>
                <a:ea typeface="STFangsong" charset="-122"/>
                <a:cs typeface="STFangsong" charset="-122"/>
              </a:rPr>
              <a:t>啁啾</a:t>
            </a:r>
            <a:r>
              <a:rPr lang="zh-CN" altLang="en-US" sz="3200" b="1">
                <a:solidFill>
                  <a:srgbClr val="0432FF"/>
                </a:solidFill>
                <a:latin typeface="STFangsong" charset="-122"/>
                <a:ea typeface="STFangsong" charset="-122"/>
                <a:cs typeface="STFangsong" charset="-122"/>
              </a:rPr>
              <a:t>脉冲放大</a:t>
            </a:r>
            <a:endParaRPr lang="en-US" altLang="zh-CN" sz="3200" b="1" dirty="0">
              <a:solidFill>
                <a:srgbClr val="0432FF"/>
              </a:solidFill>
              <a:latin typeface="STFangsong" charset="-122"/>
              <a:ea typeface="STFangsong" charset="-122"/>
              <a:cs typeface="STFangsong" charset="-122"/>
            </a:endParaRPr>
          </a:p>
        </p:txBody>
      </p:sp>
      <p:pic>
        <p:nvPicPr>
          <p:cNvPr id="16" name="图片 15">
            <a:extLst>
              <a:ext uri="{FF2B5EF4-FFF2-40B4-BE49-F238E27FC236}">
                <a16:creationId xmlns:a16="http://schemas.microsoft.com/office/drawing/2014/main" id="{C186C619-19E6-4B83-A10A-1218751D47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199295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1442"/>
                                        </p:tgtEl>
                                        <p:attrNameLst>
                                          <p:attrName>style.visibility</p:attrName>
                                        </p:attrNameLst>
                                      </p:cBhvr>
                                      <p:to>
                                        <p:strVal val="visible"/>
                                      </p:to>
                                    </p:set>
                                    <p:animEffect transition="in" filter="blinds(horizontal)">
                                      <p:cBhvr>
                                        <p:cTn id="17" dur="500"/>
                                        <p:tgtEl>
                                          <p:spTgt spid="6144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nodeType="clickEffect">
                                  <p:stCondLst>
                                    <p:cond delay="0"/>
                                  </p:stCondLst>
                                  <p:childTnLst>
                                    <p:animEffect transition="out" filter="blinds(horizontal)">
                                      <p:cBhvr>
                                        <p:cTn id="21" dur="500"/>
                                        <p:tgtEl>
                                          <p:spTgt spid="61442"/>
                                        </p:tgtEl>
                                      </p:cBhvr>
                                    </p:animEffect>
                                    <p:set>
                                      <p:cBhvr>
                                        <p:cTn id="22" dur="1" fill="hold">
                                          <p:stCondLst>
                                            <p:cond delay="499"/>
                                          </p:stCondLst>
                                        </p:cTn>
                                        <p:tgtEl>
                                          <p:spTgt spid="614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C186C619-19E6-4B83-A10A-1218751D47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pic>
        <p:nvPicPr>
          <p:cNvPr id="13" name="Picture 4" descr="F:\0PPT素材\背景及图片\白麻子.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直接连接符 19"/>
          <p:cNvCxnSpPr/>
          <p:nvPr/>
        </p:nvCxnSpPr>
        <p:spPr>
          <a:xfrm>
            <a:off x="386758" y="710191"/>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409" y="779084"/>
            <a:ext cx="6760833" cy="4362850"/>
          </a:xfrm>
          <a:prstGeom prst="rect">
            <a:avLst/>
          </a:prstGeom>
        </p:spPr>
      </p:pic>
      <p:sp>
        <p:nvSpPr>
          <p:cNvPr id="15" name="椭圆 14"/>
          <p:cNvSpPr/>
          <p:nvPr/>
        </p:nvSpPr>
        <p:spPr>
          <a:xfrm>
            <a:off x="244257" y="1847663"/>
            <a:ext cx="1897693" cy="1137472"/>
          </a:xfrm>
          <a:prstGeom prst="ellipse">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67194" y="149278"/>
            <a:ext cx="3294345" cy="2688869"/>
          </a:xfrm>
          <a:prstGeom prst="rect">
            <a:avLst/>
          </a:prstGeom>
        </p:spPr>
      </p:pic>
      <p:sp>
        <p:nvSpPr>
          <p:cNvPr id="16" name="椭圆 15"/>
          <p:cNvSpPr/>
          <p:nvPr/>
        </p:nvSpPr>
        <p:spPr>
          <a:xfrm>
            <a:off x="2448838" y="2061481"/>
            <a:ext cx="1553228" cy="1889614"/>
          </a:xfrm>
          <a:prstGeom prst="ellipse">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STFangsong" charset="-122"/>
                <a:ea typeface="STFangsong" charset="-122"/>
                <a:cs typeface="STFangsong" charset="-122"/>
              </a:rPr>
              <a:t>啁啾</a:t>
            </a:r>
            <a:r>
              <a:rPr lang="zh-CN" altLang="en-US" sz="3200" b="1">
                <a:solidFill>
                  <a:srgbClr val="0432FF"/>
                </a:solidFill>
                <a:latin typeface="STFangsong" charset="-122"/>
                <a:ea typeface="STFangsong" charset="-122"/>
                <a:cs typeface="STFangsong" charset="-122"/>
              </a:rPr>
              <a:t>脉冲放大</a:t>
            </a:r>
            <a:endParaRPr lang="en-US" altLang="zh-CN" sz="3200" b="1" dirty="0">
              <a:solidFill>
                <a:srgbClr val="0432FF"/>
              </a:solidFill>
              <a:latin typeface="STFangsong" charset="-122"/>
              <a:ea typeface="STFangsong" charset="-122"/>
              <a:cs typeface="STFangsong" charset="-122"/>
            </a:endParaRPr>
          </a:p>
        </p:txBody>
      </p:sp>
    </p:spTree>
    <p:extLst>
      <p:ext uri="{BB962C8B-B14F-4D97-AF65-F5344CB8AC3E}">
        <p14:creationId xmlns:p14="http://schemas.microsoft.com/office/powerpoint/2010/main" val="3795822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F:\0PPT素材\背景及图片\白麻子.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直接连接符 19"/>
          <p:cNvCxnSpPr/>
          <p:nvPr/>
        </p:nvCxnSpPr>
        <p:spPr>
          <a:xfrm>
            <a:off x="386758" y="710191"/>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409" y="779084"/>
            <a:ext cx="6760833" cy="4362850"/>
          </a:xfrm>
          <a:prstGeom prst="rect">
            <a:avLst/>
          </a:prstGeom>
        </p:spPr>
      </p:pic>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l="22016" t="946" r="25145" b="-794"/>
          <a:stretch/>
        </p:blipFill>
        <p:spPr>
          <a:xfrm>
            <a:off x="57409" y="728906"/>
            <a:ext cx="2355992" cy="2928694"/>
          </a:xfrm>
          <a:prstGeom prst="rect">
            <a:avLst/>
          </a:prstGeom>
        </p:spPr>
      </p:pic>
      <p:sp>
        <p:nvSpPr>
          <p:cNvPr id="14" name="椭圆 13"/>
          <p:cNvSpPr/>
          <p:nvPr/>
        </p:nvSpPr>
        <p:spPr>
          <a:xfrm>
            <a:off x="2448838" y="2061481"/>
            <a:ext cx="1553228" cy="1889614"/>
          </a:xfrm>
          <a:prstGeom prst="ellipse">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5966442" y="2354893"/>
            <a:ext cx="665882" cy="2223370"/>
          </a:xfrm>
          <a:prstGeom prst="ellipse">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STFangsong" charset="-122"/>
                <a:ea typeface="STFangsong" charset="-122"/>
                <a:cs typeface="STFangsong" charset="-122"/>
              </a:rPr>
              <a:t>啁啾</a:t>
            </a:r>
            <a:r>
              <a:rPr lang="zh-CN" altLang="en-US" sz="3200" b="1">
                <a:solidFill>
                  <a:srgbClr val="0432FF"/>
                </a:solidFill>
                <a:latin typeface="STFangsong" charset="-122"/>
                <a:ea typeface="STFangsong" charset="-122"/>
                <a:cs typeface="STFangsong" charset="-122"/>
              </a:rPr>
              <a:t>脉冲放大</a:t>
            </a:r>
            <a:endParaRPr lang="en-US" altLang="zh-CN" sz="3200" b="1" dirty="0">
              <a:solidFill>
                <a:srgbClr val="0432FF"/>
              </a:solidFill>
              <a:latin typeface="STFangsong" charset="-122"/>
              <a:ea typeface="STFangsong" charset="-122"/>
              <a:cs typeface="STFangsong" charset="-122"/>
            </a:endParaRPr>
          </a:p>
        </p:txBody>
      </p:sp>
      <p:pic>
        <p:nvPicPr>
          <p:cNvPr id="10" name="图片 9">
            <a:extLst>
              <a:ext uri="{FF2B5EF4-FFF2-40B4-BE49-F238E27FC236}">
                <a16:creationId xmlns:a16="http://schemas.microsoft.com/office/drawing/2014/main" id="{C186C619-19E6-4B83-A10A-1218751D47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388891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F:\0PPT素材\背景及图片\白麻子.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直接连接符 19"/>
          <p:cNvCxnSpPr/>
          <p:nvPr/>
        </p:nvCxnSpPr>
        <p:spPr>
          <a:xfrm>
            <a:off x="386758" y="710191"/>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409" y="779084"/>
            <a:ext cx="6760833" cy="4362850"/>
          </a:xfrm>
          <a:prstGeom prst="rect">
            <a:avLst/>
          </a:prstGeom>
        </p:spPr>
      </p:pic>
      <p:sp>
        <p:nvSpPr>
          <p:cNvPr id="12" name="矩形 11"/>
          <p:cNvSpPr/>
          <p:nvPr/>
        </p:nvSpPr>
        <p:spPr>
          <a:xfrm>
            <a:off x="2253137" y="2662802"/>
            <a:ext cx="3947247" cy="2246769"/>
          </a:xfrm>
          <a:prstGeom prst="rect">
            <a:avLst/>
          </a:prstGeom>
          <a:solidFill>
            <a:srgbClr val="1A3F6C"/>
          </a:solidFill>
        </p:spPr>
        <p:txBody>
          <a:bodyPr wrap="square">
            <a:spAutoFit/>
          </a:bodyPr>
          <a:lstStyle/>
          <a:p>
            <a:pPr algn="just"/>
            <a:r>
              <a:rPr lang="zh-CN" altLang="en-US" sz="2000" b="1" dirty="0">
                <a:solidFill>
                  <a:schemeClr val="bg1"/>
                </a:solidFill>
                <a:latin typeface="+mn-ea"/>
              </a:rPr>
              <a:t>被放大之前的脉冲经过展宽后，由于不同频率成分传输速度不一样，导致</a:t>
            </a:r>
            <a:r>
              <a:rPr lang="zh-CN" altLang="en-US" sz="2000" b="1" dirty="0">
                <a:solidFill>
                  <a:srgbClr val="FFFF00"/>
                </a:solidFill>
                <a:latin typeface="+mn-ea"/>
              </a:rPr>
              <a:t>脉冲的瞬时频率会随着时间变化</a:t>
            </a:r>
            <a:r>
              <a:rPr lang="zh-CN" altLang="en-US" sz="2000" b="1" dirty="0">
                <a:solidFill>
                  <a:schemeClr val="bg1"/>
                </a:solidFill>
                <a:latin typeface="+mn-ea"/>
              </a:rPr>
              <a:t>。</a:t>
            </a:r>
            <a:endParaRPr lang="en-US" altLang="zh-CN" sz="2000" b="1" dirty="0">
              <a:solidFill>
                <a:schemeClr val="bg1"/>
              </a:solidFill>
              <a:latin typeface="+mn-ea"/>
            </a:endParaRPr>
          </a:p>
          <a:p>
            <a:pPr algn="just"/>
            <a:r>
              <a:rPr lang="zh-CN" altLang="en-US" sz="2000" b="1" dirty="0">
                <a:solidFill>
                  <a:srgbClr val="FFFF00"/>
                </a:solidFill>
                <a:latin typeface="+mn-ea"/>
              </a:rPr>
              <a:t>啁啾是形容鸟叫的声音</a:t>
            </a:r>
            <a:r>
              <a:rPr lang="zh-CN" altLang="en-US" sz="2000" b="1" dirty="0">
                <a:solidFill>
                  <a:schemeClr val="bg1"/>
                </a:solidFill>
                <a:latin typeface="+mn-ea"/>
              </a:rPr>
              <a:t>，如果仔细听，就会发现</a:t>
            </a:r>
            <a:r>
              <a:rPr lang="zh-CN" altLang="en-US" sz="2000" b="1" dirty="0">
                <a:solidFill>
                  <a:srgbClr val="FFFF00"/>
                </a:solidFill>
                <a:latin typeface="+mn-ea"/>
              </a:rPr>
              <a:t>鸟叫的声音频率也会随时间变化</a:t>
            </a:r>
            <a:r>
              <a:rPr lang="zh-CN" altLang="en-US" sz="2000" b="1" dirty="0">
                <a:solidFill>
                  <a:schemeClr val="bg1"/>
                </a:solidFill>
                <a:latin typeface="+mn-ea"/>
              </a:rPr>
              <a:t>，先低后高。</a:t>
            </a:r>
          </a:p>
        </p:txBody>
      </p:sp>
      <p:sp>
        <p:nvSpPr>
          <p:cNvPr id="8" name="文本框 7"/>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STFangsong" charset="-122"/>
                <a:ea typeface="STFangsong" charset="-122"/>
                <a:cs typeface="STFangsong" charset="-122"/>
              </a:rPr>
              <a:t>啁啾</a:t>
            </a:r>
            <a:r>
              <a:rPr lang="zh-CN" altLang="en-US" sz="3200" b="1">
                <a:solidFill>
                  <a:srgbClr val="0432FF"/>
                </a:solidFill>
                <a:latin typeface="STFangsong" charset="-122"/>
                <a:ea typeface="STFangsong" charset="-122"/>
                <a:cs typeface="STFangsong" charset="-122"/>
              </a:rPr>
              <a:t>脉冲放大</a:t>
            </a:r>
            <a:endParaRPr lang="en-US" altLang="zh-CN" sz="3200" b="1" dirty="0">
              <a:solidFill>
                <a:srgbClr val="0432FF"/>
              </a:solidFill>
              <a:latin typeface="STFangsong" charset="-122"/>
              <a:ea typeface="STFangsong" charset="-122"/>
              <a:cs typeface="STFangsong" charset="-122"/>
            </a:endParaRPr>
          </a:p>
        </p:txBody>
      </p:sp>
      <p:pic>
        <p:nvPicPr>
          <p:cNvPr id="9" name="图片 8">
            <a:extLst>
              <a:ext uri="{FF2B5EF4-FFF2-40B4-BE49-F238E27FC236}">
                <a16:creationId xmlns:a16="http://schemas.microsoft.com/office/drawing/2014/main" id="{C186C619-19E6-4B83-A10A-1218751D47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17688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F:\0PPT素材\背景及图片\白麻子.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直接连接符 19"/>
          <p:cNvCxnSpPr/>
          <p:nvPr/>
        </p:nvCxnSpPr>
        <p:spPr>
          <a:xfrm>
            <a:off x="386758" y="710191"/>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2555693" y="3213434"/>
            <a:ext cx="406306" cy="1754326"/>
          </a:xfrm>
          <a:prstGeom prst="rect">
            <a:avLst/>
          </a:prstGeom>
          <a:noFill/>
        </p:spPr>
        <p:txBody>
          <a:bodyPr wrap="square" rtlCol="0">
            <a:spAutoFit/>
          </a:bodyPr>
          <a:lstStyle/>
          <a:p>
            <a:r>
              <a:rPr lang="zh-CN" altLang="en-US" b="1" dirty="0">
                <a:solidFill>
                  <a:srgbClr val="FF0000"/>
                </a:solidFill>
              </a:rPr>
              <a:t>激光近视矫正</a:t>
            </a:r>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871" y="3245129"/>
            <a:ext cx="2153274" cy="1675809"/>
          </a:xfrm>
          <a:prstGeom prst="rect">
            <a:avLst/>
          </a:prstGeom>
        </p:spPr>
      </p:pic>
      <p:sp>
        <p:nvSpPr>
          <p:cNvPr id="9" name="Rectangle 2"/>
          <p:cNvSpPr>
            <a:spLocks noGrp="1" noChangeArrowheads="1"/>
          </p:cNvSpPr>
          <p:nvPr>
            <p:ph type="title"/>
          </p:nvPr>
        </p:nvSpPr>
        <p:spPr>
          <a:xfrm>
            <a:off x="5307262" y="754994"/>
            <a:ext cx="1259633" cy="475223"/>
          </a:xfrm>
        </p:spPr>
        <p:txBody>
          <a:bodyPr>
            <a:noAutofit/>
          </a:bodyPr>
          <a:lstStyle/>
          <a:p>
            <a:pPr eaLnBrk="1" hangingPunct="1"/>
            <a:r>
              <a:rPr lang="zh-CN" altLang="en-US" sz="1800" b="1" dirty="0">
                <a:solidFill>
                  <a:srgbClr val="FF0000"/>
                </a:solidFill>
                <a:latin typeface="+mn-ea"/>
                <a:ea typeface="+mn-ea"/>
              </a:rPr>
              <a:t>激光通信</a:t>
            </a:r>
            <a:endParaRPr lang="en-US" altLang="zh-CN" sz="1800" b="1" dirty="0">
              <a:solidFill>
                <a:srgbClr val="FF0000"/>
              </a:solidFill>
              <a:latin typeface="+mn-ea"/>
              <a:ea typeface="+mn-ea"/>
            </a:endParaRPr>
          </a:p>
        </p:txBody>
      </p:sp>
      <p:pic>
        <p:nvPicPr>
          <p:cNvPr id="14" name="Picture 2" descr="U28P27T1D203272F319DT2004061007580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1756" y="1163719"/>
            <a:ext cx="1855139" cy="1675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2"/>
          <p:cNvSpPr txBox="1">
            <a:spLocks noChangeArrowheads="1"/>
          </p:cNvSpPr>
          <p:nvPr/>
        </p:nvSpPr>
        <p:spPr>
          <a:xfrm>
            <a:off x="3566084" y="754995"/>
            <a:ext cx="1162140" cy="475223"/>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zh-CN" altLang="en-US" sz="1800" b="1" dirty="0">
                <a:solidFill>
                  <a:srgbClr val="FF0000"/>
                </a:solidFill>
                <a:latin typeface="+mn-ea"/>
                <a:ea typeface="+mn-ea"/>
              </a:rPr>
              <a:t>激光雷达</a:t>
            </a:r>
            <a:endParaRPr lang="en-US" altLang="zh-CN" sz="1800" b="1" dirty="0">
              <a:solidFill>
                <a:srgbClr val="FF0000"/>
              </a:solidFill>
              <a:latin typeface="+mn-ea"/>
              <a:ea typeface="+mn-ea"/>
            </a:endParaRPr>
          </a:p>
        </p:txBody>
      </p:sp>
      <p:pic>
        <p:nvPicPr>
          <p:cNvPr id="16" name="Picture 3" descr="lidg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39794" y="1230217"/>
            <a:ext cx="2332134" cy="3506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2"/>
          <p:cNvSpPr txBox="1">
            <a:spLocks noChangeArrowheads="1"/>
          </p:cNvSpPr>
          <p:nvPr/>
        </p:nvSpPr>
        <p:spPr>
          <a:xfrm>
            <a:off x="5339317" y="2772062"/>
            <a:ext cx="1195521" cy="4771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zh-CN" altLang="en-US" sz="1800" b="1" dirty="0">
                <a:solidFill>
                  <a:srgbClr val="FF0000"/>
                </a:solidFill>
                <a:latin typeface="+mn-ea"/>
                <a:ea typeface="+mn-ea"/>
              </a:rPr>
              <a:t>激光武器</a:t>
            </a:r>
            <a:endParaRPr lang="en-US" altLang="zh-CN" sz="1800" b="1" dirty="0">
              <a:solidFill>
                <a:srgbClr val="FF0000"/>
              </a:solidFill>
              <a:latin typeface="+mn-ea"/>
              <a:ea typeface="+mn-ea"/>
            </a:endParaRPr>
          </a:p>
        </p:txBody>
      </p:sp>
      <p:pic>
        <p:nvPicPr>
          <p:cNvPr id="19" name="图片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43774" y="3181755"/>
            <a:ext cx="2357845" cy="1817684"/>
          </a:xfrm>
          <a:prstGeom prst="rect">
            <a:avLst/>
          </a:prstGeom>
        </p:spPr>
      </p:pic>
      <p:pic>
        <p:nvPicPr>
          <p:cNvPr id="23" name="图片 2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6537" y="752088"/>
            <a:ext cx="2301812" cy="1666138"/>
          </a:xfrm>
          <a:prstGeom prst="rect">
            <a:avLst/>
          </a:prstGeom>
        </p:spPr>
      </p:pic>
      <p:sp>
        <p:nvSpPr>
          <p:cNvPr id="24" name="文本框 23"/>
          <p:cNvSpPr txBox="1"/>
          <p:nvPr/>
        </p:nvSpPr>
        <p:spPr>
          <a:xfrm>
            <a:off x="417359" y="2414132"/>
            <a:ext cx="2166581" cy="830997"/>
          </a:xfrm>
          <a:prstGeom prst="rect">
            <a:avLst/>
          </a:prstGeom>
          <a:noFill/>
        </p:spPr>
        <p:txBody>
          <a:bodyPr wrap="square" rtlCol="0">
            <a:spAutoFit/>
          </a:bodyPr>
          <a:lstStyle/>
          <a:p>
            <a:pPr algn="ctr"/>
            <a:r>
              <a:rPr lang="en-US" altLang="zh-CN" sz="1600" b="1" dirty="0">
                <a:solidFill>
                  <a:srgbClr val="FF33CC"/>
                </a:solidFill>
              </a:rPr>
              <a:t>2018</a:t>
            </a:r>
            <a:r>
              <a:rPr lang="zh-CN" altLang="en-US" sz="1600" b="1" dirty="0">
                <a:solidFill>
                  <a:srgbClr val="FF33CC"/>
                </a:solidFill>
              </a:rPr>
              <a:t>诺贝尔物理学奖</a:t>
            </a:r>
            <a:endParaRPr lang="en-US" altLang="zh-CN" sz="1600" b="1" dirty="0">
              <a:solidFill>
                <a:srgbClr val="FF33CC"/>
              </a:solidFill>
            </a:endParaRPr>
          </a:p>
          <a:p>
            <a:pPr algn="ctr"/>
            <a:r>
              <a:rPr lang="zh-CN" altLang="en-US" sz="1600" b="1" dirty="0"/>
              <a:t>“</a:t>
            </a:r>
            <a:r>
              <a:rPr lang="zh-CN" altLang="en-US" sz="1600" b="1" dirty="0">
                <a:latin typeface="-apple-system-font"/>
              </a:rPr>
              <a:t>制造高强度、超短光脉冲的方法</a:t>
            </a:r>
            <a:r>
              <a:rPr lang="zh-CN" altLang="en-US" sz="1600" b="1" dirty="0"/>
              <a:t>”</a:t>
            </a:r>
          </a:p>
        </p:txBody>
      </p:sp>
      <p:sp>
        <p:nvSpPr>
          <p:cNvPr id="21" name="文本框 20"/>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STFangsong" charset="-122"/>
                <a:ea typeface="STFangsong" charset="-122"/>
                <a:cs typeface="STFangsong" charset="-122"/>
              </a:rPr>
              <a:t>啁啾</a:t>
            </a:r>
            <a:r>
              <a:rPr lang="zh-CN" altLang="en-US" sz="3200" b="1">
                <a:solidFill>
                  <a:srgbClr val="0432FF"/>
                </a:solidFill>
                <a:latin typeface="STFangsong" charset="-122"/>
                <a:ea typeface="STFangsong" charset="-122"/>
                <a:cs typeface="STFangsong" charset="-122"/>
              </a:rPr>
              <a:t>脉冲放大</a:t>
            </a:r>
            <a:endParaRPr lang="en-US" altLang="zh-CN" sz="3200" b="1" dirty="0">
              <a:solidFill>
                <a:srgbClr val="0432FF"/>
              </a:solidFill>
              <a:latin typeface="STFangsong" charset="-122"/>
              <a:ea typeface="STFangsong" charset="-122"/>
              <a:cs typeface="STFangsong" charset="-122"/>
            </a:endParaRPr>
          </a:p>
        </p:txBody>
      </p:sp>
      <p:pic>
        <p:nvPicPr>
          <p:cNvPr id="22" name="图片 21">
            <a:extLst>
              <a:ext uri="{FF2B5EF4-FFF2-40B4-BE49-F238E27FC236}">
                <a16:creationId xmlns:a16="http://schemas.microsoft.com/office/drawing/2014/main" id="{C186C619-19E6-4B83-A10A-1218751D473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184282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linds(horizontal)">
                                      <p:cBhvr>
                                        <p:cTn id="10" dur="500"/>
                                        <p:tgtEl>
                                          <p:spTgt spid="11"/>
                                        </p:tgtEl>
                                      </p:cBhvr>
                                    </p:animEffect>
                                  </p:childTnLst>
                                </p:cTn>
                              </p:par>
                            </p:childTnLst>
                          </p:cTn>
                        </p:par>
                        <p:par>
                          <p:cTn id="11" fill="hold">
                            <p:stCondLst>
                              <p:cond delay="500"/>
                            </p:stCondLst>
                            <p:childTnLst>
                              <p:par>
                                <p:cTn id="12" presetID="3" presetClass="entr" presetSubtype="10" fill="hold" grpId="0" nodeType="afterEffect">
                                  <p:stCondLst>
                                    <p:cond delay="1000"/>
                                  </p:stCondLst>
                                  <p:childTnLst>
                                    <p:set>
                                      <p:cBhvr>
                                        <p:cTn id="13" dur="1" fill="hold">
                                          <p:stCondLst>
                                            <p:cond delay="0"/>
                                          </p:stCondLst>
                                        </p:cTn>
                                        <p:tgtEl>
                                          <p:spTgt spid="9"/>
                                        </p:tgtEl>
                                        <p:attrNameLst>
                                          <p:attrName>style.visibility</p:attrName>
                                        </p:attrNameLst>
                                      </p:cBhvr>
                                      <p:to>
                                        <p:strVal val="visible"/>
                                      </p:to>
                                    </p:set>
                                    <p:animEffect transition="in" filter="blinds(horizontal)">
                                      <p:cBhvr>
                                        <p:cTn id="14" dur="500"/>
                                        <p:tgtEl>
                                          <p:spTgt spid="9"/>
                                        </p:tgtEl>
                                      </p:cBhvr>
                                    </p:animEffect>
                                  </p:childTnLst>
                                </p:cTn>
                              </p:par>
                              <p:par>
                                <p:cTn id="15" presetID="3" presetClass="entr" presetSubtype="10" fill="hold" nodeType="withEffect">
                                  <p:stCondLst>
                                    <p:cond delay="1000"/>
                                  </p:stCondLst>
                                  <p:childTnLst>
                                    <p:set>
                                      <p:cBhvr>
                                        <p:cTn id="16" dur="1" fill="hold">
                                          <p:stCondLst>
                                            <p:cond delay="0"/>
                                          </p:stCondLst>
                                        </p:cTn>
                                        <p:tgtEl>
                                          <p:spTgt spid="14"/>
                                        </p:tgtEl>
                                        <p:attrNameLst>
                                          <p:attrName>style.visibility</p:attrName>
                                        </p:attrNameLst>
                                      </p:cBhvr>
                                      <p:to>
                                        <p:strVal val="visible"/>
                                      </p:to>
                                    </p:set>
                                    <p:animEffect transition="in" filter="blinds(horizontal)">
                                      <p:cBhvr>
                                        <p:cTn id="17" dur="500"/>
                                        <p:tgtEl>
                                          <p:spTgt spid="14"/>
                                        </p:tgtEl>
                                      </p:cBhvr>
                                    </p:animEffect>
                                  </p:childTnLst>
                                </p:cTn>
                              </p:par>
                              <p:par>
                                <p:cTn id="18" presetID="3" presetClass="entr" presetSubtype="10" fill="hold" grpId="0" nodeType="withEffect">
                                  <p:stCondLst>
                                    <p:cond delay="1000"/>
                                  </p:stCondLst>
                                  <p:childTnLst>
                                    <p:set>
                                      <p:cBhvr>
                                        <p:cTn id="19" dur="1" fill="hold">
                                          <p:stCondLst>
                                            <p:cond delay="0"/>
                                          </p:stCondLst>
                                        </p:cTn>
                                        <p:tgtEl>
                                          <p:spTgt spid="15"/>
                                        </p:tgtEl>
                                        <p:attrNameLst>
                                          <p:attrName>style.visibility</p:attrName>
                                        </p:attrNameLst>
                                      </p:cBhvr>
                                      <p:to>
                                        <p:strVal val="visible"/>
                                      </p:to>
                                    </p:set>
                                    <p:animEffect transition="in" filter="blinds(horizontal)">
                                      <p:cBhvr>
                                        <p:cTn id="20" dur="500"/>
                                        <p:tgtEl>
                                          <p:spTgt spid="15"/>
                                        </p:tgtEl>
                                      </p:cBhvr>
                                    </p:animEffect>
                                  </p:childTnLst>
                                </p:cTn>
                              </p:par>
                              <p:par>
                                <p:cTn id="21" presetID="3" presetClass="entr" presetSubtype="10" fill="hold" nodeType="withEffect">
                                  <p:stCondLst>
                                    <p:cond delay="1000"/>
                                  </p:stCondLst>
                                  <p:childTnLst>
                                    <p:set>
                                      <p:cBhvr>
                                        <p:cTn id="22" dur="1" fill="hold">
                                          <p:stCondLst>
                                            <p:cond delay="0"/>
                                          </p:stCondLst>
                                        </p:cTn>
                                        <p:tgtEl>
                                          <p:spTgt spid="16"/>
                                        </p:tgtEl>
                                        <p:attrNameLst>
                                          <p:attrName>style.visibility</p:attrName>
                                        </p:attrNameLst>
                                      </p:cBhvr>
                                      <p:to>
                                        <p:strVal val="visible"/>
                                      </p:to>
                                    </p:set>
                                    <p:animEffect transition="in" filter="blinds(horizontal)">
                                      <p:cBhvr>
                                        <p:cTn id="23" dur="500"/>
                                        <p:tgtEl>
                                          <p:spTgt spid="16"/>
                                        </p:tgtEl>
                                      </p:cBhvr>
                                    </p:animEffect>
                                  </p:childTnLst>
                                </p:cTn>
                              </p:par>
                              <p:par>
                                <p:cTn id="24" presetID="3" presetClass="entr" presetSubtype="10" fill="hold" grpId="0" nodeType="withEffect">
                                  <p:stCondLst>
                                    <p:cond delay="1000"/>
                                  </p:stCondLst>
                                  <p:childTnLst>
                                    <p:set>
                                      <p:cBhvr>
                                        <p:cTn id="25" dur="1" fill="hold">
                                          <p:stCondLst>
                                            <p:cond delay="0"/>
                                          </p:stCondLst>
                                        </p:cTn>
                                        <p:tgtEl>
                                          <p:spTgt spid="17"/>
                                        </p:tgtEl>
                                        <p:attrNameLst>
                                          <p:attrName>style.visibility</p:attrName>
                                        </p:attrNameLst>
                                      </p:cBhvr>
                                      <p:to>
                                        <p:strVal val="visible"/>
                                      </p:to>
                                    </p:set>
                                    <p:animEffect transition="in" filter="blinds(horizontal)">
                                      <p:cBhvr>
                                        <p:cTn id="26" dur="500"/>
                                        <p:tgtEl>
                                          <p:spTgt spid="17"/>
                                        </p:tgtEl>
                                      </p:cBhvr>
                                    </p:animEffect>
                                  </p:childTnLst>
                                </p:cTn>
                              </p:par>
                              <p:par>
                                <p:cTn id="27" presetID="3" presetClass="entr" presetSubtype="10" fill="hold" nodeType="withEffect">
                                  <p:stCondLst>
                                    <p:cond delay="1000"/>
                                  </p:stCondLst>
                                  <p:childTnLst>
                                    <p:set>
                                      <p:cBhvr>
                                        <p:cTn id="28" dur="1" fill="hold">
                                          <p:stCondLst>
                                            <p:cond delay="0"/>
                                          </p:stCondLst>
                                        </p:cTn>
                                        <p:tgtEl>
                                          <p:spTgt spid="19"/>
                                        </p:tgtEl>
                                        <p:attrNameLst>
                                          <p:attrName>style.visibility</p:attrName>
                                        </p:attrNameLst>
                                      </p:cBhvr>
                                      <p:to>
                                        <p:strVal val="visible"/>
                                      </p:to>
                                    </p:set>
                                    <p:animEffect transition="in" filter="blinds(horizontal)">
                                      <p:cBhvr>
                                        <p:cTn id="2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P spid="15"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F:\0PPT素材\背景及图片\白麻子.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直接连接符 19"/>
          <p:cNvCxnSpPr/>
          <p:nvPr/>
        </p:nvCxnSpPr>
        <p:spPr>
          <a:xfrm>
            <a:off x="386758" y="710191"/>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 name="Rectangle 2"/>
          <p:cNvSpPr>
            <a:spLocks noChangeArrowheads="1"/>
          </p:cNvSpPr>
          <p:nvPr/>
        </p:nvSpPr>
        <p:spPr bwMode="auto">
          <a:xfrm>
            <a:off x="4767821" y="1843324"/>
            <a:ext cx="2146392"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ea typeface="宋体" panose="02010600030101010101" pitchFamily="2" charset="-122"/>
              </a:defRPr>
            </a:lvl1pPr>
            <a:lvl2pPr marL="742950" indent="-285750" eaLnBrk="0" hangingPunct="0">
              <a:defRPr b="1">
                <a:solidFill>
                  <a:schemeClr val="tx1"/>
                </a:solidFill>
                <a:latin typeface="Arial" panose="020B0604020202020204" pitchFamily="34" charset="0"/>
                <a:ea typeface="宋体" panose="02010600030101010101" pitchFamily="2" charset="-122"/>
              </a:defRPr>
            </a:lvl2pPr>
            <a:lvl3pPr marL="1143000" indent="-228600" eaLnBrk="0" hangingPunct="0">
              <a:defRPr b="1">
                <a:solidFill>
                  <a:schemeClr val="tx1"/>
                </a:solidFill>
                <a:latin typeface="Arial" panose="020B0604020202020204" pitchFamily="34" charset="0"/>
                <a:ea typeface="宋体" panose="02010600030101010101" pitchFamily="2" charset="-122"/>
              </a:defRPr>
            </a:lvl3pPr>
            <a:lvl4pPr marL="1600200" indent="-228600" eaLnBrk="0" hangingPunct="0">
              <a:defRPr b="1">
                <a:solidFill>
                  <a:schemeClr val="tx1"/>
                </a:solidFill>
                <a:latin typeface="Arial" panose="020B0604020202020204" pitchFamily="34" charset="0"/>
                <a:ea typeface="宋体" panose="02010600030101010101" pitchFamily="2" charset="-122"/>
              </a:defRPr>
            </a:lvl4pPr>
            <a:lvl5pPr marL="2057400" indent="-228600" eaLnBrk="0" hangingPunct="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lnSpc>
                <a:spcPct val="120000"/>
              </a:lnSpc>
              <a:buClr>
                <a:srgbClr val="00FF00"/>
              </a:buClr>
            </a:pPr>
            <a:r>
              <a:rPr kumimoji="1" lang="zh-CN" altLang="en-US" sz="1600" b="0" dirty="0">
                <a:solidFill>
                  <a:srgbClr val="000000"/>
                </a:solidFill>
                <a:latin typeface="微软雅黑" panose="020B0503020204020204" pitchFamily="34" charset="-122"/>
                <a:ea typeface="微软雅黑" panose="020B0503020204020204" pitchFamily="34" charset="-122"/>
              </a:rPr>
              <a:t>超强光场</a:t>
            </a:r>
            <a:r>
              <a:rPr kumimoji="1" lang="en-US" altLang="zh-CN" sz="1600" b="0" dirty="0">
                <a:solidFill>
                  <a:srgbClr val="000000"/>
                </a:solidFill>
                <a:latin typeface="微软雅黑" panose="020B0503020204020204" pitchFamily="34" charset="-122"/>
                <a:ea typeface="微软雅黑" panose="020B0503020204020204" pitchFamily="34" charset="-122"/>
              </a:rPr>
              <a:t>10</a:t>
            </a:r>
            <a:r>
              <a:rPr kumimoji="1" lang="en-US" altLang="zh-CN" sz="1600" b="0" baseline="30000" dirty="0">
                <a:solidFill>
                  <a:srgbClr val="000000"/>
                </a:solidFill>
                <a:latin typeface="微软雅黑" panose="020B0503020204020204" pitchFamily="34" charset="-122"/>
                <a:ea typeface="微软雅黑" panose="020B0503020204020204" pitchFamily="34" charset="-122"/>
              </a:rPr>
              <a:t>21</a:t>
            </a:r>
            <a:r>
              <a:rPr kumimoji="1" lang="en-US" altLang="zh-CN" sz="1600" b="0" dirty="0">
                <a:solidFill>
                  <a:srgbClr val="000000"/>
                </a:solidFill>
                <a:latin typeface="微软雅黑" panose="020B0503020204020204" pitchFamily="34" charset="-122"/>
                <a:ea typeface="微软雅黑" panose="020B0503020204020204" pitchFamily="34" charset="-122"/>
              </a:rPr>
              <a:t>W/cm</a:t>
            </a:r>
            <a:r>
              <a:rPr kumimoji="1" lang="en-US" altLang="zh-CN" sz="1600" b="0" baseline="30000" dirty="0">
                <a:solidFill>
                  <a:srgbClr val="000000"/>
                </a:solidFill>
                <a:latin typeface="微软雅黑" panose="020B0503020204020204" pitchFamily="34" charset="-122"/>
                <a:ea typeface="微软雅黑" panose="020B0503020204020204" pitchFamily="34" charset="-122"/>
              </a:rPr>
              <a:t>2</a:t>
            </a:r>
            <a:endParaRPr kumimoji="1" lang="en-US" altLang="zh-CN" sz="1600" b="0" dirty="0">
              <a:solidFill>
                <a:srgbClr val="000000"/>
              </a:solidFill>
              <a:latin typeface="微软雅黑" panose="020B0503020204020204" pitchFamily="34" charset="-122"/>
              <a:ea typeface="微软雅黑" panose="020B0503020204020204" pitchFamily="34" charset="-122"/>
            </a:endParaRPr>
          </a:p>
          <a:p>
            <a:pPr eaLnBrk="1" hangingPunct="1">
              <a:lnSpc>
                <a:spcPct val="120000"/>
              </a:lnSpc>
              <a:buClr>
                <a:srgbClr val="00FF00"/>
              </a:buClr>
            </a:pPr>
            <a:r>
              <a:rPr kumimoji="1" lang="zh-CN" altLang="en-US" sz="1600" b="0" dirty="0">
                <a:solidFill>
                  <a:srgbClr val="000000"/>
                </a:solidFill>
                <a:latin typeface="微软雅黑" panose="020B0503020204020204" pitchFamily="34" charset="-122"/>
                <a:ea typeface="微软雅黑" panose="020B0503020204020204" pitchFamily="34" charset="-122"/>
              </a:rPr>
              <a:t>超强电场</a:t>
            </a:r>
            <a:r>
              <a:rPr kumimoji="1" lang="en-US" altLang="zh-CN" sz="1600" b="0" dirty="0">
                <a:solidFill>
                  <a:srgbClr val="000000"/>
                </a:solidFill>
                <a:latin typeface="微软雅黑" panose="020B0503020204020204" pitchFamily="34" charset="-122"/>
                <a:ea typeface="微软雅黑" panose="020B0503020204020204" pitchFamily="34" charset="-122"/>
              </a:rPr>
              <a:t>&gt;10</a:t>
            </a:r>
            <a:r>
              <a:rPr kumimoji="1" lang="en-US" altLang="zh-CN" sz="1600" b="0" baseline="30000" dirty="0">
                <a:solidFill>
                  <a:srgbClr val="000000"/>
                </a:solidFill>
                <a:latin typeface="微软雅黑" panose="020B0503020204020204" pitchFamily="34" charset="-122"/>
                <a:ea typeface="微软雅黑" panose="020B0503020204020204" pitchFamily="34" charset="-122"/>
              </a:rPr>
              <a:t>11 </a:t>
            </a:r>
            <a:r>
              <a:rPr kumimoji="1" lang="en-US" altLang="zh-CN" sz="1600" b="0" dirty="0">
                <a:solidFill>
                  <a:srgbClr val="000000"/>
                </a:solidFill>
                <a:latin typeface="微软雅黑" panose="020B0503020204020204" pitchFamily="34" charset="-122"/>
                <a:ea typeface="微软雅黑" panose="020B0503020204020204" pitchFamily="34" charset="-122"/>
              </a:rPr>
              <a:t>V/cm</a:t>
            </a:r>
          </a:p>
          <a:p>
            <a:pPr eaLnBrk="1" hangingPunct="1">
              <a:lnSpc>
                <a:spcPct val="120000"/>
              </a:lnSpc>
              <a:buClr>
                <a:srgbClr val="00FF00"/>
              </a:buClr>
            </a:pPr>
            <a:r>
              <a:rPr kumimoji="1" lang="zh-CN" altLang="en-US" sz="1600" b="0" dirty="0">
                <a:solidFill>
                  <a:srgbClr val="000000"/>
                </a:solidFill>
                <a:latin typeface="微软雅黑" panose="020B0503020204020204" pitchFamily="34" charset="-122"/>
                <a:ea typeface="微软雅黑" panose="020B0503020204020204" pitchFamily="34" charset="-122"/>
              </a:rPr>
              <a:t>超强磁场</a:t>
            </a:r>
            <a:r>
              <a:rPr kumimoji="1" lang="en-US" altLang="zh-CN" sz="1600" b="0" dirty="0">
                <a:solidFill>
                  <a:srgbClr val="000000"/>
                </a:solidFill>
                <a:latin typeface="微软雅黑" panose="020B0503020204020204" pitchFamily="34" charset="-122"/>
                <a:ea typeface="微软雅黑" panose="020B0503020204020204" pitchFamily="34" charset="-122"/>
              </a:rPr>
              <a:t>&gt;10</a:t>
            </a:r>
            <a:r>
              <a:rPr kumimoji="1" lang="en-US" altLang="zh-CN" sz="1600" b="0" baseline="30000" dirty="0">
                <a:solidFill>
                  <a:srgbClr val="000000"/>
                </a:solidFill>
                <a:latin typeface="微软雅黑" panose="020B0503020204020204" pitchFamily="34" charset="-122"/>
                <a:ea typeface="微软雅黑" panose="020B0503020204020204" pitchFamily="34" charset="-122"/>
              </a:rPr>
              <a:t>9 </a:t>
            </a:r>
            <a:r>
              <a:rPr kumimoji="1" lang="en-US" altLang="zh-CN" sz="1600" b="0" dirty="0">
                <a:solidFill>
                  <a:srgbClr val="000000"/>
                </a:solidFill>
                <a:latin typeface="微软雅黑" panose="020B0503020204020204" pitchFamily="34" charset="-122"/>
                <a:ea typeface="微软雅黑" panose="020B0503020204020204" pitchFamily="34" charset="-122"/>
              </a:rPr>
              <a:t>G</a:t>
            </a:r>
            <a:endParaRPr kumimoji="1" lang="zh-CN" altLang="en-US" sz="1600" b="0" dirty="0">
              <a:solidFill>
                <a:srgbClr val="000000"/>
              </a:solidFill>
              <a:latin typeface="微软雅黑" panose="020B0503020204020204" pitchFamily="34" charset="-122"/>
              <a:ea typeface="微软雅黑" panose="020B0503020204020204" pitchFamily="34" charset="-122"/>
            </a:endParaRPr>
          </a:p>
        </p:txBody>
      </p:sp>
      <p:sp>
        <p:nvSpPr>
          <p:cNvPr id="7" name="Rectangle 5"/>
          <p:cNvSpPr>
            <a:spLocks noChangeArrowheads="1"/>
          </p:cNvSpPr>
          <p:nvPr/>
        </p:nvSpPr>
        <p:spPr bwMode="auto">
          <a:xfrm>
            <a:off x="4765869" y="3174522"/>
            <a:ext cx="2003597" cy="68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ea typeface="宋体" panose="02010600030101010101" pitchFamily="2" charset="-122"/>
              </a:defRPr>
            </a:lvl1pPr>
            <a:lvl2pPr marL="742950" indent="-285750" eaLnBrk="0" hangingPunct="0">
              <a:defRPr b="1">
                <a:solidFill>
                  <a:schemeClr val="tx1"/>
                </a:solidFill>
                <a:latin typeface="Arial" panose="020B0604020202020204" pitchFamily="34" charset="0"/>
                <a:ea typeface="宋体" panose="02010600030101010101" pitchFamily="2" charset="-122"/>
              </a:defRPr>
            </a:lvl2pPr>
            <a:lvl3pPr marL="1143000" indent="-228600" eaLnBrk="0" hangingPunct="0">
              <a:defRPr b="1">
                <a:solidFill>
                  <a:schemeClr val="tx1"/>
                </a:solidFill>
                <a:latin typeface="Arial" panose="020B0604020202020204" pitchFamily="34" charset="0"/>
                <a:ea typeface="宋体" panose="02010600030101010101" pitchFamily="2" charset="-122"/>
              </a:defRPr>
            </a:lvl3pPr>
            <a:lvl4pPr marL="1600200" indent="-228600" eaLnBrk="0" hangingPunct="0">
              <a:defRPr b="1">
                <a:solidFill>
                  <a:schemeClr val="tx1"/>
                </a:solidFill>
                <a:latin typeface="Arial" panose="020B0604020202020204" pitchFamily="34" charset="0"/>
                <a:ea typeface="宋体" panose="02010600030101010101" pitchFamily="2" charset="-122"/>
              </a:defRPr>
            </a:lvl4pPr>
            <a:lvl5pPr marL="2057400" indent="-228600" eaLnBrk="0" hangingPunct="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lnSpc>
                <a:spcPct val="120000"/>
              </a:lnSpc>
              <a:buClr>
                <a:srgbClr val="00FF00"/>
              </a:buClr>
            </a:pPr>
            <a:r>
              <a:rPr kumimoji="1" lang="zh-CN" altLang="en-US" sz="1600" b="0">
                <a:solidFill>
                  <a:srgbClr val="000000"/>
                </a:solidFill>
                <a:latin typeface="微软雅黑" panose="020B0503020204020204" pitchFamily="34" charset="-122"/>
                <a:ea typeface="微软雅黑" panose="020B0503020204020204" pitchFamily="34" charset="-122"/>
              </a:rPr>
              <a:t>超</a:t>
            </a:r>
            <a:r>
              <a:rPr kumimoji="1" lang="zh-CN" altLang="en-US" sz="1600" b="0" dirty="0">
                <a:solidFill>
                  <a:srgbClr val="000000"/>
                </a:solidFill>
                <a:latin typeface="微软雅黑" panose="020B0503020204020204" pitchFamily="34" charset="-122"/>
                <a:ea typeface="微软雅黑" panose="020B0503020204020204" pitchFamily="34" charset="-122"/>
              </a:rPr>
              <a:t>高温</a:t>
            </a:r>
            <a:r>
              <a:rPr kumimoji="1" lang="en-US" altLang="zh-CN" sz="1600" b="0" dirty="0">
                <a:solidFill>
                  <a:srgbClr val="000000"/>
                </a:solidFill>
                <a:latin typeface="微软雅黑" panose="020B0503020204020204" pitchFamily="34" charset="-122"/>
                <a:ea typeface="微软雅黑" panose="020B0503020204020204" pitchFamily="34" charset="-122"/>
              </a:rPr>
              <a:t>&gt;10</a:t>
            </a:r>
            <a:r>
              <a:rPr kumimoji="1" lang="en-US" altLang="zh-CN" sz="1600" b="0" baseline="30000" dirty="0">
                <a:solidFill>
                  <a:srgbClr val="000000"/>
                </a:solidFill>
                <a:latin typeface="微软雅黑" panose="020B0503020204020204" pitchFamily="34" charset="-122"/>
                <a:ea typeface="微软雅黑" panose="020B0503020204020204" pitchFamily="34" charset="-122"/>
              </a:rPr>
              <a:t>9</a:t>
            </a:r>
            <a:r>
              <a:rPr kumimoji="1" lang="en-US" altLang="zh-CN" sz="1600" b="0" dirty="0">
                <a:solidFill>
                  <a:srgbClr val="000000"/>
                </a:solidFill>
                <a:latin typeface="微软雅黑" panose="020B0503020204020204" pitchFamily="34" charset="-122"/>
                <a:ea typeface="微软雅黑" panose="020B0503020204020204" pitchFamily="34" charset="-122"/>
              </a:rPr>
              <a:t> K</a:t>
            </a:r>
          </a:p>
          <a:p>
            <a:pPr eaLnBrk="1" hangingPunct="1">
              <a:lnSpc>
                <a:spcPct val="120000"/>
              </a:lnSpc>
              <a:buClr>
                <a:srgbClr val="00FF00"/>
              </a:buClr>
            </a:pPr>
            <a:r>
              <a:rPr kumimoji="1" lang="zh-CN" altLang="en-US" sz="1600" b="0" dirty="0">
                <a:solidFill>
                  <a:srgbClr val="000000"/>
                </a:solidFill>
                <a:latin typeface="微软雅黑" panose="020B0503020204020204" pitchFamily="34" charset="-122"/>
                <a:ea typeface="微软雅黑" panose="020B0503020204020204" pitchFamily="34" charset="-122"/>
              </a:rPr>
              <a:t>超高压</a:t>
            </a:r>
            <a:r>
              <a:rPr kumimoji="1" lang="en-US" altLang="zh-CN" sz="1600" b="0" dirty="0">
                <a:solidFill>
                  <a:srgbClr val="000000"/>
                </a:solidFill>
                <a:latin typeface="微软雅黑" panose="020B0503020204020204" pitchFamily="34" charset="-122"/>
                <a:ea typeface="微软雅黑" panose="020B0503020204020204" pitchFamily="34" charset="-122"/>
              </a:rPr>
              <a:t>&gt;10</a:t>
            </a:r>
            <a:r>
              <a:rPr kumimoji="1" lang="en-US" altLang="zh-CN" sz="1600" b="0" baseline="30000" dirty="0">
                <a:solidFill>
                  <a:srgbClr val="000000"/>
                </a:solidFill>
                <a:latin typeface="微软雅黑" panose="020B0503020204020204" pitchFamily="34" charset="-122"/>
                <a:ea typeface="微软雅黑" panose="020B0503020204020204" pitchFamily="34" charset="-122"/>
              </a:rPr>
              <a:t>8</a:t>
            </a:r>
            <a:r>
              <a:rPr kumimoji="1" lang="en-US" altLang="zh-CN" sz="1600" b="0" dirty="0">
                <a:solidFill>
                  <a:srgbClr val="000000"/>
                </a:solidFill>
                <a:latin typeface="微软雅黑" panose="020B0503020204020204" pitchFamily="34" charset="-122"/>
                <a:ea typeface="微软雅黑" panose="020B0503020204020204" pitchFamily="34" charset="-122"/>
              </a:rPr>
              <a:t> Bar </a:t>
            </a:r>
          </a:p>
        </p:txBody>
      </p:sp>
      <p:sp>
        <p:nvSpPr>
          <p:cNvPr id="4" name="文本框 3"/>
          <p:cNvSpPr txBox="1"/>
          <p:nvPr/>
        </p:nvSpPr>
        <p:spPr>
          <a:xfrm>
            <a:off x="4765869" y="1230988"/>
            <a:ext cx="2092131" cy="461665"/>
          </a:xfrm>
          <a:prstGeom prst="rect">
            <a:avLst/>
          </a:prstGeom>
          <a:noFill/>
        </p:spPr>
        <p:txBody>
          <a:bodyPr wrap="square" rtlCol="0">
            <a:spAutoFit/>
          </a:bodyPr>
          <a:lstStyle/>
          <a:p>
            <a:r>
              <a:rPr lang="zh-CN" altLang="en-US" sz="2400" dirty="0">
                <a:solidFill>
                  <a:srgbClr val="FF0000"/>
                </a:solidFill>
                <a:latin typeface="微软雅黑" panose="020B0503020204020204" pitchFamily="34" charset="-122"/>
                <a:ea typeface="微软雅黑" panose="020B0503020204020204" pitchFamily="34" charset="-122"/>
              </a:rPr>
              <a:t>极端物理条件</a:t>
            </a:r>
          </a:p>
        </p:txBody>
      </p:sp>
      <p:pic>
        <p:nvPicPr>
          <p:cNvPr id="17" name="图片 16"/>
          <p:cNvPicPr>
            <a:picLocks noChangeAspect="1"/>
          </p:cNvPicPr>
          <p:nvPr/>
        </p:nvPicPr>
        <p:blipFill rotWithShape="1">
          <a:blip r:embed="rId3" cstate="print">
            <a:extLst>
              <a:ext uri="{28A0092B-C50C-407E-A947-70E740481C1C}">
                <a14:useLocalDpi xmlns:a14="http://schemas.microsoft.com/office/drawing/2010/main" val="0"/>
              </a:ext>
            </a:extLst>
          </a:blip>
          <a:srcRect t="12875" r="5466"/>
          <a:stretch/>
        </p:blipFill>
        <p:spPr>
          <a:xfrm>
            <a:off x="264888" y="784838"/>
            <a:ext cx="4500981" cy="4202417"/>
          </a:xfrm>
          <a:prstGeom prst="rect">
            <a:avLst/>
          </a:prstGeom>
        </p:spPr>
      </p:pic>
      <p:sp>
        <p:nvSpPr>
          <p:cNvPr id="10" name="文本框 9"/>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STFangsong" charset="-122"/>
                <a:ea typeface="STFangsong" charset="-122"/>
                <a:cs typeface="STFangsong" charset="-122"/>
              </a:rPr>
              <a:t>啁啾</a:t>
            </a:r>
            <a:r>
              <a:rPr lang="zh-CN" altLang="en-US" sz="3200" b="1">
                <a:solidFill>
                  <a:srgbClr val="0432FF"/>
                </a:solidFill>
                <a:latin typeface="STFangsong" charset="-122"/>
                <a:ea typeface="STFangsong" charset="-122"/>
                <a:cs typeface="STFangsong" charset="-122"/>
              </a:rPr>
              <a:t>脉冲放大</a:t>
            </a:r>
            <a:endParaRPr lang="en-US" altLang="zh-CN" sz="3200" b="1" dirty="0">
              <a:solidFill>
                <a:srgbClr val="0432FF"/>
              </a:solidFill>
              <a:latin typeface="STFangsong" charset="-122"/>
              <a:ea typeface="STFangsong" charset="-122"/>
              <a:cs typeface="STFangsong" charset="-122"/>
            </a:endParaRPr>
          </a:p>
        </p:txBody>
      </p:sp>
      <p:pic>
        <p:nvPicPr>
          <p:cNvPr id="11" name="图片 10">
            <a:extLst>
              <a:ext uri="{FF2B5EF4-FFF2-40B4-BE49-F238E27FC236}">
                <a16:creationId xmlns:a16="http://schemas.microsoft.com/office/drawing/2014/main" id="{C186C619-19E6-4B83-A10A-1218751D47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295725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500"/>
                            </p:stCondLst>
                            <p:childTnLst>
                              <p:par>
                                <p:cTn id="12" presetID="10" presetClass="entr" presetSubtype="0" fill="hold" grpId="0" nodeType="afterEffect">
                                  <p:stCondLst>
                                    <p:cond delay="100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F:\0PPT素材\背景及图片\白麻子.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pic>
        <p:nvPicPr>
          <p:cNvPr id="18" name="图片 17"/>
          <p:cNvPicPr>
            <a:picLocks noChangeAspect="1"/>
          </p:cNvPicPr>
          <p:nvPr/>
        </p:nvPicPr>
        <p:blipFill>
          <a:blip r:embed="rId3" cstate="print"/>
          <a:stretch>
            <a:fillRect/>
          </a:stretch>
        </p:blipFill>
        <p:spPr>
          <a:xfrm>
            <a:off x="5545281" y="68174"/>
            <a:ext cx="1216258" cy="443522"/>
          </a:xfrm>
          <a:prstGeom prst="rect">
            <a:avLst/>
          </a:prstGeom>
        </p:spPr>
      </p:pic>
      <p:cxnSp>
        <p:nvCxnSpPr>
          <p:cNvPr id="20" name="直接连接符 19"/>
          <p:cNvCxnSpPr/>
          <p:nvPr/>
        </p:nvCxnSpPr>
        <p:spPr>
          <a:xfrm>
            <a:off x="386758" y="710191"/>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4446890" y="1271105"/>
            <a:ext cx="2515963" cy="369332"/>
          </a:xfrm>
          <a:prstGeom prst="rect">
            <a:avLst/>
          </a:prstGeom>
          <a:noFill/>
        </p:spPr>
        <p:txBody>
          <a:bodyPr wrap="square" rtlCol="0">
            <a:spAutoFit/>
          </a:bodyPr>
          <a:lstStyle/>
          <a:p>
            <a:r>
              <a:rPr lang="zh-CN" altLang="en-US" b="1" dirty="0">
                <a:solidFill>
                  <a:srgbClr val="FF0000"/>
                </a:solidFill>
              </a:rPr>
              <a:t>台面级超强粒子加速器</a:t>
            </a:r>
          </a:p>
        </p:txBody>
      </p:sp>
      <p:pic>
        <p:nvPicPr>
          <p:cNvPr id="10"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4099" y="1082535"/>
            <a:ext cx="1938667" cy="233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25172" y="1879603"/>
            <a:ext cx="2136367" cy="2308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5295" y="2810410"/>
            <a:ext cx="2247284" cy="2022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氢弹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0248" y="1072406"/>
            <a:ext cx="2304332" cy="1440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图片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04101" y="3501451"/>
            <a:ext cx="1938666" cy="1271764"/>
          </a:xfrm>
          <a:prstGeom prst="rect">
            <a:avLst/>
          </a:prstGeom>
        </p:spPr>
      </p:pic>
      <p:sp>
        <p:nvSpPr>
          <p:cNvPr id="12" name="文本框 11"/>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STFangsong" charset="-122"/>
                <a:ea typeface="STFangsong" charset="-122"/>
                <a:cs typeface="STFangsong" charset="-122"/>
              </a:rPr>
              <a:t>啁啾</a:t>
            </a:r>
            <a:r>
              <a:rPr lang="zh-CN" altLang="en-US" sz="3200" b="1">
                <a:solidFill>
                  <a:srgbClr val="0432FF"/>
                </a:solidFill>
                <a:latin typeface="STFangsong" charset="-122"/>
                <a:ea typeface="STFangsong" charset="-122"/>
                <a:cs typeface="STFangsong" charset="-122"/>
              </a:rPr>
              <a:t>脉冲放大</a:t>
            </a:r>
            <a:endParaRPr lang="en-US" altLang="zh-CN" sz="3200" b="1" dirty="0">
              <a:solidFill>
                <a:srgbClr val="0432FF"/>
              </a:solidFill>
              <a:latin typeface="STFangsong" charset="-122"/>
              <a:ea typeface="STFangsong" charset="-122"/>
              <a:cs typeface="STFangsong" charset="-122"/>
            </a:endParaRPr>
          </a:p>
        </p:txBody>
      </p:sp>
    </p:spTree>
    <p:extLst>
      <p:ext uri="{BB962C8B-B14F-4D97-AF65-F5344CB8AC3E}">
        <p14:creationId xmlns:p14="http://schemas.microsoft.com/office/powerpoint/2010/main" val="18018182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F:\0PPT素材\背景及图片\白麻子.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直接连接符 19"/>
          <p:cNvCxnSpPr/>
          <p:nvPr/>
        </p:nvCxnSpPr>
        <p:spPr>
          <a:xfrm>
            <a:off x="386758" y="710191"/>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3" name="图片 2"/>
          <p:cNvPicPr>
            <a:picLocks noChangeAspect="1"/>
          </p:cNvPicPr>
          <p:nvPr/>
        </p:nvPicPr>
        <p:blipFill>
          <a:blip r:embed="rId3" cstate="print"/>
          <a:stretch>
            <a:fillRect/>
          </a:stretch>
        </p:blipFill>
        <p:spPr>
          <a:xfrm>
            <a:off x="480955" y="1100740"/>
            <a:ext cx="2948045" cy="1838385"/>
          </a:xfrm>
          <a:prstGeom prst="rect">
            <a:avLst/>
          </a:prstGeom>
        </p:spPr>
      </p:pic>
      <p:pic>
        <p:nvPicPr>
          <p:cNvPr id="5" name="图片 4"/>
          <p:cNvPicPr>
            <a:picLocks noChangeAspect="1"/>
          </p:cNvPicPr>
          <p:nvPr/>
        </p:nvPicPr>
        <p:blipFill>
          <a:blip r:embed="rId4" cstate="print"/>
          <a:stretch>
            <a:fillRect/>
          </a:stretch>
        </p:blipFill>
        <p:spPr>
          <a:xfrm>
            <a:off x="2772396" y="3158560"/>
            <a:ext cx="2739450" cy="1828878"/>
          </a:xfrm>
          <a:prstGeom prst="rect">
            <a:avLst/>
          </a:prstGeom>
        </p:spPr>
      </p:pic>
      <p:pic>
        <p:nvPicPr>
          <p:cNvPr id="6" name="图片 5"/>
          <p:cNvPicPr>
            <a:picLocks noChangeAspect="1"/>
          </p:cNvPicPr>
          <p:nvPr/>
        </p:nvPicPr>
        <p:blipFill>
          <a:blip r:embed="rId5" cstate="print"/>
          <a:stretch>
            <a:fillRect/>
          </a:stretch>
        </p:blipFill>
        <p:spPr>
          <a:xfrm>
            <a:off x="480955" y="2967995"/>
            <a:ext cx="1915079" cy="2019443"/>
          </a:xfrm>
          <a:prstGeom prst="rect">
            <a:avLst/>
          </a:prstGeom>
        </p:spPr>
      </p:pic>
      <p:sp>
        <p:nvSpPr>
          <p:cNvPr id="7" name="文本框 6"/>
          <p:cNvSpPr txBox="1"/>
          <p:nvPr/>
        </p:nvSpPr>
        <p:spPr>
          <a:xfrm>
            <a:off x="1405128" y="749223"/>
            <a:ext cx="2048006" cy="369332"/>
          </a:xfrm>
          <a:prstGeom prst="rect">
            <a:avLst/>
          </a:prstGeom>
          <a:noFill/>
        </p:spPr>
        <p:txBody>
          <a:bodyPr wrap="square" rtlCol="0">
            <a:spAutoFit/>
          </a:bodyPr>
          <a:lstStyle/>
          <a:p>
            <a:r>
              <a:rPr lang="zh-CN" altLang="en-US" b="1" dirty="0">
                <a:solidFill>
                  <a:srgbClr val="FF0000"/>
                </a:solidFill>
              </a:rPr>
              <a:t>激光核聚变</a:t>
            </a:r>
          </a:p>
        </p:txBody>
      </p:sp>
      <p:pic>
        <p:nvPicPr>
          <p:cNvPr id="11" name="图片 10"/>
          <p:cNvPicPr>
            <a:picLocks noChangeAspect="1"/>
          </p:cNvPicPr>
          <p:nvPr/>
        </p:nvPicPr>
        <p:blipFill>
          <a:blip r:embed="rId6" cstate="print"/>
          <a:stretch>
            <a:fillRect/>
          </a:stretch>
        </p:blipFill>
        <p:spPr>
          <a:xfrm>
            <a:off x="4049038" y="1085447"/>
            <a:ext cx="2241476" cy="1977831"/>
          </a:xfrm>
          <a:prstGeom prst="rect">
            <a:avLst/>
          </a:prstGeom>
        </p:spPr>
      </p:pic>
      <p:sp>
        <p:nvSpPr>
          <p:cNvPr id="12" name="文本框 11"/>
          <p:cNvSpPr txBox="1"/>
          <p:nvPr/>
        </p:nvSpPr>
        <p:spPr>
          <a:xfrm>
            <a:off x="4208052" y="782767"/>
            <a:ext cx="2048006" cy="369332"/>
          </a:xfrm>
          <a:prstGeom prst="rect">
            <a:avLst/>
          </a:prstGeom>
          <a:noFill/>
        </p:spPr>
        <p:txBody>
          <a:bodyPr wrap="square" rtlCol="0">
            <a:spAutoFit/>
          </a:bodyPr>
          <a:lstStyle/>
          <a:p>
            <a:r>
              <a:rPr lang="zh-CN" altLang="en-US" b="1" dirty="0">
                <a:solidFill>
                  <a:srgbClr val="FF0000"/>
                </a:solidFill>
              </a:rPr>
              <a:t>激光质子手术刀</a:t>
            </a:r>
          </a:p>
        </p:txBody>
      </p:sp>
      <p:sp>
        <p:nvSpPr>
          <p:cNvPr id="14" name="文本框 13"/>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STFangsong" charset="-122"/>
                <a:ea typeface="STFangsong" charset="-122"/>
                <a:cs typeface="STFangsong" charset="-122"/>
              </a:rPr>
              <a:t>啁啾</a:t>
            </a:r>
            <a:r>
              <a:rPr lang="zh-CN" altLang="en-US" sz="3200" b="1">
                <a:solidFill>
                  <a:srgbClr val="0432FF"/>
                </a:solidFill>
                <a:latin typeface="STFangsong" charset="-122"/>
                <a:ea typeface="STFangsong" charset="-122"/>
                <a:cs typeface="STFangsong" charset="-122"/>
              </a:rPr>
              <a:t>脉冲放大</a:t>
            </a:r>
            <a:endParaRPr lang="en-US" altLang="zh-CN" sz="3200" b="1" dirty="0">
              <a:solidFill>
                <a:srgbClr val="0432FF"/>
              </a:solidFill>
              <a:latin typeface="STFangsong" charset="-122"/>
              <a:ea typeface="STFangsong" charset="-122"/>
              <a:cs typeface="STFangsong" charset="-122"/>
            </a:endParaRPr>
          </a:p>
        </p:txBody>
      </p:sp>
      <p:pic>
        <p:nvPicPr>
          <p:cNvPr id="15" name="图片 14">
            <a:extLst>
              <a:ext uri="{FF2B5EF4-FFF2-40B4-BE49-F238E27FC236}">
                <a16:creationId xmlns:a16="http://schemas.microsoft.com/office/drawing/2014/main" id="{C186C619-19E6-4B83-A10A-1218751D47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8921780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 name="Picture 4" descr="F:\0PPT素材\背景及图片\白麻子.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6858000" cy="5143500"/>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组合 11">
            <a:extLst>
              <a:ext uri="{FF2B5EF4-FFF2-40B4-BE49-F238E27FC236}">
                <a16:creationId xmlns:a16="http://schemas.microsoft.com/office/drawing/2014/main" id="{FA8BA04B-CB8C-4A51-BF7D-72D84F4668F9}"/>
              </a:ext>
            </a:extLst>
          </p:cNvPr>
          <p:cNvGrpSpPr>
            <a:grpSpLocks noChangeAspect="1"/>
          </p:cNvGrpSpPr>
          <p:nvPr/>
        </p:nvGrpSpPr>
        <p:grpSpPr>
          <a:xfrm>
            <a:off x="1510333" y="3803881"/>
            <a:ext cx="945000" cy="945000"/>
            <a:chOff x="1174779" y="3359349"/>
            <a:chExt cx="1800000" cy="1800001"/>
          </a:xfrm>
        </p:grpSpPr>
        <p:grpSp>
          <p:nvGrpSpPr>
            <p:cNvPr id="13" name="组合 12">
              <a:extLst>
                <a:ext uri="{FF2B5EF4-FFF2-40B4-BE49-F238E27FC236}">
                  <a16:creationId xmlns:a16="http://schemas.microsoft.com/office/drawing/2014/main" id="{673073B2-AE91-430E-92D4-67B5F3515376}"/>
                </a:ext>
              </a:extLst>
            </p:cNvPr>
            <p:cNvGrpSpPr/>
            <p:nvPr/>
          </p:nvGrpSpPr>
          <p:grpSpPr>
            <a:xfrm>
              <a:off x="1174779" y="3359349"/>
              <a:ext cx="1800000" cy="1800001"/>
              <a:chOff x="6250980" y="3660482"/>
              <a:chExt cx="1800000" cy="1800001"/>
            </a:xfrm>
          </p:grpSpPr>
          <p:sp>
            <p:nvSpPr>
              <p:cNvPr id="15" name="椭圆 14">
                <a:extLst>
                  <a:ext uri="{FF2B5EF4-FFF2-40B4-BE49-F238E27FC236}">
                    <a16:creationId xmlns:a16="http://schemas.microsoft.com/office/drawing/2014/main" id="{4B5749F3-9366-4AE0-B5B3-06325B9E3BFF}"/>
                  </a:ext>
                </a:extLst>
              </p:cNvPr>
              <p:cNvSpPr/>
              <p:nvPr/>
            </p:nvSpPr>
            <p:spPr>
              <a:xfrm>
                <a:off x="6250980" y="3660482"/>
                <a:ext cx="1800000" cy="1800000"/>
              </a:xfrm>
              <a:prstGeom prst="ellipse">
                <a:avLst/>
              </a:prstGeom>
              <a:gradFill flip="none" rotWithShape="1">
                <a:gsLst>
                  <a:gs pos="0">
                    <a:srgbClr val="E8E7E9"/>
                  </a:gs>
                  <a:gs pos="100000">
                    <a:schemeClr val="bg1"/>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6" name="椭圆 15">
                <a:extLst>
                  <a:ext uri="{FF2B5EF4-FFF2-40B4-BE49-F238E27FC236}">
                    <a16:creationId xmlns:a16="http://schemas.microsoft.com/office/drawing/2014/main" id="{4F89F62C-F0FD-4151-BBC5-9EA1D0ECD0A4}"/>
                  </a:ext>
                </a:extLst>
              </p:cNvPr>
              <p:cNvSpPr/>
              <p:nvPr/>
            </p:nvSpPr>
            <p:spPr>
              <a:xfrm rot="19510690">
                <a:off x="6250980" y="3660483"/>
                <a:ext cx="1800000" cy="1800000"/>
              </a:xfrm>
              <a:prstGeom prst="ellipse">
                <a:avLst/>
              </a:prstGeom>
              <a:noFill/>
              <a:ln>
                <a:gradFill>
                  <a:gsLst>
                    <a:gs pos="0">
                      <a:schemeClr val="bg1"/>
                    </a:gs>
                    <a:gs pos="100000">
                      <a:srgbClr val="E7E4E9"/>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14" name="椭圆 13">
              <a:extLst>
                <a:ext uri="{FF2B5EF4-FFF2-40B4-BE49-F238E27FC236}">
                  <a16:creationId xmlns:a16="http://schemas.microsoft.com/office/drawing/2014/main" id="{823B43F1-25E7-4AE1-94FD-D3740F3B1310}"/>
                </a:ext>
              </a:extLst>
            </p:cNvPr>
            <p:cNvSpPr/>
            <p:nvPr/>
          </p:nvSpPr>
          <p:spPr>
            <a:xfrm>
              <a:off x="1354779" y="3539349"/>
              <a:ext cx="1440000" cy="1440000"/>
            </a:xfrm>
            <a:prstGeom prst="ellipse">
              <a:avLst/>
            </a:prstGeom>
            <a:solidFill>
              <a:srgbClr val="5D9FC1"/>
            </a:solidFill>
            <a:ln>
              <a:noFill/>
            </a:ln>
            <a:effectLst>
              <a:innerShdw>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17" name="组合 16">
            <a:extLst>
              <a:ext uri="{FF2B5EF4-FFF2-40B4-BE49-F238E27FC236}">
                <a16:creationId xmlns:a16="http://schemas.microsoft.com/office/drawing/2014/main" id="{0FFD1093-8B2F-4A18-ADF0-1491944634FD}"/>
              </a:ext>
            </a:extLst>
          </p:cNvPr>
          <p:cNvGrpSpPr>
            <a:grpSpLocks noChangeAspect="1"/>
          </p:cNvGrpSpPr>
          <p:nvPr/>
        </p:nvGrpSpPr>
        <p:grpSpPr>
          <a:xfrm>
            <a:off x="1815867" y="2835962"/>
            <a:ext cx="432000" cy="432000"/>
            <a:chOff x="1174779" y="3359349"/>
            <a:chExt cx="1800000" cy="1800001"/>
          </a:xfrm>
        </p:grpSpPr>
        <p:grpSp>
          <p:nvGrpSpPr>
            <p:cNvPr id="18" name="组合 17">
              <a:extLst>
                <a:ext uri="{FF2B5EF4-FFF2-40B4-BE49-F238E27FC236}">
                  <a16:creationId xmlns:a16="http://schemas.microsoft.com/office/drawing/2014/main" id="{99587D54-61FF-415A-9B2E-E561D950BB9E}"/>
                </a:ext>
              </a:extLst>
            </p:cNvPr>
            <p:cNvGrpSpPr/>
            <p:nvPr/>
          </p:nvGrpSpPr>
          <p:grpSpPr>
            <a:xfrm>
              <a:off x="1174779" y="3359349"/>
              <a:ext cx="1800000" cy="1800001"/>
              <a:chOff x="6250980" y="3660482"/>
              <a:chExt cx="1800000" cy="1800001"/>
            </a:xfrm>
          </p:grpSpPr>
          <p:sp>
            <p:nvSpPr>
              <p:cNvPr id="20" name="椭圆 19">
                <a:extLst>
                  <a:ext uri="{FF2B5EF4-FFF2-40B4-BE49-F238E27FC236}">
                    <a16:creationId xmlns:a16="http://schemas.microsoft.com/office/drawing/2014/main" id="{FE0EE432-FA88-4474-8420-AC8DA4627FEF}"/>
                  </a:ext>
                </a:extLst>
              </p:cNvPr>
              <p:cNvSpPr/>
              <p:nvPr/>
            </p:nvSpPr>
            <p:spPr>
              <a:xfrm>
                <a:off x="6250980" y="3660482"/>
                <a:ext cx="1800000" cy="1800000"/>
              </a:xfrm>
              <a:prstGeom prst="ellipse">
                <a:avLst/>
              </a:prstGeom>
              <a:gradFill flip="none" rotWithShape="1">
                <a:gsLst>
                  <a:gs pos="0">
                    <a:srgbClr val="E8E7E9"/>
                  </a:gs>
                  <a:gs pos="100000">
                    <a:schemeClr val="bg1"/>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b="1">
                  <a:latin typeface="楷体" panose="02010609060101010101" pitchFamily="49" charset="-122"/>
                  <a:ea typeface="楷体" panose="02010609060101010101" pitchFamily="49" charset="-122"/>
                  <a:cs typeface="隶书" charset="0"/>
                </a:endParaRPr>
              </a:p>
            </p:txBody>
          </p:sp>
          <p:sp>
            <p:nvSpPr>
              <p:cNvPr id="21" name="椭圆 20">
                <a:extLst>
                  <a:ext uri="{FF2B5EF4-FFF2-40B4-BE49-F238E27FC236}">
                    <a16:creationId xmlns:a16="http://schemas.microsoft.com/office/drawing/2014/main" id="{31022D57-B4AF-463F-A547-B16FE84AF192}"/>
                  </a:ext>
                </a:extLst>
              </p:cNvPr>
              <p:cNvSpPr/>
              <p:nvPr/>
            </p:nvSpPr>
            <p:spPr>
              <a:xfrm rot="19510690">
                <a:off x="6250980" y="3660483"/>
                <a:ext cx="1800000" cy="1800000"/>
              </a:xfrm>
              <a:prstGeom prst="ellipse">
                <a:avLst/>
              </a:prstGeom>
              <a:noFill/>
              <a:ln>
                <a:gradFill>
                  <a:gsLst>
                    <a:gs pos="0">
                      <a:schemeClr val="bg1"/>
                    </a:gs>
                    <a:gs pos="100000">
                      <a:srgbClr val="E7E4E9"/>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b="1">
                  <a:latin typeface="楷体" panose="02010609060101010101" pitchFamily="49" charset="-122"/>
                  <a:ea typeface="楷体" panose="02010609060101010101" pitchFamily="49" charset="-122"/>
                  <a:cs typeface="隶书" charset="0"/>
                </a:endParaRPr>
              </a:p>
            </p:txBody>
          </p:sp>
        </p:grpSp>
        <p:sp>
          <p:nvSpPr>
            <p:cNvPr id="19" name="椭圆 18">
              <a:extLst>
                <a:ext uri="{FF2B5EF4-FFF2-40B4-BE49-F238E27FC236}">
                  <a16:creationId xmlns:a16="http://schemas.microsoft.com/office/drawing/2014/main" id="{DCE0E66B-4C1C-432F-9B03-DD92A8F6AB0A}"/>
                </a:ext>
              </a:extLst>
            </p:cNvPr>
            <p:cNvSpPr/>
            <p:nvPr/>
          </p:nvSpPr>
          <p:spPr>
            <a:xfrm>
              <a:off x="1354779" y="3539349"/>
              <a:ext cx="1440000" cy="1440000"/>
            </a:xfrm>
            <a:prstGeom prst="ellipse">
              <a:avLst/>
            </a:prstGeom>
            <a:solidFill>
              <a:schemeClr val="tx2">
                <a:lumMod val="60000"/>
                <a:lumOff val="40000"/>
              </a:schemeClr>
            </a:solidFill>
            <a:ln>
              <a:noFill/>
            </a:ln>
            <a:effectLst>
              <a:innerShdw>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b="1">
                <a:latin typeface="楷体" panose="02010609060101010101" pitchFamily="49" charset="-122"/>
                <a:ea typeface="楷体" panose="02010609060101010101" pitchFamily="49" charset="-122"/>
                <a:cs typeface="隶书" charset="0"/>
              </a:endParaRPr>
            </a:p>
          </p:txBody>
        </p:sp>
      </p:grpSp>
      <p:grpSp>
        <p:nvGrpSpPr>
          <p:cNvPr id="22" name="组合 21">
            <a:extLst>
              <a:ext uri="{FF2B5EF4-FFF2-40B4-BE49-F238E27FC236}">
                <a16:creationId xmlns:a16="http://schemas.microsoft.com/office/drawing/2014/main" id="{0272028A-1D83-4747-A395-8D8E922BC321}"/>
              </a:ext>
            </a:extLst>
          </p:cNvPr>
          <p:cNvGrpSpPr/>
          <p:nvPr/>
        </p:nvGrpSpPr>
        <p:grpSpPr>
          <a:xfrm>
            <a:off x="588110" y="2946992"/>
            <a:ext cx="1485000" cy="1485000"/>
            <a:chOff x="6250980" y="3660482"/>
            <a:chExt cx="1800000" cy="1800001"/>
          </a:xfrm>
        </p:grpSpPr>
        <p:sp>
          <p:nvSpPr>
            <p:cNvPr id="23" name="椭圆 22">
              <a:extLst>
                <a:ext uri="{FF2B5EF4-FFF2-40B4-BE49-F238E27FC236}">
                  <a16:creationId xmlns:a16="http://schemas.microsoft.com/office/drawing/2014/main" id="{32ED800C-287C-47AC-BED9-590C59BB0549}"/>
                </a:ext>
              </a:extLst>
            </p:cNvPr>
            <p:cNvSpPr/>
            <p:nvPr/>
          </p:nvSpPr>
          <p:spPr>
            <a:xfrm>
              <a:off x="6250980" y="3660482"/>
              <a:ext cx="1800000" cy="1800000"/>
            </a:xfrm>
            <a:prstGeom prst="ellipse">
              <a:avLst/>
            </a:prstGeom>
            <a:gradFill flip="none" rotWithShape="1">
              <a:gsLst>
                <a:gs pos="0">
                  <a:srgbClr val="E8E7E9"/>
                </a:gs>
                <a:gs pos="100000">
                  <a:schemeClr val="bg1"/>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24" name="椭圆 23">
              <a:extLst>
                <a:ext uri="{FF2B5EF4-FFF2-40B4-BE49-F238E27FC236}">
                  <a16:creationId xmlns:a16="http://schemas.microsoft.com/office/drawing/2014/main" id="{944D60D5-2912-4AD7-B5D0-C3B7F0822A2A}"/>
                </a:ext>
              </a:extLst>
            </p:cNvPr>
            <p:cNvSpPr/>
            <p:nvPr/>
          </p:nvSpPr>
          <p:spPr>
            <a:xfrm rot="19510690">
              <a:off x="6250980" y="3660483"/>
              <a:ext cx="1800000" cy="1800000"/>
            </a:xfrm>
            <a:prstGeom prst="ellipse">
              <a:avLst/>
            </a:prstGeom>
            <a:noFill/>
            <a:ln>
              <a:gradFill>
                <a:gsLst>
                  <a:gs pos="0">
                    <a:schemeClr val="bg1"/>
                  </a:gs>
                  <a:gs pos="100000">
                    <a:srgbClr val="E7E4E9"/>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grpSp>
      <p:sp>
        <p:nvSpPr>
          <p:cNvPr id="25" name="椭圆 24">
            <a:extLst>
              <a:ext uri="{FF2B5EF4-FFF2-40B4-BE49-F238E27FC236}">
                <a16:creationId xmlns:a16="http://schemas.microsoft.com/office/drawing/2014/main" id="{E378D6C2-C3DF-469D-815A-FA3953E152E9}"/>
              </a:ext>
            </a:extLst>
          </p:cNvPr>
          <p:cNvSpPr/>
          <p:nvPr/>
        </p:nvSpPr>
        <p:spPr>
          <a:xfrm>
            <a:off x="701228" y="3054992"/>
            <a:ext cx="1269000" cy="1269000"/>
          </a:xfrm>
          <a:prstGeom prst="ellipse">
            <a:avLst/>
          </a:prstGeom>
          <a:solidFill>
            <a:srgbClr val="1A3F6C"/>
          </a:solidFill>
          <a:ln>
            <a:noFill/>
          </a:ln>
          <a:effectLst>
            <a:innerShdw>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latin typeface="隶书" panose="02010509060101010101" pitchFamily="49" charset="-122"/>
              <a:ea typeface="隶书" panose="02010509060101010101" pitchFamily="49" charset="-122"/>
            </a:endParaRPr>
          </a:p>
        </p:txBody>
      </p:sp>
      <p:grpSp>
        <p:nvGrpSpPr>
          <p:cNvPr id="26" name="组合 25">
            <a:extLst>
              <a:ext uri="{FF2B5EF4-FFF2-40B4-BE49-F238E27FC236}">
                <a16:creationId xmlns:a16="http://schemas.microsoft.com/office/drawing/2014/main" id="{B68D402B-6E38-4DA1-8360-D8EBBD2EC1BA}"/>
              </a:ext>
            </a:extLst>
          </p:cNvPr>
          <p:cNvGrpSpPr>
            <a:grpSpLocks noChangeAspect="1"/>
          </p:cNvGrpSpPr>
          <p:nvPr/>
        </p:nvGrpSpPr>
        <p:grpSpPr>
          <a:xfrm>
            <a:off x="386758" y="2434739"/>
            <a:ext cx="783000" cy="783000"/>
            <a:chOff x="1174779" y="3359349"/>
            <a:chExt cx="1800000" cy="1800001"/>
          </a:xfrm>
        </p:grpSpPr>
        <p:grpSp>
          <p:nvGrpSpPr>
            <p:cNvPr id="27" name="组合 26">
              <a:extLst>
                <a:ext uri="{FF2B5EF4-FFF2-40B4-BE49-F238E27FC236}">
                  <a16:creationId xmlns:a16="http://schemas.microsoft.com/office/drawing/2014/main" id="{A3A10965-8E13-49D7-987E-FA968170F144}"/>
                </a:ext>
              </a:extLst>
            </p:cNvPr>
            <p:cNvGrpSpPr/>
            <p:nvPr/>
          </p:nvGrpSpPr>
          <p:grpSpPr>
            <a:xfrm>
              <a:off x="1174779" y="3359349"/>
              <a:ext cx="1800000" cy="1800001"/>
              <a:chOff x="6250980" y="3660482"/>
              <a:chExt cx="1800000" cy="1800001"/>
            </a:xfrm>
          </p:grpSpPr>
          <p:sp>
            <p:nvSpPr>
              <p:cNvPr id="29" name="椭圆 28">
                <a:extLst>
                  <a:ext uri="{FF2B5EF4-FFF2-40B4-BE49-F238E27FC236}">
                    <a16:creationId xmlns:a16="http://schemas.microsoft.com/office/drawing/2014/main" id="{24F76A14-784F-4300-BC8B-7AC5B0F042DE}"/>
                  </a:ext>
                </a:extLst>
              </p:cNvPr>
              <p:cNvSpPr/>
              <p:nvPr/>
            </p:nvSpPr>
            <p:spPr>
              <a:xfrm>
                <a:off x="6250980" y="3660482"/>
                <a:ext cx="1800000" cy="1800000"/>
              </a:xfrm>
              <a:prstGeom prst="ellipse">
                <a:avLst/>
              </a:prstGeom>
              <a:gradFill flip="none" rotWithShape="1">
                <a:gsLst>
                  <a:gs pos="0">
                    <a:srgbClr val="E8E7E9"/>
                  </a:gs>
                  <a:gs pos="100000">
                    <a:schemeClr val="bg1"/>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a:latin typeface="隶书" charset="0"/>
                  <a:ea typeface="隶书" charset="0"/>
                  <a:cs typeface="隶书" charset="0"/>
                </a:endParaRPr>
              </a:p>
            </p:txBody>
          </p:sp>
          <p:sp>
            <p:nvSpPr>
              <p:cNvPr id="30" name="椭圆 29">
                <a:extLst>
                  <a:ext uri="{FF2B5EF4-FFF2-40B4-BE49-F238E27FC236}">
                    <a16:creationId xmlns:a16="http://schemas.microsoft.com/office/drawing/2014/main" id="{956DEBCA-5E84-4409-B113-98A08ADAB935}"/>
                  </a:ext>
                </a:extLst>
              </p:cNvPr>
              <p:cNvSpPr/>
              <p:nvPr/>
            </p:nvSpPr>
            <p:spPr>
              <a:xfrm rot="19510690">
                <a:off x="6250980" y="3660483"/>
                <a:ext cx="1800000" cy="1800000"/>
              </a:xfrm>
              <a:prstGeom prst="ellipse">
                <a:avLst/>
              </a:prstGeom>
              <a:noFill/>
              <a:ln>
                <a:gradFill>
                  <a:gsLst>
                    <a:gs pos="0">
                      <a:schemeClr val="bg1"/>
                    </a:gs>
                    <a:gs pos="100000">
                      <a:srgbClr val="E7E4E9"/>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a:latin typeface="隶书" charset="0"/>
                  <a:ea typeface="隶书" charset="0"/>
                  <a:cs typeface="隶书" charset="0"/>
                </a:endParaRPr>
              </a:p>
            </p:txBody>
          </p:sp>
        </p:grpSp>
        <p:sp>
          <p:nvSpPr>
            <p:cNvPr id="28" name="椭圆 27">
              <a:extLst>
                <a:ext uri="{FF2B5EF4-FFF2-40B4-BE49-F238E27FC236}">
                  <a16:creationId xmlns:a16="http://schemas.microsoft.com/office/drawing/2014/main" id="{F3ACFE1B-54BA-4CEB-9BEA-DFE2E93ABAD3}"/>
                </a:ext>
              </a:extLst>
            </p:cNvPr>
            <p:cNvSpPr/>
            <p:nvPr/>
          </p:nvSpPr>
          <p:spPr>
            <a:xfrm>
              <a:off x="1354779" y="3539349"/>
              <a:ext cx="1440000" cy="1440000"/>
            </a:xfrm>
            <a:prstGeom prst="ellipse">
              <a:avLst/>
            </a:prstGeom>
            <a:solidFill>
              <a:srgbClr val="16B6CC"/>
            </a:solidFill>
            <a:ln>
              <a:noFill/>
            </a:ln>
            <a:effectLst>
              <a:innerShdw>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a:latin typeface="隶书" charset="0"/>
                <a:ea typeface="隶书" charset="0"/>
                <a:cs typeface="隶书" charset="0"/>
              </a:endParaRPr>
            </a:p>
          </p:txBody>
        </p:sp>
      </p:grpSp>
      <p:grpSp>
        <p:nvGrpSpPr>
          <p:cNvPr id="31" name="组合 30">
            <a:extLst>
              <a:ext uri="{FF2B5EF4-FFF2-40B4-BE49-F238E27FC236}">
                <a16:creationId xmlns:a16="http://schemas.microsoft.com/office/drawing/2014/main" id="{BE702F1C-59DC-452A-9B91-6BBD8854850C}"/>
              </a:ext>
            </a:extLst>
          </p:cNvPr>
          <p:cNvGrpSpPr>
            <a:grpSpLocks noChangeAspect="1"/>
          </p:cNvGrpSpPr>
          <p:nvPr/>
        </p:nvGrpSpPr>
        <p:grpSpPr>
          <a:xfrm>
            <a:off x="434643" y="4400737"/>
            <a:ext cx="486000" cy="486000"/>
            <a:chOff x="1174779" y="3359349"/>
            <a:chExt cx="1800000" cy="1800001"/>
          </a:xfrm>
        </p:grpSpPr>
        <p:grpSp>
          <p:nvGrpSpPr>
            <p:cNvPr id="32" name="组合 31">
              <a:extLst>
                <a:ext uri="{FF2B5EF4-FFF2-40B4-BE49-F238E27FC236}">
                  <a16:creationId xmlns:a16="http://schemas.microsoft.com/office/drawing/2014/main" id="{A183E4B4-A5ED-48A4-9A6A-CF5A7570072A}"/>
                </a:ext>
              </a:extLst>
            </p:cNvPr>
            <p:cNvGrpSpPr/>
            <p:nvPr/>
          </p:nvGrpSpPr>
          <p:grpSpPr>
            <a:xfrm>
              <a:off x="1174779" y="3359349"/>
              <a:ext cx="1800000" cy="1800001"/>
              <a:chOff x="6250980" y="3660482"/>
              <a:chExt cx="1800000" cy="1800001"/>
            </a:xfrm>
          </p:grpSpPr>
          <p:sp>
            <p:nvSpPr>
              <p:cNvPr id="34" name="椭圆 33">
                <a:extLst>
                  <a:ext uri="{FF2B5EF4-FFF2-40B4-BE49-F238E27FC236}">
                    <a16:creationId xmlns:a16="http://schemas.microsoft.com/office/drawing/2014/main" id="{7BAB25E8-3019-4F31-A6DB-80D32D3E1252}"/>
                  </a:ext>
                </a:extLst>
              </p:cNvPr>
              <p:cNvSpPr/>
              <p:nvPr/>
            </p:nvSpPr>
            <p:spPr>
              <a:xfrm>
                <a:off x="6250980" y="3660482"/>
                <a:ext cx="1800000" cy="1800000"/>
              </a:xfrm>
              <a:prstGeom prst="ellipse">
                <a:avLst/>
              </a:prstGeom>
              <a:gradFill flip="none" rotWithShape="1">
                <a:gsLst>
                  <a:gs pos="0">
                    <a:srgbClr val="E8E7E9"/>
                  </a:gs>
                  <a:gs pos="100000">
                    <a:schemeClr val="bg1"/>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35" name="椭圆 34">
                <a:extLst>
                  <a:ext uri="{FF2B5EF4-FFF2-40B4-BE49-F238E27FC236}">
                    <a16:creationId xmlns:a16="http://schemas.microsoft.com/office/drawing/2014/main" id="{72378AAE-C41D-4451-B390-6DC32B28A86D}"/>
                  </a:ext>
                </a:extLst>
              </p:cNvPr>
              <p:cNvSpPr/>
              <p:nvPr/>
            </p:nvSpPr>
            <p:spPr>
              <a:xfrm rot="19510690">
                <a:off x="6250980" y="3660483"/>
                <a:ext cx="1800000" cy="1800000"/>
              </a:xfrm>
              <a:prstGeom prst="ellipse">
                <a:avLst/>
              </a:prstGeom>
              <a:noFill/>
              <a:ln>
                <a:gradFill>
                  <a:gsLst>
                    <a:gs pos="0">
                      <a:schemeClr val="bg1"/>
                    </a:gs>
                    <a:gs pos="100000">
                      <a:srgbClr val="E7E4E9"/>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33" name="椭圆 32">
              <a:extLst>
                <a:ext uri="{FF2B5EF4-FFF2-40B4-BE49-F238E27FC236}">
                  <a16:creationId xmlns:a16="http://schemas.microsoft.com/office/drawing/2014/main" id="{86CA5738-13B4-4657-BB83-3D956BF54FB1}"/>
                </a:ext>
              </a:extLst>
            </p:cNvPr>
            <p:cNvSpPr/>
            <p:nvPr/>
          </p:nvSpPr>
          <p:spPr>
            <a:xfrm>
              <a:off x="1354779" y="3539349"/>
              <a:ext cx="1440000" cy="1440000"/>
            </a:xfrm>
            <a:prstGeom prst="ellipse">
              <a:avLst/>
            </a:prstGeom>
            <a:solidFill>
              <a:schemeClr val="bg1">
                <a:lumMod val="75000"/>
              </a:schemeClr>
            </a:solidFill>
            <a:ln>
              <a:noFill/>
            </a:ln>
            <a:effectLst>
              <a:innerShdw>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36" name="组合 35">
            <a:extLst>
              <a:ext uri="{FF2B5EF4-FFF2-40B4-BE49-F238E27FC236}">
                <a16:creationId xmlns:a16="http://schemas.microsoft.com/office/drawing/2014/main" id="{3385AB9D-C101-4614-A26C-C3AB2DDDC809}"/>
              </a:ext>
            </a:extLst>
          </p:cNvPr>
          <p:cNvGrpSpPr>
            <a:grpSpLocks noChangeAspect="1"/>
          </p:cNvGrpSpPr>
          <p:nvPr/>
        </p:nvGrpSpPr>
        <p:grpSpPr>
          <a:xfrm>
            <a:off x="1043731" y="3391292"/>
            <a:ext cx="657019" cy="675000"/>
            <a:chOff x="3976261" y="3892343"/>
            <a:chExt cx="326182" cy="335109"/>
          </a:xfrm>
          <a:solidFill>
            <a:schemeClr val="bg1"/>
          </a:solidFill>
        </p:grpSpPr>
        <p:sp>
          <p:nvSpPr>
            <p:cNvPr id="37" name="六边形 36">
              <a:extLst>
                <a:ext uri="{FF2B5EF4-FFF2-40B4-BE49-F238E27FC236}">
                  <a16:creationId xmlns:a16="http://schemas.microsoft.com/office/drawing/2014/main" id="{F6082AD6-F3D4-41A9-B93F-4EE05FEAB142}"/>
                </a:ext>
              </a:extLst>
            </p:cNvPr>
            <p:cNvSpPr>
              <a:spLocks/>
            </p:cNvSpPr>
            <p:nvPr/>
          </p:nvSpPr>
          <p:spPr>
            <a:xfrm>
              <a:off x="3976261" y="3892343"/>
              <a:ext cx="122099" cy="106837"/>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38" name="六边形 37">
              <a:extLst>
                <a:ext uri="{FF2B5EF4-FFF2-40B4-BE49-F238E27FC236}">
                  <a16:creationId xmlns:a16="http://schemas.microsoft.com/office/drawing/2014/main" id="{CFCE81A8-FFE7-4B3F-B996-79FE1C5989EA}"/>
                </a:ext>
              </a:extLst>
            </p:cNvPr>
            <p:cNvSpPr>
              <a:spLocks/>
            </p:cNvSpPr>
            <p:nvPr/>
          </p:nvSpPr>
          <p:spPr>
            <a:xfrm>
              <a:off x="3976261" y="4005288"/>
              <a:ext cx="122099" cy="106837"/>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39" name="六边形 38">
              <a:extLst>
                <a:ext uri="{FF2B5EF4-FFF2-40B4-BE49-F238E27FC236}">
                  <a16:creationId xmlns:a16="http://schemas.microsoft.com/office/drawing/2014/main" id="{F9601C9A-2587-4D13-AB1A-21F98474E01B}"/>
                </a:ext>
              </a:extLst>
            </p:cNvPr>
            <p:cNvSpPr>
              <a:spLocks/>
            </p:cNvSpPr>
            <p:nvPr/>
          </p:nvSpPr>
          <p:spPr>
            <a:xfrm>
              <a:off x="3976261" y="4120615"/>
              <a:ext cx="122099" cy="106837"/>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40" name="六边形 39">
              <a:extLst>
                <a:ext uri="{FF2B5EF4-FFF2-40B4-BE49-F238E27FC236}">
                  <a16:creationId xmlns:a16="http://schemas.microsoft.com/office/drawing/2014/main" id="{8549F177-016E-41A0-952E-2ABFC5925D10}"/>
                </a:ext>
              </a:extLst>
            </p:cNvPr>
            <p:cNvSpPr>
              <a:spLocks/>
            </p:cNvSpPr>
            <p:nvPr/>
          </p:nvSpPr>
          <p:spPr>
            <a:xfrm>
              <a:off x="4078302" y="3945761"/>
              <a:ext cx="122099" cy="106837"/>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41" name="六边形 40">
              <a:extLst>
                <a:ext uri="{FF2B5EF4-FFF2-40B4-BE49-F238E27FC236}">
                  <a16:creationId xmlns:a16="http://schemas.microsoft.com/office/drawing/2014/main" id="{DAFC87E9-0D47-49A0-8C83-920CA5E49776}"/>
                </a:ext>
              </a:extLst>
            </p:cNvPr>
            <p:cNvSpPr>
              <a:spLocks/>
            </p:cNvSpPr>
            <p:nvPr/>
          </p:nvSpPr>
          <p:spPr>
            <a:xfrm>
              <a:off x="4078302" y="4060570"/>
              <a:ext cx="122099" cy="106837"/>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42" name="六边形 41">
              <a:extLst>
                <a:ext uri="{FF2B5EF4-FFF2-40B4-BE49-F238E27FC236}">
                  <a16:creationId xmlns:a16="http://schemas.microsoft.com/office/drawing/2014/main" id="{C6E1B54A-EA94-4945-908A-E13A1A1CE527}"/>
                </a:ext>
              </a:extLst>
            </p:cNvPr>
            <p:cNvSpPr>
              <a:spLocks/>
            </p:cNvSpPr>
            <p:nvPr/>
          </p:nvSpPr>
          <p:spPr>
            <a:xfrm>
              <a:off x="4180344" y="4003942"/>
              <a:ext cx="122099" cy="106837"/>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grpSp>
      <p:sp>
        <p:nvSpPr>
          <p:cNvPr id="43" name="文本框 42"/>
          <p:cNvSpPr txBox="1"/>
          <p:nvPr/>
        </p:nvSpPr>
        <p:spPr>
          <a:xfrm>
            <a:off x="1731204" y="1182219"/>
            <a:ext cx="3255190" cy="584775"/>
          </a:xfrm>
          <a:prstGeom prst="rect">
            <a:avLst/>
          </a:prstGeom>
          <a:noFill/>
        </p:spPr>
        <p:txBody>
          <a:bodyPr wrap="square" rtlCol="0">
            <a:spAutoFit/>
          </a:bodyPr>
          <a:lstStyle/>
          <a:p>
            <a:pPr marL="457200" indent="-457200">
              <a:buFont typeface="Arial" panose="020B0604020202020204" pitchFamily="34" charset="0"/>
              <a:buChar char="•"/>
            </a:pPr>
            <a:r>
              <a:rPr lang="zh-CN" altLang="en-US" sz="3200" b="1" dirty="0">
                <a:latin typeface="楷体" panose="02010609060101010101" pitchFamily="49" charset="-122"/>
                <a:ea typeface="楷体" panose="02010609060101010101" pitchFamily="49" charset="-122"/>
                <a:cs typeface="隶书" charset="0"/>
              </a:rPr>
              <a:t>光   镊</a:t>
            </a:r>
            <a:endParaRPr lang="zh-CN" altLang="en-US" sz="3200" b="1" dirty="0">
              <a:solidFill>
                <a:srgbClr val="0432FF"/>
              </a:solidFill>
              <a:latin typeface="楷体" panose="02010609060101010101" pitchFamily="49" charset="-122"/>
              <a:ea typeface="楷体" panose="02010609060101010101" pitchFamily="49" charset="-122"/>
              <a:cs typeface="隶书" charset="0"/>
            </a:endParaRPr>
          </a:p>
        </p:txBody>
      </p:sp>
      <p:sp>
        <p:nvSpPr>
          <p:cNvPr id="44" name="文本框 43"/>
          <p:cNvSpPr txBox="1"/>
          <p:nvPr/>
        </p:nvSpPr>
        <p:spPr>
          <a:xfrm>
            <a:off x="2247867" y="2143416"/>
            <a:ext cx="3947143" cy="584775"/>
          </a:xfrm>
          <a:prstGeom prst="rect">
            <a:avLst/>
          </a:prstGeom>
          <a:noFill/>
        </p:spPr>
        <p:txBody>
          <a:bodyPr wrap="square" rtlCol="0">
            <a:spAutoFit/>
          </a:bodyPr>
          <a:lstStyle/>
          <a:p>
            <a:pPr marL="457200" indent="-457200">
              <a:buFont typeface="Arial" panose="020B0604020202020204" pitchFamily="34" charset="0"/>
              <a:buChar char="•"/>
            </a:pPr>
            <a:r>
              <a:rPr lang="zh-CN" altLang="en-US" sz="3200" b="1" dirty="0">
                <a:latin typeface="楷体" panose="02010609060101010101" pitchFamily="49" charset="-122"/>
                <a:ea typeface="楷体" panose="02010609060101010101" pitchFamily="49" charset="-122"/>
                <a:cs typeface="隶书" charset="0"/>
              </a:rPr>
              <a:t>啁啾脉冲放大</a:t>
            </a:r>
          </a:p>
        </p:txBody>
      </p:sp>
      <p:sp>
        <p:nvSpPr>
          <p:cNvPr id="45" name="文本框 44"/>
          <p:cNvSpPr txBox="1"/>
          <p:nvPr/>
        </p:nvSpPr>
        <p:spPr>
          <a:xfrm>
            <a:off x="2723862" y="3083269"/>
            <a:ext cx="3884461" cy="584775"/>
          </a:xfrm>
          <a:prstGeom prst="rect">
            <a:avLst/>
          </a:prstGeom>
          <a:noFill/>
        </p:spPr>
        <p:txBody>
          <a:bodyPr wrap="square" rtlCol="0">
            <a:spAutoFit/>
          </a:bodyPr>
          <a:lstStyle/>
          <a:p>
            <a:pPr marL="457200" indent="-457200">
              <a:buFont typeface="Arial" panose="020B0604020202020204" pitchFamily="34" charset="0"/>
              <a:buChar char="•"/>
            </a:pPr>
            <a:r>
              <a:rPr lang="zh-CN" altLang="en-US" sz="3200" b="1" dirty="0">
                <a:solidFill>
                  <a:srgbClr val="FF0000"/>
                </a:solidFill>
                <a:latin typeface="楷体" panose="02010609060101010101" pitchFamily="49" charset="-122"/>
                <a:ea typeface="楷体" panose="02010609060101010101" pitchFamily="49" charset="-122"/>
                <a:cs typeface="隶书" charset="0"/>
              </a:rPr>
              <a:t>光工具改变世界</a:t>
            </a:r>
            <a:endParaRPr lang="en-US" altLang="zh-CN" sz="3200" b="1" dirty="0">
              <a:solidFill>
                <a:srgbClr val="FF0000"/>
              </a:solidFill>
              <a:latin typeface="楷体" panose="02010609060101010101" pitchFamily="49" charset="-122"/>
              <a:ea typeface="楷体" panose="02010609060101010101" pitchFamily="49" charset="-122"/>
              <a:cs typeface="隶书" charset="0"/>
            </a:endParaRPr>
          </a:p>
        </p:txBody>
      </p:sp>
      <p:pic>
        <p:nvPicPr>
          <p:cNvPr id="46" name="图片 45">
            <a:extLst>
              <a:ext uri="{FF2B5EF4-FFF2-40B4-BE49-F238E27FC236}">
                <a16:creationId xmlns:a16="http://schemas.microsoft.com/office/drawing/2014/main" id="{C186C619-19E6-4B83-A10A-1218751D47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custDataLst>
      <p:tags r:id="rId1"/>
    </p:custDataLst>
    <p:extLst>
      <p:ext uri="{BB962C8B-B14F-4D97-AF65-F5344CB8AC3E}">
        <p14:creationId xmlns:p14="http://schemas.microsoft.com/office/powerpoint/2010/main" val="37916798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F:\0PPT素材\背景及图片\白麻子.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直接连接符 19"/>
          <p:cNvCxnSpPr/>
          <p:nvPr/>
        </p:nvCxnSpPr>
        <p:spPr>
          <a:xfrm>
            <a:off x="386758" y="710191"/>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255232" y="685181"/>
            <a:ext cx="2696311" cy="861774"/>
          </a:xfrm>
          <a:prstGeom prst="rect">
            <a:avLst/>
          </a:prstGeom>
          <a:noFill/>
        </p:spPr>
        <p:txBody>
          <a:bodyPr wrap="square" rtlCol="0">
            <a:spAutoFit/>
          </a:bodyPr>
          <a:lstStyle/>
          <a:p>
            <a:r>
              <a:rPr lang="en-US" altLang="zh-CN" dirty="0">
                <a:solidFill>
                  <a:srgbClr val="FF0000"/>
                </a:solidFill>
              </a:rPr>
              <a:t>1964</a:t>
            </a:r>
            <a:r>
              <a:rPr lang="zh-CN" altLang="en-US" dirty="0">
                <a:solidFill>
                  <a:srgbClr val="FF0000"/>
                </a:solidFill>
              </a:rPr>
              <a:t>年</a:t>
            </a:r>
            <a:r>
              <a:rPr lang="zh-CN" altLang="en-US" dirty="0">
                <a:solidFill>
                  <a:srgbClr val="0432FF"/>
                </a:solidFill>
              </a:rPr>
              <a:t>诺贝尔物理学奖</a:t>
            </a:r>
            <a:endParaRPr lang="en-US" altLang="zh-CN" dirty="0">
              <a:solidFill>
                <a:srgbClr val="0432FF"/>
              </a:solidFill>
            </a:endParaRPr>
          </a:p>
          <a:p>
            <a:r>
              <a:rPr lang="zh-CN" altLang="en-US" sz="1600" dirty="0">
                <a:solidFill>
                  <a:srgbClr val="0432FF"/>
                </a:solidFill>
              </a:rPr>
              <a:t>“</a:t>
            </a:r>
            <a:r>
              <a:rPr lang="en-US" altLang="zh-CN" sz="1600" dirty="0">
                <a:solidFill>
                  <a:srgbClr val="0432FF"/>
                </a:solidFill>
              </a:rPr>
              <a:t>……</a:t>
            </a:r>
            <a:r>
              <a:rPr lang="zh-CN" altLang="en-US" sz="1600" dirty="0">
                <a:solidFill>
                  <a:srgbClr val="0432FF"/>
                </a:solidFill>
              </a:rPr>
              <a:t>基于激微波</a:t>
            </a:r>
            <a:r>
              <a:rPr lang="en-US" altLang="zh-CN" sz="1600" dirty="0">
                <a:solidFill>
                  <a:srgbClr val="0432FF"/>
                </a:solidFill>
              </a:rPr>
              <a:t>-</a:t>
            </a:r>
            <a:r>
              <a:rPr lang="zh-CN" altLang="en-US" sz="1600" dirty="0">
                <a:solidFill>
                  <a:srgbClr val="FF0000"/>
                </a:solidFill>
              </a:rPr>
              <a:t>激光</a:t>
            </a:r>
            <a:r>
              <a:rPr lang="zh-CN" altLang="en-US" sz="1600" dirty="0">
                <a:solidFill>
                  <a:srgbClr val="0432FF"/>
                </a:solidFill>
              </a:rPr>
              <a:t>原理建造的振荡器和放大器”</a:t>
            </a:r>
          </a:p>
        </p:txBody>
      </p:sp>
      <p:sp>
        <p:nvSpPr>
          <p:cNvPr id="14" name="文本框 13"/>
          <p:cNvSpPr txBox="1"/>
          <p:nvPr/>
        </p:nvSpPr>
        <p:spPr>
          <a:xfrm>
            <a:off x="255228" y="1563588"/>
            <a:ext cx="2696315" cy="861774"/>
          </a:xfrm>
          <a:prstGeom prst="rect">
            <a:avLst/>
          </a:prstGeom>
          <a:noFill/>
        </p:spPr>
        <p:txBody>
          <a:bodyPr wrap="square" rtlCol="0">
            <a:spAutoFit/>
          </a:bodyPr>
          <a:lstStyle/>
          <a:p>
            <a:r>
              <a:rPr lang="en-US" altLang="zh-CN" dirty="0">
                <a:solidFill>
                  <a:srgbClr val="FF0000"/>
                </a:solidFill>
              </a:rPr>
              <a:t>1997</a:t>
            </a:r>
            <a:r>
              <a:rPr lang="zh-CN" altLang="en-US" dirty="0">
                <a:solidFill>
                  <a:srgbClr val="FF0000"/>
                </a:solidFill>
              </a:rPr>
              <a:t>年</a:t>
            </a:r>
            <a:r>
              <a:rPr lang="zh-CN" altLang="en-US" dirty="0"/>
              <a:t>诺贝尔物理学奖</a:t>
            </a:r>
            <a:endParaRPr lang="en-US" altLang="zh-CN" dirty="0"/>
          </a:p>
          <a:p>
            <a:r>
              <a:rPr lang="zh-CN" altLang="en-US" sz="1600" dirty="0"/>
              <a:t>“发展了用激光冷却和捕获原子的方法”</a:t>
            </a:r>
          </a:p>
        </p:txBody>
      </p:sp>
      <p:sp>
        <p:nvSpPr>
          <p:cNvPr id="15" name="文本框 14"/>
          <p:cNvSpPr txBox="1"/>
          <p:nvPr/>
        </p:nvSpPr>
        <p:spPr>
          <a:xfrm>
            <a:off x="255228" y="2386710"/>
            <a:ext cx="2696315" cy="861774"/>
          </a:xfrm>
          <a:prstGeom prst="rect">
            <a:avLst/>
          </a:prstGeom>
          <a:noFill/>
        </p:spPr>
        <p:txBody>
          <a:bodyPr wrap="square" rtlCol="0">
            <a:spAutoFit/>
          </a:bodyPr>
          <a:lstStyle/>
          <a:p>
            <a:r>
              <a:rPr lang="en-US" altLang="zh-CN" dirty="0">
                <a:solidFill>
                  <a:srgbClr val="FF0000"/>
                </a:solidFill>
              </a:rPr>
              <a:t>1999</a:t>
            </a:r>
            <a:r>
              <a:rPr lang="zh-CN" altLang="en-US" dirty="0">
                <a:solidFill>
                  <a:srgbClr val="FF0000"/>
                </a:solidFill>
              </a:rPr>
              <a:t>年</a:t>
            </a:r>
            <a:r>
              <a:rPr lang="zh-CN" altLang="en-US" dirty="0"/>
              <a:t>诺贝尔化学奖</a:t>
            </a:r>
            <a:endParaRPr lang="en-US" altLang="zh-CN" dirty="0"/>
          </a:p>
          <a:p>
            <a:r>
              <a:rPr lang="zh-CN" altLang="en-US" sz="1600" dirty="0"/>
              <a:t>“用飞秒光谱学对化学反应过渡态的研究”</a:t>
            </a:r>
          </a:p>
        </p:txBody>
      </p:sp>
      <p:sp>
        <p:nvSpPr>
          <p:cNvPr id="16" name="文本框 15"/>
          <p:cNvSpPr txBox="1"/>
          <p:nvPr/>
        </p:nvSpPr>
        <p:spPr>
          <a:xfrm>
            <a:off x="255232" y="3209602"/>
            <a:ext cx="2696313" cy="861774"/>
          </a:xfrm>
          <a:prstGeom prst="rect">
            <a:avLst/>
          </a:prstGeom>
          <a:noFill/>
        </p:spPr>
        <p:txBody>
          <a:bodyPr wrap="square" rtlCol="0">
            <a:spAutoFit/>
          </a:bodyPr>
          <a:lstStyle/>
          <a:p>
            <a:r>
              <a:rPr lang="en-US" altLang="zh-CN" dirty="0">
                <a:solidFill>
                  <a:srgbClr val="FF0000"/>
                </a:solidFill>
              </a:rPr>
              <a:t>2001</a:t>
            </a:r>
            <a:r>
              <a:rPr lang="zh-CN" altLang="en-US" dirty="0">
                <a:solidFill>
                  <a:srgbClr val="FF0000"/>
                </a:solidFill>
              </a:rPr>
              <a:t>年</a:t>
            </a:r>
            <a:r>
              <a:rPr lang="zh-CN" altLang="en-US" dirty="0"/>
              <a:t>诺贝尔物理学奖</a:t>
            </a:r>
            <a:endParaRPr lang="en-US" altLang="zh-CN" dirty="0"/>
          </a:p>
          <a:p>
            <a:r>
              <a:rPr lang="zh-CN" altLang="en-US" sz="1600" dirty="0"/>
              <a:t>“</a:t>
            </a:r>
            <a:r>
              <a:rPr lang="en-US" altLang="zh-CN" sz="1600" dirty="0"/>
              <a:t>……</a:t>
            </a:r>
            <a:r>
              <a:rPr lang="zh-CN" altLang="en-US" sz="1600" dirty="0"/>
              <a:t>玻色</a:t>
            </a:r>
            <a:r>
              <a:rPr lang="en-US" altLang="zh-CN" sz="1600" dirty="0"/>
              <a:t>-</a:t>
            </a:r>
            <a:r>
              <a:rPr lang="zh-CN" altLang="en-US" sz="1600" dirty="0"/>
              <a:t>爱因斯坦凝聚态方面取得的成就</a:t>
            </a:r>
            <a:r>
              <a:rPr lang="en-US" altLang="zh-CN" sz="1600" dirty="0"/>
              <a:t>……</a:t>
            </a:r>
            <a:r>
              <a:rPr lang="zh-CN" altLang="en-US" sz="1600" dirty="0"/>
              <a:t>”</a:t>
            </a:r>
          </a:p>
        </p:txBody>
      </p:sp>
      <p:sp>
        <p:nvSpPr>
          <p:cNvPr id="21" name="文本框 20"/>
          <p:cNvSpPr txBox="1"/>
          <p:nvPr/>
        </p:nvSpPr>
        <p:spPr>
          <a:xfrm>
            <a:off x="255229" y="4035504"/>
            <a:ext cx="3170640" cy="1107996"/>
          </a:xfrm>
          <a:prstGeom prst="rect">
            <a:avLst/>
          </a:prstGeom>
          <a:noFill/>
        </p:spPr>
        <p:txBody>
          <a:bodyPr wrap="square" rtlCol="0">
            <a:spAutoFit/>
          </a:bodyPr>
          <a:lstStyle/>
          <a:p>
            <a:r>
              <a:rPr lang="en-US" altLang="zh-CN" dirty="0">
                <a:solidFill>
                  <a:srgbClr val="FF0000"/>
                </a:solidFill>
              </a:rPr>
              <a:t>2005</a:t>
            </a:r>
            <a:r>
              <a:rPr lang="zh-CN" altLang="en-US" dirty="0">
                <a:solidFill>
                  <a:srgbClr val="FF0000"/>
                </a:solidFill>
              </a:rPr>
              <a:t>年</a:t>
            </a:r>
            <a:r>
              <a:rPr lang="zh-CN" altLang="en-US" dirty="0"/>
              <a:t>诺贝尔物理学奖</a:t>
            </a:r>
            <a:endParaRPr lang="en-US" altLang="zh-CN" dirty="0"/>
          </a:p>
          <a:p>
            <a:r>
              <a:rPr lang="zh-CN" altLang="en-US" sz="1600" dirty="0"/>
              <a:t>“对光学相干的量子理论的贡献”“对包括光频梳技术在内的，基于激光的精密光谱学发展</a:t>
            </a:r>
            <a:r>
              <a:rPr lang="en-US" altLang="zh-CN" sz="1600" dirty="0"/>
              <a:t>……</a:t>
            </a:r>
            <a:r>
              <a:rPr lang="zh-CN" altLang="en-US" sz="1600" dirty="0"/>
              <a:t>”</a:t>
            </a:r>
          </a:p>
        </p:txBody>
      </p:sp>
      <p:sp>
        <p:nvSpPr>
          <p:cNvPr id="22" name="文本框 21"/>
          <p:cNvSpPr txBox="1"/>
          <p:nvPr/>
        </p:nvSpPr>
        <p:spPr>
          <a:xfrm>
            <a:off x="3413001" y="722462"/>
            <a:ext cx="3085313" cy="861774"/>
          </a:xfrm>
          <a:prstGeom prst="rect">
            <a:avLst/>
          </a:prstGeom>
          <a:noFill/>
        </p:spPr>
        <p:txBody>
          <a:bodyPr wrap="square" rtlCol="0">
            <a:spAutoFit/>
          </a:bodyPr>
          <a:lstStyle/>
          <a:p>
            <a:r>
              <a:rPr lang="en-US" altLang="zh-CN" dirty="0">
                <a:solidFill>
                  <a:srgbClr val="FF0000"/>
                </a:solidFill>
              </a:rPr>
              <a:t>2009</a:t>
            </a:r>
            <a:r>
              <a:rPr lang="zh-CN" altLang="en-US" dirty="0">
                <a:solidFill>
                  <a:srgbClr val="FF0000"/>
                </a:solidFill>
              </a:rPr>
              <a:t>年</a:t>
            </a:r>
            <a:r>
              <a:rPr lang="zh-CN" altLang="en-US" dirty="0"/>
              <a:t>诺贝尔物理学奖</a:t>
            </a:r>
            <a:endParaRPr lang="en-US" altLang="zh-CN" dirty="0"/>
          </a:p>
          <a:p>
            <a:r>
              <a:rPr lang="zh-CN" altLang="en-US" sz="1600" dirty="0"/>
              <a:t>“在光学通信领域光在纤维中传输方面的突破性成就”</a:t>
            </a:r>
          </a:p>
        </p:txBody>
      </p:sp>
      <p:sp>
        <p:nvSpPr>
          <p:cNvPr id="24" name="文本框 23"/>
          <p:cNvSpPr txBox="1"/>
          <p:nvPr/>
        </p:nvSpPr>
        <p:spPr>
          <a:xfrm>
            <a:off x="3413001" y="1577852"/>
            <a:ext cx="2870009" cy="861774"/>
          </a:xfrm>
          <a:prstGeom prst="rect">
            <a:avLst/>
          </a:prstGeom>
          <a:noFill/>
        </p:spPr>
        <p:txBody>
          <a:bodyPr wrap="square" rtlCol="0">
            <a:spAutoFit/>
          </a:bodyPr>
          <a:lstStyle/>
          <a:p>
            <a:r>
              <a:rPr lang="en-US" altLang="zh-CN" dirty="0">
                <a:solidFill>
                  <a:srgbClr val="FF0000"/>
                </a:solidFill>
              </a:rPr>
              <a:t>2012</a:t>
            </a:r>
            <a:r>
              <a:rPr lang="zh-CN" altLang="en-US" dirty="0">
                <a:solidFill>
                  <a:srgbClr val="FF0000"/>
                </a:solidFill>
              </a:rPr>
              <a:t>年</a:t>
            </a:r>
            <a:r>
              <a:rPr lang="zh-CN" altLang="en-US" dirty="0"/>
              <a:t>诺贝尔物理学奖</a:t>
            </a:r>
            <a:endParaRPr lang="en-US" altLang="zh-CN" dirty="0"/>
          </a:p>
          <a:p>
            <a:r>
              <a:rPr lang="zh-CN" altLang="en-US" sz="1600" dirty="0"/>
              <a:t>“能够量度和操控个体量子系统的突破性实验手法”</a:t>
            </a:r>
          </a:p>
        </p:txBody>
      </p:sp>
      <p:sp>
        <p:nvSpPr>
          <p:cNvPr id="25" name="文本框 24"/>
          <p:cNvSpPr txBox="1"/>
          <p:nvPr/>
        </p:nvSpPr>
        <p:spPr>
          <a:xfrm>
            <a:off x="3413002" y="2450542"/>
            <a:ext cx="2788590" cy="861774"/>
          </a:xfrm>
          <a:prstGeom prst="rect">
            <a:avLst/>
          </a:prstGeom>
          <a:noFill/>
        </p:spPr>
        <p:txBody>
          <a:bodyPr wrap="square" rtlCol="0">
            <a:spAutoFit/>
          </a:bodyPr>
          <a:lstStyle/>
          <a:p>
            <a:r>
              <a:rPr lang="en-US" altLang="zh-CN" dirty="0">
                <a:solidFill>
                  <a:srgbClr val="FF0000"/>
                </a:solidFill>
              </a:rPr>
              <a:t>2014</a:t>
            </a:r>
            <a:r>
              <a:rPr lang="zh-CN" altLang="en-US" dirty="0">
                <a:solidFill>
                  <a:srgbClr val="FF0000"/>
                </a:solidFill>
              </a:rPr>
              <a:t>年</a:t>
            </a:r>
            <a:r>
              <a:rPr lang="zh-CN" altLang="en-US" dirty="0"/>
              <a:t>诺贝尔化学奖</a:t>
            </a:r>
            <a:endParaRPr lang="en-US" altLang="zh-CN" dirty="0"/>
          </a:p>
          <a:p>
            <a:r>
              <a:rPr lang="zh-CN" altLang="en-US" sz="1600" dirty="0"/>
              <a:t>“超分辨率荧光显微技术领域取得的成就”</a:t>
            </a:r>
          </a:p>
        </p:txBody>
      </p:sp>
      <p:sp>
        <p:nvSpPr>
          <p:cNvPr id="26" name="文本框 25"/>
          <p:cNvSpPr txBox="1"/>
          <p:nvPr/>
        </p:nvSpPr>
        <p:spPr>
          <a:xfrm>
            <a:off x="3466165" y="3934012"/>
            <a:ext cx="3250048" cy="615553"/>
          </a:xfrm>
          <a:prstGeom prst="rect">
            <a:avLst/>
          </a:prstGeom>
          <a:noFill/>
        </p:spPr>
        <p:txBody>
          <a:bodyPr wrap="square" rtlCol="0">
            <a:spAutoFit/>
          </a:bodyPr>
          <a:lstStyle/>
          <a:p>
            <a:r>
              <a:rPr lang="en-US" altLang="zh-CN" dirty="0">
                <a:solidFill>
                  <a:srgbClr val="FF0000"/>
                </a:solidFill>
              </a:rPr>
              <a:t>2018</a:t>
            </a:r>
            <a:r>
              <a:rPr lang="zh-CN" altLang="en-US" dirty="0">
                <a:solidFill>
                  <a:srgbClr val="FF0000"/>
                </a:solidFill>
              </a:rPr>
              <a:t>年</a:t>
            </a:r>
            <a:r>
              <a:rPr lang="zh-CN" altLang="en-US" dirty="0"/>
              <a:t>诺贝尔物理学奖</a:t>
            </a:r>
            <a:endParaRPr lang="en-US" altLang="zh-CN" dirty="0"/>
          </a:p>
          <a:p>
            <a:r>
              <a:rPr lang="zh-CN" altLang="en-US" sz="1600" dirty="0"/>
              <a:t>“在激光物理领域的突破性发明”</a:t>
            </a:r>
          </a:p>
        </p:txBody>
      </p:sp>
      <p:sp>
        <p:nvSpPr>
          <p:cNvPr id="27" name="文本框 26"/>
          <p:cNvSpPr txBox="1"/>
          <p:nvPr/>
        </p:nvSpPr>
        <p:spPr>
          <a:xfrm>
            <a:off x="3447134" y="3318617"/>
            <a:ext cx="3046004" cy="646331"/>
          </a:xfrm>
          <a:prstGeom prst="rect">
            <a:avLst/>
          </a:prstGeom>
          <a:noFill/>
        </p:spPr>
        <p:txBody>
          <a:bodyPr wrap="square" rtlCol="0">
            <a:spAutoFit/>
          </a:bodyPr>
          <a:lstStyle/>
          <a:p>
            <a:r>
              <a:rPr lang="en-US" altLang="zh-CN" dirty="0">
                <a:solidFill>
                  <a:srgbClr val="FF0000"/>
                </a:solidFill>
              </a:rPr>
              <a:t>2017</a:t>
            </a:r>
            <a:r>
              <a:rPr lang="zh-CN" altLang="en-US" dirty="0">
                <a:solidFill>
                  <a:srgbClr val="FF0000"/>
                </a:solidFill>
              </a:rPr>
              <a:t>年</a:t>
            </a:r>
            <a:r>
              <a:rPr lang="zh-CN" altLang="en-US" dirty="0"/>
              <a:t>诺贝尔物理学奖</a:t>
            </a:r>
            <a:endParaRPr lang="en-US" altLang="zh-CN" dirty="0"/>
          </a:p>
          <a:p>
            <a:r>
              <a:rPr lang="zh-CN" altLang="en-US" dirty="0"/>
              <a:t>“</a:t>
            </a:r>
            <a:r>
              <a:rPr lang="en-US" altLang="zh-CN" sz="1600" dirty="0"/>
              <a:t>LIGO</a:t>
            </a:r>
            <a:r>
              <a:rPr lang="zh-CN" altLang="en-US" sz="1600" dirty="0"/>
              <a:t>探测器和引力波观测</a:t>
            </a:r>
            <a:r>
              <a:rPr lang="zh-CN" altLang="en-US" dirty="0"/>
              <a:t>”</a:t>
            </a:r>
          </a:p>
        </p:txBody>
      </p:sp>
      <p:sp>
        <p:nvSpPr>
          <p:cNvPr id="17" name="文本框 16"/>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华文仿宋" panose="02010600040101010101" pitchFamily="2" charset="-122"/>
                <a:ea typeface="华文仿宋" panose="02010600040101010101" pitchFamily="2" charset="-122"/>
                <a:cs typeface="Times New Roman" panose="02020603050405020304" pitchFamily="18" charset="0"/>
              </a:rPr>
              <a:t>光工具改变世界</a:t>
            </a:r>
            <a:endParaRPr lang="zh-CN" altLang="en-US" sz="3200" b="1" dirty="0">
              <a:solidFill>
                <a:srgbClr val="0432FF"/>
              </a:solidFill>
              <a:latin typeface="华文仿宋" panose="02010600040101010101" pitchFamily="2" charset="-122"/>
              <a:ea typeface="华文仿宋" panose="02010600040101010101" pitchFamily="2" charset="-122"/>
            </a:endParaRPr>
          </a:p>
        </p:txBody>
      </p:sp>
      <p:pic>
        <p:nvPicPr>
          <p:cNvPr id="19" name="图片 18">
            <a:extLst>
              <a:ext uri="{FF2B5EF4-FFF2-40B4-BE49-F238E27FC236}">
                <a16:creationId xmlns:a16="http://schemas.microsoft.com/office/drawing/2014/main" id="{C186C619-19E6-4B83-A10A-1218751D47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18618001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descr="F:\0PPT素材\背景及图片\白麻子.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2803" y="4019486"/>
            <a:ext cx="2537427" cy="830997"/>
          </a:xfrm>
          <a:prstGeom prst="rect">
            <a:avLst/>
          </a:prstGeom>
        </p:spPr>
        <p:txBody>
          <a:bodyPr wrap="square">
            <a:spAutoFit/>
          </a:bodyPr>
          <a:lstStyle/>
          <a:p>
            <a:pPr algn="ctr"/>
            <a:r>
              <a:rPr lang="zh-CN" altLang="en-US" sz="2400" dirty="0">
                <a:solidFill>
                  <a:srgbClr val="0432FF"/>
                </a:solidFill>
                <a:latin typeface="-apple-system-font"/>
              </a:rPr>
              <a:t>光学镊子及其在生物学中的应用</a:t>
            </a:r>
          </a:p>
        </p:txBody>
      </p:sp>
      <p:sp>
        <p:nvSpPr>
          <p:cNvPr id="6" name="矩形 5"/>
          <p:cNvSpPr/>
          <p:nvPr/>
        </p:nvSpPr>
        <p:spPr>
          <a:xfrm>
            <a:off x="3283834" y="4018429"/>
            <a:ext cx="2602345" cy="830997"/>
          </a:xfrm>
          <a:prstGeom prst="rect">
            <a:avLst/>
          </a:prstGeom>
        </p:spPr>
        <p:txBody>
          <a:bodyPr wrap="square">
            <a:spAutoFit/>
          </a:bodyPr>
          <a:lstStyle/>
          <a:p>
            <a:pPr algn="ctr"/>
            <a:r>
              <a:rPr lang="zh-CN" altLang="en-US" sz="2400" dirty="0">
                <a:solidFill>
                  <a:srgbClr val="0432FF"/>
                </a:solidFill>
                <a:latin typeface="-apple-system-font"/>
              </a:rPr>
              <a:t>制造高强度、超短光脉冲的方法</a:t>
            </a:r>
          </a:p>
        </p:txBody>
      </p:sp>
      <p:pic>
        <p:nvPicPr>
          <p:cNvPr id="2" name="图片 1"/>
          <p:cNvPicPr>
            <a:picLocks noChangeAspect="1"/>
          </p:cNvPicPr>
          <p:nvPr/>
        </p:nvPicPr>
        <p:blipFill rotWithShape="1">
          <a:blip r:embed="rId5" cstate="print">
            <a:extLst>
              <a:ext uri="{28A0092B-C50C-407E-A947-70E740481C1C}">
                <a14:useLocalDpi xmlns:a14="http://schemas.microsoft.com/office/drawing/2010/main" val="0"/>
              </a:ext>
            </a:extLst>
          </a:blip>
          <a:srcRect l="10129"/>
          <a:stretch/>
        </p:blipFill>
        <p:spPr>
          <a:xfrm>
            <a:off x="175491" y="639206"/>
            <a:ext cx="2192053" cy="2945245"/>
          </a:xfrm>
          <a:prstGeom prst="rect">
            <a:avLst/>
          </a:prstGeom>
        </p:spPr>
      </p:pic>
      <p:pic>
        <p:nvPicPr>
          <p:cNvPr id="7"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67545" y="639206"/>
            <a:ext cx="2217462" cy="2945245"/>
          </a:xfrm>
          <a:prstGeom prst="rect">
            <a:avLst/>
          </a:prstGeom>
        </p:spPr>
      </p:pic>
      <p:pic>
        <p:nvPicPr>
          <p:cNvPr id="8" name="图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85007" y="639206"/>
            <a:ext cx="2154102" cy="2945245"/>
          </a:xfrm>
          <a:prstGeom prst="rect">
            <a:avLst/>
          </a:prstGeom>
        </p:spPr>
      </p:pic>
      <p:sp>
        <p:nvSpPr>
          <p:cNvPr id="9" name="矩形 8"/>
          <p:cNvSpPr/>
          <p:nvPr/>
        </p:nvSpPr>
        <p:spPr>
          <a:xfrm>
            <a:off x="545184" y="3649097"/>
            <a:ext cx="1415772" cy="369332"/>
          </a:xfrm>
          <a:prstGeom prst="rect">
            <a:avLst/>
          </a:prstGeom>
        </p:spPr>
        <p:txBody>
          <a:bodyPr wrap="none">
            <a:spAutoFit/>
          </a:bodyPr>
          <a:lstStyle/>
          <a:p>
            <a:r>
              <a:rPr lang="zh-CN" altLang="en-US" b="1" dirty="0">
                <a:solidFill>
                  <a:srgbClr val="333333"/>
                </a:solidFill>
                <a:latin typeface="arial" charset="0"/>
              </a:rPr>
              <a:t>阿瑟</a:t>
            </a:r>
            <a:r>
              <a:rPr lang="en-US" altLang="zh-CN" b="1" dirty="0">
                <a:solidFill>
                  <a:srgbClr val="333333"/>
                </a:solidFill>
                <a:latin typeface="arial" charset="0"/>
              </a:rPr>
              <a:t>·</a:t>
            </a:r>
            <a:r>
              <a:rPr lang="zh-CN" altLang="en-US" b="1" dirty="0">
                <a:solidFill>
                  <a:srgbClr val="333333"/>
                </a:solidFill>
                <a:latin typeface="arial" charset="0"/>
              </a:rPr>
              <a:t>阿什金</a:t>
            </a:r>
            <a:endParaRPr lang="zh-CN" altLang="en-US" b="1" dirty="0"/>
          </a:p>
        </p:txBody>
      </p:sp>
      <p:sp>
        <p:nvSpPr>
          <p:cNvPr id="10" name="矩形 9"/>
          <p:cNvSpPr/>
          <p:nvPr/>
        </p:nvSpPr>
        <p:spPr>
          <a:xfrm>
            <a:off x="2806862" y="3649097"/>
            <a:ext cx="1338828" cy="369332"/>
          </a:xfrm>
          <a:prstGeom prst="rect">
            <a:avLst/>
          </a:prstGeom>
        </p:spPr>
        <p:txBody>
          <a:bodyPr wrap="none">
            <a:spAutoFit/>
          </a:bodyPr>
          <a:lstStyle/>
          <a:p>
            <a:r>
              <a:rPr lang="zh-CN" altLang="en-US" b="1" dirty="0">
                <a:latin typeface="SimSun" charset="0"/>
              </a:rPr>
              <a:t>杰哈</a:t>
            </a:r>
            <a:r>
              <a:rPr lang="en-US" altLang="zh-CN" b="1" dirty="0">
                <a:latin typeface="SimSun" charset="0"/>
              </a:rPr>
              <a:t>·</a:t>
            </a:r>
            <a:r>
              <a:rPr lang="zh-CN" altLang="en-US" b="1" dirty="0">
                <a:latin typeface="SimSun" charset="0"/>
              </a:rPr>
              <a:t>莫罗</a:t>
            </a:r>
            <a:endParaRPr lang="zh-CN" altLang="en-US" b="1" dirty="0"/>
          </a:p>
        </p:txBody>
      </p:sp>
      <p:sp>
        <p:nvSpPr>
          <p:cNvPr id="11" name="矩形 10"/>
          <p:cNvSpPr/>
          <p:nvPr/>
        </p:nvSpPr>
        <p:spPr>
          <a:xfrm>
            <a:off x="4723339" y="3649097"/>
            <a:ext cx="1877437" cy="369332"/>
          </a:xfrm>
          <a:prstGeom prst="rect">
            <a:avLst/>
          </a:prstGeom>
        </p:spPr>
        <p:txBody>
          <a:bodyPr wrap="none">
            <a:spAutoFit/>
          </a:bodyPr>
          <a:lstStyle/>
          <a:p>
            <a:r>
              <a:rPr lang="zh-CN" altLang="en-US" b="1" dirty="0">
                <a:solidFill>
                  <a:srgbClr val="333333"/>
                </a:solidFill>
                <a:latin typeface="arial" charset="0"/>
              </a:rPr>
              <a:t>唐娜</a:t>
            </a:r>
            <a:r>
              <a:rPr lang="en-US" altLang="zh-CN" b="1" dirty="0">
                <a:solidFill>
                  <a:srgbClr val="333333"/>
                </a:solidFill>
                <a:latin typeface="arial" charset="0"/>
              </a:rPr>
              <a:t>·</a:t>
            </a:r>
            <a:r>
              <a:rPr lang="zh-CN" altLang="en-US" b="1" dirty="0">
                <a:solidFill>
                  <a:srgbClr val="333333"/>
                </a:solidFill>
                <a:latin typeface="arial" charset="0"/>
              </a:rPr>
              <a:t>斯特里克兰</a:t>
            </a:r>
            <a:endParaRPr lang="zh-CN" altLang="en-US" b="1" dirty="0"/>
          </a:p>
        </p:txBody>
      </p:sp>
      <p:pic>
        <p:nvPicPr>
          <p:cNvPr id="13" name="图片 12">
            <a:extLst>
              <a:ext uri="{FF2B5EF4-FFF2-40B4-BE49-F238E27FC236}">
                <a16:creationId xmlns:a16="http://schemas.microsoft.com/office/drawing/2014/main" id="{C186C619-19E6-4B83-A10A-1218751D473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custDataLst>
      <p:tags r:id="rId1"/>
    </p:custDataLst>
    <p:extLst>
      <p:ext uri="{BB962C8B-B14F-4D97-AF65-F5344CB8AC3E}">
        <p14:creationId xmlns:p14="http://schemas.microsoft.com/office/powerpoint/2010/main" val="1763951707"/>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图片 1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4541" y="777478"/>
            <a:ext cx="2053828" cy="1346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Line 10"/>
          <p:cNvSpPr>
            <a:spLocks noChangeShapeType="1"/>
          </p:cNvSpPr>
          <p:nvPr/>
        </p:nvSpPr>
        <p:spPr bwMode="auto">
          <a:xfrm>
            <a:off x="0" y="617425"/>
            <a:ext cx="68580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endParaRPr lang="zh-CN" altLang="en-US" sz="1350"/>
          </a:p>
        </p:txBody>
      </p:sp>
      <p:sp>
        <p:nvSpPr>
          <p:cNvPr id="4100" name="文本框 2"/>
          <p:cNvSpPr txBox="1">
            <a:spLocks noChangeArrowheads="1"/>
          </p:cNvSpPr>
          <p:nvPr/>
        </p:nvSpPr>
        <p:spPr bwMode="auto">
          <a:xfrm>
            <a:off x="2294335" y="1269207"/>
            <a:ext cx="102631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700">
                <a:solidFill>
                  <a:srgbClr val="0000FF"/>
                </a:solidFill>
              </a:rPr>
              <a:t>更高</a:t>
            </a:r>
          </a:p>
        </p:txBody>
      </p:sp>
      <p:sp>
        <p:nvSpPr>
          <p:cNvPr id="4101" name="文本框 11"/>
          <p:cNvSpPr txBox="1">
            <a:spLocks noChangeArrowheads="1"/>
          </p:cNvSpPr>
          <p:nvPr/>
        </p:nvSpPr>
        <p:spPr bwMode="auto">
          <a:xfrm>
            <a:off x="3267075" y="2139554"/>
            <a:ext cx="102631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700" dirty="0">
                <a:solidFill>
                  <a:srgbClr val="0432FF"/>
                </a:solidFill>
              </a:rPr>
              <a:t>更快</a:t>
            </a:r>
          </a:p>
        </p:txBody>
      </p:sp>
      <p:sp>
        <p:nvSpPr>
          <p:cNvPr id="4102" name="文本框 12"/>
          <p:cNvSpPr txBox="1">
            <a:spLocks noChangeArrowheads="1"/>
          </p:cNvSpPr>
          <p:nvPr/>
        </p:nvSpPr>
        <p:spPr bwMode="auto">
          <a:xfrm>
            <a:off x="3917156" y="3150394"/>
            <a:ext cx="102512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700" dirty="0">
                <a:solidFill>
                  <a:srgbClr val="FF0000"/>
                </a:solidFill>
              </a:rPr>
              <a:t>更强</a:t>
            </a:r>
          </a:p>
        </p:txBody>
      </p:sp>
      <p:sp>
        <p:nvSpPr>
          <p:cNvPr id="7" name="文本框 6"/>
          <p:cNvSpPr txBox="1">
            <a:spLocks noChangeArrowheads="1"/>
          </p:cNvSpPr>
          <p:nvPr/>
        </p:nvSpPr>
        <p:spPr bwMode="auto">
          <a:xfrm>
            <a:off x="3348038" y="1294210"/>
            <a:ext cx="9715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400">
                <a:solidFill>
                  <a:srgbClr val="31ADAD"/>
                </a:solidFill>
              </a:rPr>
              <a:t>频率</a:t>
            </a:r>
          </a:p>
        </p:txBody>
      </p:sp>
      <p:sp>
        <p:nvSpPr>
          <p:cNvPr id="15" name="文本框 14"/>
          <p:cNvSpPr txBox="1">
            <a:spLocks noChangeArrowheads="1"/>
          </p:cNvSpPr>
          <p:nvPr/>
        </p:nvSpPr>
        <p:spPr bwMode="auto">
          <a:xfrm>
            <a:off x="4293394" y="2163366"/>
            <a:ext cx="9715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400">
                <a:solidFill>
                  <a:srgbClr val="31ADAD"/>
                </a:solidFill>
              </a:rPr>
              <a:t>脉宽</a:t>
            </a:r>
          </a:p>
        </p:txBody>
      </p:sp>
      <p:sp>
        <p:nvSpPr>
          <p:cNvPr id="16" name="文本框 15"/>
          <p:cNvSpPr txBox="1">
            <a:spLocks noChangeArrowheads="1"/>
          </p:cNvSpPr>
          <p:nvPr/>
        </p:nvSpPr>
        <p:spPr bwMode="auto">
          <a:xfrm>
            <a:off x="4941094" y="3173016"/>
            <a:ext cx="97274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400">
                <a:solidFill>
                  <a:srgbClr val="31ADAD"/>
                </a:solidFill>
              </a:rPr>
              <a:t>强度</a:t>
            </a:r>
          </a:p>
        </p:txBody>
      </p:sp>
      <p:pic>
        <p:nvPicPr>
          <p:cNvPr id="4106" name="图片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4616" y="1770460"/>
            <a:ext cx="25050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图片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9194" y="2774157"/>
            <a:ext cx="2692004" cy="151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8" name="图片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75260" y="3651647"/>
            <a:ext cx="2490788"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9" name="文本框 20"/>
          <p:cNvSpPr txBox="1">
            <a:spLocks noChangeArrowheads="1"/>
          </p:cNvSpPr>
          <p:nvPr/>
        </p:nvSpPr>
        <p:spPr bwMode="auto">
          <a:xfrm>
            <a:off x="4670823" y="4137423"/>
            <a:ext cx="102631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700" dirty="0">
                <a:solidFill>
                  <a:srgbClr val="0432FF"/>
                </a:solidFill>
              </a:rPr>
              <a:t>更准</a:t>
            </a:r>
          </a:p>
        </p:txBody>
      </p:sp>
      <p:sp>
        <p:nvSpPr>
          <p:cNvPr id="22" name="文本框 21"/>
          <p:cNvSpPr txBox="1">
            <a:spLocks noChangeArrowheads="1"/>
          </p:cNvSpPr>
          <p:nvPr/>
        </p:nvSpPr>
        <p:spPr bwMode="auto">
          <a:xfrm>
            <a:off x="5698330" y="4164807"/>
            <a:ext cx="115966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400" dirty="0">
                <a:solidFill>
                  <a:srgbClr val="31ADAD"/>
                </a:solidFill>
              </a:rPr>
              <a:t>分辨率</a:t>
            </a:r>
          </a:p>
        </p:txBody>
      </p:sp>
      <p:pic>
        <p:nvPicPr>
          <p:cNvPr id="18" name="图片 17"/>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30279" y="650082"/>
            <a:ext cx="2649140" cy="1489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图片 16">
            <a:extLst>
              <a:ext uri="{FF2B5EF4-FFF2-40B4-BE49-F238E27FC236}">
                <a16:creationId xmlns:a16="http://schemas.microsoft.com/office/drawing/2014/main" id="{C186C619-19E6-4B83-A10A-1218751D47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35162773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图片 1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4541" y="777478"/>
            <a:ext cx="2053828" cy="1346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Line 10"/>
          <p:cNvSpPr>
            <a:spLocks noChangeShapeType="1"/>
          </p:cNvSpPr>
          <p:nvPr/>
        </p:nvSpPr>
        <p:spPr bwMode="auto">
          <a:xfrm>
            <a:off x="0" y="617425"/>
            <a:ext cx="68580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endParaRPr lang="zh-CN" altLang="en-US" sz="1350"/>
          </a:p>
        </p:txBody>
      </p:sp>
      <p:sp>
        <p:nvSpPr>
          <p:cNvPr id="4100" name="文本框 2"/>
          <p:cNvSpPr txBox="1">
            <a:spLocks noChangeArrowheads="1"/>
          </p:cNvSpPr>
          <p:nvPr/>
        </p:nvSpPr>
        <p:spPr bwMode="auto">
          <a:xfrm>
            <a:off x="2294335" y="1269207"/>
            <a:ext cx="102631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700">
                <a:solidFill>
                  <a:srgbClr val="0000FF"/>
                </a:solidFill>
              </a:rPr>
              <a:t>更高</a:t>
            </a:r>
          </a:p>
        </p:txBody>
      </p:sp>
      <p:sp>
        <p:nvSpPr>
          <p:cNvPr id="4101" name="文本框 11"/>
          <p:cNvSpPr txBox="1">
            <a:spLocks noChangeArrowheads="1"/>
          </p:cNvSpPr>
          <p:nvPr/>
        </p:nvSpPr>
        <p:spPr bwMode="auto">
          <a:xfrm>
            <a:off x="3267075" y="2139554"/>
            <a:ext cx="102631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700" dirty="0">
                <a:solidFill>
                  <a:srgbClr val="FF0000"/>
                </a:solidFill>
              </a:rPr>
              <a:t>更快</a:t>
            </a:r>
          </a:p>
        </p:txBody>
      </p:sp>
      <p:sp>
        <p:nvSpPr>
          <p:cNvPr id="4102" name="文本框 12"/>
          <p:cNvSpPr txBox="1">
            <a:spLocks noChangeArrowheads="1"/>
          </p:cNvSpPr>
          <p:nvPr/>
        </p:nvSpPr>
        <p:spPr bwMode="auto">
          <a:xfrm>
            <a:off x="3917156" y="3150394"/>
            <a:ext cx="102512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700">
                <a:solidFill>
                  <a:srgbClr val="0000FF"/>
                </a:solidFill>
              </a:rPr>
              <a:t>更强</a:t>
            </a:r>
          </a:p>
        </p:txBody>
      </p:sp>
      <p:sp>
        <p:nvSpPr>
          <p:cNvPr id="7" name="文本框 6"/>
          <p:cNvSpPr txBox="1">
            <a:spLocks noChangeArrowheads="1"/>
          </p:cNvSpPr>
          <p:nvPr/>
        </p:nvSpPr>
        <p:spPr bwMode="auto">
          <a:xfrm>
            <a:off x="3348038" y="1294210"/>
            <a:ext cx="9715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400">
                <a:solidFill>
                  <a:srgbClr val="31ADAD"/>
                </a:solidFill>
              </a:rPr>
              <a:t>频率</a:t>
            </a:r>
          </a:p>
        </p:txBody>
      </p:sp>
      <p:sp>
        <p:nvSpPr>
          <p:cNvPr id="15" name="文本框 14"/>
          <p:cNvSpPr txBox="1">
            <a:spLocks noChangeArrowheads="1"/>
          </p:cNvSpPr>
          <p:nvPr/>
        </p:nvSpPr>
        <p:spPr bwMode="auto">
          <a:xfrm>
            <a:off x="4293394" y="2163366"/>
            <a:ext cx="9715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400">
                <a:solidFill>
                  <a:srgbClr val="31ADAD"/>
                </a:solidFill>
              </a:rPr>
              <a:t>脉宽</a:t>
            </a:r>
          </a:p>
        </p:txBody>
      </p:sp>
      <p:sp>
        <p:nvSpPr>
          <p:cNvPr id="16" name="文本框 15"/>
          <p:cNvSpPr txBox="1">
            <a:spLocks noChangeArrowheads="1"/>
          </p:cNvSpPr>
          <p:nvPr/>
        </p:nvSpPr>
        <p:spPr bwMode="auto">
          <a:xfrm>
            <a:off x="4941094" y="3173016"/>
            <a:ext cx="97274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400">
                <a:solidFill>
                  <a:srgbClr val="31ADAD"/>
                </a:solidFill>
              </a:rPr>
              <a:t>强度</a:t>
            </a:r>
          </a:p>
        </p:txBody>
      </p:sp>
      <p:pic>
        <p:nvPicPr>
          <p:cNvPr id="4106" name="图片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4616" y="1770460"/>
            <a:ext cx="25050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图片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9194" y="2774157"/>
            <a:ext cx="2692004" cy="151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8" name="图片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75260" y="3651647"/>
            <a:ext cx="2490788"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9" name="文本框 20"/>
          <p:cNvSpPr txBox="1">
            <a:spLocks noChangeArrowheads="1"/>
          </p:cNvSpPr>
          <p:nvPr/>
        </p:nvSpPr>
        <p:spPr bwMode="auto">
          <a:xfrm>
            <a:off x="4670823" y="4137423"/>
            <a:ext cx="102631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700" dirty="0">
                <a:solidFill>
                  <a:srgbClr val="0432FF"/>
                </a:solidFill>
              </a:rPr>
              <a:t>更准</a:t>
            </a:r>
          </a:p>
        </p:txBody>
      </p:sp>
      <p:sp>
        <p:nvSpPr>
          <p:cNvPr id="22" name="文本框 21"/>
          <p:cNvSpPr txBox="1">
            <a:spLocks noChangeArrowheads="1"/>
          </p:cNvSpPr>
          <p:nvPr/>
        </p:nvSpPr>
        <p:spPr bwMode="auto">
          <a:xfrm>
            <a:off x="5698330" y="4164807"/>
            <a:ext cx="115966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400" dirty="0">
                <a:solidFill>
                  <a:srgbClr val="31ADAD"/>
                </a:solidFill>
              </a:rPr>
              <a:t>分辨率</a:t>
            </a:r>
          </a:p>
        </p:txBody>
      </p:sp>
      <p:pic>
        <p:nvPicPr>
          <p:cNvPr id="18" name="图片 17"/>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30279" y="650082"/>
            <a:ext cx="2649140" cy="1489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图片 16">
            <a:extLst>
              <a:ext uri="{FF2B5EF4-FFF2-40B4-BE49-F238E27FC236}">
                <a16:creationId xmlns:a16="http://schemas.microsoft.com/office/drawing/2014/main" id="{C186C619-19E6-4B83-A10A-1218751D47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40841280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F:\0PPT素材\背景及图片\白麻子.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直接连接符 19"/>
          <p:cNvCxnSpPr/>
          <p:nvPr/>
        </p:nvCxnSpPr>
        <p:spPr>
          <a:xfrm>
            <a:off x="386758" y="710191"/>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4761047" y="2513277"/>
            <a:ext cx="2166347" cy="769441"/>
          </a:xfrm>
          <a:prstGeom prst="rect">
            <a:avLst/>
          </a:prstGeom>
          <a:noFill/>
        </p:spPr>
        <p:txBody>
          <a:bodyPr wrap="square" rtlCol="0">
            <a:spAutoFit/>
          </a:bodyPr>
          <a:lstStyle/>
          <a:p>
            <a:pPr algn="ctr"/>
            <a:r>
              <a:rPr lang="en-US" altLang="zh-CN" sz="1600" dirty="0">
                <a:solidFill>
                  <a:srgbClr val="FF33CC"/>
                </a:solidFill>
                <a:latin typeface="Times New Roman" panose="02020603050405020304" pitchFamily="18" charset="0"/>
                <a:cs typeface="Times New Roman" panose="02020603050405020304" pitchFamily="18" charset="0"/>
              </a:rPr>
              <a:t>1999</a:t>
            </a:r>
            <a:r>
              <a:rPr lang="zh-CN" altLang="en-US" sz="1600" dirty="0">
                <a:solidFill>
                  <a:srgbClr val="FF33CC"/>
                </a:solidFill>
                <a:latin typeface="Times New Roman" panose="02020603050405020304" pitchFamily="18" charset="0"/>
                <a:cs typeface="Times New Roman" panose="02020603050405020304" pitchFamily="18" charset="0"/>
              </a:rPr>
              <a:t>年诺贝尔化学奖</a:t>
            </a:r>
            <a:endParaRPr lang="en-US" altLang="zh-CN" sz="1600" dirty="0">
              <a:solidFill>
                <a:srgbClr val="FF33CC"/>
              </a:solidFill>
              <a:latin typeface="Times New Roman" panose="02020603050405020304" pitchFamily="18" charset="0"/>
              <a:cs typeface="Times New Roman" panose="02020603050405020304" pitchFamily="18" charset="0"/>
            </a:endParaRPr>
          </a:p>
          <a:p>
            <a:pPr algn="ctr"/>
            <a:r>
              <a:rPr lang="zh-CN" altLang="en-US" sz="1400" dirty="0">
                <a:solidFill>
                  <a:srgbClr val="FF33CC"/>
                </a:solidFill>
                <a:latin typeface="Times New Roman" panose="02020603050405020304" pitchFamily="18" charset="0"/>
                <a:cs typeface="Times New Roman" panose="02020603050405020304" pitchFamily="18" charset="0"/>
              </a:rPr>
              <a:t>“用飞秒光谱学对化学反应过渡态的研究”</a:t>
            </a:r>
            <a:endParaRPr lang="en-US" altLang="zh-CN" sz="1400" dirty="0">
              <a:solidFill>
                <a:srgbClr val="FF33CC"/>
              </a:solidFill>
              <a:latin typeface="Times New Roman" panose="02020603050405020304" pitchFamily="18" charset="0"/>
              <a:cs typeface="Times New Roman" panose="02020603050405020304" pitchFamily="18" charset="0"/>
            </a:endParaRPr>
          </a:p>
        </p:txBody>
      </p:sp>
      <p:grpSp>
        <p:nvGrpSpPr>
          <p:cNvPr id="14" name="组合 60"/>
          <p:cNvGrpSpPr>
            <a:grpSpLocks/>
          </p:cNvGrpSpPr>
          <p:nvPr/>
        </p:nvGrpSpPr>
        <p:grpSpPr bwMode="auto">
          <a:xfrm>
            <a:off x="386758" y="737237"/>
            <a:ext cx="3819859" cy="1259540"/>
            <a:chOff x="0" y="1643049"/>
            <a:chExt cx="9144001" cy="2457467"/>
          </a:xfrm>
        </p:grpSpPr>
        <p:pic>
          <p:nvPicPr>
            <p:cNvPr id="15" name="图片 48" descr="593e3406t6f4657c15807.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643049"/>
              <a:ext cx="3071802" cy="2457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图片 49" descr="593e3406t58bf6e79af21.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71802" y="1643050"/>
              <a:ext cx="3071834" cy="2457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图片 50" descr="593e3406t58bf700fe31f.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72199" y="1643050"/>
              <a:ext cx="3071802" cy="2457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图片 1"/>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97905" y="789995"/>
            <a:ext cx="1892632" cy="1666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本框 3"/>
          <p:cNvSpPr txBox="1"/>
          <p:nvPr/>
        </p:nvSpPr>
        <p:spPr>
          <a:xfrm>
            <a:off x="386758" y="168723"/>
            <a:ext cx="3281240" cy="461665"/>
          </a:xfrm>
          <a:prstGeom prst="rect">
            <a:avLst/>
          </a:prstGeom>
          <a:noFill/>
        </p:spPr>
        <p:txBody>
          <a:bodyPr wrap="square" rtlCol="0">
            <a:spAutoFit/>
          </a:bodyPr>
          <a:lstStyle/>
          <a:p>
            <a:r>
              <a:rPr lang="zh-CN" altLang="en-US" sz="2400" dirty="0">
                <a:solidFill>
                  <a:srgbClr val="FF0000"/>
                </a:solidFill>
              </a:rPr>
              <a:t>超快过程观测</a:t>
            </a:r>
          </a:p>
        </p:txBody>
      </p:sp>
      <p:pic>
        <p:nvPicPr>
          <p:cNvPr id="6" name="图片 5"/>
          <p:cNvPicPr>
            <a:picLocks noChangeAspect="1"/>
          </p:cNvPicPr>
          <p:nvPr/>
        </p:nvPicPr>
        <p:blipFill rotWithShape="1">
          <a:blip r:embed="rId7" cstate="print">
            <a:extLst>
              <a:ext uri="{28A0092B-C50C-407E-A947-70E740481C1C}">
                <a14:useLocalDpi xmlns:a14="http://schemas.microsoft.com/office/drawing/2010/main" val="0"/>
              </a:ext>
            </a:extLst>
          </a:blip>
          <a:srcRect r="1650" b="14766"/>
          <a:stretch/>
        </p:blipFill>
        <p:spPr>
          <a:xfrm>
            <a:off x="4847548" y="3358001"/>
            <a:ext cx="1993343" cy="1723282"/>
          </a:xfrm>
          <a:prstGeom prst="rect">
            <a:avLst/>
          </a:prstGeom>
        </p:spPr>
      </p:pic>
      <p:pic>
        <p:nvPicPr>
          <p:cNvPr id="16" name="图片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7660" y="2066198"/>
            <a:ext cx="4642586" cy="2995919"/>
          </a:xfrm>
          <a:prstGeom prst="rect">
            <a:avLst/>
          </a:prstGeom>
        </p:spPr>
      </p:pic>
      <p:pic>
        <p:nvPicPr>
          <p:cNvPr id="7" name="图片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3941" y="2066211"/>
            <a:ext cx="4670024" cy="3020922"/>
          </a:xfrm>
          <a:prstGeom prst="rect">
            <a:avLst/>
          </a:prstGeom>
        </p:spPr>
      </p:pic>
      <p:pic>
        <p:nvPicPr>
          <p:cNvPr id="21" name="图片 20">
            <a:extLst>
              <a:ext uri="{FF2B5EF4-FFF2-40B4-BE49-F238E27FC236}">
                <a16:creationId xmlns:a16="http://schemas.microsoft.com/office/drawing/2014/main" id="{C186C619-19E6-4B83-A10A-1218751D473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3678227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ntr" presetSubtype="0"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图片 1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4541" y="777478"/>
            <a:ext cx="2053828" cy="1346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Line 10"/>
          <p:cNvSpPr>
            <a:spLocks noChangeShapeType="1"/>
          </p:cNvSpPr>
          <p:nvPr/>
        </p:nvSpPr>
        <p:spPr bwMode="auto">
          <a:xfrm>
            <a:off x="0" y="617425"/>
            <a:ext cx="68580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endParaRPr lang="zh-CN" altLang="en-US" sz="1350"/>
          </a:p>
        </p:txBody>
      </p:sp>
      <p:sp>
        <p:nvSpPr>
          <p:cNvPr id="4100" name="文本框 2"/>
          <p:cNvSpPr txBox="1">
            <a:spLocks noChangeArrowheads="1"/>
          </p:cNvSpPr>
          <p:nvPr/>
        </p:nvSpPr>
        <p:spPr bwMode="auto">
          <a:xfrm>
            <a:off x="2294335" y="1269207"/>
            <a:ext cx="102631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700">
                <a:solidFill>
                  <a:srgbClr val="0000FF"/>
                </a:solidFill>
              </a:rPr>
              <a:t>更高</a:t>
            </a:r>
          </a:p>
        </p:txBody>
      </p:sp>
      <p:sp>
        <p:nvSpPr>
          <p:cNvPr id="4101" name="文本框 11"/>
          <p:cNvSpPr txBox="1">
            <a:spLocks noChangeArrowheads="1"/>
          </p:cNvSpPr>
          <p:nvPr/>
        </p:nvSpPr>
        <p:spPr bwMode="auto">
          <a:xfrm>
            <a:off x="3267075" y="2139554"/>
            <a:ext cx="102631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700">
                <a:solidFill>
                  <a:srgbClr val="0000FF"/>
                </a:solidFill>
              </a:rPr>
              <a:t>更快</a:t>
            </a:r>
          </a:p>
        </p:txBody>
      </p:sp>
      <p:sp>
        <p:nvSpPr>
          <p:cNvPr id="4102" name="文本框 12"/>
          <p:cNvSpPr txBox="1">
            <a:spLocks noChangeArrowheads="1"/>
          </p:cNvSpPr>
          <p:nvPr/>
        </p:nvSpPr>
        <p:spPr bwMode="auto">
          <a:xfrm>
            <a:off x="3917156" y="3150394"/>
            <a:ext cx="102512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700">
                <a:solidFill>
                  <a:srgbClr val="0000FF"/>
                </a:solidFill>
              </a:rPr>
              <a:t>更强</a:t>
            </a:r>
          </a:p>
        </p:txBody>
      </p:sp>
      <p:sp>
        <p:nvSpPr>
          <p:cNvPr id="7" name="文本框 6"/>
          <p:cNvSpPr txBox="1">
            <a:spLocks noChangeArrowheads="1"/>
          </p:cNvSpPr>
          <p:nvPr/>
        </p:nvSpPr>
        <p:spPr bwMode="auto">
          <a:xfrm>
            <a:off x="3348038" y="1294210"/>
            <a:ext cx="9715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400">
                <a:solidFill>
                  <a:srgbClr val="31ADAD"/>
                </a:solidFill>
              </a:rPr>
              <a:t>频率</a:t>
            </a:r>
          </a:p>
        </p:txBody>
      </p:sp>
      <p:sp>
        <p:nvSpPr>
          <p:cNvPr id="15" name="文本框 14"/>
          <p:cNvSpPr txBox="1">
            <a:spLocks noChangeArrowheads="1"/>
          </p:cNvSpPr>
          <p:nvPr/>
        </p:nvSpPr>
        <p:spPr bwMode="auto">
          <a:xfrm>
            <a:off x="4293394" y="2163366"/>
            <a:ext cx="9715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400">
                <a:solidFill>
                  <a:srgbClr val="31ADAD"/>
                </a:solidFill>
              </a:rPr>
              <a:t>脉宽</a:t>
            </a:r>
          </a:p>
        </p:txBody>
      </p:sp>
      <p:sp>
        <p:nvSpPr>
          <p:cNvPr id="16" name="文本框 15"/>
          <p:cNvSpPr txBox="1">
            <a:spLocks noChangeArrowheads="1"/>
          </p:cNvSpPr>
          <p:nvPr/>
        </p:nvSpPr>
        <p:spPr bwMode="auto">
          <a:xfrm>
            <a:off x="4941094" y="3173016"/>
            <a:ext cx="97274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400">
                <a:solidFill>
                  <a:srgbClr val="31ADAD"/>
                </a:solidFill>
              </a:rPr>
              <a:t>强度</a:t>
            </a:r>
          </a:p>
        </p:txBody>
      </p:sp>
      <p:pic>
        <p:nvPicPr>
          <p:cNvPr id="4106" name="图片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4616" y="1770460"/>
            <a:ext cx="25050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图片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9194" y="2774157"/>
            <a:ext cx="2692004" cy="151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8" name="图片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75260" y="3651647"/>
            <a:ext cx="2490788"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9" name="文本框 20"/>
          <p:cNvSpPr txBox="1">
            <a:spLocks noChangeArrowheads="1"/>
          </p:cNvSpPr>
          <p:nvPr/>
        </p:nvSpPr>
        <p:spPr bwMode="auto">
          <a:xfrm>
            <a:off x="4670823" y="4137423"/>
            <a:ext cx="102631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700" dirty="0">
                <a:solidFill>
                  <a:srgbClr val="FF0000"/>
                </a:solidFill>
              </a:rPr>
              <a:t>更准</a:t>
            </a:r>
          </a:p>
        </p:txBody>
      </p:sp>
      <p:sp>
        <p:nvSpPr>
          <p:cNvPr id="22" name="文本框 21"/>
          <p:cNvSpPr txBox="1">
            <a:spLocks noChangeArrowheads="1"/>
          </p:cNvSpPr>
          <p:nvPr/>
        </p:nvSpPr>
        <p:spPr bwMode="auto">
          <a:xfrm>
            <a:off x="5698330" y="4164807"/>
            <a:ext cx="115966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400" dirty="0">
                <a:solidFill>
                  <a:srgbClr val="31ADAD"/>
                </a:solidFill>
              </a:rPr>
              <a:t>分辨率</a:t>
            </a:r>
          </a:p>
        </p:txBody>
      </p:sp>
      <p:pic>
        <p:nvPicPr>
          <p:cNvPr id="18" name="图片 17"/>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30279" y="650082"/>
            <a:ext cx="2649140" cy="1489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图片 16">
            <a:extLst>
              <a:ext uri="{FF2B5EF4-FFF2-40B4-BE49-F238E27FC236}">
                <a16:creationId xmlns:a16="http://schemas.microsoft.com/office/drawing/2014/main" id="{C186C619-19E6-4B83-A10A-1218751D47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4408642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F:\0PPT素材\背景及图片\白麻子.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直接连接符 19"/>
          <p:cNvCxnSpPr/>
          <p:nvPr/>
        </p:nvCxnSpPr>
        <p:spPr>
          <a:xfrm>
            <a:off x="386758" y="710191"/>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23" name="图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2819" y="732773"/>
            <a:ext cx="3476574" cy="1646798"/>
          </a:xfrm>
          <a:prstGeom prst="rect">
            <a:avLst/>
          </a:prstGeom>
        </p:spPr>
      </p:pic>
      <p:sp>
        <p:nvSpPr>
          <p:cNvPr id="24" name="文本框 23"/>
          <p:cNvSpPr txBox="1"/>
          <p:nvPr/>
        </p:nvSpPr>
        <p:spPr>
          <a:xfrm>
            <a:off x="4034879" y="2307165"/>
            <a:ext cx="2166347" cy="553998"/>
          </a:xfrm>
          <a:prstGeom prst="rect">
            <a:avLst/>
          </a:prstGeom>
          <a:noFill/>
        </p:spPr>
        <p:txBody>
          <a:bodyPr wrap="square" rtlCol="0">
            <a:spAutoFit/>
          </a:bodyPr>
          <a:lstStyle/>
          <a:p>
            <a:pPr algn="ctr"/>
            <a:r>
              <a:rPr lang="en-US" altLang="zh-CN" sz="1600" dirty="0">
                <a:solidFill>
                  <a:srgbClr val="FF33CC"/>
                </a:solidFill>
                <a:latin typeface="Times New Roman" panose="02020603050405020304" pitchFamily="18" charset="0"/>
                <a:cs typeface="Times New Roman" panose="02020603050405020304" pitchFamily="18" charset="0"/>
              </a:rPr>
              <a:t>2014</a:t>
            </a:r>
            <a:r>
              <a:rPr lang="zh-CN" altLang="en-US" sz="1600" dirty="0">
                <a:solidFill>
                  <a:srgbClr val="FF33CC"/>
                </a:solidFill>
                <a:latin typeface="Times New Roman" panose="02020603050405020304" pitchFamily="18" charset="0"/>
                <a:cs typeface="Times New Roman" panose="02020603050405020304" pitchFamily="18" charset="0"/>
              </a:rPr>
              <a:t>年诺贝尔化学奖</a:t>
            </a:r>
            <a:endParaRPr lang="en-US" altLang="zh-CN" sz="1600" dirty="0">
              <a:solidFill>
                <a:srgbClr val="FF33CC"/>
              </a:solidFill>
              <a:latin typeface="Times New Roman" panose="02020603050405020304" pitchFamily="18" charset="0"/>
              <a:cs typeface="Times New Roman" panose="02020603050405020304" pitchFamily="18" charset="0"/>
            </a:endParaRPr>
          </a:p>
          <a:p>
            <a:pPr algn="ctr"/>
            <a:r>
              <a:rPr lang="zh-CN" altLang="en-US" sz="1400" dirty="0">
                <a:solidFill>
                  <a:srgbClr val="FF33CC"/>
                </a:solidFill>
                <a:latin typeface="Times New Roman" panose="02020603050405020304" pitchFamily="18" charset="0"/>
                <a:cs typeface="Times New Roman" panose="02020603050405020304" pitchFamily="18" charset="0"/>
              </a:rPr>
              <a:t>“</a:t>
            </a:r>
            <a:r>
              <a:rPr lang="zh-CN" altLang="en-US" sz="1400" dirty="0">
                <a:solidFill>
                  <a:srgbClr val="FF33CC"/>
                </a:solidFill>
              </a:rPr>
              <a:t>超分辨率荧光显微技术</a:t>
            </a:r>
            <a:r>
              <a:rPr lang="zh-CN" altLang="en-US" sz="1400" dirty="0">
                <a:solidFill>
                  <a:srgbClr val="FF33CC"/>
                </a:solidFill>
                <a:latin typeface="Times New Roman" panose="02020603050405020304" pitchFamily="18" charset="0"/>
                <a:cs typeface="Times New Roman" panose="02020603050405020304" pitchFamily="18" charset="0"/>
              </a:rPr>
              <a:t>”</a:t>
            </a:r>
            <a:endParaRPr lang="en-US" altLang="zh-CN" sz="1400" dirty="0">
              <a:solidFill>
                <a:srgbClr val="FF33CC"/>
              </a:solidFill>
              <a:latin typeface="Times New Roman" panose="02020603050405020304" pitchFamily="18" charset="0"/>
              <a:cs typeface="Times New Roman" panose="02020603050405020304" pitchFamily="18" charset="0"/>
            </a:endParaRPr>
          </a:p>
        </p:txBody>
      </p:sp>
      <p:sp>
        <p:nvSpPr>
          <p:cNvPr id="4" name="文本框 3"/>
          <p:cNvSpPr txBox="1"/>
          <p:nvPr/>
        </p:nvSpPr>
        <p:spPr>
          <a:xfrm>
            <a:off x="386758" y="168723"/>
            <a:ext cx="3281240" cy="461665"/>
          </a:xfrm>
          <a:prstGeom prst="rect">
            <a:avLst/>
          </a:prstGeom>
          <a:noFill/>
        </p:spPr>
        <p:txBody>
          <a:bodyPr wrap="square" rtlCol="0">
            <a:spAutoFit/>
          </a:bodyPr>
          <a:lstStyle/>
          <a:p>
            <a:r>
              <a:rPr lang="zh-CN" altLang="en-US" sz="2400" dirty="0">
                <a:solidFill>
                  <a:srgbClr val="FF0000"/>
                </a:solidFill>
              </a:rPr>
              <a:t>超分辨成像</a:t>
            </a:r>
          </a:p>
        </p:txBody>
      </p:sp>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7756" y="732773"/>
            <a:ext cx="3108686" cy="1652719"/>
          </a:xfrm>
          <a:prstGeom prst="rect">
            <a:avLst/>
          </a:prstGeom>
        </p:spPr>
      </p:pic>
      <p:pic>
        <p:nvPicPr>
          <p:cNvPr id="21" name="图片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4956" y="2747052"/>
            <a:ext cx="3187863" cy="2326143"/>
          </a:xfrm>
          <a:prstGeom prst="rect">
            <a:avLst/>
          </a:prstGeom>
        </p:spPr>
      </p:pic>
      <p:pic>
        <p:nvPicPr>
          <p:cNvPr id="25" name="图片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52819" y="2844524"/>
            <a:ext cx="3472082" cy="2218878"/>
          </a:xfrm>
          <a:prstGeom prst="rect">
            <a:avLst/>
          </a:prstGeom>
        </p:spPr>
      </p:pic>
      <p:sp>
        <p:nvSpPr>
          <p:cNvPr id="26" name="文本框 25"/>
          <p:cNvSpPr txBox="1"/>
          <p:nvPr/>
        </p:nvSpPr>
        <p:spPr>
          <a:xfrm>
            <a:off x="168500" y="2254629"/>
            <a:ext cx="3128113" cy="338554"/>
          </a:xfrm>
          <a:prstGeom prst="rect">
            <a:avLst/>
          </a:prstGeom>
          <a:solidFill>
            <a:schemeClr val="bg1"/>
          </a:solidFill>
        </p:spPr>
        <p:txBody>
          <a:bodyPr wrap="square" rtlCol="0">
            <a:spAutoFit/>
          </a:bodyPr>
          <a:lstStyle/>
          <a:p>
            <a:pPr algn="ctr"/>
            <a:r>
              <a:rPr lang="zh-CN" altLang="en-US" sz="1600" b="1" dirty="0">
                <a:solidFill>
                  <a:srgbClr val="FF0000"/>
                </a:solidFill>
              </a:rPr>
              <a:t>能否实现一次只有一个发光？</a:t>
            </a:r>
          </a:p>
        </p:txBody>
      </p:sp>
      <p:pic>
        <p:nvPicPr>
          <p:cNvPr id="12" name="图片 11">
            <a:extLst>
              <a:ext uri="{FF2B5EF4-FFF2-40B4-BE49-F238E27FC236}">
                <a16:creationId xmlns:a16="http://schemas.microsoft.com/office/drawing/2014/main" id="{C186C619-19E6-4B83-A10A-1218751D47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1474320531"/>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par>
                          <p:cTn id="16" fill="hold">
                            <p:stCondLst>
                              <p:cond delay="500"/>
                            </p:stCondLst>
                            <p:childTnLst>
                              <p:par>
                                <p:cTn id="17" presetID="10" presetClass="entr" presetSubtype="0" fill="hold" nodeType="afterEffect">
                                  <p:stCondLst>
                                    <p:cond delay="50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50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矩形 3"/>
          <p:cNvSpPr/>
          <p:nvPr/>
        </p:nvSpPr>
        <p:spPr>
          <a:xfrm>
            <a:off x="0" y="2571753"/>
            <a:ext cx="6858000" cy="1140845"/>
          </a:xfrm>
          <a:prstGeom prst="rect">
            <a:avLst/>
          </a:prstGeom>
          <a:solidFill>
            <a:srgbClr val="1A3F6C"/>
          </a:solidFill>
          <a:ln>
            <a:noFill/>
          </a:ln>
        </p:spPr>
        <p:style>
          <a:lnRef idx="2">
            <a:schemeClr val="accent1">
              <a:shade val="50000"/>
            </a:schemeClr>
          </a:lnRef>
          <a:fillRef idx="1">
            <a:schemeClr val="accent1"/>
          </a:fillRef>
          <a:effectRef idx="0">
            <a:schemeClr val="accent1"/>
          </a:effectRef>
          <a:fontRef idx="minor">
            <a:schemeClr val="lt1"/>
          </a:fontRef>
        </p:style>
        <p:txBody>
          <a:bodyPr lIns="68560" tIns="34280" rIns="68560" bIns="34280" rtlCol="0" anchor="ctr"/>
          <a:lstStyle/>
          <a:p>
            <a:pPr algn="ctr"/>
            <a:endParaRPr lang="en-US" altLang="zh-CN" sz="1350" b="1" dirty="0">
              <a:solidFill>
                <a:prstClr val="white"/>
              </a:solidFill>
            </a:endParaRPr>
          </a:p>
          <a:p>
            <a:pPr algn="ctr"/>
            <a:endParaRPr lang="en-US" altLang="zh-CN" sz="1350" b="1" dirty="0">
              <a:solidFill>
                <a:prstClr val="white"/>
              </a:solidFill>
            </a:endParaRPr>
          </a:p>
        </p:txBody>
      </p:sp>
      <p:pic>
        <p:nvPicPr>
          <p:cNvPr id="103" name="Picture 2" descr="C:\Users\Administrator\Desktop\微立体创业计划\001.png"/>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3000"/>
                    </a14:imgEffect>
                  </a14:imgLayer>
                </a14:imgProps>
              </a:ext>
              <a:ext uri="{28A0092B-C50C-407E-A947-70E740481C1C}">
                <a14:useLocalDpi xmlns:a14="http://schemas.microsoft.com/office/drawing/2010/main" val="0"/>
              </a:ext>
            </a:extLst>
          </a:blip>
          <a:srcRect/>
          <a:stretch>
            <a:fillRect/>
          </a:stretch>
        </p:blipFill>
        <p:spPr bwMode="auto">
          <a:xfrm>
            <a:off x="2514759" y="856883"/>
            <a:ext cx="1475433" cy="1475234"/>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04" name="Picture 3" descr="C:\Users\Administrator\Desktop\微立体创业计划\00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29104" y="800649"/>
            <a:ext cx="1672901" cy="1672675"/>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88265" y="2655104"/>
            <a:ext cx="5418381" cy="900226"/>
          </a:xfrm>
          <a:prstGeom prst="rect">
            <a:avLst/>
          </a:prstGeom>
          <a:noFill/>
        </p:spPr>
        <p:txBody>
          <a:bodyPr wrap="square" lIns="68560" tIns="34280" rIns="68560" bIns="34280" rtlCol="0">
            <a:spAutoFit/>
          </a:bodyPr>
          <a:lstStyle/>
          <a:p>
            <a:pPr algn="ctr">
              <a:lnSpc>
                <a:spcPct val="150000"/>
              </a:lnSpc>
            </a:pPr>
            <a:r>
              <a:rPr lang="zh-CN" altLang="en-US" sz="3600" b="1" dirty="0">
                <a:solidFill>
                  <a:prstClr val="white"/>
                </a:solidFill>
                <a:latin typeface="仿宋" panose="02010609060101010101" pitchFamily="49" charset="-122"/>
                <a:ea typeface="仿宋" panose="02010609060101010101" pitchFamily="49" charset="-122"/>
              </a:rPr>
              <a:t>光的时代，你准备好了吗？</a:t>
            </a:r>
          </a:p>
        </p:txBody>
      </p:sp>
      <p:pic>
        <p:nvPicPr>
          <p:cNvPr id="7" name="图片 6">
            <a:extLst>
              <a:ext uri="{FF2B5EF4-FFF2-40B4-BE49-F238E27FC236}">
                <a16:creationId xmlns:a16="http://schemas.microsoft.com/office/drawing/2014/main" id="{C186C619-19E6-4B83-A10A-1218751D47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45740" y="1172250"/>
            <a:ext cx="839627" cy="929471"/>
          </a:xfrm>
          <a:prstGeom prst="rect">
            <a:avLst/>
          </a:prstGeom>
        </p:spPr>
      </p:pic>
    </p:spTree>
    <p:extLst>
      <p:ext uri="{BB962C8B-B14F-4D97-AF65-F5344CB8AC3E}">
        <p14:creationId xmlns:p14="http://schemas.microsoft.com/office/powerpoint/2010/main" val="3341385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 name="Picture 4" descr="F:\0PPT素材\背景及图片\白麻子.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6858000" cy="5143500"/>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组合 11">
            <a:extLst>
              <a:ext uri="{FF2B5EF4-FFF2-40B4-BE49-F238E27FC236}">
                <a16:creationId xmlns:a16="http://schemas.microsoft.com/office/drawing/2014/main" id="{FA8BA04B-CB8C-4A51-BF7D-72D84F4668F9}"/>
              </a:ext>
            </a:extLst>
          </p:cNvPr>
          <p:cNvGrpSpPr>
            <a:grpSpLocks noChangeAspect="1"/>
          </p:cNvGrpSpPr>
          <p:nvPr/>
        </p:nvGrpSpPr>
        <p:grpSpPr>
          <a:xfrm>
            <a:off x="1510333" y="3803881"/>
            <a:ext cx="945000" cy="945000"/>
            <a:chOff x="1174779" y="3359349"/>
            <a:chExt cx="1800000" cy="1800001"/>
          </a:xfrm>
        </p:grpSpPr>
        <p:grpSp>
          <p:nvGrpSpPr>
            <p:cNvPr id="13" name="组合 12">
              <a:extLst>
                <a:ext uri="{FF2B5EF4-FFF2-40B4-BE49-F238E27FC236}">
                  <a16:creationId xmlns:a16="http://schemas.microsoft.com/office/drawing/2014/main" id="{673073B2-AE91-430E-92D4-67B5F3515376}"/>
                </a:ext>
              </a:extLst>
            </p:cNvPr>
            <p:cNvGrpSpPr/>
            <p:nvPr/>
          </p:nvGrpSpPr>
          <p:grpSpPr>
            <a:xfrm>
              <a:off x="1174779" y="3359349"/>
              <a:ext cx="1800000" cy="1800001"/>
              <a:chOff x="6250980" y="3660482"/>
              <a:chExt cx="1800000" cy="1800001"/>
            </a:xfrm>
          </p:grpSpPr>
          <p:sp>
            <p:nvSpPr>
              <p:cNvPr id="15" name="椭圆 14">
                <a:extLst>
                  <a:ext uri="{FF2B5EF4-FFF2-40B4-BE49-F238E27FC236}">
                    <a16:creationId xmlns:a16="http://schemas.microsoft.com/office/drawing/2014/main" id="{4B5749F3-9366-4AE0-B5B3-06325B9E3BFF}"/>
                  </a:ext>
                </a:extLst>
              </p:cNvPr>
              <p:cNvSpPr/>
              <p:nvPr/>
            </p:nvSpPr>
            <p:spPr>
              <a:xfrm>
                <a:off x="6250980" y="3660482"/>
                <a:ext cx="1800000" cy="1800000"/>
              </a:xfrm>
              <a:prstGeom prst="ellipse">
                <a:avLst/>
              </a:prstGeom>
              <a:gradFill flip="none" rotWithShape="1">
                <a:gsLst>
                  <a:gs pos="0">
                    <a:srgbClr val="E8E7E9"/>
                  </a:gs>
                  <a:gs pos="100000">
                    <a:schemeClr val="bg1"/>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6" name="椭圆 15">
                <a:extLst>
                  <a:ext uri="{FF2B5EF4-FFF2-40B4-BE49-F238E27FC236}">
                    <a16:creationId xmlns:a16="http://schemas.microsoft.com/office/drawing/2014/main" id="{4F89F62C-F0FD-4151-BBC5-9EA1D0ECD0A4}"/>
                  </a:ext>
                </a:extLst>
              </p:cNvPr>
              <p:cNvSpPr/>
              <p:nvPr/>
            </p:nvSpPr>
            <p:spPr>
              <a:xfrm rot="19510690">
                <a:off x="6250980" y="3660483"/>
                <a:ext cx="1800000" cy="1800000"/>
              </a:xfrm>
              <a:prstGeom prst="ellipse">
                <a:avLst/>
              </a:prstGeom>
              <a:noFill/>
              <a:ln>
                <a:gradFill>
                  <a:gsLst>
                    <a:gs pos="0">
                      <a:schemeClr val="bg1"/>
                    </a:gs>
                    <a:gs pos="100000">
                      <a:srgbClr val="E7E4E9"/>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14" name="椭圆 13">
              <a:extLst>
                <a:ext uri="{FF2B5EF4-FFF2-40B4-BE49-F238E27FC236}">
                  <a16:creationId xmlns:a16="http://schemas.microsoft.com/office/drawing/2014/main" id="{823B43F1-25E7-4AE1-94FD-D3740F3B1310}"/>
                </a:ext>
              </a:extLst>
            </p:cNvPr>
            <p:cNvSpPr/>
            <p:nvPr/>
          </p:nvSpPr>
          <p:spPr>
            <a:xfrm>
              <a:off x="1354779" y="3539349"/>
              <a:ext cx="1440000" cy="1440000"/>
            </a:xfrm>
            <a:prstGeom prst="ellipse">
              <a:avLst/>
            </a:prstGeom>
            <a:solidFill>
              <a:srgbClr val="5D9FC1"/>
            </a:solidFill>
            <a:ln>
              <a:noFill/>
            </a:ln>
            <a:effectLst>
              <a:innerShdw>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17" name="组合 16">
            <a:extLst>
              <a:ext uri="{FF2B5EF4-FFF2-40B4-BE49-F238E27FC236}">
                <a16:creationId xmlns:a16="http://schemas.microsoft.com/office/drawing/2014/main" id="{0FFD1093-8B2F-4A18-ADF0-1491944634FD}"/>
              </a:ext>
            </a:extLst>
          </p:cNvPr>
          <p:cNvGrpSpPr>
            <a:grpSpLocks noChangeAspect="1"/>
          </p:cNvGrpSpPr>
          <p:nvPr/>
        </p:nvGrpSpPr>
        <p:grpSpPr>
          <a:xfrm>
            <a:off x="1815867" y="2835962"/>
            <a:ext cx="432000" cy="432000"/>
            <a:chOff x="1174779" y="3359349"/>
            <a:chExt cx="1800000" cy="1800001"/>
          </a:xfrm>
        </p:grpSpPr>
        <p:grpSp>
          <p:nvGrpSpPr>
            <p:cNvPr id="18" name="组合 17">
              <a:extLst>
                <a:ext uri="{FF2B5EF4-FFF2-40B4-BE49-F238E27FC236}">
                  <a16:creationId xmlns:a16="http://schemas.microsoft.com/office/drawing/2014/main" id="{99587D54-61FF-415A-9B2E-E561D950BB9E}"/>
                </a:ext>
              </a:extLst>
            </p:cNvPr>
            <p:cNvGrpSpPr/>
            <p:nvPr/>
          </p:nvGrpSpPr>
          <p:grpSpPr>
            <a:xfrm>
              <a:off x="1174779" y="3359349"/>
              <a:ext cx="1800000" cy="1800001"/>
              <a:chOff x="6250980" y="3660482"/>
              <a:chExt cx="1800000" cy="1800001"/>
            </a:xfrm>
          </p:grpSpPr>
          <p:sp>
            <p:nvSpPr>
              <p:cNvPr id="20" name="椭圆 19">
                <a:extLst>
                  <a:ext uri="{FF2B5EF4-FFF2-40B4-BE49-F238E27FC236}">
                    <a16:creationId xmlns:a16="http://schemas.microsoft.com/office/drawing/2014/main" id="{FE0EE432-FA88-4474-8420-AC8DA4627FEF}"/>
                  </a:ext>
                </a:extLst>
              </p:cNvPr>
              <p:cNvSpPr/>
              <p:nvPr/>
            </p:nvSpPr>
            <p:spPr>
              <a:xfrm>
                <a:off x="6250980" y="3660482"/>
                <a:ext cx="1800000" cy="1800000"/>
              </a:xfrm>
              <a:prstGeom prst="ellipse">
                <a:avLst/>
              </a:prstGeom>
              <a:gradFill flip="none" rotWithShape="1">
                <a:gsLst>
                  <a:gs pos="0">
                    <a:srgbClr val="E8E7E9"/>
                  </a:gs>
                  <a:gs pos="100000">
                    <a:schemeClr val="bg1"/>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b="1">
                  <a:latin typeface="楷体" panose="02010609060101010101" pitchFamily="49" charset="-122"/>
                  <a:ea typeface="楷体" panose="02010609060101010101" pitchFamily="49" charset="-122"/>
                  <a:cs typeface="隶书" charset="0"/>
                </a:endParaRPr>
              </a:p>
            </p:txBody>
          </p:sp>
          <p:sp>
            <p:nvSpPr>
              <p:cNvPr id="21" name="椭圆 20">
                <a:extLst>
                  <a:ext uri="{FF2B5EF4-FFF2-40B4-BE49-F238E27FC236}">
                    <a16:creationId xmlns:a16="http://schemas.microsoft.com/office/drawing/2014/main" id="{31022D57-B4AF-463F-A547-B16FE84AF192}"/>
                  </a:ext>
                </a:extLst>
              </p:cNvPr>
              <p:cNvSpPr/>
              <p:nvPr/>
            </p:nvSpPr>
            <p:spPr>
              <a:xfrm rot="19510690">
                <a:off x="6250980" y="3660483"/>
                <a:ext cx="1800000" cy="1800000"/>
              </a:xfrm>
              <a:prstGeom prst="ellipse">
                <a:avLst/>
              </a:prstGeom>
              <a:noFill/>
              <a:ln>
                <a:gradFill>
                  <a:gsLst>
                    <a:gs pos="0">
                      <a:schemeClr val="bg1"/>
                    </a:gs>
                    <a:gs pos="100000">
                      <a:srgbClr val="E7E4E9"/>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b="1">
                  <a:latin typeface="楷体" panose="02010609060101010101" pitchFamily="49" charset="-122"/>
                  <a:ea typeface="楷体" panose="02010609060101010101" pitchFamily="49" charset="-122"/>
                  <a:cs typeface="隶书" charset="0"/>
                </a:endParaRPr>
              </a:p>
            </p:txBody>
          </p:sp>
        </p:grpSp>
        <p:sp>
          <p:nvSpPr>
            <p:cNvPr id="19" name="椭圆 18">
              <a:extLst>
                <a:ext uri="{FF2B5EF4-FFF2-40B4-BE49-F238E27FC236}">
                  <a16:creationId xmlns:a16="http://schemas.microsoft.com/office/drawing/2014/main" id="{DCE0E66B-4C1C-432F-9B03-DD92A8F6AB0A}"/>
                </a:ext>
              </a:extLst>
            </p:cNvPr>
            <p:cNvSpPr/>
            <p:nvPr/>
          </p:nvSpPr>
          <p:spPr>
            <a:xfrm>
              <a:off x="1354779" y="3539349"/>
              <a:ext cx="1440000" cy="1440000"/>
            </a:xfrm>
            <a:prstGeom prst="ellipse">
              <a:avLst/>
            </a:prstGeom>
            <a:solidFill>
              <a:schemeClr val="tx2">
                <a:lumMod val="60000"/>
                <a:lumOff val="40000"/>
              </a:schemeClr>
            </a:solidFill>
            <a:ln>
              <a:noFill/>
            </a:ln>
            <a:effectLst>
              <a:innerShdw>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b="1">
                <a:latin typeface="楷体" panose="02010609060101010101" pitchFamily="49" charset="-122"/>
                <a:ea typeface="楷体" panose="02010609060101010101" pitchFamily="49" charset="-122"/>
                <a:cs typeface="隶书" charset="0"/>
              </a:endParaRPr>
            </a:p>
          </p:txBody>
        </p:sp>
      </p:grpSp>
      <p:grpSp>
        <p:nvGrpSpPr>
          <p:cNvPr id="22" name="组合 21">
            <a:extLst>
              <a:ext uri="{FF2B5EF4-FFF2-40B4-BE49-F238E27FC236}">
                <a16:creationId xmlns:a16="http://schemas.microsoft.com/office/drawing/2014/main" id="{0272028A-1D83-4747-A395-8D8E922BC321}"/>
              </a:ext>
            </a:extLst>
          </p:cNvPr>
          <p:cNvGrpSpPr/>
          <p:nvPr/>
        </p:nvGrpSpPr>
        <p:grpSpPr>
          <a:xfrm>
            <a:off x="588110" y="2946992"/>
            <a:ext cx="1485000" cy="1485000"/>
            <a:chOff x="6250980" y="3660482"/>
            <a:chExt cx="1800000" cy="1800001"/>
          </a:xfrm>
        </p:grpSpPr>
        <p:sp>
          <p:nvSpPr>
            <p:cNvPr id="23" name="椭圆 22">
              <a:extLst>
                <a:ext uri="{FF2B5EF4-FFF2-40B4-BE49-F238E27FC236}">
                  <a16:creationId xmlns:a16="http://schemas.microsoft.com/office/drawing/2014/main" id="{32ED800C-287C-47AC-BED9-590C59BB0549}"/>
                </a:ext>
              </a:extLst>
            </p:cNvPr>
            <p:cNvSpPr/>
            <p:nvPr/>
          </p:nvSpPr>
          <p:spPr>
            <a:xfrm>
              <a:off x="6250980" y="3660482"/>
              <a:ext cx="1800000" cy="1800000"/>
            </a:xfrm>
            <a:prstGeom prst="ellipse">
              <a:avLst/>
            </a:prstGeom>
            <a:gradFill flip="none" rotWithShape="1">
              <a:gsLst>
                <a:gs pos="0">
                  <a:srgbClr val="E8E7E9"/>
                </a:gs>
                <a:gs pos="100000">
                  <a:schemeClr val="bg1"/>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24" name="椭圆 23">
              <a:extLst>
                <a:ext uri="{FF2B5EF4-FFF2-40B4-BE49-F238E27FC236}">
                  <a16:creationId xmlns:a16="http://schemas.microsoft.com/office/drawing/2014/main" id="{944D60D5-2912-4AD7-B5D0-C3B7F0822A2A}"/>
                </a:ext>
              </a:extLst>
            </p:cNvPr>
            <p:cNvSpPr/>
            <p:nvPr/>
          </p:nvSpPr>
          <p:spPr>
            <a:xfrm rot="19510690">
              <a:off x="6250980" y="3660483"/>
              <a:ext cx="1800000" cy="1800000"/>
            </a:xfrm>
            <a:prstGeom prst="ellipse">
              <a:avLst/>
            </a:prstGeom>
            <a:noFill/>
            <a:ln>
              <a:gradFill>
                <a:gsLst>
                  <a:gs pos="0">
                    <a:schemeClr val="bg1"/>
                  </a:gs>
                  <a:gs pos="100000">
                    <a:srgbClr val="E7E4E9"/>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grpSp>
      <p:sp>
        <p:nvSpPr>
          <p:cNvPr id="25" name="椭圆 24">
            <a:extLst>
              <a:ext uri="{FF2B5EF4-FFF2-40B4-BE49-F238E27FC236}">
                <a16:creationId xmlns:a16="http://schemas.microsoft.com/office/drawing/2014/main" id="{E378D6C2-C3DF-469D-815A-FA3953E152E9}"/>
              </a:ext>
            </a:extLst>
          </p:cNvPr>
          <p:cNvSpPr/>
          <p:nvPr/>
        </p:nvSpPr>
        <p:spPr>
          <a:xfrm>
            <a:off x="701228" y="3054992"/>
            <a:ext cx="1269000" cy="1269000"/>
          </a:xfrm>
          <a:prstGeom prst="ellipse">
            <a:avLst/>
          </a:prstGeom>
          <a:solidFill>
            <a:srgbClr val="1A3F6C"/>
          </a:solidFill>
          <a:ln>
            <a:noFill/>
          </a:ln>
          <a:effectLst>
            <a:innerShdw>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latin typeface="隶书" panose="02010509060101010101" pitchFamily="49" charset="-122"/>
              <a:ea typeface="隶书" panose="02010509060101010101" pitchFamily="49" charset="-122"/>
            </a:endParaRPr>
          </a:p>
        </p:txBody>
      </p:sp>
      <p:grpSp>
        <p:nvGrpSpPr>
          <p:cNvPr id="26" name="组合 25">
            <a:extLst>
              <a:ext uri="{FF2B5EF4-FFF2-40B4-BE49-F238E27FC236}">
                <a16:creationId xmlns:a16="http://schemas.microsoft.com/office/drawing/2014/main" id="{B68D402B-6E38-4DA1-8360-D8EBBD2EC1BA}"/>
              </a:ext>
            </a:extLst>
          </p:cNvPr>
          <p:cNvGrpSpPr>
            <a:grpSpLocks noChangeAspect="1"/>
          </p:cNvGrpSpPr>
          <p:nvPr/>
        </p:nvGrpSpPr>
        <p:grpSpPr>
          <a:xfrm>
            <a:off x="386758" y="2434739"/>
            <a:ext cx="783000" cy="783000"/>
            <a:chOff x="1174779" y="3359349"/>
            <a:chExt cx="1800000" cy="1800001"/>
          </a:xfrm>
        </p:grpSpPr>
        <p:grpSp>
          <p:nvGrpSpPr>
            <p:cNvPr id="27" name="组合 26">
              <a:extLst>
                <a:ext uri="{FF2B5EF4-FFF2-40B4-BE49-F238E27FC236}">
                  <a16:creationId xmlns:a16="http://schemas.microsoft.com/office/drawing/2014/main" id="{A3A10965-8E13-49D7-987E-FA968170F144}"/>
                </a:ext>
              </a:extLst>
            </p:cNvPr>
            <p:cNvGrpSpPr/>
            <p:nvPr/>
          </p:nvGrpSpPr>
          <p:grpSpPr>
            <a:xfrm>
              <a:off x="1174779" y="3359349"/>
              <a:ext cx="1800000" cy="1800001"/>
              <a:chOff x="6250980" y="3660482"/>
              <a:chExt cx="1800000" cy="1800001"/>
            </a:xfrm>
          </p:grpSpPr>
          <p:sp>
            <p:nvSpPr>
              <p:cNvPr id="29" name="椭圆 28">
                <a:extLst>
                  <a:ext uri="{FF2B5EF4-FFF2-40B4-BE49-F238E27FC236}">
                    <a16:creationId xmlns:a16="http://schemas.microsoft.com/office/drawing/2014/main" id="{24F76A14-784F-4300-BC8B-7AC5B0F042DE}"/>
                  </a:ext>
                </a:extLst>
              </p:cNvPr>
              <p:cNvSpPr/>
              <p:nvPr/>
            </p:nvSpPr>
            <p:spPr>
              <a:xfrm>
                <a:off x="6250980" y="3660482"/>
                <a:ext cx="1800000" cy="1800000"/>
              </a:xfrm>
              <a:prstGeom prst="ellipse">
                <a:avLst/>
              </a:prstGeom>
              <a:gradFill flip="none" rotWithShape="1">
                <a:gsLst>
                  <a:gs pos="0">
                    <a:srgbClr val="E8E7E9"/>
                  </a:gs>
                  <a:gs pos="100000">
                    <a:schemeClr val="bg1"/>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a:latin typeface="隶书" charset="0"/>
                  <a:ea typeface="隶书" charset="0"/>
                  <a:cs typeface="隶书" charset="0"/>
                </a:endParaRPr>
              </a:p>
            </p:txBody>
          </p:sp>
          <p:sp>
            <p:nvSpPr>
              <p:cNvPr id="30" name="椭圆 29">
                <a:extLst>
                  <a:ext uri="{FF2B5EF4-FFF2-40B4-BE49-F238E27FC236}">
                    <a16:creationId xmlns:a16="http://schemas.microsoft.com/office/drawing/2014/main" id="{956DEBCA-5E84-4409-B113-98A08ADAB935}"/>
                  </a:ext>
                </a:extLst>
              </p:cNvPr>
              <p:cNvSpPr/>
              <p:nvPr/>
            </p:nvSpPr>
            <p:spPr>
              <a:xfrm rot="19510690">
                <a:off x="6250980" y="3660483"/>
                <a:ext cx="1800000" cy="1800000"/>
              </a:xfrm>
              <a:prstGeom prst="ellipse">
                <a:avLst/>
              </a:prstGeom>
              <a:noFill/>
              <a:ln>
                <a:gradFill>
                  <a:gsLst>
                    <a:gs pos="0">
                      <a:schemeClr val="bg1"/>
                    </a:gs>
                    <a:gs pos="100000">
                      <a:srgbClr val="E7E4E9"/>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a:latin typeface="隶书" charset="0"/>
                  <a:ea typeface="隶书" charset="0"/>
                  <a:cs typeface="隶书" charset="0"/>
                </a:endParaRPr>
              </a:p>
            </p:txBody>
          </p:sp>
        </p:grpSp>
        <p:sp>
          <p:nvSpPr>
            <p:cNvPr id="28" name="椭圆 27">
              <a:extLst>
                <a:ext uri="{FF2B5EF4-FFF2-40B4-BE49-F238E27FC236}">
                  <a16:creationId xmlns:a16="http://schemas.microsoft.com/office/drawing/2014/main" id="{F3ACFE1B-54BA-4CEB-9BEA-DFE2E93ABAD3}"/>
                </a:ext>
              </a:extLst>
            </p:cNvPr>
            <p:cNvSpPr/>
            <p:nvPr/>
          </p:nvSpPr>
          <p:spPr>
            <a:xfrm>
              <a:off x="1354779" y="3539349"/>
              <a:ext cx="1440000" cy="1440000"/>
            </a:xfrm>
            <a:prstGeom prst="ellipse">
              <a:avLst/>
            </a:prstGeom>
            <a:solidFill>
              <a:srgbClr val="16B6CC"/>
            </a:solidFill>
            <a:ln>
              <a:noFill/>
            </a:ln>
            <a:effectLst>
              <a:innerShdw>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a:latin typeface="隶书" charset="0"/>
                <a:ea typeface="隶书" charset="0"/>
                <a:cs typeface="隶书" charset="0"/>
              </a:endParaRPr>
            </a:p>
          </p:txBody>
        </p:sp>
      </p:grpSp>
      <p:grpSp>
        <p:nvGrpSpPr>
          <p:cNvPr id="31" name="组合 30">
            <a:extLst>
              <a:ext uri="{FF2B5EF4-FFF2-40B4-BE49-F238E27FC236}">
                <a16:creationId xmlns:a16="http://schemas.microsoft.com/office/drawing/2014/main" id="{BE702F1C-59DC-452A-9B91-6BBD8854850C}"/>
              </a:ext>
            </a:extLst>
          </p:cNvPr>
          <p:cNvGrpSpPr>
            <a:grpSpLocks noChangeAspect="1"/>
          </p:cNvGrpSpPr>
          <p:nvPr/>
        </p:nvGrpSpPr>
        <p:grpSpPr>
          <a:xfrm>
            <a:off x="434643" y="4400737"/>
            <a:ext cx="486000" cy="486000"/>
            <a:chOff x="1174779" y="3359349"/>
            <a:chExt cx="1800000" cy="1800001"/>
          </a:xfrm>
        </p:grpSpPr>
        <p:grpSp>
          <p:nvGrpSpPr>
            <p:cNvPr id="32" name="组合 31">
              <a:extLst>
                <a:ext uri="{FF2B5EF4-FFF2-40B4-BE49-F238E27FC236}">
                  <a16:creationId xmlns:a16="http://schemas.microsoft.com/office/drawing/2014/main" id="{A183E4B4-A5ED-48A4-9A6A-CF5A7570072A}"/>
                </a:ext>
              </a:extLst>
            </p:cNvPr>
            <p:cNvGrpSpPr/>
            <p:nvPr/>
          </p:nvGrpSpPr>
          <p:grpSpPr>
            <a:xfrm>
              <a:off x="1174779" y="3359349"/>
              <a:ext cx="1800000" cy="1800001"/>
              <a:chOff x="6250980" y="3660482"/>
              <a:chExt cx="1800000" cy="1800001"/>
            </a:xfrm>
          </p:grpSpPr>
          <p:sp>
            <p:nvSpPr>
              <p:cNvPr id="34" name="椭圆 33">
                <a:extLst>
                  <a:ext uri="{FF2B5EF4-FFF2-40B4-BE49-F238E27FC236}">
                    <a16:creationId xmlns:a16="http://schemas.microsoft.com/office/drawing/2014/main" id="{7BAB25E8-3019-4F31-A6DB-80D32D3E1252}"/>
                  </a:ext>
                </a:extLst>
              </p:cNvPr>
              <p:cNvSpPr/>
              <p:nvPr/>
            </p:nvSpPr>
            <p:spPr>
              <a:xfrm>
                <a:off x="6250980" y="3660482"/>
                <a:ext cx="1800000" cy="1800000"/>
              </a:xfrm>
              <a:prstGeom prst="ellipse">
                <a:avLst/>
              </a:prstGeom>
              <a:gradFill flip="none" rotWithShape="1">
                <a:gsLst>
                  <a:gs pos="0">
                    <a:srgbClr val="E8E7E9"/>
                  </a:gs>
                  <a:gs pos="100000">
                    <a:schemeClr val="bg1"/>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35" name="椭圆 34">
                <a:extLst>
                  <a:ext uri="{FF2B5EF4-FFF2-40B4-BE49-F238E27FC236}">
                    <a16:creationId xmlns:a16="http://schemas.microsoft.com/office/drawing/2014/main" id="{72378AAE-C41D-4451-B390-6DC32B28A86D}"/>
                  </a:ext>
                </a:extLst>
              </p:cNvPr>
              <p:cNvSpPr/>
              <p:nvPr/>
            </p:nvSpPr>
            <p:spPr>
              <a:xfrm rot="19510690">
                <a:off x="6250980" y="3660483"/>
                <a:ext cx="1800000" cy="1800000"/>
              </a:xfrm>
              <a:prstGeom prst="ellipse">
                <a:avLst/>
              </a:prstGeom>
              <a:noFill/>
              <a:ln>
                <a:gradFill>
                  <a:gsLst>
                    <a:gs pos="0">
                      <a:schemeClr val="bg1"/>
                    </a:gs>
                    <a:gs pos="100000">
                      <a:srgbClr val="E7E4E9"/>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33" name="椭圆 32">
              <a:extLst>
                <a:ext uri="{FF2B5EF4-FFF2-40B4-BE49-F238E27FC236}">
                  <a16:creationId xmlns:a16="http://schemas.microsoft.com/office/drawing/2014/main" id="{86CA5738-13B4-4657-BB83-3D956BF54FB1}"/>
                </a:ext>
              </a:extLst>
            </p:cNvPr>
            <p:cNvSpPr/>
            <p:nvPr/>
          </p:nvSpPr>
          <p:spPr>
            <a:xfrm>
              <a:off x="1354779" y="3539349"/>
              <a:ext cx="1440000" cy="1440000"/>
            </a:xfrm>
            <a:prstGeom prst="ellipse">
              <a:avLst/>
            </a:prstGeom>
            <a:solidFill>
              <a:schemeClr val="bg1">
                <a:lumMod val="75000"/>
              </a:schemeClr>
            </a:solidFill>
            <a:ln>
              <a:noFill/>
            </a:ln>
            <a:effectLst>
              <a:innerShdw>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36" name="组合 35">
            <a:extLst>
              <a:ext uri="{FF2B5EF4-FFF2-40B4-BE49-F238E27FC236}">
                <a16:creationId xmlns:a16="http://schemas.microsoft.com/office/drawing/2014/main" id="{3385AB9D-C101-4614-A26C-C3AB2DDDC809}"/>
              </a:ext>
            </a:extLst>
          </p:cNvPr>
          <p:cNvGrpSpPr>
            <a:grpSpLocks noChangeAspect="1"/>
          </p:cNvGrpSpPr>
          <p:nvPr/>
        </p:nvGrpSpPr>
        <p:grpSpPr>
          <a:xfrm>
            <a:off x="1043731" y="3391292"/>
            <a:ext cx="657019" cy="675000"/>
            <a:chOff x="3976261" y="3892343"/>
            <a:chExt cx="326182" cy="335109"/>
          </a:xfrm>
          <a:solidFill>
            <a:schemeClr val="bg1"/>
          </a:solidFill>
        </p:grpSpPr>
        <p:sp>
          <p:nvSpPr>
            <p:cNvPr id="37" name="六边形 36">
              <a:extLst>
                <a:ext uri="{FF2B5EF4-FFF2-40B4-BE49-F238E27FC236}">
                  <a16:creationId xmlns:a16="http://schemas.microsoft.com/office/drawing/2014/main" id="{F6082AD6-F3D4-41A9-B93F-4EE05FEAB142}"/>
                </a:ext>
              </a:extLst>
            </p:cNvPr>
            <p:cNvSpPr>
              <a:spLocks/>
            </p:cNvSpPr>
            <p:nvPr/>
          </p:nvSpPr>
          <p:spPr>
            <a:xfrm>
              <a:off x="3976261" y="3892343"/>
              <a:ext cx="122099" cy="106837"/>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38" name="六边形 37">
              <a:extLst>
                <a:ext uri="{FF2B5EF4-FFF2-40B4-BE49-F238E27FC236}">
                  <a16:creationId xmlns:a16="http://schemas.microsoft.com/office/drawing/2014/main" id="{CFCE81A8-FFE7-4B3F-B996-79FE1C5989EA}"/>
                </a:ext>
              </a:extLst>
            </p:cNvPr>
            <p:cNvSpPr>
              <a:spLocks/>
            </p:cNvSpPr>
            <p:nvPr/>
          </p:nvSpPr>
          <p:spPr>
            <a:xfrm>
              <a:off x="3976261" y="4005288"/>
              <a:ext cx="122099" cy="106837"/>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39" name="六边形 38">
              <a:extLst>
                <a:ext uri="{FF2B5EF4-FFF2-40B4-BE49-F238E27FC236}">
                  <a16:creationId xmlns:a16="http://schemas.microsoft.com/office/drawing/2014/main" id="{F9601C9A-2587-4D13-AB1A-21F98474E01B}"/>
                </a:ext>
              </a:extLst>
            </p:cNvPr>
            <p:cNvSpPr>
              <a:spLocks/>
            </p:cNvSpPr>
            <p:nvPr/>
          </p:nvSpPr>
          <p:spPr>
            <a:xfrm>
              <a:off x="3976261" y="4120615"/>
              <a:ext cx="122099" cy="106837"/>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40" name="六边形 39">
              <a:extLst>
                <a:ext uri="{FF2B5EF4-FFF2-40B4-BE49-F238E27FC236}">
                  <a16:creationId xmlns:a16="http://schemas.microsoft.com/office/drawing/2014/main" id="{8549F177-016E-41A0-952E-2ABFC5925D10}"/>
                </a:ext>
              </a:extLst>
            </p:cNvPr>
            <p:cNvSpPr>
              <a:spLocks/>
            </p:cNvSpPr>
            <p:nvPr/>
          </p:nvSpPr>
          <p:spPr>
            <a:xfrm>
              <a:off x="4078302" y="3945761"/>
              <a:ext cx="122099" cy="106837"/>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41" name="六边形 40">
              <a:extLst>
                <a:ext uri="{FF2B5EF4-FFF2-40B4-BE49-F238E27FC236}">
                  <a16:creationId xmlns:a16="http://schemas.microsoft.com/office/drawing/2014/main" id="{DAFC87E9-0D47-49A0-8C83-920CA5E49776}"/>
                </a:ext>
              </a:extLst>
            </p:cNvPr>
            <p:cNvSpPr>
              <a:spLocks/>
            </p:cNvSpPr>
            <p:nvPr/>
          </p:nvSpPr>
          <p:spPr>
            <a:xfrm>
              <a:off x="4078302" y="4060570"/>
              <a:ext cx="122099" cy="106837"/>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42" name="六边形 41">
              <a:extLst>
                <a:ext uri="{FF2B5EF4-FFF2-40B4-BE49-F238E27FC236}">
                  <a16:creationId xmlns:a16="http://schemas.microsoft.com/office/drawing/2014/main" id="{C6E1B54A-EA94-4945-908A-E13A1A1CE527}"/>
                </a:ext>
              </a:extLst>
            </p:cNvPr>
            <p:cNvSpPr>
              <a:spLocks/>
            </p:cNvSpPr>
            <p:nvPr/>
          </p:nvSpPr>
          <p:spPr>
            <a:xfrm>
              <a:off x="4180344" y="4003942"/>
              <a:ext cx="122099" cy="106837"/>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grpSp>
      <p:sp>
        <p:nvSpPr>
          <p:cNvPr id="43" name="文本框 42"/>
          <p:cNvSpPr txBox="1"/>
          <p:nvPr/>
        </p:nvSpPr>
        <p:spPr>
          <a:xfrm>
            <a:off x="1731204" y="1182219"/>
            <a:ext cx="3255190" cy="584775"/>
          </a:xfrm>
          <a:prstGeom prst="rect">
            <a:avLst/>
          </a:prstGeom>
          <a:noFill/>
        </p:spPr>
        <p:txBody>
          <a:bodyPr wrap="square" rtlCol="0">
            <a:spAutoFit/>
          </a:bodyPr>
          <a:lstStyle/>
          <a:p>
            <a:pPr marL="457200" indent="-457200">
              <a:buFont typeface="Arial" panose="020B0604020202020204" pitchFamily="34" charset="0"/>
              <a:buChar char="•"/>
            </a:pPr>
            <a:r>
              <a:rPr lang="zh-CN" altLang="en-US" sz="3200" b="1" dirty="0">
                <a:solidFill>
                  <a:srgbClr val="FF0000"/>
                </a:solidFill>
                <a:latin typeface="楷体" panose="02010609060101010101" pitchFamily="49" charset="-122"/>
                <a:ea typeface="楷体" panose="02010609060101010101" pitchFamily="49" charset="-122"/>
                <a:cs typeface="隶书" charset="0"/>
              </a:rPr>
              <a:t>光   镊</a:t>
            </a:r>
          </a:p>
        </p:txBody>
      </p:sp>
      <p:sp>
        <p:nvSpPr>
          <p:cNvPr id="45" name="文本框 44"/>
          <p:cNvSpPr txBox="1"/>
          <p:nvPr/>
        </p:nvSpPr>
        <p:spPr>
          <a:xfrm>
            <a:off x="2723862" y="3083269"/>
            <a:ext cx="3884461" cy="584775"/>
          </a:xfrm>
          <a:prstGeom prst="rect">
            <a:avLst/>
          </a:prstGeom>
          <a:noFill/>
        </p:spPr>
        <p:txBody>
          <a:bodyPr wrap="square" rtlCol="0">
            <a:spAutoFit/>
          </a:bodyPr>
          <a:lstStyle/>
          <a:p>
            <a:pPr marL="457200" indent="-457200">
              <a:buFont typeface="Arial" panose="020B0604020202020204" pitchFamily="34" charset="0"/>
              <a:buChar char="•"/>
            </a:pPr>
            <a:r>
              <a:rPr lang="zh-CN" altLang="en-US" sz="3200" b="1" dirty="0">
                <a:latin typeface="楷体" panose="02010609060101010101" pitchFamily="49" charset="-122"/>
                <a:ea typeface="楷体" panose="02010609060101010101" pitchFamily="49" charset="-122"/>
                <a:cs typeface="隶书" charset="0"/>
              </a:rPr>
              <a:t>光工具改变世界</a:t>
            </a:r>
            <a:endParaRPr lang="en-US" altLang="zh-CN" sz="3200" b="1" dirty="0">
              <a:latin typeface="楷体" panose="02010609060101010101" pitchFamily="49" charset="-122"/>
              <a:ea typeface="楷体" panose="02010609060101010101" pitchFamily="49" charset="-122"/>
              <a:cs typeface="隶书" charset="0"/>
            </a:endParaRPr>
          </a:p>
        </p:txBody>
      </p:sp>
      <p:sp>
        <p:nvSpPr>
          <p:cNvPr id="46" name="文本框 45"/>
          <p:cNvSpPr txBox="1"/>
          <p:nvPr/>
        </p:nvSpPr>
        <p:spPr>
          <a:xfrm>
            <a:off x="2247867" y="2143416"/>
            <a:ext cx="3947143" cy="584775"/>
          </a:xfrm>
          <a:prstGeom prst="rect">
            <a:avLst/>
          </a:prstGeom>
          <a:noFill/>
        </p:spPr>
        <p:txBody>
          <a:bodyPr wrap="square" rtlCol="0">
            <a:spAutoFit/>
          </a:bodyPr>
          <a:lstStyle/>
          <a:p>
            <a:pPr marL="457200" indent="-457200">
              <a:buFont typeface="Arial" panose="020B0604020202020204" pitchFamily="34" charset="0"/>
              <a:buChar char="•"/>
            </a:pPr>
            <a:r>
              <a:rPr lang="zh-CN" altLang="en-US" sz="3200" b="1" dirty="0">
                <a:latin typeface="楷体" panose="02010609060101010101" pitchFamily="49" charset="-122"/>
                <a:ea typeface="楷体" panose="02010609060101010101" pitchFamily="49" charset="-122"/>
                <a:cs typeface="隶书" charset="0"/>
              </a:rPr>
              <a:t>啁啾脉冲放大</a:t>
            </a:r>
          </a:p>
        </p:txBody>
      </p:sp>
      <p:pic>
        <p:nvPicPr>
          <p:cNvPr id="44" name="图片 43">
            <a:extLst>
              <a:ext uri="{FF2B5EF4-FFF2-40B4-BE49-F238E27FC236}">
                <a16:creationId xmlns:a16="http://schemas.microsoft.com/office/drawing/2014/main" id="{C186C619-19E6-4B83-A10A-1218751D47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custDataLst>
      <p:tags r:id="rId1"/>
    </p:custDataLst>
    <p:extLst>
      <p:ext uri="{BB962C8B-B14F-4D97-AF65-F5344CB8AC3E}">
        <p14:creationId xmlns:p14="http://schemas.microsoft.com/office/powerpoint/2010/main" val="11515081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F:\0PPT素材\背景及图片\白麻子.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直接连接符 19"/>
          <p:cNvCxnSpPr/>
          <p:nvPr/>
        </p:nvCxnSpPr>
        <p:spPr>
          <a:xfrm>
            <a:off x="386758" y="710191"/>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t="15879"/>
          <a:stretch/>
        </p:blipFill>
        <p:spPr>
          <a:xfrm>
            <a:off x="319522" y="3210188"/>
            <a:ext cx="2573545" cy="1443253"/>
          </a:xfrm>
          <a:prstGeom prst="rect">
            <a:avLst/>
          </a:prstGeom>
        </p:spPr>
      </p:pic>
      <p:sp>
        <p:nvSpPr>
          <p:cNvPr id="15" name="文本框 14"/>
          <p:cNvSpPr txBox="1"/>
          <p:nvPr/>
        </p:nvSpPr>
        <p:spPr>
          <a:xfrm>
            <a:off x="501149" y="928435"/>
            <a:ext cx="2848338" cy="400110"/>
          </a:xfrm>
          <a:prstGeom prst="rect">
            <a:avLst/>
          </a:prstGeom>
          <a:noFill/>
        </p:spPr>
        <p:txBody>
          <a:bodyPr wrap="square" rtlCol="0">
            <a:spAutoFit/>
          </a:bodyPr>
          <a:lstStyle/>
          <a:p>
            <a:r>
              <a:rPr lang="zh-CN" altLang="en-US" sz="2000" dirty="0">
                <a:solidFill>
                  <a:srgbClr val="0432FF"/>
                </a:solidFill>
              </a:rPr>
              <a:t>如何操控物体？</a:t>
            </a:r>
          </a:p>
        </p:txBody>
      </p:sp>
      <p:pic>
        <p:nvPicPr>
          <p:cNvPr id="21" name="图片 20"/>
          <p:cNvPicPr>
            <a:picLocks noChangeAspect="1"/>
          </p:cNvPicPr>
          <p:nvPr/>
        </p:nvPicPr>
        <p:blipFill rotWithShape="1">
          <a:blip r:embed="rId4" cstate="print">
            <a:extLst>
              <a:ext uri="{28A0092B-C50C-407E-A947-70E740481C1C}">
                <a14:useLocalDpi xmlns:a14="http://schemas.microsoft.com/office/drawing/2010/main" val="0"/>
              </a:ext>
            </a:extLst>
          </a:blip>
          <a:srcRect l="1635" t="10981" r="16275" b="10898"/>
          <a:stretch/>
        </p:blipFill>
        <p:spPr>
          <a:xfrm>
            <a:off x="319522" y="1477620"/>
            <a:ext cx="2417415" cy="1532586"/>
          </a:xfrm>
          <a:prstGeom prst="rect">
            <a:avLst/>
          </a:prstGeom>
        </p:spPr>
      </p:pic>
      <p:sp>
        <p:nvSpPr>
          <p:cNvPr id="28" name="文本框 27"/>
          <p:cNvSpPr txBox="1"/>
          <p:nvPr/>
        </p:nvSpPr>
        <p:spPr>
          <a:xfrm>
            <a:off x="3237026" y="814669"/>
            <a:ext cx="3234847" cy="923330"/>
          </a:xfrm>
          <a:prstGeom prst="rect">
            <a:avLst/>
          </a:prstGeom>
          <a:noFill/>
        </p:spPr>
        <p:txBody>
          <a:bodyPr wrap="square" rtlCol="0">
            <a:spAutoFit/>
          </a:bodyPr>
          <a:lstStyle/>
          <a:p>
            <a:r>
              <a:rPr lang="zh-CN" altLang="en-US" dirty="0">
                <a:solidFill>
                  <a:srgbClr val="0432FF"/>
                </a:solidFill>
              </a:rPr>
              <a:t>纳米（</a:t>
            </a:r>
            <a:r>
              <a:rPr lang="en-US" altLang="zh-CN" dirty="0">
                <a:solidFill>
                  <a:srgbClr val="0432FF"/>
                </a:solidFill>
              </a:rPr>
              <a:t>10</a:t>
            </a:r>
            <a:r>
              <a:rPr lang="en-US" altLang="zh-CN" baseline="30000" dirty="0">
                <a:solidFill>
                  <a:srgbClr val="0432FF"/>
                </a:solidFill>
              </a:rPr>
              <a:t>-9</a:t>
            </a:r>
            <a:r>
              <a:rPr lang="zh-CN" altLang="en-US" dirty="0">
                <a:solidFill>
                  <a:srgbClr val="0432FF"/>
                </a:solidFill>
              </a:rPr>
              <a:t>米）尺度的物体，如细胞、蛋白质分子、乃至单个的分子、原子，怎么操控？</a:t>
            </a:r>
          </a:p>
        </p:txBody>
      </p:sp>
      <p:pic>
        <p:nvPicPr>
          <p:cNvPr id="29" name="图片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02932" y="1762774"/>
            <a:ext cx="3370101" cy="1677333"/>
          </a:xfrm>
          <a:prstGeom prst="rect">
            <a:avLst/>
          </a:prstGeom>
        </p:spPr>
      </p:pic>
      <p:pic>
        <p:nvPicPr>
          <p:cNvPr id="30" name="图片 29"/>
          <p:cNvPicPr>
            <a:picLocks noChangeAspect="1"/>
          </p:cNvPicPr>
          <p:nvPr/>
        </p:nvPicPr>
        <p:blipFill rotWithShape="1">
          <a:blip r:embed="rId6" cstate="print">
            <a:extLst>
              <a:ext uri="{28A0092B-C50C-407E-A947-70E740481C1C}">
                <a14:useLocalDpi xmlns:a14="http://schemas.microsoft.com/office/drawing/2010/main" val="0"/>
              </a:ext>
            </a:extLst>
          </a:blip>
          <a:srcRect t="43358"/>
          <a:stretch/>
        </p:blipFill>
        <p:spPr>
          <a:xfrm>
            <a:off x="4857126" y="3632548"/>
            <a:ext cx="1627517" cy="1286761"/>
          </a:xfrm>
          <a:prstGeom prst="rect">
            <a:avLst/>
          </a:prstGeom>
        </p:spPr>
      </p:pic>
      <p:pic>
        <p:nvPicPr>
          <p:cNvPr id="31" name="图片 30"/>
          <p:cNvPicPr>
            <a:picLocks noChangeAspect="1"/>
          </p:cNvPicPr>
          <p:nvPr/>
        </p:nvPicPr>
        <p:blipFill rotWithShape="1">
          <a:blip r:embed="rId7" cstate="print">
            <a:extLst>
              <a:ext uri="{28A0092B-C50C-407E-A947-70E740481C1C}">
                <a14:useLocalDpi xmlns:a14="http://schemas.microsoft.com/office/drawing/2010/main" val="0"/>
              </a:ext>
            </a:extLst>
          </a:blip>
          <a:srcRect b="24830"/>
          <a:stretch/>
        </p:blipFill>
        <p:spPr>
          <a:xfrm>
            <a:off x="3266675" y="3526077"/>
            <a:ext cx="1461823" cy="1408900"/>
          </a:xfrm>
          <a:prstGeom prst="rect">
            <a:avLst/>
          </a:prstGeom>
        </p:spPr>
      </p:pic>
      <p:sp>
        <p:nvSpPr>
          <p:cNvPr id="14" name="文本框 13"/>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华文仿宋" panose="02010600040101010101" pitchFamily="2" charset="-122"/>
                <a:ea typeface="华文仿宋" panose="02010600040101010101" pitchFamily="2" charset="-122"/>
                <a:cs typeface="Verdana" panose="020B0604030504040204" pitchFamily="34" charset="0"/>
              </a:rPr>
              <a:t>光   镊</a:t>
            </a:r>
          </a:p>
        </p:txBody>
      </p:sp>
      <p:pic>
        <p:nvPicPr>
          <p:cNvPr id="16" name="图片 15">
            <a:extLst>
              <a:ext uri="{FF2B5EF4-FFF2-40B4-BE49-F238E27FC236}">
                <a16:creationId xmlns:a16="http://schemas.microsoft.com/office/drawing/2014/main" id="{C186C619-19E6-4B83-A10A-1218751D473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2501280056"/>
      </p:ext>
    </p:extLst>
  </p:cSld>
  <p:clrMapOvr>
    <a:masterClrMapping/>
  </p:clrMapOvr>
  <mc:AlternateContent xmlns:mc="http://schemas.openxmlformats.org/markup-compatibility/2006" xmlns:p15="http://schemas.microsoft.com/office/powerpoint/2012/main">
    <mc:Choice Requires="p15">
      <p:transition spd="slow">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down)">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up)">
                                      <p:cBhvr>
                                        <p:cTn id="17" dur="500"/>
                                        <p:tgtEl>
                                          <p:spTgt spid="31"/>
                                        </p:tgtEl>
                                      </p:cBhvr>
                                    </p:animEffect>
                                  </p:childTnLst>
                                </p:cTn>
                              </p:par>
                            </p:childTnLst>
                          </p:cTn>
                        </p:par>
                        <p:par>
                          <p:cTn id="18" fill="hold">
                            <p:stCondLst>
                              <p:cond delay="500"/>
                            </p:stCondLst>
                            <p:childTnLst>
                              <p:par>
                                <p:cTn id="19" presetID="22" presetClass="entr" presetSubtype="1" fill="hold" nodeType="afterEffect">
                                  <p:stCondLst>
                                    <p:cond delay="500"/>
                                  </p:stCondLst>
                                  <p:childTnLst>
                                    <p:set>
                                      <p:cBhvr>
                                        <p:cTn id="20" dur="1" fill="hold">
                                          <p:stCondLst>
                                            <p:cond delay="0"/>
                                          </p:stCondLst>
                                        </p:cTn>
                                        <p:tgtEl>
                                          <p:spTgt spid="30"/>
                                        </p:tgtEl>
                                        <p:attrNameLst>
                                          <p:attrName>style.visibility</p:attrName>
                                        </p:attrNameLst>
                                      </p:cBhvr>
                                      <p:to>
                                        <p:strVal val="visible"/>
                                      </p:to>
                                    </p:set>
                                    <p:animEffect transition="in" filter="wipe(up)">
                                      <p:cBhvr>
                                        <p:cTn id="2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F:\0PPT素材\背景及图片\白麻子.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直接连接符 19"/>
          <p:cNvCxnSpPr/>
          <p:nvPr/>
        </p:nvCxnSpPr>
        <p:spPr>
          <a:xfrm>
            <a:off x="386758" y="710191"/>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 name="Rectangle 5"/>
          <p:cNvSpPr>
            <a:spLocks noChangeArrowheads="1"/>
          </p:cNvSpPr>
          <p:nvPr/>
        </p:nvSpPr>
        <p:spPr bwMode="auto">
          <a:xfrm>
            <a:off x="386758" y="1304988"/>
            <a:ext cx="5926010" cy="175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77" tIns="45685" rIns="91377" bIns="45685" anchor="ctr">
            <a:spAutoFit/>
          </a:bodyP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a:lnSpc>
                <a:spcPct val="150000"/>
              </a:lnSpc>
            </a:pPr>
            <a:r>
              <a:rPr kumimoji="1" lang="en-US" altLang="zh-CN" sz="1600" b="1" dirty="0">
                <a:solidFill>
                  <a:srgbClr val="333399"/>
                </a:solidFill>
              </a:rPr>
              <a:t>    </a:t>
            </a:r>
            <a:r>
              <a:rPr kumimoji="1" lang="zh-CN" altLang="en-US" sz="1800" b="1" dirty="0">
                <a:solidFill>
                  <a:srgbClr val="333399"/>
                </a:solidFill>
              </a:rPr>
              <a:t>光有波粒二向性</a:t>
            </a:r>
            <a:r>
              <a:rPr kumimoji="1" lang="en-US" altLang="zh-CN" sz="1800" b="1" dirty="0">
                <a:solidFill>
                  <a:srgbClr val="333399"/>
                </a:solidFill>
              </a:rPr>
              <a:t>——</a:t>
            </a:r>
            <a:r>
              <a:rPr kumimoji="1" lang="zh-CN" altLang="en-US" sz="1800" b="1" dirty="0">
                <a:solidFill>
                  <a:srgbClr val="333399"/>
                </a:solidFill>
              </a:rPr>
              <a:t>光既有波动性又有粒子性。</a:t>
            </a:r>
            <a:endParaRPr kumimoji="1" lang="en-US" altLang="zh-CN" sz="1800" b="1" dirty="0">
              <a:solidFill>
                <a:srgbClr val="333399"/>
              </a:solidFill>
            </a:endParaRPr>
          </a:p>
          <a:p>
            <a:pPr>
              <a:lnSpc>
                <a:spcPct val="150000"/>
              </a:lnSpc>
            </a:pPr>
            <a:r>
              <a:rPr kumimoji="1" lang="en-US" altLang="zh-CN" sz="1800" b="1" dirty="0">
                <a:solidFill>
                  <a:srgbClr val="333399"/>
                </a:solidFill>
              </a:rPr>
              <a:t>   </a:t>
            </a:r>
            <a:r>
              <a:rPr kumimoji="1" lang="zh-CN" altLang="en-US" sz="1800" b="1" dirty="0">
                <a:solidFill>
                  <a:srgbClr val="FF0000"/>
                </a:solidFill>
              </a:rPr>
              <a:t>光的粒子性</a:t>
            </a:r>
            <a:r>
              <a:rPr kumimoji="1" lang="en-US" altLang="zh-CN" sz="1800" b="1" dirty="0">
                <a:solidFill>
                  <a:srgbClr val="333399"/>
                </a:solidFill>
              </a:rPr>
              <a:t>——</a:t>
            </a:r>
            <a:r>
              <a:rPr kumimoji="1" lang="zh-CN" altLang="en-US" sz="1800" b="1" dirty="0">
                <a:solidFill>
                  <a:srgbClr val="333399"/>
                </a:solidFill>
              </a:rPr>
              <a:t>光束可以看作是由</a:t>
            </a:r>
            <a:r>
              <a:rPr kumimoji="1" lang="zh-CN" altLang="en-US" sz="1800" b="1" dirty="0">
                <a:solidFill>
                  <a:srgbClr val="FF0000"/>
                </a:solidFill>
              </a:rPr>
              <a:t>一系列光子流</a:t>
            </a:r>
            <a:r>
              <a:rPr kumimoji="1" lang="zh-CN" altLang="en-US" sz="1800" b="1" dirty="0">
                <a:solidFill>
                  <a:srgbClr val="333399"/>
                </a:solidFill>
              </a:rPr>
              <a:t>组成。</a:t>
            </a:r>
            <a:endParaRPr kumimoji="1" lang="en-US" altLang="zh-CN" sz="1800" b="1" dirty="0">
              <a:solidFill>
                <a:srgbClr val="333399"/>
              </a:solidFill>
            </a:endParaRPr>
          </a:p>
          <a:p>
            <a:pPr>
              <a:lnSpc>
                <a:spcPct val="150000"/>
              </a:lnSpc>
            </a:pPr>
            <a:r>
              <a:rPr kumimoji="1" lang="en-US" altLang="zh-CN" sz="1800" b="1" dirty="0">
                <a:solidFill>
                  <a:srgbClr val="333399"/>
                </a:solidFill>
              </a:rPr>
              <a:t>   </a:t>
            </a:r>
            <a:r>
              <a:rPr kumimoji="1" lang="zh-CN" altLang="en-US" sz="1800" b="1" dirty="0">
                <a:solidFill>
                  <a:srgbClr val="333399"/>
                </a:solidFill>
              </a:rPr>
              <a:t>每个光子携带有能量和动量。</a:t>
            </a:r>
            <a:endParaRPr kumimoji="1" lang="en-US" altLang="zh-CN" sz="1800" b="1" dirty="0">
              <a:solidFill>
                <a:srgbClr val="333399"/>
              </a:solidFill>
            </a:endParaRPr>
          </a:p>
          <a:p>
            <a:pPr>
              <a:lnSpc>
                <a:spcPct val="150000"/>
              </a:lnSpc>
            </a:pPr>
            <a:r>
              <a:rPr kumimoji="1" lang="en-US" altLang="zh-CN" sz="1800" b="1" dirty="0">
                <a:solidFill>
                  <a:srgbClr val="333399"/>
                </a:solidFill>
              </a:rPr>
              <a:t>    </a:t>
            </a:r>
            <a:r>
              <a:rPr kumimoji="1" lang="zh-CN" altLang="en-US" sz="1800" b="1" dirty="0">
                <a:solidFill>
                  <a:srgbClr val="333399"/>
                </a:solidFill>
              </a:rPr>
              <a:t>光与物体相互作用时彼此交换能量和动量</a:t>
            </a:r>
            <a:r>
              <a:rPr kumimoji="1" lang="en-US" altLang="zh-CN" sz="1800" b="1" dirty="0">
                <a:solidFill>
                  <a:srgbClr val="333399"/>
                </a:solidFill>
              </a:rPr>
              <a:t>.</a:t>
            </a:r>
          </a:p>
        </p:txBody>
      </p:sp>
      <p:sp>
        <p:nvSpPr>
          <p:cNvPr id="26" name="矩形 7"/>
          <p:cNvSpPr>
            <a:spLocks noChangeArrowheads="1"/>
          </p:cNvSpPr>
          <p:nvPr/>
        </p:nvSpPr>
        <p:spPr bwMode="auto">
          <a:xfrm>
            <a:off x="596323" y="809438"/>
            <a:ext cx="904397" cy="523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5" rIns="91431" bIns="45715">
            <a:spAutoFit/>
          </a:bodyP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eaLnBrk="1" hangingPunct="1"/>
            <a:r>
              <a:rPr kumimoji="1" lang="zh-CN" altLang="en-US" sz="2800" b="1" dirty="0">
                <a:solidFill>
                  <a:srgbClr val="FF0000"/>
                </a:solidFill>
                <a:latin typeface="华文细黑" panose="02010600040101010101" pitchFamily="2" charset="-122"/>
              </a:rPr>
              <a:t>光</a:t>
            </a:r>
            <a:r>
              <a:rPr kumimoji="1" lang="en-US" altLang="zh-CN" sz="2800" b="1" dirty="0">
                <a:solidFill>
                  <a:srgbClr val="FF0000"/>
                </a:solidFill>
                <a:latin typeface="华文细黑" panose="02010600040101010101" pitchFamily="2" charset="-122"/>
              </a:rPr>
              <a:t>—</a:t>
            </a:r>
            <a:endParaRPr kumimoji="1" lang="zh-CN" altLang="en-US" sz="2800" b="1" dirty="0">
              <a:solidFill>
                <a:srgbClr val="FF0000"/>
              </a:solidFill>
              <a:latin typeface="华文细黑" panose="02010600040101010101" pitchFamily="2" charset="-122"/>
            </a:endParaRPr>
          </a:p>
        </p:txBody>
      </p:sp>
      <p:grpSp>
        <p:nvGrpSpPr>
          <p:cNvPr id="2" name="组合 1"/>
          <p:cNvGrpSpPr/>
          <p:nvPr/>
        </p:nvGrpSpPr>
        <p:grpSpPr>
          <a:xfrm>
            <a:off x="800905" y="2994176"/>
            <a:ext cx="4525171" cy="1721458"/>
            <a:chOff x="-1019966" y="3189984"/>
            <a:chExt cx="4525171" cy="1721458"/>
          </a:xfrm>
        </p:grpSpPr>
        <p:sp>
          <p:nvSpPr>
            <p:cNvPr id="28" name="Rectangle 4"/>
            <p:cNvSpPr>
              <a:spLocks noChangeArrowheads="1"/>
            </p:cNvSpPr>
            <p:nvPr/>
          </p:nvSpPr>
          <p:spPr bwMode="auto">
            <a:xfrm>
              <a:off x="-795696" y="3189984"/>
              <a:ext cx="1216854" cy="400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68" tIns="45680" rIns="91368" bIns="45680">
              <a:spAutoFit/>
            </a:bodyP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eaLnBrk="1" hangingPunct="1"/>
              <a:r>
                <a:rPr kumimoji="1" lang="zh-CN" altLang="en-US" sz="2000" b="1" dirty="0">
                  <a:solidFill>
                    <a:srgbClr val="333399"/>
                  </a:solidFill>
                </a:rPr>
                <a:t>普通光源</a:t>
              </a:r>
            </a:p>
          </p:txBody>
        </p:sp>
        <p:pic>
          <p:nvPicPr>
            <p:cNvPr id="29" name="Picture 6" descr="白炽灯re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9966" y="3649880"/>
              <a:ext cx="1665395" cy="126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763749" y="3649880"/>
              <a:ext cx="2741456" cy="870238"/>
            </a:xfrm>
            <a:prstGeom prst="rect">
              <a:avLst/>
            </a:prstGeom>
          </p:spPr>
          <p:txBody>
            <a:bodyPr wrap="none">
              <a:spAutoFit/>
            </a:bodyPr>
            <a:lstStyle/>
            <a:p>
              <a:pPr>
                <a:lnSpc>
                  <a:spcPct val="150000"/>
                </a:lnSpc>
              </a:pPr>
              <a:r>
                <a:rPr kumimoji="1" lang="zh-CN" altLang="en-US" b="1" dirty="0">
                  <a:solidFill>
                    <a:srgbClr val="333399"/>
                  </a:solidFill>
                  <a:latin typeface="华文细黑" panose="02010600040101010101" pitchFamily="2" charset="-122"/>
                </a:rPr>
                <a:t>单个光子动量很小</a:t>
              </a:r>
              <a:endParaRPr kumimoji="1" lang="en-US" altLang="zh-CN" b="1" dirty="0">
                <a:solidFill>
                  <a:srgbClr val="333399"/>
                </a:solidFill>
                <a:latin typeface="华文细黑" panose="02010600040101010101" pitchFamily="2" charset="-122"/>
              </a:endParaRPr>
            </a:p>
            <a:p>
              <a:pPr>
                <a:lnSpc>
                  <a:spcPct val="150000"/>
                </a:lnSpc>
              </a:pPr>
              <a:r>
                <a:rPr kumimoji="1" lang="zh-CN" altLang="en-US" b="1" dirty="0">
                  <a:solidFill>
                    <a:srgbClr val="FF0000"/>
                  </a:solidFill>
                  <a:latin typeface="华文细黑" panose="02010600040101010101" pitchFamily="2" charset="-122"/>
                </a:rPr>
                <a:t>光子密度低，方向性差！</a:t>
              </a:r>
              <a:endParaRPr kumimoji="1" lang="zh-CN" altLang="en-US" b="1" dirty="0">
                <a:solidFill>
                  <a:srgbClr val="333399"/>
                </a:solidFill>
                <a:latin typeface="华文细黑" panose="02010600040101010101" pitchFamily="2" charset="-122"/>
              </a:endParaRPr>
            </a:p>
          </p:txBody>
        </p:sp>
      </p:grpSp>
      <p:grpSp>
        <p:nvGrpSpPr>
          <p:cNvPr id="3" name="组合 2"/>
          <p:cNvGrpSpPr/>
          <p:nvPr/>
        </p:nvGrpSpPr>
        <p:grpSpPr>
          <a:xfrm>
            <a:off x="797886" y="3173633"/>
            <a:ext cx="5576274" cy="1724240"/>
            <a:chOff x="577136" y="3055916"/>
            <a:chExt cx="5576274" cy="1724240"/>
          </a:xfrm>
        </p:grpSpPr>
        <p:sp>
          <p:nvSpPr>
            <p:cNvPr id="31" name="Rectangle 2"/>
            <p:cNvSpPr>
              <a:spLocks noChangeArrowheads="1"/>
            </p:cNvSpPr>
            <p:nvPr/>
          </p:nvSpPr>
          <p:spPr bwMode="auto">
            <a:xfrm>
              <a:off x="577136" y="3100519"/>
              <a:ext cx="3449793" cy="1338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77" tIns="45685" rIns="91377" bIns="45685">
              <a:spAutoFit/>
            </a:bodyP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kumimoji="1" lang="zh-CN" altLang="en-US" sz="1600" b="1" dirty="0">
                  <a:solidFill>
                    <a:srgbClr val="333399"/>
                  </a:solidFill>
                  <a:latin typeface="华文细黑" panose="02010600040101010101" pitchFamily="2" charset="-122"/>
                  <a:ea typeface="华文细黑" panose="02010600040101010101" pitchFamily="2" charset="-122"/>
                </a:rPr>
                <a:t>   激光的特点：方向性好，高亮度</a:t>
              </a:r>
              <a:endParaRPr kumimoji="1" lang="en-US" altLang="zh-CN" sz="1600" b="1" dirty="0">
                <a:solidFill>
                  <a:srgbClr val="333399"/>
                </a:solidFill>
                <a:latin typeface="华文细黑" panose="02010600040101010101" pitchFamily="2" charset="-122"/>
                <a:ea typeface="华文细黑" panose="02010600040101010101" pitchFamily="2" charset="-122"/>
              </a:endParaRPr>
            </a:p>
            <a:p>
              <a:pPr eaLnBrk="1" hangingPunct="1">
                <a:lnSpc>
                  <a:spcPct val="150000"/>
                </a:lnSpc>
              </a:pPr>
              <a:endParaRPr kumimoji="1" lang="zh-CN" altLang="en-US" sz="600" b="1" dirty="0">
                <a:solidFill>
                  <a:srgbClr val="333399"/>
                </a:solidFill>
                <a:latin typeface="华文细黑" panose="02010600040101010101" pitchFamily="2" charset="-122"/>
                <a:ea typeface="华文细黑" panose="02010600040101010101" pitchFamily="2" charset="-122"/>
              </a:endParaRPr>
            </a:p>
            <a:p>
              <a:pPr eaLnBrk="1" hangingPunct="1">
                <a:lnSpc>
                  <a:spcPct val="150000"/>
                </a:lnSpc>
              </a:pPr>
              <a:r>
                <a:rPr kumimoji="1" lang="zh-CN" altLang="en-US" sz="1600" b="1" dirty="0">
                  <a:solidFill>
                    <a:srgbClr val="333399"/>
                  </a:solidFill>
                  <a:latin typeface="华文细黑" panose="02010600040101010101" pitchFamily="2" charset="-122"/>
                  <a:ea typeface="华文细黑" panose="02010600040101010101" pitchFamily="2" charset="-122"/>
                </a:rPr>
                <a:t>   例如：</a:t>
              </a:r>
              <a:r>
                <a:rPr kumimoji="1" lang="en-US" altLang="zh-CN" sz="1600" b="1" dirty="0">
                  <a:solidFill>
                    <a:srgbClr val="333399"/>
                  </a:solidFill>
                  <a:latin typeface="华文细黑" panose="02010600040101010101" pitchFamily="2" charset="-122"/>
                  <a:ea typeface="华文细黑" panose="02010600040101010101" pitchFamily="2" charset="-122"/>
                </a:rPr>
                <a:t>10mw</a:t>
              </a:r>
              <a:r>
                <a:rPr kumimoji="1" lang="zh-CN" altLang="en-US" sz="1600" b="1" dirty="0">
                  <a:solidFill>
                    <a:srgbClr val="333399"/>
                  </a:solidFill>
                  <a:latin typeface="华文细黑" panose="02010600040101010101" pitchFamily="2" charset="-122"/>
                  <a:ea typeface="华文细黑" panose="02010600040101010101" pitchFamily="2" charset="-122"/>
                </a:rPr>
                <a:t>的 </a:t>
              </a:r>
              <a:r>
                <a:rPr kumimoji="1" lang="en-US" altLang="zh-CN" sz="1600" b="1" dirty="0">
                  <a:solidFill>
                    <a:srgbClr val="333399"/>
                  </a:solidFill>
                  <a:latin typeface="华文细黑" panose="02010600040101010101" pitchFamily="2" charset="-122"/>
                  <a:ea typeface="华文细黑" panose="02010600040101010101" pitchFamily="2" charset="-122"/>
                </a:rPr>
                <a:t>He-Ne </a:t>
              </a:r>
              <a:r>
                <a:rPr kumimoji="1" lang="zh-CN" altLang="en-US" sz="1600" b="1" dirty="0">
                  <a:solidFill>
                    <a:srgbClr val="333399"/>
                  </a:solidFill>
                  <a:latin typeface="华文细黑" panose="02010600040101010101" pitchFamily="2" charset="-122"/>
                  <a:ea typeface="华文细黑" panose="02010600040101010101" pitchFamily="2" charset="-122"/>
                </a:rPr>
                <a:t>激光，</a:t>
              </a:r>
              <a:endParaRPr kumimoji="1" lang="en-US" altLang="zh-CN" sz="1600" b="1" dirty="0">
                <a:solidFill>
                  <a:srgbClr val="333399"/>
                </a:solidFill>
                <a:latin typeface="华文细黑" panose="02010600040101010101" pitchFamily="2" charset="-122"/>
                <a:ea typeface="华文细黑" panose="02010600040101010101" pitchFamily="2" charset="-122"/>
              </a:endParaRPr>
            </a:p>
            <a:p>
              <a:pPr eaLnBrk="1" hangingPunct="1">
                <a:lnSpc>
                  <a:spcPct val="150000"/>
                </a:lnSpc>
              </a:pPr>
              <a:r>
                <a:rPr kumimoji="1" lang="en-US" altLang="zh-CN" sz="1600" b="1" dirty="0">
                  <a:solidFill>
                    <a:srgbClr val="333399"/>
                  </a:solidFill>
                  <a:latin typeface="华文细黑" panose="02010600040101010101" pitchFamily="2" charset="-122"/>
                  <a:ea typeface="华文细黑" panose="02010600040101010101" pitchFamily="2" charset="-122"/>
                </a:rPr>
                <a:t>           </a:t>
              </a:r>
              <a:r>
                <a:rPr kumimoji="1" lang="zh-CN" altLang="en-US" sz="1600" b="1" dirty="0">
                  <a:solidFill>
                    <a:srgbClr val="FF0000"/>
                  </a:solidFill>
                  <a:latin typeface="华文细黑" panose="02010600040101010101" pitchFamily="2" charset="-122"/>
                  <a:ea typeface="华文细黑" panose="02010600040101010101" pitchFamily="2" charset="-122"/>
                </a:rPr>
                <a:t>亮度是太阳的一万倍！</a:t>
              </a:r>
              <a:endParaRPr kumimoji="1" lang="en-US" altLang="zh-CN" sz="1600" b="1" dirty="0">
                <a:solidFill>
                  <a:srgbClr val="FF0000"/>
                </a:solidFill>
                <a:latin typeface="华文细黑" panose="02010600040101010101" pitchFamily="2" charset="-122"/>
                <a:ea typeface="华文细黑" panose="02010600040101010101" pitchFamily="2" charset="-122"/>
              </a:endParaRPr>
            </a:p>
          </p:txBody>
        </p:sp>
        <p:pic>
          <p:nvPicPr>
            <p:cNvPr id="32" name="Picture 5" descr="Ruby%20cutawa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26929" y="3055916"/>
              <a:ext cx="2126481" cy="1724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 name="矩形 7"/>
          <p:cNvSpPr>
            <a:spLocks noChangeArrowheads="1"/>
          </p:cNvSpPr>
          <p:nvPr/>
        </p:nvSpPr>
        <p:spPr bwMode="auto">
          <a:xfrm>
            <a:off x="3913868" y="802139"/>
            <a:ext cx="1271998" cy="523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5" rIns="91431" bIns="45715">
            <a:spAutoFit/>
          </a:bodyP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2800" b="1" dirty="0">
                <a:solidFill>
                  <a:srgbClr val="FF0000"/>
                </a:solidFill>
                <a:latin typeface="华文细黑" panose="02010600040101010101" pitchFamily="2" charset="-122"/>
              </a:rPr>
              <a:t>—</a:t>
            </a:r>
            <a:r>
              <a:rPr kumimoji="1" lang="zh-CN" altLang="en-US" sz="2800" b="1" dirty="0">
                <a:solidFill>
                  <a:srgbClr val="FF0000"/>
                </a:solidFill>
                <a:latin typeface="华文细黑" panose="02010600040101010101" pitchFamily="2" charset="-122"/>
              </a:rPr>
              <a:t> 力</a:t>
            </a:r>
          </a:p>
        </p:txBody>
      </p:sp>
      <p:sp>
        <p:nvSpPr>
          <p:cNvPr id="21" name="矩形 7"/>
          <p:cNvSpPr>
            <a:spLocks noChangeArrowheads="1"/>
          </p:cNvSpPr>
          <p:nvPr/>
        </p:nvSpPr>
        <p:spPr bwMode="auto">
          <a:xfrm>
            <a:off x="1474674" y="813700"/>
            <a:ext cx="905999" cy="523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5" rIns="91431" bIns="45715">
            <a:spAutoFit/>
          </a:bodyP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eaLnBrk="1" hangingPunct="1"/>
            <a:r>
              <a:rPr kumimoji="1" lang="zh-CN" altLang="en-US" sz="2800" b="1" dirty="0">
                <a:solidFill>
                  <a:srgbClr val="FF0000"/>
                </a:solidFill>
                <a:latin typeface="华文细黑" panose="02010600040101010101" pitchFamily="2" charset="-122"/>
              </a:rPr>
              <a:t>动量</a:t>
            </a:r>
          </a:p>
        </p:txBody>
      </p:sp>
      <p:sp>
        <p:nvSpPr>
          <p:cNvPr id="22" name="矩形 7"/>
          <p:cNvSpPr>
            <a:spLocks noChangeArrowheads="1"/>
          </p:cNvSpPr>
          <p:nvPr/>
        </p:nvSpPr>
        <p:spPr bwMode="auto">
          <a:xfrm>
            <a:off x="2407446" y="806945"/>
            <a:ext cx="1444608" cy="523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5" rIns="91431" bIns="45715">
            <a:spAutoFit/>
          </a:bodyP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eaLnBrk="1" hangingPunct="1"/>
            <a:r>
              <a:rPr kumimoji="1" lang="en-US" altLang="zh-CN" sz="2800" b="1" dirty="0">
                <a:solidFill>
                  <a:srgbClr val="FF0000"/>
                </a:solidFill>
                <a:latin typeface="华文细黑" panose="02010600040101010101" pitchFamily="2" charset="-122"/>
              </a:rPr>
              <a:t>— </a:t>
            </a:r>
            <a:r>
              <a:rPr kumimoji="1" lang="zh-CN" altLang="en-US" sz="2800" b="1" dirty="0">
                <a:solidFill>
                  <a:srgbClr val="FF0000"/>
                </a:solidFill>
                <a:latin typeface="华文细黑" panose="02010600040101010101" pitchFamily="2" charset="-122"/>
              </a:rPr>
              <a:t>光压</a:t>
            </a:r>
          </a:p>
        </p:txBody>
      </p:sp>
      <p:sp>
        <p:nvSpPr>
          <p:cNvPr id="23" name="文本框 22"/>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华文仿宋" panose="02010600040101010101" pitchFamily="2" charset="-122"/>
                <a:ea typeface="华文仿宋" panose="02010600040101010101" pitchFamily="2" charset="-122"/>
                <a:cs typeface="Verdana" panose="020B0604030504040204" pitchFamily="34" charset="0"/>
              </a:rPr>
              <a:t>光   镊</a:t>
            </a:r>
          </a:p>
        </p:txBody>
      </p:sp>
      <p:pic>
        <p:nvPicPr>
          <p:cNvPr id="24" name="图片 23">
            <a:extLst>
              <a:ext uri="{FF2B5EF4-FFF2-40B4-BE49-F238E27FC236}">
                <a16:creationId xmlns:a16="http://schemas.microsoft.com/office/drawing/2014/main" id="{C186C619-19E6-4B83-A10A-1218751D47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2706886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2"/>
                                        </p:tgtEl>
                                      </p:cBhvr>
                                    </p:animEffect>
                                    <p:set>
                                      <p:cBhvr>
                                        <p:cTn id="17" dur="1" fill="hold">
                                          <p:stCondLst>
                                            <p:cond delay="499"/>
                                          </p:stCondLst>
                                        </p:cTn>
                                        <p:tgtEl>
                                          <p:spTgt spid="2"/>
                                        </p:tgtEl>
                                        <p:attrNameLst>
                                          <p:attrName>style.visibility</p:attrName>
                                        </p:attrNameLst>
                                      </p:cBhvr>
                                      <p:to>
                                        <p:strVal val="hidden"/>
                                      </p:to>
                                    </p:se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F:\0PPT素材\背景及图片\白麻子.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4"/>
          <p:cNvSpPr txBox="1"/>
          <p:nvPr/>
        </p:nvSpPr>
        <p:spPr>
          <a:xfrm>
            <a:off x="620734" y="749672"/>
            <a:ext cx="2611676" cy="369332"/>
          </a:xfrm>
          <a:prstGeom prst="rect">
            <a:avLst/>
          </a:prstGeom>
          <a:noFill/>
        </p:spPr>
        <p:txBody>
          <a:bodyPr wrap="square" rtlCol="0">
            <a:spAutoFit/>
          </a:bodyPr>
          <a:lstStyle/>
          <a:p>
            <a:r>
              <a:rPr lang="zh-CN" altLang="en-US" b="1" dirty="0">
                <a:solidFill>
                  <a:srgbClr val="0432FF"/>
                </a:solidFill>
              </a:rPr>
              <a:t>光镊基本原理</a:t>
            </a:r>
          </a:p>
        </p:txBody>
      </p:sp>
      <p:grpSp>
        <p:nvGrpSpPr>
          <p:cNvPr id="7" name="组合 6"/>
          <p:cNvGrpSpPr/>
          <p:nvPr/>
        </p:nvGrpSpPr>
        <p:grpSpPr>
          <a:xfrm>
            <a:off x="227050" y="983109"/>
            <a:ext cx="4521219" cy="3316537"/>
            <a:chOff x="149695" y="740434"/>
            <a:chExt cx="5016672" cy="3972649"/>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r="22100"/>
            <a:stretch/>
          </p:blipFill>
          <p:spPr>
            <a:xfrm>
              <a:off x="149695" y="1123763"/>
              <a:ext cx="5016672" cy="3589320"/>
            </a:xfrm>
            <a:prstGeom prst="rect">
              <a:avLst/>
            </a:prstGeom>
          </p:spPr>
        </p:pic>
        <p:sp>
          <p:nvSpPr>
            <p:cNvPr id="2" name="文本框 1"/>
            <p:cNvSpPr txBox="1"/>
            <p:nvPr/>
          </p:nvSpPr>
          <p:spPr>
            <a:xfrm>
              <a:off x="586520" y="1121739"/>
              <a:ext cx="1221573" cy="483461"/>
            </a:xfrm>
            <a:prstGeom prst="rect">
              <a:avLst/>
            </a:prstGeom>
            <a:noFill/>
          </p:spPr>
          <p:txBody>
            <a:bodyPr wrap="square" rtlCol="0">
              <a:spAutoFit/>
            </a:bodyPr>
            <a:lstStyle/>
            <a:p>
              <a:pPr algn="ctr"/>
              <a:r>
                <a:rPr lang="zh-CN" altLang="en-US" sz="1600" b="1" dirty="0"/>
                <a:t>均匀光束</a:t>
              </a:r>
            </a:p>
          </p:txBody>
        </p:sp>
        <p:sp>
          <p:nvSpPr>
            <p:cNvPr id="14" name="文本框 13"/>
            <p:cNvSpPr txBox="1"/>
            <p:nvPr/>
          </p:nvSpPr>
          <p:spPr>
            <a:xfrm>
              <a:off x="2908944" y="740434"/>
              <a:ext cx="1471087" cy="483461"/>
            </a:xfrm>
            <a:prstGeom prst="rect">
              <a:avLst/>
            </a:prstGeom>
            <a:noFill/>
          </p:spPr>
          <p:txBody>
            <a:bodyPr wrap="square" rtlCol="0">
              <a:spAutoFit/>
            </a:bodyPr>
            <a:lstStyle/>
            <a:p>
              <a:pPr algn="ctr"/>
              <a:r>
                <a:rPr lang="zh-CN" altLang="en-US" sz="1600" b="1" dirty="0"/>
                <a:t>非均匀光束</a:t>
              </a:r>
            </a:p>
          </p:txBody>
        </p:sp>
      </p:grpSp>
      <p:pic>
        <p:nvPicPr>
          <p:cNvPr id="8" name="图片 7"/>
          <p:cNvPicPr>
            <a:picLocks noChangeAspect="1"/>
          </p:cNvPicPr>
          <p:nvPr/>
        </p:nvPicPr>
        <p:blipFill rotWithShape="1">
          <a:blip r:embed="rId4" cstate="print">
            <a:extLst>
              <a:ext uri="{28A0092B-C50C-407E-A947-70E740481C1C}">
                <a14:useLocalDpi xmlns:a14="http://schemas.microsoft.com/office/drawing/2010/main" val="0"/>
              </a:ext>
            </a:extLst>
          </a:blip>
          <a:srcRect b="49084"/>
          <a:stretch/>
        </p:blipFill>
        <p:spPr>
          <a:xfrm>
            <a:off x="4574077" y="2695667"/>
            <a:ext cx="2140540" cy="1704189"/>
          </a:xfrm>
          <a:prstGeom prst="rect">
            <a:avLst/>
          </a:prstGeom>
        </p:spPr>
      </p:pic>
      <p:cxnSp>
        <p:nvCxnSpPr>
          <p:cNvPr id="15" name="直接连接符 14"/>
          <p:cNvCxnSpPr/>
          <p:nvPr/>
        </p:nvCxnSpPr>
        <p:spPr>
          <a:xfrm>
            <a:off x="386758" y="710191"/>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4077" y="1030211"/>
            <a:ext cx="1619118" cy="1426824"/>
          </a:xfrm>
          <a:prstGeom prst="rect">
            <a:avLst/>
          </a:prstGeom>
        </p:spPr>
      </p:pic>
      <p:sp>
        <p:nvSpPr>
          <p:cNvPr id="17" name="文本框 16"/>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华文仿宋" panose="02010600040101010101" pitchFamily="2" charset="-122"/>
                <a:ea typeface="华文仿宋" panose="02010600040101010101" pitchFamily="2" charset="-122"/>
                <a:cs typeface="Verdana" panose="020B0604030504040204" pitchFamily="34" charset="0"/>
              </a:rPr>
              <a:t>光   镊</a:t>
            </a:r>
          </a:p>
        </p:txBody>
      </p:sp>
      <p:pic>
        <p:nvPicPr>
          <p:cNvPr id="16" name="图片 15">
            <a:extLst>
              <a:ext uri="{FF2B5EF4-FFF2-40B4-BE49-F238E27FC236}">
                <a16:creationId xmlns:a16="http://schemas.microsoft.com/office/drawing/2014/main" id="{C186C619-19E6-4B83-A10A-1218751D47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62087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8"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F:\0PPT素材\背景及图片\白麻子.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直接连接符 19"/>
          <p:cNvCxnSpPr/>
          <p:nvPr/>
        </p:nvCxnSpPr>
        <p:spPr>
          <a:xfrm>
            <a:off x="386758" y="710191"/>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a:off x="322609" y="817028"/>
            <a:ext cx="6149263" cy="1200329"/>
          </a:xfrm>
          <a:prstGeom prst="rect">
            <a:avLst/>
          </a:prstGeom>
        </p:spPr>
        <p:txBody>
          <a:bodyPr wrap="square">
            <a:spAutoFit/>
          </a:bodyPr>
          <a:lstStyle/>
          <a:p>
            <a:pPr indent="269846">
              <a:defRPr/>
            </a:pPr>
            <a:r>
              <a:rPr lang="zh-CN" altLang="en-US" b="1" dirty="0">
                <a:solidFill>
                  <a:srgbClr val="333399"/>
                </a:solidFill>
                <a:latin typeface="Times New Roman" panose="02020603050405020304" pitchFamily="18" charset="0"/>
                <a:cs typeface="Times New Roman" panose="02020603050405020304" pitchFamily="18" charset="0"/>
              </a:rPr>
              <a:t>阿什金等人发现：单光束高度聚焦的激光可以稳定的捕获直径数纳米到数十微米的微粒。</a:t>
            </a:r>
            <a:endParaRPr lang="en-US" altLang="zh-CN" b="1" dirty="0">
              <a:solidFill>
                <a:srgbClr val="333399"/>
              </a:solidFill>
              <a:latin typeface="Times New Roman" panose="02020603050405020304" pitchFamily="18" charset="0"/>
              <a:cs typeface="Times New Roman" panose="02020603050405020304" pitchFamily="18" charset="0"/>
            </a:endParaRPr>
          </a:p>
          <a:p>
            <a:pPr indent="269846">
              <a:defRPr/>
            </a:pPr>
            <a:r>
              <a:rPr lang="zh-CN" altLang="en-US" b="1" dirty="0">
                <a:solidFill>
                  <a:srgbClr val="333399"/>
                </a:solidFill>
                <a:latin typeface="Times New Roman" panose="02020603050405020304" pitchFamily="18" charset="0"/>
                <a:cs typeface="Times New Roman" panose="02020603050405020304" pitchFamily="18" charset="0"/>
              </a:rPr>
              <a:t>首次实现了</a:t>
            </a:r>
            <a:r>
              <a:rPr lang="zh-CN" altLang="en-US" b="1" dirty="0">
                <a:solidFill>
                  <a:srgbClr val="FF0000"/>
                </a:solidFill>
                <a:latin typeface="Times New Roman" panose="02020603050405020304" pitchFamily="18" charset="0"/>
                <a:cs typeface="Times New Roman" panose="02020603050405020304" pitchFamily="18" charset="0"/>
              </a:rPr>
              <a:t>单光束梯度力阱</a:t>
            </a:r>
            <a:r>
              <a:rPr lang="zh-CN" altLang="en-US" b="1" dirty="0">
                <a:solidFill>
                  <a:srgbClr val="333399"/>
                </a:solidFill>
                <a:latin typeface="Times New Roman" panose="02020603050405020304" pitchFamily="18" charset="0"/>
                <a:cs typeface="Times New Roman" panose="02020603050405020304" pitchFamily="18" charset="0"/>
              </a:rPr>
              <a:t>，即三维</a:t>
            </a:r>
            <a:r>
              <a:rPr lang="zh-CN" altLang="en-US" b="1" dirty="0">
                <a:solidFill>
                  <a:srgbClr val="FF0000"/>
                </a:solidFill>
                <a:latin typeface="Times New Roman" panose="02020603050405020304" pitchFamily="18" charset="0"/>
                <a:cs typeface="Times New Roman" panose="02020603050405020304" pitchFamily="18" charset="0"/>
              </a:rPr>
              <a:t>光学势阱</a:t>
            </a:r>
            <a:r>
              <a:rPr lang="zh-CN" altLang="en-US" b="1" dirty="0">
                <a:solidFill>
                  <a:srgbClr val="333399"/>
                </a:solidFill>
                <a:latin typeface="Times New Roman" panose="02020603050405020304" pitchFamily="18" charset="0"/>
                <a:cs typeface="Times New Roman" panose="02020603050405020304" pitchFamily="18" charset="0"/>
              </a:rPr>
              <a:t>，并形象的称之为“</a:t>
            </a:r>
            <a:r>
              <a:rPr lang="zh-CN" altLang="en-US" b="1" dirty="0">
                <a:solidFill>
                  <a:srgbClr val="FF0000"/>
                </a:solidFill>
                <a:latin typeface="Times New Roman" panose="02020603050405020304" pitchFamily="18" charset="0"/>
                <a:cs typeface="Times New Roman" panose="02020603050405020304" pitchFamily="18" charset="0"/>
              </a:rPr>
              <a:t>光镊</a:t>
            </a:r>
            <a:r>
              <a:rPr lang="zh-CN" altLang="en-US" b="1" dirty="0">
                <a:solidFill>
                  <a:srgbClr val="333399"/>
                </a:solidFill>
                <a:latin typeface="Times New Roman" panose="02020603050405020304" pitchFamily="18" charset="0"/>
                <a:cs typeface="Times New Roman" panose="02020603050405020304" pitchFamily="18" charset="0"/>
              </a:rPr>
              <a:t>”。</a:t>
            </a:r>
          </a:p>
        </p:txBody>
      </p:sp>
      <p:pic>
        <p:nvPicPr>
          <p:cNvPr id="23" name="Picture 2" descr="ashkin_c"/>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12034"/>
          <a:stretch/>
        </p:blipFill>
        <p:spPr bwMode="auto">
          <a:xfrm>
            <a:off x="611470" y="2305776"/>
            <a:ext cx="3299489" cy="242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2266" y="2100332"/>
            <a:ext cx="3573443" cy="2808818"/>
          </a:xfrm>
          <a:prstGeom prst="rect">
            <a:avLst/>
          </a:prstGeom>
        </p:spPr>
      </p:pic>
      <p:graphicFrame>
        <p:nvGraphicFramePr>
          <p:cNvPr id="11" name="Object 4"/>
          <p:cNvGraphicFramePr>
            <a:graphicFrameLocks noChangeAspect="1"/>
          </p:cNvGraphicFramePr>
          <p:nvPr>
            <p:extLst>
              <p:ext uri="{D42A27DB-BD31-4B8C-83A1-F6EECF244321}">
                <p14:modId xmlns:p14="http://schemas.microsoft.com/office/powerpoint/2010/main" val="3343130297"/>
              </p:ext>
            </p:extLst>
          </p:nvPr>
        </p:nvGraphicFramePr>
        <p:xfrm>
          <a:off x="4692185" y="1726705"/>
          <a:ext cx="1706191" cy="3332978"/>
        </p:xfrm>
        <a:graphic>
          <a:graphicData uri="http://schemas.openxmlformats.org/presentationml/2006/ole">
            <mc:AlternateContent xmlns:mc="http://schemas.openxmlformats.org/markup-compatibility/2006">
              <mc:Choice xmlns:v="urn:schemas-microsoft-com:vml" Requires="v">
                <p:oleObj spid="_x0000_s1077" name="Visio" r:id="rId6" imgW="3173730" imgH="6677025" progId="Visio.Drawing.11">
                  <p:embed/>
                </p:oleObj>
              </mc:Choice>
              <mc:Fallback>
                <p:oleObj name="Visio" r:id="rId6" imgW="3173730" imgH="6677025" progId="Visio.Drawing.1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92185" y="1726705"/>
                        <a:ext cx="1706191" cy="3332978"/>
                      </a:xfrm>
                      <a:prstGeom prst="rect">
                        <a:avLst/>
                      </a:prstGeom>
                      <a:noFill/>
                    </p:spPr>
                  </p:pic>
                </p:oleObj>
              </mc:Fallback>
            </mc:AlternateContent>
          </a:graphicData>
        </a:graphic>
      </p:graphicFrame>
      <p:sp>
        <p:nvSpPr>
          <p:cNvPr id="15" name="文本框 14"/>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华文仿宋" panose="02010600040101010101" pitchFamily="2" charset="-122"/>
                <a:ea typeface="华文仿宋" panose="02010600040101010101" pitchFamily="2" charset="-122"/>
                <a:cs typeface="Verdana" panose="020B0604030504040204" pitchFamily="34" charset="0"/>
              </a:rPr>
              <a:t>光   镊</a:t>
            </a:r>
          </a:p>
        </p:txBody>
      </p:sp>
      <p:pic>
        <p:nvPicPr>
          <p:cNvPr id="10" name="图片 9">
            <a:extLst>
              <a:ext uri="{FF2B5EF4-FFF2-40B4-BE49-F238E27FC236}">
                <a16:creationId xmlns:a16="http://schemas.microsoft.com/office/drawing/2014/main" id="{C186C619-19E6-4B83-A10A-1218751D473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2124176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F:\0PPT素材\背景及图片\白麻子.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6858000" cy="5156567"/>
          </a:xfrm>
          <a:prstGeom prst="rect">
            <a:avLst/>
          </a:prstGeom>
          <a:noFill/>
          <a:extLst>
            <a:ext uri="{909E8E84-426E-40DD-AFC4-6F175D3DCCD1}">
              <a14:hiddenFill xmlns:a14="http://schemas.microsoft.com/office/drawing/2010/main">
                <a:solidFill>
                  <a:srgbClr val="FFFFFF"/>
                </a:solidFill>
              </a14:hiddenFill>
            </a:ext>
          </a:extLst>
        </p:spPr>
      </p:pic>
      <p:pic>
        <p:nvPicPr>
          <p:cNvPr id="9" name="NanoGlov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9" cstate="print"/>
          <a:stretch>
            <a:fillRect/>
          </a:stretch>
        </p:blipFill>
        <p:spPr>
          <a:xfrm>
            <a:off x="461821" y="666898"/>
            <a:ext cx="5923200" cy="2221200"/>
          </a:xfrm>
          <a:prstGeom prst="rect">
            <a:avLst/>
          </a:prstGeom>
        </p:spPr>
      </p:pic>
      <p:pic>
        <p:nvPicPr>
          <p:cNvPr id="10" name="用光镊技术，显微镜下玩俄罗斯方块">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0" cstate="print"/>
          <a:stretch>
            <a:fillRect/>
          </a:stretch>
        </p:blipFill>
        <p:spPr>
          <a:xfrm>
            <a:off x="436863" y="2902692"/>
            <a:ext cx="2990546" cy="2242910"/>
          </a:xfrm>
          <a:prstGeom prst="rect">
            <a:avLst/>
          </a:prstGeom>
        </p:spPr>
      </p:pic>
      <p:pic>
        <p:nvPicPr>
          <p:cNvPr id="11" name="StripTheWillow">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11" cstate="print"/>
          <a:stretch>
            <a:fillRect/>
          </a:stretch>
        </p:blipFill>
        <p:spPr>
          <a:xfrm>
            <a:off x="3470753" y="2928564"/>
            <a:ext cx="2944461" cy="2208346"/>
          </a:xfrm>
          <a:prstGeom prst="rect">
            <a:avLst/>
          </a:prstGeom>
        </p:spPr>
      </p:pic>
      <p:cxnSp>
        <p:nvCxnSpPr>
          <p:cNvPr id="15" name="直接连接符 19"/>
          <p:cNvCxnSpPr/>
          <p:nvPr/>
        </p:nvCxnSpPr>
        <p:spPr>
          <a:xfrm>
            <a:off x="386758" y="636303"/>
            <a:ext cx="608511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386758" y="149278"/>
            <a:ext cx="3201949" cy="584775"/>
          </a:xfrm>
          <a:prstGeom prst="rect">
            <a:avLst/>
          </a:prstGeom>
          <a:noFill/>
        </p:spPr>
        <p:txBody>
          <a:bodyPr wrap="square" rtlCol="0">
            <a:spAutoFit/>
          </a:bodyPr>
          <a:lstStyle/>
          <a:p>
            <a:r>
              <a:rPr lang="zh-CN" altLang="en-US" sz="3200" b="1" dirty="0">
                <a:solidFill>
                  <a:srgbClr val="0432FF"/>
                </a:solidFill>
                <a:latin typeface="华文仿宋" panose="02010600040101010101" pitchFamily="2" charset="-122"/>
                <a:ea typeface="华文仿宋" panose="02010600040101010101" pitchFamily="2" charset="-122"/>
                <a:cs typeface="Verdana" panose="020B0604030504040204" pitchFamily="34" charset="0"/>
              </a:rPr>
              <a:t>光   镊</a:t>
            </a:r>
          </a:p>
        </p:txBody>
      </p:sp>
      <p:pic>
        <p:nvPicPr>
          <p:cNvPr id="12" name="图片 11">
            <a:extLst>
              <a:ext uri="{FF2B5EF4-FFF2-40B4-BE49-F238E27FC236}">
                <a16:creationId xmlns:a16="http://schemas.microsoft.com/office/drawing/2014/main" id="{C186C619-19E6-4B83-A10A-1218751D473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231351" y="99818"/>
            <a:ext cx="428853" cy="474742"/>
          </a:xfrm>
          <a:prstGeom prst="rect">
            <a:avLst/>
          </a:prstGeom>
        </p:spPr>
      </p:pic>
    </p:spTree>
    <p:extLst>
      <p:ext uri="{BB962C8B-B14F-4D97-AF65-F5344CB8AC3E}">
        <p14:creationId xmlns:p14="http://schemas.microsoft.com/office/powerpoint/2010/main" val="40455060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video>
              <p:cMediaNode vol="80000">
                <p:cTn id="13" fill="hold" display="0">
                  <p:stCondLst>
                    <p:cond delay="indefinite"/>
                  </p:stCondLst>
                </p:cTn>
                <p:tgtEl>
                  <p:spTgt spid="10"/>
                </p:tgtEl>
              </p:cMediaNode>
            </p:video>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11"/>
                                        </p:tgtEl>
                                      </p:cBhvr>
                                    </p:cmd>
                                  </p:childTnLst>
                                </p:cTn>
                              </p:par>
                            </p:childTnLst>
                          </p:cTn>
                        </p:par>
                      </p:childTnLst>
                    </p:cTn>
                  </p:par>
                </p:childTnLst>
              </p:cTn>
              <p:nextCondLst>
                <p:cond evt="onClick" delay="0">
                  <p:tgtEl>
                    <p:spTgt spid="11"/>
                  </p:tgtEl>
                </p:cond>
              </p:nextCondLst>
            </p:seq>
            <p:video>
              <p:cMediaNode vol="80000">
                <p:cTn id="19" fill="hold" display="0">
                  <p:stCondLst>
                    <p:cond delay="indefinite"/>
                  </p:stCondLst>
                </p:cTn>
                <p:tgtEl>
                  <p:spTgt spid="11"/>
                </p:tgtEl>
              </p:cMediaNode>
            </p:vide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ELECTED" val="True"/>
</p:tagLst>
</file>

<file path=ppt/tags/tag2.xml><?xml version="1.0" encoding="utf-8"?>
<p:tagLst xmlns:a="http://schemas.openxmlformats.org/drawingml/2006/main" xmlns:r="http://schemas.openxmlformats.org/officeDocument/2006/relationships" xmlns:p="http://schemas.openxmlformats.org/presentationml/2006/main">
  <p:tag name="SELECTED" val="True"/>
</p:tagLst>
</file>

<file path=ppt/tags/tag3.xml><?xml version="1.0" encoding="utf-8"?>
<p:tagLst xmlns:a="http://schemas.openxmlformats.org/drawingml/2006/main" xmlns:r="http://schemas.openxmlformats.org/officeDocument/2006/relationships" xmlns:p="http://schemas.openxmlformats.org/presentationml/2006/main">
  <p:tag name="SELECTED" val="True"/>
</p:tagLst>
</file>

<file path=ppt/tags/tag4.xml><?xml version="1.0" encoding="utf-8"?>
<p:tagLst xmlns:a="http://schemas.openxmlformats.org/drawingml/2006/main" xmlns:r="http://schemas.openxmlformats.org/officeDocument/2006/relationships" xmlns:p="http://schemas.openxmlformats.org/presentationml/2006/main">
  <p:tag name="SELECTED" val="True"/>
</p:tagLst>
</file>

<file path=ppt/tags/tag5.xml><?xml version="1.0" encoding="utf-8"?>
<p:tagLst xmlns:a="http://schemas.openxmlformats.org/drawingml/2006/main" xmlns:r="http://schemas.openxmlformats.org/officeDocument/2006/relationships" xmlns:p="http://schemas.openxmlformats.org/presentationml/2006/main">
  <p:tag name="SELECTED" val="True"/>
</p:tagLst>
</file>

<file path=ppt/theme/theme1.xml><?xml version="1.0" encoding="utf-8"?>
<a:theme xmlns:a="http://schemas.openxmlformats.org/drawingml/2006/main" name="自定义设计方案">
  <a:themeElements>
    <a:clrScheme name="Office">
      <a:dk1>
        <a:sysClr val="windowText" lastClr="000000"/>
      </a:dk1>
      <a:lt1>
        <a:sysClr val="window" lastClr="CCE8C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清风素材 https://12sc.taobao.com/">
  <a:themeElements>
    <a:clrScheme name="Office 主题">
      <a:dk1>
        <a:sysClr val="windowText" lastClr="000000"/>
      </a:dk1>
      <a:lt1>
        <a:sysClr val="window" lastClr="CCE8C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CCE8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CCE8C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14892</TotalTime>
  <Words>1080</Words>
  <Application>Microsoft Macintosh PowerPoint</Application>
  <PresentationFormat>自定义</PresentationFormat>
  <Paragraphs>182</Paragraphs>
  <Slides>35</Slides>
  <Notes>7</Notes>
  <HiddenSlides>0</HiddenSlides>
  <MMClips>4</MMClips>
  <ScaleCrop>false</ScaleCrop>
  <HeadingPairs>
    <vt:vector size="8" baseType="variant">
      <vt:variant>
        <vt:lpstr>已用的字体</vt:lpstr>
      </vt:variant>
      <vt:variant>
        <vt:i4>18</vt:i4>
      </vt:variant>
      <vt:variant>
        <vt:lpstr>主题</vt:lpstr>
      </vt:variant>
      <vt:variant>
        <vt:i4>2</vt:i4>
      </vt:variant>
      <vt:variant>
        <vt:lpstr>嵌入 OLE 服务器</vt:lpstr>
      </vt:variant>
      <vt:variant>
        <vt:i4>2</vt:i4>
      </vt:variant>
      <vt:variant>
        <vt:lpstr>幻灯片标题</vt:lpstr>
      </vt:variant>
      <vt:variant>
        <vt:i4>35</vt:i4>
      </vt:variant>
    </vt:vector>
  </HeadingPairs>
  <TitlesOfParts>
    <vt:vector size="57" baseType="lpstr">
      <vt:lpstr>等线</vt:lpstr>
      <vt:lpstr>等线 Light</vt:lpstr>
      <vt:lpstr>仿宋</vt:lpstr>
      <vt:lpstr>黑体</vt:lpstr>
      <vt:lpstr>STFangsong</vt:lpstr>
      <vt:lpstr>STFangsong</vt:lpstr>
      <vt:lpstr>华文细黑</vt:lpstr>
      <vt:lpstr>楷体</vt:lpstr>
      <vt:lpstr>隶书</vt:lpstr>
      <vt:lpstr>宋体</vt:lpstr>
      <vt:lpstr>宋体</vt:lpstr>
      <vt:lpstr>微软雅黑</vt:lpstr>
      <vt:lpstr>-apple-system-font</vt:lpstr>
      <vt:lpstr>Arial</vt:lpstr>
      <vt:lpstr>Arial</vt:lpstr>
      <vt:lpstr>Calibri</vt:lpstr>
      <vt:lpstr>Calibri Light</vt:lpstr>
      <vt:lpstr>Times New Roman</vt:lpstr>
      <vt:lpstr>自定义设计方案</vt:lpstr>
      <vt:lpstr>清风素材 https://12sc.taobao.com/</vt:lpstr>
      <vt:lpstr>Visio</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激光通信</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www.microsoft.com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1111111111</dc:title>
  <dc:subject>12sc.taobao.com</dc:subject>
  <dc:creator>清风素材;User</dc:creator>
  <cp:keywords>12sc.taobao.com</cp:keywords>
  <dc:description>12sc.taobao.com</dc:description>
  <cp:lastModifiedBy>赵 迪</cp:lastModifiedBy>
  <cp:revision>864</cp:revision>
  <cp:lastPrinted>2017-07-20T16:50:53Z</cp:lastPrinted>
  <dcterms:created xsi:type="dcterms:W3CDTF">2015-01-23T04:02:00Z</dcterms:created>
  <dcterms:modified xsi:type="dcterms:W3CDTF">2022-01-06T09:13:35Z</dcterms:modified>
  <cp:category>12sc.taobao.com</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2052-10.1.0.6391</vt:lpwstr>
  </property>
</Properties>
</file>