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8" r:id="rId3"/>
    <p:sldId id="325" r:id="rId4"/>
    <p:sldId id="328" r:id="rId5"/>
    <p:sldId id="327" r:id="rId6"/>
    <p:sldId id="324" r:id="rId7"/>
    <p:sldId id="326" r:id="rId8"/>
    <p:sldId id="316" r:id="rId9"/>
    <p:sldId id="331" r:id="rId10"/>
    <p:sldId id="330" r:id="rId11"/>
    <p:sldId id="329" r:id="rId12"/>
    <p:sldId id="332" r:id="rId13"/>
    <p:sldId id="334" r:id="rId14"/>
    <p:sldId id="337" r:id="rId15"/>
    <p:sldId id="336" r:id="rId16"/>
    <p:sldId id="335" r:id="rId17"/>
    <p:sldId id="333" r:id="rId18"/>
    <p:sldId id="338" r:id="rId19"/>
    <p:sldId id="339" r:id="rId20"/>
    <p:sldId id="342" r:id="rId21"/>
    <p:sldId id="341" r:id="rId22"/>
    <p:sldId id="340" r:id="rId23"/>
    <p:sldId id="346" r:id="rId24"/>
    <p:sldId id="347" r:id="rId25"/>
    <p:sldId id="348" r:id="rId26"/>
    <p:sldId id="345" r:id="rId27"/>
    <p:sldId id="344" r:id="rId28"/>
    <p:sldId id="343" r:id="rId29"/>
    <p:sldId id="349" r:id="rId30"/>
    <p:sldId id="323" r:id="rId31"/>
  </p:sldIdLst>
  <p:sldSz cx="12192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6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7" y="4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14:cpLocks xmlns:a14="http://schemas.microsoft.com/office/drawing/2010/main"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14:cpLocks xmlns:a14="http://schemas.microsoft.com/office/drawing/2010/main"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14C6B-5888-483F-AD8A-65B9A256B7F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14:cpLocks xmlns:a14="http://schemas.microsoft.com/office/drawing/2010/main"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14:cpLocks xmlns:a14="http://schemas.microsoft.com/office/drawing/2010/main"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14:cpLocks xmlns:a14="http://schemas.microsoft.com/office/drawing/2010/main"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14:cpLocks xmlns:a14="http://schemas.microsoft.com/office/drawing/2010/main"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D44BA-0075-4D16-BA0E-7B15CF5AD0D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 flipV="1">
            <a:off x="11582400" y="6764020"/>
            <a:ext cx="609600" cy="1041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 userDrawn="1"/>
        </p:nvSpPr>
        <p:spPr>
          <a:xfrm>
            <a:off x="11276365" y="1774276"/>
            <a:ext cx="915635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zh-CN" altLang="en-US" sz="5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 flipV="1">
            <a:off x="0" y="1052513"/>
            <a:ext cx="609600" cy="1041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 flipV="1">
            <a:off x="11582400" y="0"/>
            <a:ext cx="609600" cy="1041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 rot="16200000" flipV="1">
            <a:off x="-252730" y="6501130"/>
            <a:ext cx="609600" cy="1041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9"/>
          <p:cNvSpPr>
            <a14:cpLocks xmlns:a14="http://schemas.microsoft.com/office/drawing/2010/main" noGrp="1"/>
          </p:cNvSpPr>
          <p:nvPr userDrawn="1">
            <p:ph type="title"/>
          </p:nvPr>
        </p:nvSpPr>
        <p:spPr>
          <a:xfrm>
            <a:off x="1541460" y="2866888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0"/>
          <p:cNvSpPr>
            <a14:cpLocks xmlns:a14="http://schemas.microsoft.com/office/drawing/2010/main" noGrp="1"/>
          </p:cNvSpPr>
          <p:nvPr userDrawn="1">
            <p:ph type="body" idx="1" hasCustomPrompt="1"/>
          </p:nvPr>
        </p:nvSpPr>
        <p:spPr>
          <a:xfrm>
            <a:off x="1542576" y="3762238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  <a:endParaRPr lang="en-US" dirty="0"/>
          </a:p>
        </p:txBody>
      </p:sp>
      <p:sp>
        <p:nvSpPr>
          <p:cNvPr id="17" name="等腰三角形 16"/>
          <p:cNvSpPr/>
          <p:nvPr userDrawn="1"/>
        </p:nvSpPr>
        <p:spPr>
          <a:xfrm>
            <a:off x="0" y="4800600"/>
            <a:ext cx="2679700" cy="2057400"/>
          </a:xfrm>
          <a:prstGeom prst="triangle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等腰三角形 17"/>
          <p:cNvSpPr/>
          <p:nvPr userDrawn="1"/>
        </p:nvSpPr>
        <p:spPr>
          <a:xfrm>
            <a:off x="8425766" y="5377455"/>
            <a:ext cx="3747658" cy="1472214"/>
          </a:xfrm>
          <a:prstGeom prst="triangle">
            <a:avLst>
              <a:gd name="adj" fmla="val 4867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任意多边形: 形状 18"/>
          <p:cNvSpPr/>
          <p:nvPr userDrawn="1"/>
        </p:nvSpPr>
        <p:spPr bwMode="auto">
          <a:xfrm>
            <a:off x="6852011" y="4456722"/>
            <a:ext cx="2798763" cy="1841466"/>
          </a:xfrm>
          <a:custGeom>
            <a:avLst/>
            <a:gdLst>
              <a:gd name="T0" fmla="*/ 1814 w 2526"/>
              <a:gd name="T1" fmla="*/ 160 h 1662"/>
              <a:gd name="T2" fmla="*/ 2526 w 2526"/>
              <a:gd name="T3" fmla="*/ 708 h 1662"/>
              <a:gd name="T4" fmla="*/ 1281 w 2526"/>
              <a:gd name="T5" fmla="*/ 1662 h 1662"/>
              <a:gd name="T6" fmla="*/ 0 w 2526"/>
              <a:gd name="T7" fmla="*/ 685 h 1662"/>
              <a:gd name="T8" fmla="*/ 890 w 2526"/>
              <a:gd name="T9" fmla="*/ 0 h 1662"/>
              <a:gd name="T10" fmla="*/ 1231 w 2526"/>
              <a:gd name="T11" fmla="*/ 248 h 1662"/>
              <a:gd name="T12" fmla="*/ 1584 w 2526"/>
              <a:gd name="T13" fmla="*/ 0 h 1662"/>
              <a:gd name="T14" fmla="*/ 1814 w 2526"/>
              <a:gd name="T15" fmla="*/ 160 h 1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26" h="1662">
                <a:moveTo>
                  <a:pt x="1814" y="160"/>
                </a:moveTo>
                <a:lnTo>
                  <a:pt x="2526" y="708"/>
                </a:lnTo>
                <a:lnTo>
                  <a:pt x="1281" y="1662"/>
                </a:lnTo>
                <a:lnTo>
                  <a:pt x="0" y="685"/>
                </a:lnTo>
                <a:lnTo>
                  <a:pt x="890" y="0"/>
                </a:lnTo>
                <a:lnTo>
                  <a:pt x="1231" y="248"/>
                </a:lnTo>
                <a:lnTo>
                  <a:pt x="1584" y="0"/>
                </a:lnTo>
                <a:lnTo>
                  <a:pt x="1814" y="16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平行四边形 21"/>
          <p:cNvSpPr/>
          <p:nvPr userDrawn="1"/>
        </p:nvSpPr>
        <p:spPr>
          <a:xfrm rot="2335630">
            <a:off x="8065423" y="4177519"/>
            <a:ext cx="413699" cy="322704"/>
          </a:xfrm>
          <a:prstGeom prst="parallelogram">
            <a:avLst>
              <a:gd name="adj" fmla="val 252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19"/>
          <p:cNvSpPr>
            <a14:cpLocks xmlns:a14="http://schemas.microsoft.com/office/drawing/2010/main" noGrp="1"/>
          </p:cNvSpPr>
          <p:nvPr>
            <p:ph type="title"/>
          </p:nvPr>
        </p:nvSpPr>
        <p:spPr>
          <a:xfrm>
            <a:off x="1541460" y="2866888"/>
            <a:ext cx="5419185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7" name="文本占位符 20"/>
          <p:cNvSpPr>
            <a14:cpLocks xmlns:a14="http://schemas.microsoft.com/office/drawing/2010/main" noGrp="1"/>
          </p:cNvSpPr>
          <p:nvPr>
            <p:ph type="body" idx="1" hasCustomPrompt="1"/>
          </p:nvPr>
        </p:nvSpPr>
        <p:spPr>
          <a:xfrm>
            <a:off x="1542576" y="3762238"/>
            <a:ext cx="5419185" cy="1015623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  <a:endParaRPr lang="en-US" dirty="0"/>
          </a:p>
        </p:txBody>
      </p:sp>
      <p:sp>
        <p:nvSpPr>
          <p:cNvPr id="8" name="等腰三角形 7"/>
          <p:cNvSpPr/>
          <p:nvPr userDrawn="1"/>
        </p:nvSpPr>
        <p:spPr>
          <a:xfrm>
            <a:off x="0" y="4800600"/>
            <a:ext cx="2679700" cy="2057400"/>
          </a:xfrm>
          <a:prstGeom prst="triangle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等腰三角形 8"/>
          <p:cNvSpPr/>
          <p:nvPr userDrawn="1"/>
        </p:nvSpPr>
        <p:spPr>
          <a:xfrm>
            <a:off x="8425766" y="5377455"/>
            <a:ext cx="3747658" cy="1472214"/>
          </a:xfrm>
          <a:prstGeom prst="triangle">
            <a:avLst>
              <a:gd name="adj" fmla="val 48676"/>
            </a:avLst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" name="任意多边形: 形状 9"/>
          <p:cNvSpPr/>
          <p:nvPr userDrawn="1"/>
        </p:nvSpPr>
        <p:spPr bwMode="auto">
          <a:xfrm>
            <a:off x="6852011" y="4456722"/>
            <a:ext cx="2798763" cy="1841466"/>
          </a:xfrm>
          <a:custGeom>
            <a:avLst/>
            <a:gdLst>
              <a:gd name="T0" fmla="*/ 1814 w 2526"/>
              <a:gd name="T1" fmla="*/ 160 h 1662"/>
              <a:gd name="T2" fmla="*/ 2526 w 2526"/>
              <a:gd name="T3" fmla="*/ 708 h 1662"/>
              <a:gd name="T4" fmla="*/ 1281 w 2526"/>
              <a:gd name="T5" fmla="*/ 1662 h 1662"/>
              <a:gd name="T6" fmla="*/ 0 w 2526"/>
              <a:gd name="T7" fmla="*/ 685 h 1662"/>
              <a:gd name="T8" fmla="*/ 890 w 2526"/>
              <a:gd name="T9" fmla="*/ 0 h 1662"/>
              <a:gd name="T10" fmla="*/ 1231 w 2526"/>
              <a:gd name="T11" fmla="*/ 248 h 1662"/>
              <a:gd name="T12" fmla="*/ 1584 w 2526"/>
              <a:gd name="T13" fmla="*/ 0 h 1662"/>
              <a:gd name="T14" fmla="*/ 1814 w 2526"/>
              <a:gd name="T15" fmla="*/ 160 h 1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26" h="1662">
                <a:moveTo>
                  <a:pt x="1814" y="160"/>
                </a:moveTo>
                <a:lnTo>
                  <a:pt x="2526" y="708"/>
                </a:lnTo>
                <a:lnTo>
                  <a:pt x="1281" y="1662"/>
                </a:lnTo>
                <a:lnTo>
                  <a:pt x="0" y="685"/>
                </a:lnTo>
                <a:lnTo>
                  <a:pt x="890" y="0"/>
                </a:lnTo>
                <a:lnTo>
                  <a:pt x="1231" y="248"/>
                </a:lnTo>
                <a:lnTo>
                  <a:pt x="1584" y="0"/>
                </a:lnTo>
                <a:lnTo>
                  <a:pt x="1814" y="16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 rot="2335630">
            <a:off x="8065423" y="4177519"/>
            <a:ext cx="413699" cy="322704"/>
          </a:xfrm>
          <a:prstGeom prst="parallelogram">
            <a:avLst>
              <a:gd name="adj" fmla="val 252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14:cpLocks xmlns:a14="http://schemas.microsoft.com/office/drawing/2010/main"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14:cpLocks xmlns:a14="http://schemas.microsoft.com/office/drawing/2010/main"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14:cpLocks xmlns:a14="http://schemas.microsoft.com/office/drawing/2010/main"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8CBC9-6096-4A2F-9590-AEA863A92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14:cpLocks xmlns:a14="http://schemas.microsoft.com/office/drawing/2010/main"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14:cpLocks xmlns:a14="http://schemas.microsoft.com/office/drawing/2010/main"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87A08-A758-4FE9-B63C-49AED835B7D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14:cpLocks xmlns:a14="http://schemas.microsoft.com/office/drawing/2010/main" noGrp="1"/>
          </p:cNvSpPr>
          <p:nvPr>
            <p:ph type="title"/>
          </p:nvPr>
        </p:nvSpPr>
        <p:spPr>
          <a:xfrm>
            <a:off x="3309256" y="2416492"/>
            <a:ext cx="7088777" cy="895350"/>
          </a:xfrm>
        </p:spPr>
        <p:txBody>
          <a:bodyPr>
            <a:noAutofit/>
          </a:bodyPr>
          <a:lstStyle/>
          <a:p>
            <a:r>
              <a:rPr lang="zh-CN" altLang="en-US" sz="4800" dirty="0">
                <a:latin typeface="等线" pitchFamily="2" charset="-122"/>
                <a:ea typeface="等线 Light" pitchFamily="2" charset="-122"/>
              </a:rPr>
              <a:t>热力学基础与气体动理论</a:t>
            </a:r>
            <a:endParaRPr lang="zh-CN" altLang="en-US" sz="4800" dirty="0">
              <a:latin typeface="等线" pitchFamily="2" charset="-122"/>
              <a:ea typeface="等线 Light" pitchFamily="2" charset="-122"/>
            </a:endParaRPr>
          </a:p>
        </p:txBody>
      </p:sp>
      <p:sp>
        <p:nvSpPr>
          <p:cNvPr id="6" name="文本占位符 5"/>
          <p:cNvSpPr>
            <a14:cpLocks xmlns:a14="http://schemas.microsoft.com/office/drawing/2010/main"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>
              <a:latin typeface="等线" pitchFamily="2" charset="-122"/>
              <a:ea typeface="等线 Light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68003" y="2421933"/>
            <a:ext cx="1510625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等线" pitchFamily="2" charset="-122"/>
                <a:ea typeface="等线 Light" pitchFamily="2" charset="-122"/>
                <a:cs typeface="Arial" charset="0"/>
              </a:rPr>
              <a:t>/01</a:t>
            </a:r>
            <a:endParaRPr lang="zh-CN" altLang="en-US" spc="100" dirty="0">
              <a:solidFill>
                <a:schemeClr val="accent1"/>
              </a:solidFill>
              <a:latin typeface="等线" pitchFamily="2" charset="-122"/>
              <a:ea typeface="等线 Light" pitchFamily="2" charset="-122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97" y="1666696"/>
            <a:ext cx="11444044" cy="373500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15273" y="678657"/>
            <a:ext cx="6097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itchFamily="2" charset="-122"/>
                <a:ea typeface="等线" pitchFamily="2" charset="-122"/>
                <a:cs typeface="+mn-cs"/>
              </a:rPr>
              <a:t>速率分布函数的意义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itchFamily="2" charset="-122"/>
              <a:ea typeface="等线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96786" y="338791"/>
            <a:ext cx="6097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dirty="0">
                <a:solidFill>
                  <a:srgbClr val="FF0000"/>
                </a:solidFill>
                <a:latin typeface="等线" pitchFamily="2" charset="-122"/>
                <a:ea typeface="等线" pitchFamily="2" charset="-122"/>
              </a:rPr>
              <a:t>能量按自由度均分定理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itchFamily="2" charset="-122"/>
              <a:ea typeface="等线" pitchFamily="2" charset="-122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0" y="4263215"/>
            <a:ext cx="11196680" cy="132562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0" y="1770842"/>
            <a:ext cx="11354179" cy="12285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14:cpLocks xmlns:a14="http://schemas.microsoft.com/office/drawing/2010/main" noGrp="1"/>
          </p:cNvSpPr>
          <p:nvPr>
            <p:ph type="title"/>
          </p:nvPr>
        </p:nvSpPr>
        <p:spPr>
          <a:xfrm>
            <a:off x="3675060" y="2416492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5400" dirty="0">
                <a:latin typeface="等线" pitchFamily="2" charset="-122"/>
                <a:ea typeface="等线 Light" pitchFamily="2" charset="-122"/>
              </a:rPr>
              <a:t>现代物理学基础</a:t>
            </a:r>
            <a:endParaRPr lang="zh-CN" altLang="en-US" sz="5400" dirty="0">
              <a:latin typeface="等线" pitchFamily="2" charset="-122"/>
              <a:ea typeface="等线 Light" pitchFamily="2" charset="-122"/>
            </a:endParaRPr>
          </a:p>
        </p:txBody>
      </p:sp>
      <p:sp>
        <p:nvSpPr>
          <p:cNvPr id="6" name="文本占位符 5"/>
          <p:cNvSpPr>
            <a14:cpLocks xmlns:a14="http://schemas.microsoft.com/office/drawing/2010/main"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>
              <a:latin typeface="等线" pitchFamily="2" charset="-122"/>
              <a:ea typeface="等线 Light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68003" y="2421933"/>
            <a:ext cx="1789299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等线" pitchFamily="2" charset="-122"/>
                <a:ea typeface="等线 Light" pitchFamily="2" charset="-122"/>
                <a:cs typeface="Arial" charset="0"/>
              </a:rPr>
              <a:t>/02</a:t>
            </a:r>
            <a:endParaRPr lang="zh-CN" altLang="en-US" spc="100" dirty="0">
              <a:solidFill>
                <a:schemeClr val="accent1"/>
              </a:solidFill>
              <a:latin typeface="等线" pitchFamily="2" charset="-122"/>
              <a:ea typeface="等线 Light" pitchFamily="2" charset="-122"/>
              <a:cs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81" y="421773"/>
            <a:ext cx="8710218" cy="601445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87" y="765698"/>
            <a:ext cx="9227952" cy="573765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44" y="1093863"/>
            <a:ext cx="9593120" cy="394172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3158" y="343840"/>
            <a:ext cx="6094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康普顿效应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" y="1184424"/>
            <a:ext cx="12001895" cy="19392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38" y="4286306"/>
            <a:ext cx="11075358" cy="19392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13158" y="343840"/>
            <a:ext cx="6094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能级有关的问题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1" y="2607702"/>
            <a:ext cx="12034138" cy="13385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14:cpLocks xmlns:a14="http://schemas.microsoft.com/office/drawing/2010/main" noGrp="1"/>
          </p:cNvSpPr>
          <p:nvPr>
            <p:ph type="title"/>
          </p:nvPr>
        </p:nvSpPr>
        <p:spPr>
          <a:xfrm>
            <a:off x="3700697" y="2866888"/>
            <a:ext cx="5419185" cy="895350"/>
          </a:xfrm>
        </p:spPr>
        <p:txBody>
          <a:bodyPr>
            <a:normAutofit fontScale="90000"/>
          </a:bodyPr>
          <a:lstStyle/>
          <a:p>
            <a:r>
              <a:rPr lang="zh-CN" altLang="en-US" sz="5400" dirty="0">
                <a:latin typeface="等线" pitchFamily="2" charset="-122"/>
                <a:ea typeface="等线 Light" pitchFamily="2" charset="-122"/>
              </a:rPr>
              <a:t>机械波、机械振动与波动光学</a:t>
            </a:r>
            <a:endParaRPr lang="zh-CN" altLang="en-US" sz="5400" dirty="0">
              <a:latin typeface="等线" pitchFamily="2" charset="-122"/>
              <a:ea typeface="等线 Light" pitchFamily="2" charset="-122"/>
            </a:endParaRPr>
          </a:p>
        </p:txBody>
      </p:sp>
      <p:sp>
        <p:nvSpPr>
          <p:cNvPr id="6" name="文本占位符 5"/>
          <p:cNvSpPr>
            <a14:cpLocks xmlns:a14="http://schemas.microsoft.com/office/drawing/2010/main"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zh-CN" altLang="en-US" dirty="0">
              <a:latin typeface="等线" pitchFamily="2" charset="-122"/>
              <a:ea typeface="等线 Light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68003" y="2421933"/>
            <a:ext cx="1789299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等线" pitchFamily="2" charset="-122"/>
                <a:ea typeface="等线 Light" pitchFamily="2" charset="-122"/>
                <a:cs typeface="Arial" charset="0"/>
              </a:rPr>
              <a:t>/03</a:t>
            </a:r>
            <a:endParaRPr lang="zh-CN" altLang="en-US" spc="100" dirty="0">
              <a:solidFill>
                <a:schemeClr val="accent1"/>
              </a:solidFill>
              <a:latin typeface="等线" pitchFamily="2" charset="-122"/>
              <a:ea typeface="等线 Light" pitchFamily="2" charset="-122"/>
              <a:cs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13" y="0"/>
            <a:ext cx="96818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905" y="381381"/>
            <a:ext cx="9676190" cy="609523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89" y="1356944"/>
            <a:ext cx="10514286" cy="26571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079" y="1965534"/>
            <a:ext cx="11048064" cy="279203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6553" y="357092"/>
            <a:ext cx="54436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简谐振动中微分方程的构建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7" y="1307609"/>
            <a:ext cx="9374988" cy="51273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0916" y="205099"/>
            <a:ext cx="3888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旋转矢量法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4618"/>
            <a:ext cx="11193155" cy="213150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3321" y="110164"/>
            <a:ext cx="6097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多普勒效应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77" y="1845892"/>
            <a:ext cx="12270177" cy="244454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44" y="0"/>
            <a:ext cx="916750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5" y="311296"/>
            <a:ext cx="7047619" cy="280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372" y="3429000"/>
            <a:ext cx="8200000" cy="291428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416" y="1367327"/>
            <a:ext cx="9306639" cy="492458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11" y="435836"/>
            <a:ext cx="10460824" cy="602478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61508" y="2644170"/>
            <a:ext cx="8934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dirty="0">
                <a:latin typeface="MS Gothic" pitchFamily="49" charset="-128"/>
                <a:ea typeface="MS Gothic" pitchFamily="49" charset="-128"/>
              </a:rPr>
              <a:t>谢谢大家！</a:t>
            </a:r>
            <a:endParaRPr lang="zh-CN" altLang="en-US" sz="9600" dirty="0">
              <a:latin typeface="MS Gothic" pitchFamily="49" charset="-128"/>
              <a:ea typeface="MS Gothic" pitchFamily="49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4" y="204495"/>
            <a:ext cx="9297143" cy="305659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33" y="3137177"/>
            <a:ext cx="4811137" cy="372082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315" y="3137177"/>
            <a:ext cx="4474903" cy="37208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31" y="221370"/>
            <a:ext cx="9600000" cy="165714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29" y="1878513"/>
            <a:ext cx="7507436" cy="49794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89113" y="457200"/>
            <a:ext cx="34323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+mj-ea"/>
                <a:ea typeface="+mj-ea"/>
                <a:cs typeface="Cascadia Code ExtraLight" pitchFamily="49" charset="0"/>
              </a:rPr>
              <a:t>确定热容的正负</a:t>
            </a:r>
            <a:endParaRPr lang="zh-CN" altLang="en-US" sz="3200" dirty="0">
              <a:solidFill>
                <a:srgbClr val="FF0000"/>
              </a:solidFill>
              <a:latin typeface="+mj-ea"/>
              <a:ea typeface="+mj-ea"/>
              <a:cs typeface="Cascadia Code ExtraLight" pitchFamily="49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48" y="1319722"/>
            <a:ext cx="9645705" cy="49639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88418" y="347957"/>
            <a:ext cx="59719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+mj-ea"/>
                <a:ea typeface="+mj-ea"/>
              </a:rPr>
              <a:t>循环过程的分析</a:t>
            </a:r>
            <a:endParaRPr lang="zh-CN" altLang="en-US" sz="32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78" y="1166187"/>
            <a:ext cx="11928443" cy="52507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97382" y="414145"/>
            <a:ext cx="60973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+mj-ea"/>
                <a:ea typeface="+mj-ea"/>
              </a:rPr>
              <a:t>循环过程的分析</a:t>
            </a:r>
            <a:endParaRPr lang="zh-CN" altLang="en-US" sz="32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39" y="1133618"/>
            <a:ext cx="10144371" cy="5121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43" y="0"/>
            <a:ext cx="8217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389" y="1666959"/>
            <a:ext cx="10920667" cy="30345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等线 Light"/>
        <a:ea typeface="等线"/>
        <a:cs typeface=""/>
      </a:majorFont>
      <a:minorFont>
        <a:latin typeface="等线"/>
        <a:ea typeface="等线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宽屏</PresentationFormat>
  <Paragraphs>21</Paragraphs>
  <Slides>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7" baseType="lpstr">
      <vt:lpstr>Arial</vt:lpstr>
      <vt:lpstr>宋体</vt:lpstr>
      <vt:lpstr>Wingdings</vt:lpstr>
      <vt:lpstr>等线</vt:lpstr>
      <vt:lpstr>等线 Light</vt:lpstr>
      <vt:lpstr>Cascadia Code ExtraLight</vt:lpstr>
      <vt:lpstr>MS Gothic</vt:lpstr>
      <vt:lpstr>Office 主题​​</vt:lpstr>
      <vt:lpstr>热力学基础与气体动理论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现代物理学基础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机械波、机械振动与波动光学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 eyes</dc:creator>
  <cp:lastModifiedBy>iPhone</cp:lastModifiedBy>
  <cp:revision>29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3DA1BDE78BBCA8DA431B7E67953830F5_33</vt:lpwstr>
  </property>
  <property fmtid="{D5CDD505-2E9C-101B-9397-08002B2CF9AE}" pid="3" name="KSOProductBuildVer">
    <vt:lpwstr>2052-12.20.0</vt:lpwstr>
  </property>
</Properties>
</file>