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138" r:id="rId1"/>
    <p:sldMasterId id="2147484152" r:id="rId2"/>
  </p:sldMasterIdLst>
  <p:notesMasterIdLst>
    <p:notesMasterId r:id="rId93"/>
  </p:notesMasterIdLst>
  <p:handoutMasterIdLst>
    <p:handoutMasterId r:id="rId94"/>
  </p:handoutMasterIdLst>
  <p:sldIdLst>
    <p:sldId id="260" r:id="rId3"/>
    <p:sldId id="910" r:id="rId4"/>
    <p:sldId id="1008" r:id="rId5"/>
    <p:sldId id="1009" r:id="rId6"/>
    <p:sldId id="1019" r:id="rId7"/>
    <p:sldId id="1010" r:id="rId8"/>
    <p:sldId id="1011" r:id="rId9"/>
    <p:sldId id="914" r:id="rId10"/>
    <p:sldId id="1017" r:id="rId11"/>
    <p:sldId id="1014" r:id="rId12"/>
    <p:sldId id="1021" r:id="rId13"/>
    <p:sldId id="1022" r:id="rId14"/>
    <p:sldId id="902" r:id="rId15"/>
    <p:sldId id="1023" r:id="rId16"/>
    <p:sldId id="903" r:id="rId17"/>
    <p:sldId id="904" r:id="rId18"/>
    <p:sldId id="909" r:id="rId19"/>
    <p:sldId id="905" r:id="rId20"/>
    <p:sldId id="906" r:id="rId21"/>
    <p:sldId id="907" r:id="rId22"/>
    <p:sldId id="908" r:id="rId23"/>
    <p:sldId id="1037" r:id="rId24"/>
    <p:sldId id="1020" r:id="rId25"/>
    <p:sldId id="1024" r:id="rId26"/>
    <p:sldId id="1027" r:id="rId27"/>
    <p:sldId id="1026" r:id="rId28"/>
    <p:sldId id="1025" r:id="rId29"/>
    <p:sldId id="1038" r:id="rId30"/>
    <p:sldId id="1028" r:id="rId31"/>
    <p:sldId id="1031" r:id="rId32"/>
    <p:sldId id="1039" r:id="rId33"/>
    <p:sldId id="1032" r:id="rId34"/>
    <p:sldId id="1041" r:id="rId35"/>
    <p:sldId id="1029" r:id="rId36"/>
    <p:sldId id="1030" r:id="rId37"/>
    <p:sldId id="917" r:id="rId38"/>
    <p:sldId id="918" r:id="rId39"/>
    <p:sldId id="919" r:id="rId40"/>
    <p:sldId id="920" r:id="rId41"/>
    <p:sldId id="921" r:id="rId42"/>
    <p:sldId id="922" r:id="rId43"/>
    <p:sldId id="923" r:id="rId44"/>
    <p:sldId id="924" r:id="rId45"/>
    <p:sldId id="925" r:id="rId46"/>
    <p:sldId id="927" r:id="rId47"/>
    <p:sldId id="1042" r:id="rId48"/>
    <p:sldId id="928" r:id="rId49"/>
    <p:sldId id="929" r:id="rId50"/>
    <p:sldId id="930" r:id="rId51"/>
    <p:sldId id="931" r:id="rId52"/>
    <p:sldId id="932" r:id="rId53"/>
    <p:sldId id="933" r:id="rId54"/>
    <p:sldId id="934" r:id="rId55"/>
    <p:sldId id="1048" r:id="rId56"/>
    <p:sldId id="937" r:id="rId57"/>
    <p:sldId id="1047" r:id="rId58"/>
    <p:sldId id="938" r:id="rId59"/>
    <p:sldId id="1040" r:id="rId60"/>
    <p:sldId id="939" r:id="rId61"/>
    <p:sldId id="942" r:id="rId62"/>
    <p:sldId id="940" r:id="rId63"/>
    <p:sldId id="941" r:id="rId64"/>
    <p:sldId id="943" r:id="rId65"/>
    <p:sldId id="944" r:id="rId66"/>
    <p:sldId id="945" r:id="rId67"/>
    <p:sldId id="1044" r:id="rId68"/>
    <p:sldId id="946" r:id="rId69"/>
    <p:sldId id="947" r:id="rId70"/>
    <p:sldId id="948" r:id="rId71"/>
    <p:sldId id="949" r:id="rId72"/>
    <p:sldId id="950" r:id="rId73"/>
    <p:sldId id="951" r:id="rId74"/>
    <p:sldId id="952" r:id="rId75"/>
    <p:sldId id="953" r:id="rId76"/>
    <p:sldId id="954" r:id="rId77"/>
    <p:sldId id="955" r:id="rId78"/>
    <p:sldId id="956" r:id="rId79"/>
    <p:sldId id="957" r:id="rId80"/>
    <p:sldId id="958" r:id="rId81"/>
    <p:sldId id="959" r:id="rId82"/>
    <p:sldId id="1045" r:id="rId83"/>
    <p:sldId id="960" r:id="rId84"/>
    <p:sldId id="961" r:id="rId85"/>
    <p:sldId id="962" r:id="rId86"/>
    <p:sldId id="963" r:id="rId87"/>
    <p:sldId id="1046" r:id="rId88"/>
    <p:sldId id="1033" r:id="rId89"/>
    <p:sldId id="1034" r:id="rId90"/>
    <p:sldId id="1035" r:id="rId91"/>
    <p:sldId id="1036" r:id="rId92"/>
  </p:sldIdLst>
  <p:sldSz cx="9144000" cy="6858000" type="screen4x3"/>
  <p:notesSz cx="6858000" cy="9144000"/>
  <p:custDataLst>
    <p:tags r:id="rId95"/>
  </p:custDataLst>
  <p:defaultTextStyle>
    <a:defPPr>
      <a:defRPr lang="en-US"/>
    </a:defPPr>
    <a:lvl1pPr algn="l" rtl="0" eaLnBrk="0" fontAlgn="base" hangingPunct="0">
      <a:spcBef>
        <a:spcPct val="0"/>
      </a:spcBef>
      <a:spcAft>
        <a:spcPct val="0"/>
      </a:spcAft>
      <a:defRPr kumimoji="1" sz="25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umimoji="1" sz="25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umimoji="1" sz="25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umimoji="1" sz="25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umimoji="1" sz="25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umimoji="1" sz="25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umimoji="1" sz="25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umimoji="1" sz="25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umimoji="1" sz="25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15:clr>
            <a:srgbClr val="A4A3A4"/>
          </p15:clr>
        </p15:guide>
        <p15:guide id="2" orient="horz" pos="2160">
          <p15:clr>
            <a:srgbClr val="A4A3A4"/>
          </p15:clr>
        </p15:guide>
        <p15:guide id="3" orient="horz" pos="4032">
          <p15:clr>
            <a:srgbClr val="A4A3A4"/>
          </p15:clr>
        </p15:guide>
        <p15:guide id="4" pos="19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34694"/>
    <a:srgbClr val="000000"/>
    <a:srgbClr val="FF0000"/>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1" autoAdjust="0"/>
    <p:restoredTop sz="71379" autoAdjust="0"/>
  </p:normalViewPr>
  <p:slideViewPr>
    <p:cSldViewPr>
      <p:cViewPr varScale="1">
        <p:scale>
          <a:sx n="57" d="100"/>
          <a:sy n="57" d="100"/>
        </p:scale>
        <p:origin x="1464" y="33"/>
      </p:cViewPr>
      <p:guideLst>
        <p:guide orient="horz"/>
        <p:guide orient="horz" pos="2160"/>
        <p:guide orient="horz" pos="4032"/>
        <p:guide pos="192"/>
      </p:guideLst>
    </p:cSldViewPr>
  </p:slideViewPr>
  <p:outlineViewPr>
    <p:cViewPr>
      <p:scale>
        <a:sx n="30" d="100"/>
        <a:sy n="30" d="100"/>
      </p:scale>
      <p:origin x="0" y="0"/>
    </p:cViewPr>
    <p:sldLst>
      <p:sld r:id="rId1" collapse="1"/>
      <p:sld r:id="rId2" collapse="1"/>
    </p:sldLst>
  </p:outlineViewPr>
  <p:notesTextViewPr>
    <p:cViewPr>
      <p:scale>
        <a:sx n="100" d="100"/>
        <a:sy n="100" d="100"/>
      </p:scale>
      <p:origin x="0" y="0"/>
    </p:cViewPr>
  </p:notesTextViewPr>
  <p:sorterViewPr>
    <p:cViewPr>
      <p:scale>
        <a:sx n="75" d="100"/>
        <a:sy n="75" d="100"/>
      </p:scale>
      <p:origin x="0" y="-6177"/>
    </p:cViewPr>
  </p:sorterViewPr>
  <p:notesViewPr>
    <p:cSldViewPr>
      <p:cViewPr varScale="1">
        <p:scale>
          <a:sx n="117" d="100"/>
          <a:sy n="117" d="100"/>
        </p:scale>
        <p:origin x="-3136"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ags" Target="tags/tag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9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notesMaster" Target="notesMasters/notesMaster1.xml"/><Relationship Id="rId98" Type="http://schemas.openxmlformats.org/officeDocument/2006/relationships/theme" Target="theme/theme1.xml"/></Relationships>
</file>

<file path=ppt/_rels/viewProps.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slide" Target="slides/slide8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712B811-13D2-4DBA-8332-8A37F7AA5299}"/>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altLang="zh-CN"/>
          </a:p>
        </p:txBody>
      </p:sp>
      <p:sp>
        <p:nvSpPr>
          <p:cNvPr id="32771" name="Rectangle 3">
            <a:extLst>
              <a:ext uri="{FF2B5EF4-FFF2-40B4-BE49-F238E27FC236}">
                <a16:creationId xmlns:a16="http://schemas.microsoft.com/office/drawing/2014/main" id="{E4F36F9E-438F-4CE6-81DC-E276CD81DD84}"/>
              </a:ext>
            </a:extLst>
          </p:cNvPr>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cs typeface="+mn-cs"/>
              </a:defRPr>
            </a:lvl1pPr>
          </a:lstStyle>
          <a:p>
            <a:pPr>
              <a:defRPr/>
            </a:pPr>
            <a:endParaRPr lang="en-US" altLang="zh-CN"/>
          </a:p>
        </p:txBody>
      </p:sp>
      <p:sp>
        <p:nvSpPr>
          <p:cNvPr id="32772" name="Rectangle 4">
            <a:extLst>
              <a:ext uri="{FF2B5EF4-FFF2-40B4-BE49-F238E27FC236}">
                <a16:creationId xmlns:a16="http://schemas.microsoft.com/office/drawing/2014/main" id="{79C7402A-A91C-41F4-85BD-1FCA01C970FD}"/>
              </a:ext>
            </a:extLst>
          </p:cNvPr>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altLang="zh-CN"/>
          </a:p>
        </p:txBody>
      </p:sp>
      <p:sp>
        <p:nvSpPr>
          <p:cNvPr id="32773" name="Rectangle 5">
            <a:extLst>
              <a:ext uri="{FF2B5EF4-FFF2-40B4-BE49-F238E27FC236}">
                <a16:creationId xmlns:a16="http://schemas.microsoft.com/office/drawing/2014/main" id="{A838D331-71CF-4963-873C-56AF77E8A237}"/>
              </a:ext>
            </a:extLst>
          </p:cNvPr>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pPr>
              <a:defRPr/>
            </a:pPr>
            <a:fld id="{6AF4BE38-5570-41F3-9C30-15D43BE06208}" type="slidenum">
              <a:rPr lang="en-US" altLang="zh-CN"/>
              <a:pPr>
                <a:defRPr/>
              </a:pPr>
              <a:t>‹#›</a:t>
            </a:fld>
            <a:endParaRPr lang="en-US" altLang="zh-CN"/>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60AB5A7C-06A3-4D65-9700-D6824B75D1C9}"/>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kumimoji="0" sz="1200">
                <a:latin typeface="Times New Roman" pitchFamily="18" charset="0"/>
                <a:cs typeface="+mn-cs"/>
              </a:defRPr>
            </a:lvl1pPr>
          </a:lstStyle>
          <a:p>
            <a:pPr>
              <a:defRPr/>
            </a:pPr>
            <a:endParaRPr lang="en-US" altLang="zh-CN"/>
          </a:p>
        </p:txBody>
      </p:sp>
      <p:sp>
        <p:nvSpPr>
          <p:cNvPr id="7171" name="Rectangle 3">
            <a:extLst>
              <a:ext uri="{FF2B5EF4-FFF2-40B4-BE49-F238E27FC236}">
                <a16:creationId xmlns:a16="http://schemas.microsoft.com/office/drawing/2014/main" id="{2BB49F72-2539-4BB2-8F12-29FC528FE6F5}"/>
              </a:ext>
            </a:extLst>
          </p:cNvPr>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2" name="Rectangle 4">
            <a:extLst>
              <a:ext uri="{FF2B5EF4-FFF2-40B4-BE49-F238E27FC236}">
                <a16:creationId xmlns:a16="http://schemas.microsoft.com/office/drawing/2014/main" id="{87168040-D6D7-4A2E-AF6E-AFCE9252260A}"/>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2053" name="Rectangle 5">
            <a:extLst>
              <a:ext uri="{FF2B5EF4-FFF2-40B4-BE49-F238E27FC236}">
                <a16:creationId xmlns:a16="http://schemas.microsoft.com/office/drawing/2014/main" id="{72508085-94FC-445C-BA0C-BA48271E79F6}"/>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kumimoji="0" sz="1200">
                <a:latin typeface="Times New Roman" pitchFamily="18" charset="0"/>
                <a:cs typeface="+mn-cs"/>
              </a:defRPr>
            </a:lvl1pPr>
          </a:lstStyle>
          <a:p>
            <a:pPr>
              <a:defRPr/>
            </a:pPr>
            <a:endParaRPr lang="en-US" altLang="zh-CN"/>
          </a:p>
        </p:txBody>
      </p:sp>
      <p:sp>
        <p:nvSpPr>
          <p:cNvPr id="2054" name="Rectangle 6">
            <a:extLst>
              <a:ext uri="{FF2B5EF4-FFF2-40B4-BE49-F238E27FC236}">
                <a16:creationId xmlns:a16="http://schemas.microsoft.com/office/drawing/2014/main" id="{B8BD9B03-B039-4031-9466-5B37F182E925}"/>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l">
              <a:defRPr kumimoji="0" sz="1200">
                <a:latin typeface="Times New Roman" pitchFamily="18" charset="0"/>
                <a:cs typeface="+mn-cs"/>
              </a:defRPr>
            </a:lvl1pPr>
          </a:lstStyle>
          <a:p>
            <a:pPr>
              <a:defRPr/>
            </a:pPr>
            <a:endParaRPr lang="en-US" altLang="zh-CN"/>
          </a:p>
        </p:txBody>
      </p:sp>
      <p:sp>
        <p:nvSpPr>
          <p:cNvPr id="2055" name="Rectangle 7">
            <a:extLst>
              <a:ext uri="{FF2B5EF4-FFF2-40B4-BE49-F238E27FC236}">
                <a16:creationId xmlns:a16="http://schemas.microsoft.com/office/drawing/2014/main" id="{EF92FB20-E0E8-40EB-B090-5D74E50F8992}"/>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kumimoji="0" sz="1200">
                <a:latin typeface="Times New Roman" panose="02020603050405020304" pitchFamily="18" charset="0"/>
              </a:defRPr>
            </a:lvl1pPr>
          </a:lstStyle>
          <a:p>
            <a:pPr>
              <a:defRPr/>
            </a:pPr>
            <a:fld id="{BCE67D45-0CFD-49EE-8586-8028ECDDE776}"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aike.baidu.com/item/%E8%AF%B1%E5%AF%BC%E7%89%A9" TargetMode="External"/><Relationship Id="rId2" Type="http://schemas.openxmlformats.org/officeDocument/2006/relationships/slide" Target="../slides/slide7.xml"/><Relationship Id="rId1" Type="http://schemas.openxmlformats.org/officeDocument/2006/relationships/notesMaster" Target="../notesMasters/notesMaster1.xml"/><Relationship Id="rId6" Type="http://schemas.openxmlformats.org/officeDocument/2006/relationships/hyperlink" Target="https://baike.baidu.com/item/%E8%B6%8B%E5%8C%96%E7%89%A9" TargetMode="External"/><Relationship Id="rId5" Type="http://schemas.openxmlformats.org/officeDocument/2006/relationships/hyperlink" Target="https://baike.baidu.com/item/%E8%AF%B1%E5%AF%BC%E4%BD%9C%E7%94%A8" TargetMode="External"/><Relationship Id="rId4" Type="http://schemas.openxmlformats.org/officeDocument/2006/relationships/hyperlink" Target="https://baike.baidu.com/item/%E4%B9%99%E9%85%B0%E4%B8%81%E9%A6%99%E9%85%AE"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baike.baidu.com/item/%E7%97%85%E6%AF%92" TargetMode="External"/><Relationship Id="rId2" Type="http://schemas.openxmlformats.org/officeDocument/2006/relationships/slide" Target="../slides/slide40.xml"/><Relationship Id="rId1" Type="http://schemas.openxmlformats.org/officeDocument/2006/relationships/notesMaster" Target="../notesMasters/notesMaster1.xml"/><Relationship Id="rId5" Type="http://schemas.openxmlformats.org/officeDocument/2006/relationships/hyperlink" Target="https://baike.baidu.com/item/%E5%93%81%E7%A7%8D" TargetMode="External"/><Relationship Id="rId4" Type="http://schemas.openxmlformats.org/officeDocument/2006/relationships/hyperlink" Target="https://baike.baidu.com/item/%E6%A4%8D%E7%89%A9"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baike.baidu.com/item/%E6%98%86%E8%99%AB"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baike.baidu.com/item/%E9%80%89%E6%8B%A9%E6%80%A7%E5%9F%B9%E5%85%BB%E5%9F%BA" TargetMode="External"/><Relationship Id="rId3" Type="http://schemas.openxmlformats.org/officeDocument/2006/relationships/hyperlink" Target="https://baike.baidu.com/item/%E7%A3%B7%E8%84%82%E5%8F%8C%E5%88%86%E5%AD%90%E5%B1%82" TargetMode="External"/><Relationship Id="rId7" Type="http://schemas.openxmlformats.org/officeDocument/2006/relationships/hyperlink" Target="https://baike.baidu.com/item/%E9%81%97%E4%BC%A0%E4%BF%A1%E6%81%AF"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baike.baidu.com/item/%E8%84%B1%E6%B0%A7%E6%A0%B8%E7%B3%96%E6%A0%B8%E9%85%B8%E9%85%B6" TargetMode="External"/><Relationship Id="rId5" Type="http://schemas.openxmlformats.org/officeDocument/2006/relationships/hyperlink" Target="https://baike.baidu.com/item/%E7%BB%86%E8%83%9E%E8%A1%A8%E9%9D%A2" TargetMode="External"/><Relationship Id="rId10" Type="http://schemas.openxmlformats.org/officeDocument/2006/relationships/hyperlink" Target="https://baike.baidu.com/item/%E9%98%B3%E6%80%A7%E5%85%8B%E9%9A%86" TargetMode="External"/><Relationship Id="rId4" Type="http://schemas.openxmlformats.org/officeDocument/2006/relationships/hyperlink" Target="https://baike.baidu.com/item/%E9%80%9A%E9%80%8F%E6%80%A7" TargetMode="External"/><Relationship Id="rId9" Type="http://schemas.openxmlformats.org/officeDocument/2006/relationships/hyperlink" Target="https://baike.baidu.com/item/%E5%A4%96%E6%BA%90DNA"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EF2944FB-85BA-4A5C-AE60-DB848C0E4BB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4B91F8D6-F175-4341-B429-731D3B3C6426}" type="slidenum">
              <a:rPr kumimoji="0" lang="en-US" altLang="zh-CN" sz="1200" smtClean="0">
                <a:latin typeface="Times New Roman" panose="02020603050405020304" pitchFamily="18" charset="0"/>
              </a:rPr>
              <a:pPr/>
              <a:t>1</a:t>
            </a:fld>
            <a:endParaRPr kumimoji="0" lang="en-US" altLang="zh-CN" sz="1200">
              <a:latin typeface="Times New Roman" panose="02020603050405020304" pitchFamily="18" charset="0"/>
            </a:endParaRPr>
          </a:p>
        </p:txBody>
      </p:sp>
      <p:sp>
        <p:nvSpPr>
          <p:cNvPr id="10243" name="Rectangle 2">
            <a:extLst>
              <a:ext uri="{FF2B5EF4-FFF2-40B4-BE49-F238E27FC236}">
                <a16:creationId xmlns:a16="http://schemas.microsoft.com/office/drawing/2014/main" id="{5FA235FE-E93B-4137-987E-112FFAE5B437}"/>
              </a:ext>
            </a:extLst>
          </p:cNvPr>
          <p:cNvSpPr>
            <a:spLocks noGrp="1" noRot="1" noChangeAspect="1" noChangeArrowheads="1" noTextEdit="1"/>
          </p:cNvSpPr>
          <p:nvPr>
            <p:ph type="sldImg"/>
          </p:nvPr>
        </p:nvSpPr>
        <p:spPr>
          <a:ln/>
        </p:spPr>
      </p:sp>
      <p:sp>
        <p:nvSpPr>
          <p:cNvPr id="10244" name="Rectangle 3">
            <a:extLst>
              <a:ext uri="{FF2B5EF4-FFF2-40B4-BE49-F238E27FC236}">
                <a16:creationId xmlns:a16="http://schemas.microsoft.com/office/drawing/2014/main" id="{50032C1E-3742-406B-9069-D4E2F0EB4EC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A4E5B5FE-CD4B-442E-B515-D7FE741657C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B3C8BC49-46F9-457B-B1E0-1D7A151F085F}" type="slidenum">
              <a:rPr kumimoji="0" lang="en-US" altLang="zh-CN" sz="1200" smtClean="0">
                <a:latin typeface="Times New Roman" panose="02020603050405020304" pitchFamily="18" charset="0"/>
              </a:rPr>
              <a:pPr/>
              <a:t>20</a:t>
            </a:fld>
            <a:endParaRPr kumimoji="0" lang="en-US" altLang="zh-CN" sz="1200">
              <a:latin typeface="Times New Roman" panose="02020603050405020304" pitchFamily="18" charset="0"/>
            </a:endParaRPr>
          </a:p>
        </p:txBody>
      </p:sp>
      <p:sp>
        <p:nvSpPr>
          <p:cNvPr id="38915" name="Rectangle 2">
            <a:extLst>
              <a:ext uri="{FF2B5EF4-FFF2-40B4-BE49-F238E27FC236}">
                <a16:creationId xmlns:a16="http://schemas.microsoft.com/office/drawing/2014/main" id="{CFCD62AF-1D2E-4074-9070-E7C018AF0B18}"/>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617A5230-5DB3-4219-BCFB-5CDCCE84FD9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91CD93E1-A6C6-4271-B66E-9BE14B6CCC1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9C9C9C36-00C7-48A0-83FA-66A1C61CB9D4}" type="slidenum">
              <a:rPr kumimoji="0" lang="en-US" altLang="zh-CN" sz="1200" smtClean="0">
                <a:latin typeface="Times New Roman" panose="02020603050405020304" pitchFamily="18" charset="0"/>
              </a:rPr>
              <a:pPr/>
              <a:t>21</a:t>
            </a:fld>
            <a:endParaRPr kumimoji="0" lang="en-US" altLang="zh-CN" sz="1200">
              <a:latin typeface="Times New Roman" panose="02020603050405020304" pitchFamily="18" charset="0"/>
            </a:endParaRPr>
          </a:p>
        </p:txBody>
      </p:sp>
      <p:sp>
        <p:nvSpPr>
          <p:cNvPr id="40963" name="Rectangle 2">
            <a:extLst>
              <a:ext uri="{FF2B5EF4-FFF2-40B4-BE49-F238E27FC236}">
                <a16:creationId xmlns:a16="http://schemas.microsoft.com/office/drawing/2014/main" id="{EC0EA7F4-621F-40AD-95F8-7D7C6F0454DF}"/>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0D300469-E0EB-4EFE-B200-BB5F1AFEA66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a:extLst>
              <a:ext uri="{FF2B5EF4-FFF2-40B4-BE49-F238E27FC236}">
                <a16:creationId xmlns:a16="http://schemas.microsoft.com/office/drawing/2014/main" id="{0405A446-7E6D-4BEE-8F64-8159E0504D41}"/>
              </a:ext>
            </a:extLst>
          </p:cNvPr>
          <p:cNvSpPr>
            <a:spLocks noGrp="1" noRot="1" noChangeAspect="1" noChangeArrowheads="1" noTextEdit="1"/>
          </p:cNvSpPr>
          <p:nvPr>
            <p:ph type="sldImg"/>
          </p:nvPr>
        </p:nvSpPr>
        <p:spPr>
          <a:ln/>
        </p:spPr>
      </p:sp>
      <p:sp>
        <p:nvSpPr>
          <p:cNvPr id="43011" name="备注占位符 2">
            <a:extLst>
              <a:ext uri="{FF2B5EF4-FFF2-40B4-BE49-F238E27FC236}">
                <a16:creationId xmlns:a16="http://schemas.microsoft.com/office/drawing/2014/main" id="{B70D5FAD-E802-46E9-8D92-B5281210C6E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zh-CN"/>
              <a:t>1.</a:t>
            </a:r>
            <a:r>
              <a:rPr lang="zh-CN" altLang="en-US"/>
              <a:t>报告基因的酶法检测</a:t>
            </a:r>
          </a:p>
          <a:p>
            <a:r>
              <a:rPr lang="zh-CN" altLang="en-US"/>
              <a:t>主要的报告基因，例如</a:t>
            </a:r>
            <a:r>
              <a:rPr lang="en-US" altLang="zh-CN"/>
              <a:t>Gus</a:t>
            </a:r>
            <a:r>
              <a:rPr lang="zh-CN" altLang="en-US"/>
              <a:t>基因、</a:t>
            </a:r>
            <a:r>
              <a:rPr lang="en-US" altLang="zh-CN"/>
              <a:t>Cat</a:t>
            </a:r>
            <a:r>
              <a:rPr lang="zh-CN" altLang="en-US"/>
              <a:t>基因、冠瘿碱合成酶基因、</a:t>
            </a:r>
            <a:r>
              <a:rPr lang="en-US" altLang="zh-CN"/>
              <a:t>NptⅡ</a:t>
            </a:r>
            <a:r>
              <a:rPr lang="zh-CN" altLang="en-US"/>
              <a:t>基因和荧光素酶基因皆可根据各自的功能，采用酶法检测。</a:t>
            </a:r>
          </a:p>
          <a:p>
            <a:r>
              <a:rPr lang="en-US" altLang="zh-CN"/>
              <a:t>2.</a:t>
            </a:r>
            <a:r>
              <a:rPr lang="zh-CN" altLang="en-US"/>
              <a:t>外源基因转录水平上的检测。</a:t>
            </a:r>
          </a:p>
          <a:p>
            <a:r>
              <a:rPr lang="en-US" altLang="zh-CN"/>
              <a:t>Northern</a:t>
            </a:r>
            <a:r>
              <a:rPr lang="zh-CN" altLang="en-US"/>
              <a:t>杂交（</a:t>
            </a:r>
            <a:r>
              <a:rPr lang="en-US" altLang="zh-CN"/>
              <a:t>Northernblotting</a:t>
            </a:r>
            <a:r>
              <a:rPr lang="zh-CN" altLang="en-US"/>
              <a:t>）以</a:t>
            </a:r>
            <a:r>
              <a:rPr lang="en-US" altLang="zh-CN"/>
              <a:t>RNA</a:t>
            </a:r>
            <a:r>
              <a:rPr lang="zh-CN" altLang="en-US"/>
              <a:t>为探针，检测外源基因转录产物特异</a:t>
            </a:r>
            <a:r>
              <a:rPr lang="en-US" altLang="zh-CN"/>
              <a:t>mRNA</a:t>
            </a:r>
            <a:r>
              <a:rPr lang="zh-CN" altLang="en-US"/>
              <a:t>。</a:t>
            </a:r>
            <a:r>
              <a:rPr lang="en-US" altLang="zh-CN"/>
              <a:t>Northern</a:t>
            </a:r>
            <a:r>
              <a:rPr lang="zh-CN" altLang="en-US"/>
              <a:t>杂交也有斑点杂交和印迹杂交。斑点杂交只需将</a:t>
            </a:r>
            <a:r>
              <a:rPr lang="en-US" altLang="zh-CN"/>
              <a:t>RNA</a:t>
            </a:r>
            <a:r>
              <a:rPr lang="zh-CN" altLang="en-US"/>
              <a:t>样品点样在固相膜上直接与探针杂交，但只能鉴定外源基因是否转录；而</a:t>
            </a:r>
            <a:r>
              <a:rPr lang="en-US" altLang="zh-CN"/>
              <a:t>Northern</a:t>
            </a:r>
            <a:r>
              <a:rPr lang="zh-CN" altLang="en-US"/>
              <a:t>印迹杂交则需将</a:t>
            </a:r>
            <a:r>
              <a:rPr lang="en-US" altLang="zh-CN"/>
              <a:t>RNA</a:t>
            </a:r>
            <a:r>
              <a:rPr lang="zh-CN" altLang="en-US"/>
              <a:t>样品进行电泳分离，然后转移到固相膜上，再与探针杂交，可对外源基因的转录状况进行较详细的分析。</a:t>
            </a:r>
            <a:r>
              <a:rPr lang="en-US" altLang="zh-CN"/>
              <a:t>Dot-Northern</a:t>
            </a:r>
            <a:r>
              <a:rPr lang="zh-CN" altLang="en-US"/>
              <a:t>杂交是将总</a:t>
            </a:r>
            <a:r>
              <a:rPr lang="en-US" altLang="zh-CN"/>
              <a:t>RNA</a:t>
            </a:r>
            <a:r>
              <a:rPr lang="zh-CN" altLang="en-US"/>
              <a:t>提取物经多孔过滤进样器直接转移到杂交膜上，其余步骤与</a:t>
            </a:r>
            <a:r>
              <a:rPr lang="en-US" altLang="zh-CN"/>
              <a:t>Northern</a:t>
            </a:r>
            <a:r>
              <a:rPr lang="zh-CN" altLang="en-US"/>
              <a:t>杂交相同。</a:t>
            </a:r>
            <a:r>
              <a:rPr lang="en-US" altLang="zh-CN"/>
              <a:t>Northern</a:t>
            </a:r>
            <a:r>
              <a:rPr lang="zh-CN" altLang="en-US"/>
              <a:t>杂交对细胞中低丰度的</a:t>
            </a:r>
            <a:r>
              <a:rPr lang="en-US" altLang="zh-CN"/>
              <a:t>mRNA</a:t>
            </a:r>
            <a:r>
              <a:rPr lang="zh-CN" altLang="en-US"/>
              <a:t>检出率较低。</a:t>
            </a:r>
          </a:p>
          <a:p>
            <a:endParaRPr lang="zh-CN" altLang="en-US"/>
          </a:p>
        </p:txBody>
      </p:sp>
      <p:sp>
        <p:nvSpPr>
          <p:cNvPr id="43012" name="灯片编号占位符 3">
            <a:extLst>
              <a:ext uri="{FF2B5EF4-FFF2-40B4-BE49-F238E27FC236}">
                <a16:creationId xmlns:a16="http://schemas.microsoft.com/office/drawing/2014/main" id="{940F640C-F18F-4BAF-A9A9-74262848114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0601B15D-DE4F-45A4-B52C-F56FD0B6FA79}" type="slidenum">
              <a:rPr kumimoji="0" lang="en-US" altLang="zh-CN" sz="1200" smtClean="0">
                <a:latin typeface="Times New Roman" panose="02020603050405020304" pitchFamily="18" charset="0"/>
              </a:rPr>
              <a:pPr/>
              <a:t>22</a:t>
            </a:fld>
            <a:endParaRPr kumimoji="0" lang="en-US" altLang="zh-CN" sz="1200">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44B2E9CA-6EFB-476B-9AEB-CA47D6F177A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3046BD29-99A5-4C32-8E61-C125480A439E}" type="slidenum">
              <a:rPr kumimoji="0" lang="en-US" altLang="zh-CN" sz="1200" smtClean="0">
                <a:latin typeface="Times New Roman" panose="02020603050405020304" pitchFamily="18" charset="0"/>
              </a:rPr>
              <a:pPr/>
              <a:t>24</a:t>
            </a:fld>
            <a:endParaRPr kumimoji="0" lang="en-US" altLang="zh-CN" sz="1200">
              <a:latin typeface="Times New Roman" panose="02020603050405020304" pitchFamily="18" charset="0"/>
            </a:endParaRPr>
          </a:p>
        </p:txBody>
      </p:sp>
      <p:sp>
        <p:nvSpPr>
          <p:cNvPr id="46083" name="Rectangle 2">
            <a:extLst>
              <a:ext uri="{FF2B5EF4-FFF2-40B4-BE49-F238E27FC236}">
                <a16:creationId xmlns:a16="http://schemas.microsoft.com/office/drawing/2014/main" id="{ABF62D58-BAF3-4C19-AA35-119F01170F6E}"/>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4F74F8FF-9B33-4D4F-8513-94E0ED2CE6D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A5B7298A-E7AC-484C-9F05-0AE57B22FEF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433C32E7-698B-4E84-A638-35B2E49FBDF2}" type="slidenum">
              <a:rPr kumimoji="0" lang="en-US" altLang="zh-CN" sz="1200" smtClean="0">
                <a:latin typeface="Times New Roman" panose="02020603050405020304" pitchFamily="18" charset="0"/>
              </a:rPr>
              <a:pPr/>
              <a:t>27</a:t>
            </a:fld>
            <a:endParaRPr kumimoji="0" lang="en-US" altLang="zh-CN" sz="1200">
              <a:latin typeface="Times New Roman" panose="02020603050405020304" pitchFamily="18" charset="0"/>
            </a:endParaRPr>
          </a:p>
        </p:txBody>
      </p:sp>
      <p:sp>
        <p:nvSpPr>
          <p:cNvPr id="50179" name="Rectangle 2">
            <a:extLst>
              <a:ext uri="{FF2B5EF4-FFF2-40B4-BE49-F238E27FC236}">
                <a16:creationId xmlns:a16="http://schemas.microsoft.com/office/drawing/2014/main" id="{1D7049FB-7593-4CB2-B5CF-2204D6A4FF5B}"/>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F37F804A-5AE2-45DB-922A-9483FBD0453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zh-CN"/>
              <a:t>Figure</a:t>
            </a:r>
          </a:p>
          <a:p>
            <a:r>
              <a:rPr lang="en-US" altLang="zh-CN"/>
              <a:t> 20.11 Southern blotting of DNA fragments</a:t>
            </a:r>
          </a:p>
          <a:p>
            <a:r>
              <a:rPr lang="zh-CN" altLang="en-US"/>
              <a:t>镰刀形细胞性贫血症由</a:t>
            </a:r>
            <a:r>
              <a:rPr lang="en-US" altLang="zh-CN"/>
              <a:t>β</a:t>
            </a:r>
            <a:r>
              <a:rPr lang="zh-CN" altLang="en-US"/>
              <a:t>链基因点突变引起</a:t>
            </a:r>
          </a:p>
          <a:p>
            <a:r>
              <a:rPr lang="zh-CN" altLang="en-US"/>
              <a:t>该病的主要原因是因为珠蛋白的</a:t>
            </a:r>
            <a:r>
              <a:rPr lang="en-US" altLang="zh-CN"/>
              <a:t>β</a:t>
            </a:r>
            <a:r>
              <a:rPr lang="zh-CN" altLang="en-US"/>
              <a:t>基因发生单一碱基突变</a:t>
            </a:r>
            <a:r>
              <a:rPr lang="en-US" altLang="zh-CN"/>
              <a:t>,</a:t>
            </a:r>
            <a:r>
              <a:rPr lang="zh-CN" altLang="en-US"/>
              <a:t>正常</a:t>
            </a:r>
            <a:r>
              <a:rPr lang="en-US" altLang="zh-CN"/>
              <a:t>β</a:t>
            </a:r>
            <a:r>
              <a:rPr lang="zh-CN" altLang="en-US"/>
              <a:t>基因的第</a:t>
            </a:r>
            <a:r>
              <a:rPr lang="en-US" altLang="zh-CN"/>
              <a:t>6</a:t>
            </a:r>
            <a:r>
              <a:rPr lang="zh-CN" altLang="en-US"/>
              <a:t>位密码子为</a:t>
            </a:r>
            <a:r>
              <a:rPr lang="en-US" altLang="zh-CN"/>
              <a:t>GAG,</a:t>
            </a:r>
            <a:r>
              <a:rPr lang="zh-CN" altLang="en-US"/>
              <a:t>编码谷氨酸</a:t>
            </a:r>
            <a:r>
              <a:rPr lang="en-US" altLang="zh-CN"/>
              <a:t>,</a:t>
            </a:r>
            <a:r>
              <a:rPr lang="zh-CN" altLang="en-US"/>
              <a:t>突变后为</a:t>
            </a:r>
            <a:r>
              <a:rPr lang="en-US" altLang="zh-CN"/>
              <a:t>GTG,</a:t>
            </a:r>
            <a:r>
              <a:rPr lang="zh-CN" altLang="en-US"/>
              <a:t>编码缬氨酸</a:t>
            </a:r>
            <a:r>
              <a:rPr lang="en-US" altLang="zh-CN"/>
              <a:t>,</a:t>
            </a:r>
            <a:r>
              <a:rPr lang="zh-CN" altLang="en-US"/>
              <a:t>使成为</a:t>
            </a:r>
            <a:r>
              <a:rPr lang="en-US" altLang="zh-CN"/>
              <a:t>HbS.</a:t>
            </a:r>
          </a:p>
          <a:p>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a:extLst>
              <a:ext uri="{FF2B5EF4-FFF2-40B4-BE49-F238E27FC236}">
                <a16:creationId xmlns:a16="http://schemas.microsoft.com/office/drawing/2014/main" id="{CAA81F02-938C-4A23-A861-0B8BC2913024}"/>
              </a:ext>
            </a:extLst>
          </p:cNvPr>
          <p:cNvSpPr>
            <a:spLocks noGrp="1" noRot="1" noChangeAspect="1" noChangeArrowheads="1" noTextEdit="1"/>
          </p:cNvSpPr>
          <p:nvPr>
            <p:ph type="sldImg"/>
          </p:nvPr>
        </p:nvSpPr>
        <p:spPr>
          <a:ln/>
        </p:spPr>
      </p:sp>
      <p:sp>
        <p:nvSpPr>
          <p:cNvPr id="52227" name="备注占位符 2">
            <a:extLst>
              <a:ext uri="{FF2B5EF4-FFF2-40B4-BE49-F238E27FC236}">
                <a16:creationId xmlns:a16="http://schemas.microsoft.com/office/drawing/2014/main" id="{B1ADCEAE-C3E2-4D3C-89A9-0E61D0E4B79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zh-CN"/>
              <a:t>1.</a:t>
            </a:r>
            <a:r>
              <a:rPr lang="zh-CN" altLang="en-US"/>
              <a:t>报告基因的酶法检测</a:t>
            </a:r>
          </a:p>
          <a:p>
            <a:r>
              <a:rPr lang="zh-CN" altLang="en-US"/>
              <a:t>主要的报告基因，例如</a:t>
            </a:r>
            <a:r>
              <a:rPr lang="en-US" altLang="zh-CN"/>
              <a:t>Gus</a:t>
            </a:r>
            <a:r>
              <a:rPr lang="zh-CN" altLang="en-US"/>
              <a:t>基因、</a:t>
            </a:r>
            <a:r>
              <a:rPr lang="en-US" altLang="zh-CN"/>
              <a:t>Cat</a:t>
            </a:r>
            <a:r>
              <a:rPr lang="zh-CN" altLang="en-US"/>
              <a:t>基因、冠瘿碱合成酶基因、</a:t>
            </a:r>
            <a:r>
              <a:rPr lang="en-US" altLang="zh-CN"/>
              <a:t>NptⅡ</a:t>
            </a:r>
            <a:r>
              <a:rPr lang="zh-CN" altLang="en-US"/>
              <a:t>基因和荧光素酶基因皆可根据各自的功能，采用酶法检测。</a:t>
            </a:r>
          </a:p>
          <a:p>
            <a:r>
              <a:rPr lang="en-US" altLang="zh-CN"/>
              <a:t>2.</a:t>
            </a:r>
            <a:r>
              <a:rPr lang="zh-CN" altLang="en-US"/>
              <a:t>外源基因转录水平上的检测。</a:t>
            </a:r>
          </a:p>
          <a:p>
            <a:r>
              <a:rPr lang="en-US" altLang="zh-CN"/>
              <a:t>Northern</a:t>
            </a:r>
            <a:r>
              <a:rPr lang="zh-CN" altLang="en-US"/>
              <a:t>杂交（</a:t>
            </a:r>
            <a:r>
              <a:rPr lang="en-US" altLang="zh-CN"/>
              <a:t>Northernblotting</a:t>
            </a:r>
            <a:r>
              <a:rPr lang="zh-CN" altLang="en-US"/>
              <a:t>）以</a:t>
            </a:r>
            <a:r>
              <a:rPr lang="en-US" altLang="zh-CN"/>
              <a:t>RNA</a:t>
            </a:r>
            <a:r>
              <a:rPr lang="zh-CN" altLang="en-US"/>
              <a:t>为探针，检测外源基因转录产物特异</a:t>
            </a:r>
            <a:r>
              <a:rPr lang="en-US" altLang="zh-CN"/>
              <a:t>mRNA</a:t>
            </a:r>
            <a:r>
              <a:rPr lang="zh-CN" altLang="en-US"/>
              <a:t>。</a:t>
            </a:r>
            <a:r>
              <a:rPr lang="en-US" altLang="zh-CN"/>
              <a:t>Northern</a:t>
            </a:r>
            <a:r>
              <a:rPr lang="zh-CN" altLang="en-US"/>
              <a:t>杂交也有斑点杂交和印迹杂交。斑点杂交只需将</a:t>
            </a:r>
            <a:r>
              <a:rPr lang="en-US" altLang="zh-CN"/>
              <a:t>RNA</a:t>
            </a:r>
            <a:r>
              <a:rPr lang="zh-CN" altLang="en-US"/>
              <a:t>样品点样在固相膜上直接与探针杂交，但只能鉴定外源基因是否转录；而</a:t>
            </a:r>
            <a:r>
              <a:rPr lang="en-US" altLang="zh-CN"/>
              <a:t>Northern</a:t>
            </a:r>
            <a:r>
              <a:rPr lang="zh-CN" altLang="en-US"/>
              <a:t>印迹杂交则需将</a:t>
            </a:r>
            <a:r>
              <a:rPr lang="en-US" altLang="zh-CN"/>
              <a:t>RNA</a:t>
            </a:r>
            <a:r>
              <a:rPr lang="zh-CN" altLang="en-US"/>
              <a:t>样品进行电泳分离，然后转移到固相膜上，再与探针杂交，可对外源基因的转录状况进行较详细的分析。</a:t>
            </a:r>
            <a:r>
              <a:rPr lang="en-US" altLang="zh-CN"/>
              <a:t>Dot-Northern</a:t>
            </a:r>
            <a:r>
              <a:rPr lang="zh-CN" altLang="en-US"/>
              <a:t>杂交是将总</a:t>
            </a:r>
            <a:r>
              <a:rPr lang="en-US" altLang="zh-CN"/>
              <a:t>RNA</a:t>
            </a:r>
            <a:r>
              <a:rPr lang="zh-CN" altLang="en-US"/>
              <a:t>提取物经多孔过滤进样器直接转移到杂交膜上，其余步骤与</a:t>
            </a:r>
            <a:r>
              <a:rPr lang="en-US" altLang="zh-CN"/>
              <a:t>Northern</a:t>
            </a:r>
            <a:r>
              <a:rPr lang="zh-CN" altLang="en-US"/>
              <a:t>杂交相同。</a:t>
            </a:r>
            <a:r>
              <a:rPr lang="en-US" altLang="zh-CN"/>
              <a:t>Northern</a:t>
            </a:r>
            <a:r>
              <a:rPr lang="zh-CN" altLang="en-US"/>
              <a:t>杂交对细胞中低丰度的</a:t>
            </a:r>
            <a:r>
              <a:rPr lang="en-US" altLang="zh-CN"/>
              <a:t>mRNA</a:t>
            </a:r>
            <a:r>
              <a:rPr lang="zh-CN" altLang="en-US"/>
              <a:t>检出率较低。</a:t>
            </a:r>
          </a:p>
          <a:p>
            <a:endParaRPr lang="zh-CN" altLang="en-US"/>
          </a:p>
        </p:txBody>
      </p:sp>
      <p:sp>
        <p:nvSpPr>
          <p:cNvPr id="52228" name="灯片编号占位符 3">
            <a:extLst>
              <a:ext uri="{FF2B5EF4-FFF2-40B4-BE49-F238E27FC236}">
                <a16:creationId xmlns:a16="http://schemas.microsoft.com/office/drawing/2014/main" id="{2E9B0318-B19E-4056-BA13-9CB5E3852F36}"/>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F6772290-AC22-4F28-B9A9-7C0D5DE98AD3}" type="slidenum">
              <a:rPr kumimoji="0" lang="en-US" altLang="zh-CN" sz="1200" smtClean="0">
                <a:latin typeface="Times New Roman" panose="02020603050405020304" pitchFamily="18" charset="0"/>
              </a:rPr>
              <a:pPr/>
              <a:t>28</a:t>
            </a:fld>
            <a:endParaRPr kumimoji="0" lang="en-US" altLang="zh-CN" sz="1200">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988B3FB9-6F48-4664-8676-4BCA1B67938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C894C77A-99B6-4C1A-88FE-E5C9EBD01F85}" type="slidenum">
              <a:rPr kumimoji="0" lang="en-US" altLang="zh-CN" sz="1200" smtClean="0">
                <a:latin typeface="Times New Roman" panose="02020603050405020304" pitchFamily="18" charset="0"/>
              </a:rPr>
              <a:pPr/>
              <a:t>30</a:t>
            </a:fld>
            <a:endParaRPr kumimoji="0" lang="en-US" altLang="zh-CN" sz="1200">
              <a:latin typeface="Times New Roman" panose="02020603050405020304" pitchFamily="18" charset="0"/>
            </a:endParaRPr>
          </a:p>
        </p:txBody>
      </p:sp>
      <p:sp>
        <p:nvSpPr>
          <p:cNvPr id="55299" name="Rectangle 2">
            <a:extLst>
              <a:ext uri="{FF2B5EF4-FFF2-40B4-BE49-F238E27FC236}">
                <a16:creationId xmlns:a16="http://schemas.microsoft.com/office/drawing/2014/main" id="{868C08D2-C986-4BF4-B63F-549F8687E8F4}"/>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D318CA1B-9F33-4561-ADC7-4905CECBF8C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E6796629-309A-4842-8F98-76125575810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45BF34E5-5F10-48E5-B8CE-09C22F3A90C5}" type="slidenum">
              <a:rPr kumimoji="0" lang="en-US" altLang="zh-CN" sz="1200" smtClean="0">
                <a:latin typeface="Times New Roman" panose="02020603050405020304" pitchFamily="18" charset="0"/>
              </a:rPr>
              <a:pPr/>
              <a:t>32</a:t>
            </a:fld>
            <a:endParaRPr kumimoji="0" lang="en-US" altLang="zh-CN" sz="1200">
              <a:latin typeface="Times New Roman" panose="02020603050405020304" pitchFamily="18" charset="0"/>
            </a:endParaRPr>
          </a:p>
        </p:txBody>
      </p:sp>
      <p:sp>
        <p:nvSpPr>
          <p:cNvPr id="58371" name="Rectangle 2">
            <a:extLst>
              <a:ext uri="{FF2B5EF4-FFF2-40B4-BE49-F238E27FC236}">
                <a16:creationId xmlns:a16="http://schemas.microsoft.com/office/drawing/2014/main" id="{A711BBED-8BA8-4E1E-8B67-70F00E20DA81}"/>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6AF2F775-4A2F-46D3-AAE0-9E58D90B0FA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zh-CN"/>
              <a:t>Figure 20.22 Gene therapy using a retroviral vector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1E89C7E4-0102-4F71-8F32-646BB307659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33044DA7-BDC4-45BB-B3B6-45858DD67CEB}" type="slidenum">
              <a:rPr kumimoji="0" lang="en-US" altLang="zh-CN" sz="1200" smtClean="0">
                <a:latin typeface="Times New Roman" panose="02020603050405020304" pitchFamily="18" charset="0"/>
              </a:rPr>
              <a:pPr/>
              <a:t>34</a:t>
            </a:fld>
            <a:endParaRPr kumimoji="0" lang="en-US" altLang="zh-CN" sz="1200">
              <a:latin typeface="Times New Roman" panose="02020603050405020304" pitchFamily="18" charset="0"/>
            </a:endParaRPr>
          </a:p>
        </p:txBody>
      </p:sp>
      <p:sp>
        <p:nvSpPr>
          <p:cNvPr id="61443" name="Rectangle 2">
            <a:extLst>
              <a:ext uri="{FF2B5EF4-FFF2-40B4-BE49-F238E27FC236}">
                <a16:creationId xmlns:a16="http://schemas.microsoft.com/office/drawing/2014/main" id="{F185712F-8494-4E35-BFA1-F61C2399B462}"/>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737B1EE0-CE56-47AB-890E-69D482D5EAF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FC2E21D5-17CB-4A1F-8208-0128BAE2AAA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D512B9B3-C596-476D-AD5F-7BD995D8B19D}" type="slidenum">
              <a:rPr kumimoji="0" lang="en-US" altLang="zh-CN" sz="1200" smtClean="0">
                <a:latin typeface="Times New Roman" panose="02020603050405020304" pitchFamily="18" charset="0"/>
              </a:rPr>
              <a:pPr/>
              <a:t>35</a:t>
            </a:fld>
            <a:endParaRPr kumimoji="0" lang="en-US" altLang="zh-CN" sz="1200">
              <a:latin typeface="Times New Roman" panose="02020603050405020304" pitchFamily="18" charset="0"/>
            </a:endParaRPr>
          </a:p>
        </p:txBody>
      </p:sp>
      <p:sp>
        <p:nvSpPr>
          <p:cNvPr id="63491" name="Rectangle 2">
            <a:extLst>
              <a:ext uri="{FF2B5EF4-FFF2-40B4-BE49-F238E27FC236}">
                <a16:creationId xmlns:a16="http://schemas.microsoft.com/office/drawing/2014/main" id="{E505F63B-411E-41B1-95B5-C29186D94593}"/>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B7F974CD-E9E6-486B-A604-25FE2945AEA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a:extLst>
              <a:ext uri="{FF2B5EF4-FFF2-40B4-BE49-F238E27FC236}">
                <a16:creationId xmlns:a16="http://schemas.microsoft.com/office/drawing/2014/main" id="{0E21AF4C-D1D0-40CF-BABC-E0BB001E32EE}"/>
              </a:ext>
            </a:extLst>
          </p:cNvPr>
          <p:cNvSpPr>
            <a:spLocks noGrp="1" noRot="1" noChangeAspect="1" noChangeArrowheads="1" noTextEdit="1"/>
          </p:cNvSpPr>
          <p:nvPr>
            <p:ph type="sldImg"/>
          </p:nvPr>
        </p:nvSpPr>
        <p:spPr>
          <a:ln/>
        </p:spPr>
      </p:sp>
      <p:sp>
        <p:nvSpPr>
          <p:cNvPr id="17411" name="备注占位符 2">
            <a:extLst>
              <a:ext uri="{FF2B5EF4-FFF2-40B4-BE49-F238E27FC236}">
                <a16:creationId xmlns:a16="http://schemas.microsoft.com/office/drawing/2014/main" id="{7CBCCCAB-0C98-448E-898B-93DCEB2B598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zh-CN" altLang="en-US"/>
              <a:t>农杆菌是指生活在植物根表面依靠由根组织渗透出来的营养物质生存的一类普遍存在于土壤中的革兰氏阴性细菌。农杆菌主要有两种：根癌农杆菌和发根农杆菌。根癌农杆菌能在自然条件下趋化性地感染</a:t>
            </a:r>
            <a:r>
              <a:rPr lang="en-US" altLang="zh-CN"/>
              <a:t>140</a:t>
            </a:r>
            <a:r>
              <a:rPr lang="zh-CN" altLang="en-US"/>
              <a:t>多种双子叶植物或裸子植物的受伤部位，并诱导产生冠瘿瘤。引发冠瘿瘤的原因是，</a:t>
            </a:r>
            <a:r>
              <a:rPr lang="en-US" altLang="zh-CN"/>
              <a:t>Ti</a:t>
            </a:r>
            <a:r>
              <a:rPr lang="zh-CN" altLang="en-US"/>
              <a:t>质粒上的</a:t>
            </a:r>
            <a:r>
              <a:rPr lang="en-US" altLang="zh-CN"/>
              <a:t>T-DNA</a:t>
            </a:r>
            <a:r>
              <a:rPr lang="zh-CN" altLang="en-US"/>
              <a:t>上有</a:t>
            </a:r>
            <a:r>
              <a:rPr lang="en-US" altLang="zh-CN"/>
              <a:t>8</a:t>
            </a:r>
            <a:r>
              <a:rPr lang="zh-CN" altLang="en-US"/>
              <a:t>个左右的基因在植物细胞内表达，指导合成一种非常寻常的化合物冠瘿碱，进而引起转化细胞癌变。而发根农杆菌则诱导产生发状根，其特征是大量增生高度分支的根系。</a:t>
            </a:r>
            <a:endParaRPr lang="en-US" altLang="zh-CN"/>
          </a:p>
          <a:p>
            <a:r>
              <a:rPr lang="zh-CN" altLang="en-US"/>
              <a:t>根癌农杆菌侵染植物是一个非常复杂的过程。根癌农杆菌具有趋化性，即植物的受伤组织会产生一些糖类和酚类物质吸引根癌农杆菌向受伤组织集中。研究证明，主要酚类</a:t>
            </a:r>
            <a:r>
              <a:rPr lang="zh-CN" altLang="en-US">
                <a:hlinkClick r:id="rId3"/>
              </a:rPr>
              <a:t>诱导物</a:t>
            </a:r>
            <a:r>
              <a:rPr lang="zh-CN" altLang="en-US"/>
              <a:t>为</a:t>
            </a:r>
            <a:r>
              <a:rPr lang="zh-CN" altLang="en-US">
                <a:hlinkClick r:id="rId4"/>
              </a:rPr>
              <a:t>乙酰丁香酮</a:t>
            </a:r>
            <a:r>
              <a:rPr lang="zh-CN" altLang="en-US"/>
              <a:t>和羧基乙酰丁香酮，这些物质主要在双子叶植物细胞壁中合成，通常不存在于单子叶植物中，这也是单子叶植物不易被根癌农杆菌侵染的原因。还发现一些中性糖，如</a:t>
            </a:r>
            <a:r>
              <a:rPr lang="en-US" altLang="zh-CN"/>
              <a:t>L-</a:t>
            </a:r>
            <a:r>
              <a:rPr lang="zh-CN" altLang="en-US"/>
              <a:t>阿拉伯糖、</a:t>
            </a:r>
            <a:r>
              <a:rPr lang="en-US" altLang="zh-CN"/>
              <a:t>D-</a:t>
            </a:r>
            <a:r>
              <a:rPr lang="zh-CN" altLang="en-US"/>
              <a:t>木糖等也有</a:t>
            </a:r>
            <a:r>
              <a:rPr lang="zh-CN" altLang="en-US">
                <a:hlinkClick r:id="rId5"/>
              </a:rPr>
              <a:t>诱导作用</a:t>
            </a:r>
            <a:r>
              <a:rPr lang="zh-CN" altLang="en-US"/>
              <a:t>。酚类物质和糖类物质既可以作为根瘤农杆菌的</a:t>
            </a:r>
            <a:r>
              <a:rPr lang="zh-CN" altLang="en-US">
                <a:hlinkClick r:id="rId6"/>
              </a:rPr>
              <a:t>趋化物</a:t>
            </a:r>
            <a:r>
              <a:rPr lang="zh-CN" altLang="en-US"/>
              <a:t>，又可以作为农杆菌中</a:t>
            </a:r>
            <a:r>
              <a:rPr lang="en-US" altLang="zh-CN"/>
              <a:t>Ti</a:t>
            </a:r>
            <a:r>
              <a:rPr lang="zh-CN" altLang="en-US"/>
              <a:t>质粒上 </a:t>
            </a:r>
            <a:r>
              <a:rPr lang="en-US" altLang="zh-CN"/>
              <a:t>Vir</a:t>
            </a:r>
            <a:r>
              <a:rPr lang="zh-CN" altLang="en-US"/>
              <a:t>区（毒性区）基因的诱导物，使</a:t>
            </a:r>
            <a:r>
              <a:rPr lang="en-US" altLang="zh-CN"/>
              <a:t>Vir</a:t>
            </a:r>
            <a:r>
              <a:rPr lang="zh-CN" altLang="en-US"/>
              <a:t>区基因活化，导致</a:t>
            </a:r>
            <a:r>
              <a:rPr lang="en-US" altLang="zh-CN"/>
              <a:t>T-DNA</a:t>
            </a:r>
            <a:r>
              <a:rPr lang="zh-CN" altLang="en-US"/>
              <a:t>的加工和转移，从而侵染植物细胞</a:t>
            </a:r>
            <a:endParaRPr lang="en-US" altLang="zh-CN"/>
          </a:p>
          <a:p>
            <a:r>
              <a:rPr lang="zh-CN" altLang="en-US"/>
              <a:t>被感染的植物会出现根部膨大，以及生长缓慢、矮小等症状。</a:t>
            </a:r>
          </a:p>
        </p:txBody>
      </p:sp>
      <p:sp>
        <p:nvSpPr>
          <p:cNvPr id="17412" name="灯片编号占位符 3">
            <a:extLst>
              <a:ext uri="{FF2B5EF4-FFF2-40B4-BE49-F238E27FC236}">
                <a16:creationId xmlns:a16="http://schemas.microsoft.com/office/drawing/2014/main" id="{8AFDD8AB-E50E-42E5-B126-01F5845837A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1D6CEBD7-B938-4941-8EE7-91BB88BAFF5C}" type="slidenum">
              <a:rPr kumimoji="0" lang="en-US" altLang="zh-CN" sz="1200" smtClean="0">
                <a:latin typeface="Times New Roman" panose="02020603050405020304" pitchFamily="18" charset="0"/>
              </a:rPr>
              <a:pPr/>
              <a:t>7</a:t>
            </a:fld>
            <a:endParaRPr kumimoji="0" lang="en-US" altLang="zh-CN" sz="1200">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95F06CF3-5EBB-4D42-BDF5-DCB6E73C8DC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E8DD05C2-B292-4ED8-B77A-E278E7DED02B}" type="slidenum">
              <a:rPr kumimoji="0" lang="en-US" altLang="zh-CN" sz="1200" smtClean="0">
                <a:latin typeface="Times New Roman" panose="02020603050405020304" pitchFamily="18" charset="0"/>
              </a:rPr>
              <a:pPr/>
              <a:t>36</a:t>
            </a:fld>
            <a:endParaRPr kumimoji="0" lang="en-US" altLang="zh-CN" sz="1200">
              <a:latin typeface="Times New Roman" panose="02020603050405020304" pitchFamily="18" charset="0"/>
            </a:endParaRPr>
          </a:p>
        </p:txBody>
      </p:sp>
      <p:sp>
        <p:nvSpPr>
          <p:cNvPr id="65539" name="Rectangle 2">
            <a:extLst>
              <a:ext uri="{FF2B5EF4-FFF2-40B4-BE49-F238E27FC236}">
                <a16:creationId xmlns:a16="http://schemas.microsoft.com/office/drawing/2014/main" id="{296C2975-0625-4B91-B1DC-26FB42EB2AF2}"/>
              </a:ext>
            </a:extLst>
          </p:cNvPr>
          <p:cNvSpPr>
            <a:spLocks noGrp="1" noRot="1" noChangeAspect="1" noChangeArrowheads="1" noTextEdit="1"/>
          </p:cNvSpPr>
          <p:nvPr>
            <p:ph type="sldImg"/>
          </p:nvPr>
        </p:nvSpPr>
        <p:spPr>
          <a:solidFill>
            <a:srgbClr val="FFFFFF"/>
          </a:solidFill>
          <a:ln/>
        </p:spPr>
      </p:sp>
      <p:sp>
        <p:nvSpPr>
          <p:cNvPr id="65540" name="Rectangle 3">
            <a:extLst>
              <a:ext uri="{FF2B5EF4-FFF2-40B4-BE49-F238E27FC236}">
                <a16:creationId xmlns:a16="http://schemas.microsoft.com/office/drawing/2014/main" id="{8DC157BF-D5F6-4CE9-927C-C92D7A0E2238}"/>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幻灯片图像占位符 1">
            <a:extLst>
              <a:ext uri="{FF2B5EF4-FFF2-40B4-BE49-F238E27FC236}">
                <a16:creationId xmlns:a16="http://schemas.microsoft.com/office/drawing/2014/main" id="{39F8E5BC-E3BE-49D1-98A5-4FC39FE1383E}"/>
              </a:ext>
            </a:extLst>
          </p:cNvPr>
          <p:cNvSpPr>
            <a:spLocks noGrp="1" noRot="1" noChangeAspect="1" noChangeArrowheads="1" noTextEdit="1"/>
          </p:cNvSpPr>
          <p:nvPr>
            <p:ph type="sldImg"/>
          </p:nvPr>
        </p:nvSpPr>
        <p:spPr>
          <a:ln/>
        </p:spPr>
      </p:sp>
      <p:sp>
        <p:nvSpPr>
          <p:cNvPr id="67587" name="备注占位符 2">
            <a:extLst>
              <a:ext uri="{FF2B5EF4-FFF2-40B4-BE49-F238E27FC236}">
                <a16:creationId xmlns:a16="http://schemas.microsoft.com/office/drawing/2014/main" id="{3EDA99A7-18D9-4982-B4F5-E5129EB04B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第一个走进我们视线的转基因食品是 </a:t>
            </a:r>
            <a:r>
              <a:rPr lang="en-US" altLang="zh-CN"/>
              <a:t>flavr savr </a:t>
            </a:r>
            <a:r>
              <a:rPr lang="zh-CN" altLang="en-US"/>
              <a:t>西红柿。</a:t>
            </a:r>
            <a:r>
              <a:rPr lang="en-US" altLang="zh-CN"/>
              <a:t>1980</a:t>
            </a:r>
            <a:r>
              <a:rPr lang="zh-CN" altLang="en-US"/>
              <a:t>，大量证据证明西红柿中一种叫做 </a:t>
            </a:r>
            <a:r>
              <a:rPr lang="en-US" altLang="zh-CN"/>
              <a:t>ploygalaturonase </a:t>
            </a:r>
            <a:r>
              <a:rPr lang="zh-CN" altLang="en-US"/>
              <a:t>（</a:t>
            </a:r>
            <a:r>
              <a:rPr lang="en-US" altLang="zh-CN"/>
              <a:t>pg</a:t>
            </a:r>
            <a:r>
              <a:rPr lang="zh-CN" altLang="en-US"/>
              <a:t>）酶能够讲解细胞壁的成分</a:t>
            </a:r>
            <a:r>
              <a:rPr lang="en-US" altLang="zh-CN"/>
              <a:t>pectin,</a:t>
            </a:r>
            <a:r>
              <a:rPr lang="zh-CN" altLang="en-US"/>
              <a:t>引起西红柿变软。因此，</a:t>
            </a:r>
            <a:r>
              <a:rPr lang="en-US" altLang="zh-CN"/>
              <a:t>calgene </a:t>
            </a:r>
            <a:r>
              <a:rPr lang="zh-CN" altLang="en-US"/>
              <a:t>公司的科学家设想引入反义基因减少西红柿中</a:t>
            </a:r>
            <a:r>
              <a:rPr lang="en-US" altLang="zh-CN"/>
              <a:t>pg</a:t>
            </a:r>
            <a:r>
              <a:rPr lang="zh-CN" altLang="en-US"/>
              <a:t>酶的含量，抑制</a:t>
            </a:r>
            <a:r>
              <a:rPr lang="en-US" altLang="zh-CN"/>
              <a:t>pg </a:t>
            </a:r>
            <a:r>
              <a:rPr lang="zh-CN" altLang="en-US"/>
              <a:t>酶的功能，就可以使西红柿在摘下后保持新鲜的时间更长。</a:t>
            </a:r>
            <a:r>
              <a:rPr lang="en-US" altLang="zh-CN"/>
              <a:t>1987</a:t>
            </a:r>
            <a:r>
              <a:rPr lang="zh-CN" altLang="en-US"/>
              <a:t>年，</a:t>
            </a:r>
            <a:r>
              <a:rPr lang="en-US" altLang="zh-CN"/>
              <a:t>calgene</a:t>
            </a:r>
            <a:r>
              <a:rPr lang="zh-CN" altLang="en-US"/>
              <a:t>成功克隆出</a:t>
            </a:r>
            <a:r>
              <a:rPr lang="en-US" altLang="zh-CN"/>
              <a:t>pg</a:t>
            </a:r>
            <a:r>
              <a:rPr lang="zh-CN" altLang="en-US"/>
              <a:t>编码基因，并研制出</a:t>
            </a:r>
            <a:r>
              <a:rPr lang="en-US" altLang="zh-CN"/>
              <a:t>pg </a:t>
            </a:r>
            <a:r>
              <a:rPr lang="zh-CN" altLang="en-US"/>
              <a:t>表达量少于</a:t>
            </a:r>
            <a:r>
              <a:rPr lang="en-US" altLang="zh-CN"/>
              <a:t>1</a:t>
            </a:r>
            <a:r>
              <a:rPr lang="zh-CN" altLang="en-US"/>
              <a:t>％正常量的西红柿。经过几年的实验后，</a:t>
            </a:r>
            <a:r>
              <a:rPr lang="en-US" altLang="zh-CN"/>
              <a:t>fda </a:t>
            </a:r>
            <a:r>
              <a:rPr lang="zh-CN" altLang="en-US"/>
              <a:t>于</a:t>
            </a:r>
            <a:r>
              <a:rPr lang="en-US" altLang="zh-CN"/>
              <a:t>1992 </a:t>
            </a:r>
            <a:r>
              <a:rPr lang="zh-CN" altLang="en-US"/>
              <a:t>认许含有</a:t>
            </a:r>
            <a:r>
              <a:rPr lang="en-US" altLang="zh-CN"/>
              <a:t>pg </a:t>
            </a:r>
            <a:r>
              <a:rPr lang="zh-CN" altLang="en-US"/>
              <a:t>酶抑制基因的西红柿无论实验还是运输都不需要再被监督。</a:t>
            </a:r>
            <a:r>
              <a:rPr lang="en-US" altLang="zh-CN"/>
              <a:t>1994</a:t>
            </a:r>
            <a:r>
              <a:rPr lang="zh-CN" altLang="en-US"/>
              <a:t>年，</a:t>
            </a:r>
            <a:r>
              <a:rPr lang="en-US" altLang="zh-CN"/>
              <a:t>calgene</a:t>
            </a:r>
            <a:r>
              <a:rPr lang="zh-CN" altLang="en-US"/>
              <a:t>公司提出了很具争议的计划。公司开始应用抗卡那霉素基因用于生产</a:t>
            </a:r>
            <a:r>
              <a:rPr lang="en-US" altLang="zh-CN"/>
              <a:t>pg</a:t>
            </a:r>
            <a:r>
              <a:rPr lang="zh-CN" altLang="en-US"/>
              <a:t>酶反义西红柿。抗卡纳霉素生物再自然界分布很广，包括人的肠道和土壤。所以，</a:t>
            </a:r>
            <a:r>
              <a:rPr lang="en-US" altLang="zh-CN"/>
              <a:t>calgene</a:t>
            </a:r>
            <a:r>
              <a:rPr lang="zh-CN" altLang="en-US"/>
              <a:t>公司认为，对引入基因蛋白的过敏的可能行是非常低的。转基因的</a:t>
            </a:r>
            <a:r>
              <a:rPr lang="en-US" altLang="zh-CN"/>
              <a:t>flavr savr </a:t>
            </a:r>
            <a:r>
              <a:rPr lang="zh-CN" altLang="en-US"/>
              <a:t>西红柿味道甜美浓厚，于当年五月正事引入市场。</a:t>
            </a:r>
          </a:p>
        </p:txBody>
      </p:sp>
      <p:sp>
        <p:nvSpPr>
          <p:cNvPr id="67588" name="灯片编号占位符 3">
            <a:extLst>
              <a:ext uri="{FF2B5EF4-FFF2-40B4-BE49-F238E27FC236}">
                <a16:creationId xmlns:a16="http://schemas.microsoft.com/office/drawing/2014/main" id="{13223EA4-3DF8-4C13-99E4-1C669ECD1D1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D893D019-C6A6-4718-88C9-BE66571D8674}" type="slidenum">
              <a:rPr kumimoji="0" lang="en-US" altLang="zh-CN" sz="1200" smtClean="0">
                <a:latin typeface="Times New Roman" panose="02020603050405020304" pitchFamily="18" charset="0"/>
              </a:rPr>
              <a:pPr/>
              <a:t>37</a:t>
            </a:fld>
            <a:endParaRPr kumimoji="0" lang="en-US" altLang="zh-CN" sz="1200">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幻灯片图像占位符 1">
            <a:extLst>
              <a:ext uri="{FF2B5EF4-FFF2-40B4-BE49-F238E27FC236}">
                <a16:creationId xmlns:a16="http://schemas.microsoft.com/office/drawing/2014/main" id="{10A70392-FE98-4E0C-9B50-CC2E039E511F}"/>
              </a:ext>
            </a:extLst>
          </p:cNvPr>
          <p:cNvSpPr>
            <a:spLocks noGrp="1" noRot="1" noChangeAspect="1" noChangeArrowheads="1" noTextEdit="1"/>
          </p:cNvSpPr>
          <p:nvPr>
            <p:ph type="sldImg"/>
          </p:nvPr>
        </p:nvSpPr>
        <p:spPr>
          <a:ln/>
        </p:spPr>
      </p:sp>
      <p:sp>
        <p:nvSpPr>
          <p:cNvPr id="71683" name="备注占位符 2">
            <a:extLst>
              <a:ext uri="{FF2B5EF4-FFF2-40B4-BE49-F238E27FC236}">
                <a16:creationId xmlns:a16="http://schemas.microsoft.com/office/drawing/2014/main" id="{919D1409-8503-4157-B441-50CCF24FBA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t>该</a:t>
            </a:r>
            <a:r>
              <a:rPr lang="zh-CN" altLang="en-US">
                <a:hlinkClick r:id="rId3"/>
              </a:rPr>
              <a:t>病毒</a:t>
            </a:r>
            <a:r>
              <a:rPr lang="zh-CN" altLang="en-US"/>
              <a:t>的寄主范围窄，</a:t>
            </a:r>
            <a:r>
              <a:rPr lang="en-US" altLang="zh-CN"/>
              <a:t>PRSV-P</a:t>
            </a:r>
            <a:r>
              <a:rPr lang="zh-CN" altLang="en-US"/>
              <a:t>可自然是番茄木瓜和葫芦，用实验方法可传给藜科和葫芦科的</a:t>
            </a:r>
            <a:r>
              <a:rPr lang="en-US" altLang="zh-CN"/>
              <a:t>15</a:t>
            </a:r>
            <a:r>
              <a:rPr lang="zh-CN" altLang="en-US"/>
              <a:t>种双子叶植物</a:t>
            </a:r>
            <a:r>
              <a:rPr lang="en-US" altLang="zh-CN"/>
              <a:t>(Jensen,1949;Conover,1964a)</a:t>
            </a:r>
            <a:r>
              <a:rPr lang="zh-CN" altLang="en-US"/>
              <a:t>；</a:t>
            </a:r>
            <a:r>
              <a:rPr lang="en-US" altLang="zh-CN"/>
              <a:t>PRSV-W</a:t>
            </a:r>
            <a:r>
              <a:rPr lang="zh-CN" altLang="en-US"/>
              <a:t>能够侵染葫芦科</a:t>
            </a:r>
            <a:r>
              <a:rPr lang="en-US" altLang="zh-CN"/>
              <a:t>11</a:t>
            </a:r>
            <a:r>
              <a:rPr lang="zh-CN" altLang="en-US"/>
              <a:t>个属和藜科两个属的</a:t>
            </a:r>
            <a:r>
              <a:rPr lang="en-US" altLang="zh-CN"/>
              <a:t>38</a:t>
            </a:r>
            <a:r>
              <a:rPr lang="zh-CN" altLang="en-US"/>
              <a:t>种</a:t>
            </a:r>
            <a:r>
              <a:rPr lang="zh-CN" altLang="en-US">
                <a:hlinkClick r:id="rId4"/>
              </a:rPr>
              <a:t>植物</a:t>
            </a:r>
            <a:r>
              <a:rPr lang="zh-CN" altLang="en-US"/>
              <a:t>。苋色藜和昆诺藜是</a:t>
            </a:r>
            <a:r>
              <a:rPr lang="en-US" altLang="zh-CN"/>
              <a:t>PRSV-P</a:t>
            </a:r>
            <a:r>
              <a:rPr lang="zh-CN" altLang="en-US"/>
              <a:t>的枯斑寄主。但是局部症状的表现与病毒的株系及所用寄主的</a:t>
            </a:r>
            <a:r>
              <a:rPr lang="zh-CN" altLang="en-US">
                <a:hlinkClick r:id="rId5"/>
              </a:rPr>
              <a:t>品种</a:t>
            </a:r>
            <a:r>
              <a:rPr lang="zh-CN" altLang="en-US"/>
              <a:t>有关。</a:t>
            </a:r>
            <a:endParaRPr lang="en-US" altLang="zh-CN"/>
          </a:p>
          <a:p>
            <a:r>
              <a:rPr lang="zh-CN" altLang="en-US"/>
              <a:t>产量降低，果实畸形、较小，味道差。</a:t>
            </a:r>
          </a:p>
        </p:txBody>
      </p:sp>
      <p:sp>
        <p:nvSpPr>
          <p:cNvPr id="71684" name="灯片编号占位符 3">
            <a:extLst>
              <a:ext uri="{FF2B5EF4-FFF2-40B4-BE49-F238E27FC236}">
                <a16:creationId xmlns:a16="http://schemas.microsoft.com/office/drawing/2014/main" id="{9BE11870-9E35-4CF0-8656-F300C5A8D07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C5531EA6-33D4-477D-B7F5-21C5CCC5BED9}" type="slidenum">
              <a:rPr kumimoji="0" lang="en-US" altLang="zh-CN" sz="1200" smtClean="0">
                <a:latin typeface="Times New Roman" panose="02020603050405020304" pitchFamily="18" charset="0"/>
              </a:rPr>
              <a:pPr/>
              <a:t>40</a:t>
            </a:fld>
            <a:endParaRPr kumimoji="0" lang="en-US" altLang="zh-CN" sz="1200">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幻灯片图像占位符 1">
            <a:extLst>
              <a:ext uri="{FF2B5EF4-FFF2-40B4-BE49-F238E27FC236}">
                <a16:creationId xmlns:a16="http://schemas.microsoft.com/office/drawing/2014/main" id="{AC89F67D-E56C-49ED-94E9-6DA39E0567CF}"/>
              </a:ext>
            </a:extLst>
          </p:cNvPr>
          <p:cNvSpPr>
            <a:spLocks noGrp="1" noRot="1" noChangeAspect="1" noChangeArrowheads="1" noTextEdit="1"/>
          </p:cNvSpPr>
          <p:nvPr>
            <p:ph type="sldImg"/>
          </p:nvPr>
        </p:nvSpPr>
        <p:spPr>
          <a:ln/>
        </p:spPr>
      </p:sp>
      <p:sp>
        <p:nvSpPr>
          <p:cNvPr id="74755" name="备注占位符 2">
            <a:extLst>
              <a:ext uri="{FF2B5EF4-FFF2-40B4-BE49-F238E27FC236}">
                <a16:creationId xmlns:a16="http://schemas.microsoft.com/office/drawing/2014/main" id="{4B070C84-A7F3-4F88-955C-309A43346A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a:t>Bt</a:t>
            </a:r>
            <a:r>
              <a:rPr lang="zh-CN" altLang="en-US"/>
              <a:t>伴胞晶体被敏感昆虫摄食后，在中肠蛋白酶的作用下溶解并激活，释放出毒素核心肽段；而后毒素作用于中肠上皮细胞，引起细胞膨胀和裂解，由此引起昆虫肠道麻痹和肠道穿孔，消化道细胞的离子和渗透压平衡遭到破坏，最终导致</a:t>
            </a:r>
            <a:r>
              <a:rPr lang="zh-CN" altLang="en-US">
                <a:hlinkClick r:id="rId3"/>
              </a:rPr>
              <a:t>昆虫</a:t>
            </a:r>
            <a:r>
              <a:rPr lang="zh-CN" altLang="en-US"/>
              <a:t>死亡，这在昆虫致死作用中占主导地位。</a:t>
            </a:r>
          </a:p>
        </p:txBody>
      </p:sp>
      <p:sp>
        <p:nvSpPr>
          <p:cNvPr id="74756" name="灯片编号占位符 3">
            <a:extLst>
              <a:ext uri="{FF2B5EF4-FFF2-40B4-BE49-F238E27FC236}">
                <a16:creationId xmlns:a16="http://schemas.microsoft.com/office/drawing/2014/main" id="{3C1FED7F-962A-45EE-93C2-303C3C22F36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285D21EE-1C93-4C8A-9394-6486C88923A6}" type="slidenum">
              <a:rPr kumimoji="0" lang="en-US" altLang="zh-CN" sz="1200" smtClean="0">
                <a:latin typeface="Times New Roman" panose="02020603050405020304" pitchFamily="18" charset="0"/>
              </a:rPr>
              <a:pPr/>
              <a:t>42</a:t>
            </a:fld>
            <a:endParaRPr kumimoji="0" lang="en-US" altLang="zh-CN" sz="1200">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幻灯片图像占位符 1">
            <a:extLst>
              <a:ext uri="{FF2B5EF4-FFF2-40B4-BE49-F238E27FC236}">
                <a16:creationId xmlns:a16="http://schemas.microsoft.com/office/drawing/2014/main" id="{1064EAF4-F498-481C-974A-E6CB0C6424AD}"/>
              </a:ext>
            </a:extLst>
          </p:cNvPr>
          <p:cNvSpPr>
            <a:spLocks noGrp="1" noRot="1" noChangeAspect="1" noChangeArrowheads="1" noTextEdit="1"/>
          </p:cNvSpPr>
          <p:nvPr>
            <p:ph type="sldImg"/>
          </p:nvPr>
        </p:nvSpPr>
        <p:spPr>
          <a:ln/>
        </p:spPr>
      </p:sp>
      <p:sp>
        <p:nvSpPr>
          <p:cNvPr id="76803" name="备注占位符 2">
            <a:extLst>
              <a:ext uri="{FF2B5EF4-FFF2-40B4-BE49-F238E27FC236}">
                <a16:creationId xmlns:a16="http://schemas.microsoft.com/office/drawing/2014/main" id="{87754334-24B6-4265-AA9D-C264084677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b="1">
                <a:ea typeface="微软雅黑" panose="020B0503020204020204" pitchFamily="34" charset="-122"/>
                <a:cs typeface="Times New Roman" panose="02020603050405020304" pitchFamily="18" charset="0"/>
              </a:rPr>
              <a:t>Cry</a:t>
            </a:r>
            <a:r>
              <a:rPr lang="zh-CN" altLang="en-US" b="1">
                <a:ea typeface="微软雅黑" panose="020B0503020204020204" pitchFamily="34" charset="-122"/>
                <a:cs typeface="Times New Roman" panose="02020603050405020304" pitchFamily="18" charset="0"/>
              </a:rPr>
              <a:t>基因：一种</a:t>
            </a:r>
            <a:r>
              <a:rPr lang="zh-CN" altLang="en-US">
                <a:cs typeface="Times New Roman" panose="02020603050405020304" pitchFamily="18" charset="0"/>
              </a:rPr>
              <a:t>杀虫晶体蛋白基因</a:t>
            </a:r>
          </a:p>
        </p:txBody>
      </p:sp>
      <p:sp>
        <p:nvSpPr>
          <p:cNvPr id="76804" name="灯片编号占位符 3">
            <a:extLst>
              <a:ext uri="{FF2B5EF4-FFF2-40B4-BE49-F238E27FC236}">
                <a16:creationId xmlns:a16="http://schemas.microsoft.com/office/drawing/2014/main" id="{BA219417-4169-4EED-BE20-B3508F6ACF4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BFE128AB-8B89-4C30-BE55-63ACFC403BAA}" type="slidenum">
              <a:rPr kumimoji="0" lang="en-US" altLang="zh-CN" sz="1200" smtClean="0">
                <a:latin typeface="Times New Roman" panose="02020603050405020304" pitchFamily="18" charset="0"/>
              </a:rPr>
              <a:pPr/>
              <a:t>43</a:t>
            </a:fld>
            <a:endParaRPr kumimoji="0" lang="en-US" altLang="zh-CN" sz="1200">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幻灯片图像占位符 1">
            <a:extLst>
              <a:ext uri="{FF2B5EF4-FFF2-40B4-BE49-F238E27FC236}">
                <a16:creationId xmlns:a16="http://schemas.microsoft.com/office/drawing/2014/main" id="{FD258B37-624E-4F12-9538-26CC02B92C59}"/>
              </a:ext>
            </a:extLst>
          </p:cNvPr>
          <p:cNvSpPr>
            <a:spLocks noGrp="1" noRot="1" noChangeAspect="1" noChangeArrowheads="1" noTextEdit="1"/>
          </p:cNvSpPr>
          <p:nvPr>
            <p:ph type="sldImg"/>
          </p:nvPr>
        </p:nvSpPr>
        <p:spPr>
          <a:ln/>
        </p:spPr>
      </p:sp>
      <p:sp>
        <p:nvSpPr>
          <p:cNvPr id="78851" name="备注占位符 2">
            <a:extLst>
              <a:ext uri="{FF2B5EF4-FFF2-40B4-BE49-F238E27FC236}">
                <a16:creationId xmlns:a16="http://schemas.microsoft.com/office/drawing/2014/main" id="{AEA65EB5-0892-4954-9549-34B09135C8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zh-CN" altLang="en-US"/>
              <a:t>维生素</a:t>
            </a:r>
            <a:r>
              <a:rPr lang="en-US" altLang="zh-CN"/>
              <a:t>A</a:t>
            </a:r>
            <a:r>
              <a:rPr lang="zh-CN" altLang="en-US"/>
              <a:t>缺乏病又称蟾皮病，是一种维生素</a:t>
            </a:r>
            <a:r>
              <a:rPr lang="en-US" altLang="zh-CN"/>
              <a:t>A</a:t>
            </a:r>
            <a:r>
              <a:rPr lang="zh-CN" altLang="en-US"/>
              <a:t>缺乏所致的营养障碍性疾病，表现为皮肤干燥和粗糙，四肢伸侧圆锥形毛囊角化性丘疹、夜盲、角膜干燥和软化等，目前此病在国内已罕见。</a:t>
            </a:r>
          </a:p>
        </p:txBody>
      </p:sp>
      <p:sp>
        <p:nvSpPr>
          <p:cNvPr id="78852" name="灯片编号占位符 3">
            <a:extLst>
              <a:ext uri="{FF2B5EF4-FFF2-40B4-BE49-F238E27FC236}">
                <a16:creationId xmlns:a16="http://schemas.microsoft.com/office/drawing/2014/main" id="{3DDB9375-10E8-4CAE-9EB7-340BABB04335}"/>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509796B0-8E11-459C-8A40-90CCC7253188}" type="slidenum">
              <a:rPr kumimoji="0" lang="en-US" altLang="zh-CN" sz="1200" smtClean="0">
                <a:latin typeface="Times New Roman" panose="02020603050405020304" pitchFamily="18" charset="0"/>
              </a:rPr>
              <a:pPr/>
              <a:t>44</a:t>
            </a:fld>
            <a:endParaRPr kumimoji="0" lang="en-US" altLang="zh-CN" sz="1200">
              <a:latin typeface="Times New Roman" panose="02020603050405020304"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57A3B76F-9DD6-46CE-AC12-846CBFDA119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C976D893-6085-4E08-8D8B-8227002F745E}" type="slidenum">
              <a:rPr kumimoji="0" lang="en-US" altLang="zh-CN" sz="1200" smtClean="0">
                <a:latin typeface="Times New Roman" panose="02020603050405020304" pitchFamily="18" charset="0"/>
              </a:rPr>
              <a:pPr/>
              <a:t>47</a:t>
            </a:fld>
            <a:endParaRPr kumimoji="0" lang="en-US" altLang="zh-CN" sz="1200">
              <a:latin typeface="Times New Roman" panose="02020603050405020304" pitchFamily="18" charset="0"/>
            </a:endParaRPr>
          </a:p>
        </p:txBody>
      </p:sp>
      <p:sp>
        <p:nvSpPr>
          <p:cNvPr id="81923" name="Rectangle 2">
            <a:extLst>
              <a:ext uri="{FF2B5EF4-FFF2-40B4-BE49-F238E27FC236}">
                <a16:creationId xmlns:a16="http://schemas.microsoft.com/office/drawing/2014/main" id="{44588702-FFE8-4850-9A4D-B8D97AE67CA1}"/>
              </a:ext>
            </a:extLst>
          </p:cNvPr>
          <p:cNvSpPr>
            <a:spLocks noGrp="1" noRot="1" noChangeAspect="1" noChangeArrowheads="1" noTextEdit="1"/>
          </p:cNvSpPr>
          <p:nvPr>
            <p:ph type="sldImg"/>
          </p:nvPr>
        </p:nvSpPr>
        <p:spPr>
          <a:solidFill>
            <a:srgbClr val="FFFFFF"/>
          </a:solidFill>
          <a:ln/>
        </p:spPr>
      </p:sp>
      <p:sp>
        <p:nvSpPr>
          <p:cNvPr id="81924" name="Rectangle 3">
            <a:extLst>
              <a:ext uri="{FF2B5EF4-FFF2-40B4-BE49-F238E27FC236}">
                <a16:creationId xmlns:a16="http://schemas.microsoft.com/office/drawing/2014/main" id="{30C4D19C-E6BB-483C-8EE0-A9DFFAAD2ED9}"/>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幻灯片图像占位符 1">
            <a:extLst>
              <a:ext uri="{FF2B5EF4-FFF2-40B4-BE49-F238E27FC236}">
                <a16:creationId xmlns:a16="http://schemas.microsoft.com/office/drawing/2014/main" id="{47280922-F718-431E-835C-314EEEFEF6F1}"/>
              </a:ext>
            </a:extLst>
          </p:cNvPr>
          <p:cNvSpPr>
            <a:spLocks noGrp="1" noRot="1" noChangeAspect="1" noChangeArrowheads="1" noTextEdit="1"/>
          </p:cNvSpPr>
          <p:nvPr>
            <p:ph type="sldImg"/>
          </p:nvPr>
        </p:nvSpPr>
        <p:spPr>
          <a:ln/>
        </p:spPr>
      </p:sp>
      <p:sp>
        <p:nvSpPr>
          <p:cNvPr id="83971" name="备注占位符 2">
            <a:extLst>
              <a:ext uri="{FF2B5EF4-FFF2-40B4-BE49-F238E27FC236}">
                <a16:creationId xmlns:a16="http://schemas.microsoft.com/office/drawing/2014/main" id="{5C9338A6-57A1-4DED-890A-E7B89E621B9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zh-CN" altLang="en-US" dirty="0">
                <a:latin typeface="Arial" panose="020B0604020202020204" pitchFamily="34" charset="0"/>
              </a:rPr>
              <a:t>杨亦农所在的宾夕法尼亚州是美国的蘑菇主产地，这里的种植者平均每天生产约</a:t>
            </a:r>
            <a:r>
              <a:rPr lang="en-US" altLang="zh-CN" dirty="0">
                <a:latin typeface="Arial" panose="020B0604020202020204" pitchFamily="34" charset="0"/>
              </a:rPr>
              <a:t>500</a:t>
            </a:r>
            <a:r>
              <a:rPr lang="zh-CN" altLang="en-US" dirty="0">
                <a:latin typeface="Arial" panose="020B0604020202020204" pitchFamily="34" charset="0"/>
              </a:rPr>
              <a:t>吨蘑菇。一个让人头疼的问题长期存在。蘑菇在采摘后，极易发生褐变，影响质量；而且，蘑菇对磕碰极为敏感，即便小心翼翼地拣货和包装，也难免激活那些加速蘑菇腐烂的酶。总会有一部分蘑菇还没有到消费者的手中，就已褐变甚至腐烂。</a:t>
            </a:r>
          </a:p>
          <a:p>
            <a:r>
              <a:rPr lang="zh-CN" altLang="en-US" dirty="0">
                <a:latin typeface="Arial" panose="020B0604020202020204" pitchFamily="34" charset="0"/>
              </a:rPr>
              <a:t>一种叫做多酚氧化酶的物质，会让蘑菇褐变。一个普通的白蘑菇，含有六个编码多酚氧化酶的基因，杨亦农使用</a:t>
            </a:r>
            <a:r>
              <a:rPr lang="en-US" altLang="zh-CN" dirty="0">
                <a:latin typeface="Arial" panose="020B0604020202020204" pitchFamily="34" charset="0"/>
              </a:rPr>
              <a:t>CRISPR</a:t>
            </a:r>
            <a:r>
              <a:rPr lang="zh-CN" altLang="en-US" dirty="0">
                <a:latin typeface="Arial" panose="020B0604020202020204" pitchFamily="34" charset="0"/>
              </a:rPr>
              <a:t>技术敲除了一个，就使酶的活性降低了</a:t>
            </a:r>
            <a:r>
              <a:rPr lang="en-US" altLang="zh-CN" dirty="0">
                <a:latin typeface="Arial" panose="020B0604020202020204" pitchFamily="34" charset="0"/>
              </a:rPr>
              <a:t>30%</a:t>
            </a:r>
            <a:r>
              <a:rPr lang="zh-CN" altLang="en-US" dirty="0">
                <a:latin typeface="Arial" panose="020B0604020202020204" pitchFamily="34" charset="0"/>
              </a:rPr>
              <a:t>，从而让蘑菇具备抵抗褐变的能力，也让它拥有更长的保质期。</a:t>
            </a:r>
          </a:p>
          <a:p>
            <a:r>
              <a:rPr lang="zh-CN" altLang="en-US" dirty="0">
                <a:latin typeface="Arial" panose="020B0604020202020204" pitchFamily="34" charset="0"/>
              </a:rPr>
              <a:t>现在已应用的基因编辑技术，都是在生物自身基因组上进行改造，通过敲除几个碱基对或者一段</a:t>
            </a:r>
            <a:r>
              <a:rPr lang="en-US" altLang="zh-CN" dirty="0">
                <a:latin typeface="Arial" panose="020B0604020202020204" pitchFamily="34" charset="0"/>
              </a:rPr>
              <a:t>DNA</a:t>
            </a:r>
            <a:r>
              <a:rPr lang="zh-CN" altLang="en-US" dirty="0">
                <a:latin typeface="Arial" panose="020B0604020202020204" pitchFamily="34" charset="0"/>
              </a:rPr>
              <a:t>序列，让作物获得优良性状，并未引入其他生物的外源基因。这样一来，即使在分子检测中，也无法区分基因编辑作物与常规育种的作物。</a:t>
            </a:r>
          </a:p>
          <a:p>
            <a:r>
              <a:rPr lang="zh-CN" altLang="en-US" dirty="0">
                <a:latin typeface="Arial" panose="020B0604020202020204" pitchFamily="34" charset="0"/>
              </a:rPr>
              <a:t>一般的转基因作物最明显的特征，是具有外源生物的</a:t>
            </a:r>
            <a:r>
              <a:rPr lang="en-US" altLang="zh-CN" dirty="0">
                <a:latin typeface="Arial" panose="020B0604020202020204" pitchFamily="34" charset="0"/>
              </a:rPr>
              <a:t>DNA</a:t>
            </a:r>
            <a:r>
              <a:rPr lang="zh-CN" altLang="en-US" dirty="0">
                <a:latin typeface="Arial" panose="020B0604020202020204" pitchFamily="34" charset="0"/>
              </a:rPr>
              <a:t>。比如，目前种植面积最大的抗虫作物和抗除草剂作物，都是通过添加细菌基因到植物中，从而使作物能够耐害虫以及除草剂。</a:t>
            </a:r>
          </a:p>
          <a:p>
            <a:r>
              <a:rPr lang="zh-CN" altLang="en-US" dirty="0">
                <a:latin typeface="Arial" panose="020B0604020202020204" pitchFamily="34" charset="0"/>
              </a:rPr>
              <a:t>美国农业部对采用基因编辑技术的新型作物网开一面，就是由于基因编辑后的作物，不含任何新引入的遗传物质或外源</a:t>
            </a:r>
            <a:r>
              <a:rPr lang="en-US" altLang="zh-CN" dirty="0">
                <a:latin typeface="Arial" panose="020B0604020202020204" pitchFamily="34" charset="0"/>
              </a:rPr>
              <a:t>DNA</a:t>
            </a:r>
            <a:r>
              <a:rPr lang="zh-CN" altLang="en-US" dirty="0">
                <a:latin typeface="Arial" panose="020B0604020202020204" pitchFamily="34" charset="0"/>
              </a:rPr>
              <a:t>。</a:t>
            </a:r>
          </a:p>
          <a:p>
            <a:r>
              <a:rPr lang="zh-CN" altLang="en-US" dirty="0">
                <a:latin typeface="Arial" panose="020B0604020202020204" pitchFamily="34" charset="0"/>
              </a:rPr>
              <a:t>实际上，无论基因编辑技术还是普通的转基因技术，与实践了数千年的杂交育种技术相比，对生物体自身的干扰程度都要低。比如，在杂交过程中，会转移远缘野生物种的大量</a:t>
            </a:r>
            <a:r>
              <a:rPr lang="en-US" altLang="zh-CN" dirty="0">
                <a:latin typeface="Arial" panose="020B0604020202020204" pitchFamily="34" charset="0"/>
              </a:rPr>
              <a:t>DNA</a:t>
            </a:r>
            <a:r>
              <a:rPr lang="zh-CN" altLang="en-US" dirty="0">
                <a:latin typeface="Arial" panose="020B0604020202020204" pitchFamily="34" charset="0"/>
              </a:rPr>
              <a:t>。一些科学家推测，杂交驯化过程中，引入那些明显的优良性状的同时，也带来了一些“沉默”的有害变异。</a:t>
            </a:r>
            <a:endParaRPr lang="en-US" altLang="zh-CN" dirty="0">
              <a:latin typeface="Arial" panose="020B0604020202020204" pitchFamily="34" charset="0"/>
            </a:endParaRPr>
          </a:p>
          <a:p>
            <a:r>
              <a:rPr lang="zh-CN" altLang="en-US" dirty="0">
                <a:latin typeface="Arial" panose="020B0604020202020204" pitchFamily="34" charset="0"/>
              </a:rPr>
              <a:t>在多种基因编辑技术中，</a:t>
            </a:r>
            <a:r>
              <a:rPr lang="en-US" altLang="zh-CN" dirty="0">
                <a:latin typeface="Arial" panose="020B0604020202020204" pitchFamily="34" charset="0"/>
              </a:rPr>
              <a:t>CRISPR/Cas9</a:t>
            </a:r>
            <a:r>
              <a:rPr lang="zh-CN" altLang="en-US" dirty="0">
                <a:latin typeface="Arial" panose="020B0604020202020204" pitchFamily="34" charset="0"/>
              </a:rPr>
              <a:t>是</a:t>
            </a:r>
            <a:r>
              <a:rPr lang="en-US" altLang="zh-CN" dirty="0">
                <a:latin typeface="Arial" panose="020B0604020202020204" pitchFamily="34" charset="0"/>
              </a:rPr>
              <a:t>2012</a:t>
            </a:r>
            <a:r>
              <a:rPr lang="zh-CN" altLang="en-US" dirty="0">
                <a:latin typeface="Arial" panose="020B0604020202020204" pitchFamily="34" charset="0"/>
              </a:rPr>
              <a:t>年才出现的新工具，构成简单、方法快速且易操作是它的独特优势。杨亦农的实验室研发出抗褐变的蘑菇，仅用了两个月时间</a:t>
            </a:r>
          </a:p>
        </p:txBody>
      </p:sp>
      <p:sp>
        <p:nvSpPr>
          <p:cNvPr id="83972" name="灯片编号占位符 3">
            <a:extLst>
              <a:ext uri="{FF2B5EF4-FFF2-40B4-BE49-F238E27FC236}">
                <a16:creationId xmlns:a16="http://schemas.microsoft.com/office/drawing/2014/main" id="{789FAD5A-FBE1-4021-BED7-43AB50D0A56C}"/>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A6DC7480-22FB-49EC-8C97-22547B66B7E5}" type="slidenum">
              <a:rPr kumimoji="0" lang="en-US" altLang="zh-CN" sz="1200" smtClean="0">
                <a:latin typeface="Times New Roman" panose="02020603050405020304" pitchFamily="18" charset="0"/>
              </a:rPr>
              <a:pPr/>
              <a:t>48</a:t>
            </a:fld>
            <a:endParaRPr kumimoji="0" lang="en-US" altLang="zh-CN" sz="1200">
              <a:latin typeface="Times New Roman" panose="02020603050405020304"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515F71E4-70E3-4716-A842-C9EF51FDCEE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CEA89592-90FD-4957-9A8B-88BE17296129}" type="slidenum">
              <a:rPr kumimoji="0" lang="en-US" altLang="zh-CN" sz="1200" smtClean="0">
                <a:latin typeface="Times New Roman" panose="02020603050405020304" pitchFamily="18" charset="0"/>
              </a:rPr>
              <a:pPr/>
              <a:t>49</a:t>
            </a:fld>
            <a:endParaRPr kumimoji="0" lang="en-US" altLang="zh-CN" sz="1200">
              <a:latin typeface="Times New Roman" panose="02020603050405020304" pitchFamily="18" charset="0"/>
            </a:endParaRPr>
          </a:p>
        </p:txBody>
      </p:sp>
      <p:sp>
        <p:nvSpPr>
          <p:cNvPr id="86019" name="Rectangle 2">
            <a:extLst>
              <a:ext uri="{FF2B5EF4-FFF2-40B4-BE49-F238E27FC236}">
                <a16:creationId xmlns:a16="http://schemas.microsoft.com/office/drawing/2014/main" id="{A9270B1B-DF94-41FA-AD6A-412853589277}"/>
              </a:ext>
            </a:extLst>
          </p:cNvPr>
          <p:cNvSpPr>
            <a:spLocks noGrp="1" noRot="1" noChangeAspect="1" noChangeArrowheads="1" noTextEdit="1"/>
          </p:cNvSpPr>
          <p:nvPr>
            <p:ph type="sldImg"/>
          </p:nvPr>
        </p:nvSpPr>
        <p:spPr>
          <a:solidFill>
            <a:srgbClr val="FFFFFF"/>
          </a:solidFill>
          <a:ln/>
        </p:spPr>
      </p:sp>
      <p:sp>
        <p:nvSpPr>
          <p:cNvPr id="86020" name="Rectangle 3">
            <a:extLst>
              <a:ext uri="{FF2B5EF4-FFF2-40B4-BE49-F238E27FC236}">
                <a16:creationId xmlns:a16="http://schemas.microsoft.com/office/drawing/2014/main" id="{8BE11B37-7F4A-42DE-9514-2B8C53A975C8}"/>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8714635E-094E-4629-B925-8828CF04B8A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CAB66A18-3F5E-40EF-BA95-D007022D687C}" type="slidenum">
              <a:rPr kumimoji="0" lang="en-US" altLang="zh-CN" sz="1200" smtClean="0">
                <a:latin typeface="Times New Roman" panose="02020603050405020304" pitchFamily="18" charset="0"/>
              </a:rPr>
              <a:pPr/>
              <a:t>50</a:t>
            </a:fld>
            <a:endParaRPr kumimoji="0" lang="en-US" altLang="zh-CN" sz="1200">
              <a:latin typeface="Times New Roman" panose="02020603050405020304" pitchFamily="18" charset="0"/>
            </a:endParaRPr>
          </a:p>
        </p:txBody>
      </p:sp>
      <p:sp>
        <p:nvSpPr>
          <p:cNvPr id="88067" name="Rectangle 2">
            <a:extLst>
              <a:ext uri="{FF2B5EF4-FFF2-40B4-BE49-F238E27FC236}">
                <a16:creationId xmlns:a16="http://schemas.microsoft.com/office/drawing/2014/main" id="{CAEAE8A7-A8DC-4076-A45B-2B2B97ADF45A}"/>
              </a:ext>
            </a:extLst>
          </p:cNvPr>
          <p:cNvSpPr>
            <a:spLocks noGrp="1" noRot="1" noChangeAspect="1" noChangeArrowheads="1" noTextEdit="1"/>
          </p:cNvSpPr>
          <p:nvPr>
            <p:ph type="sldImg"/>
          </p:nvPr>
        </p:nvSpPr>
        <p:spPr>
          <a:solidFill>
            <a:srgbClr val="FFFFFF"/>
          </a:solidFill>
          <a:ln/>
        </p:spPr>
      </p:sp>
      <p:sp>
        <p:nvSpPr>
          <p:cNvPr id="88068" name="Rectangle 3">
            <a:extLst>
              <a:ext uri="{FF2B5EF4-FFF2-40B4-BE49-F238E27FC236}">
                <a16:creationId xmlns:a16="http://schemas.microsoft.com/office/drawing/2014/main" id="{F6F86507-7124-41D2-B6FB-53255FA9F848}"/>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B96F0BFA-1D1D-455F-B6D5-A6C1869394B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1228A033-6171-4CDD-95BB-2C123D5D2790}" type="slidenum">
              <a:rPr kumimoji="0" lang="en-US" altLang="zh-CN" sz="1200" smtClean="0">
                <a:latin typeface="Times New Roman" panose="02020603050405020304" pitchFamily="18" charset="0"/>
              </a:rPr>
              <a:pPr/>
              <a:t>8</a:t>
            </a:fld>
            <a:endParaRPr kumimoji="0" lang="en-US" altLang="zh-CN" sz="1200">
              <a:latin typeface="Times New Roman" panose="02020603050405020304" pitchFamily="18" charset="0"/>
            </a:endParaRPr>
          </a:p>
        </p:txBody>
      </p:sp>
      <p:sp>
        <p:nvSpPr>
          <p:cNvPr id="19459" name="Rectangle 2">
            <a:extLst>
              <a:ext uri="{FF2B5EF4-FFF2-40B4-BE49-F238E27FC236}">
                <a16:creationId xmlns:a16="http://schemas.microsoft.com/office/drawing/2014/main" id="{D87FEF9A-06A0-48C2-B0C3-19B82EBD1AC6}"/>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538BB9D7-BEB2-40F6-A8A8-FD122735586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383A371E-038A-4D40-BD0B-C8BA8D27B8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89B08E96-48D4-4D6C-B26D-E509BB42FA98}" type="slidenum">
              <a:rPr kumimoji="0" lang="en-US" altLang="zh-CN" sz="1200" smtClean="0">
                <a:latin typeface="Times New Roman" panose="02020603050405020304" pitchFamily="18" charset="0"/>
              </a:rPr>
              <a:pPr/>
              <a:t>51</a:t>
            </a:fld>
            <a:endParaRPr kumimoji="0" lang="en-US" altLang="zh-CN" sz="1200">
              <a:latin typeface="Times New Roman" panose="02020603050405020304" pitchFamily="18" charset="0"/>
            </a:endParaRPr>
          </a:p>
        </p:txBody>
      </p:sp>
      <p:sp>
        <p:nvSpPr>
          <p:cNvPr id="90115" name="Rectangle 2">
            <a:extLst>
              <a:ext uri="{FF2B5EF4-FFF2-40B4-BE49-F238E27FC236}">
                <a16:creationId xmlns:a16="http://schemas.microsoft.com/office/drawing/2014/main" id="{76E5DA4B-9DD5-4FE2-96E2-37F8A4E9712D}"/>
              </a:ext>
            </a:extLst>
          </p:cNvPr>
          <p:cNvSpPr>
            <a:spLocks noGrp="1" noRot="1" noChangeAspect="1" noChangeArrowheads="1" noTextEdit="1"/>
          </p:cNvSpPr>
          <p:nvPr>
            <p:ph type="sldImg"/>
          </p:nvPr>
        </p:nvSpPr>
        <p:spPr>
          <a:solidFill>
            <a:srgbClr val="FFFFFF"/>
          </a:solidFill>
          <a:ln/>
        </p:spPr>
      </p:sp>
      <p:sp>
        <p:nvSpPr>
          <p:cNvPr id="90116" name="Rectangle 3">
            <a:extLst>
              <a:ext uri="{FF2B5EF4-FFF2-40B4-BE49-F238E27FC236}">
                <a16:creationId xmlns:a16="http://schemas.microsoft.com/office/drawing/2014/main" id="{7928620A-46EE-4FF8-A0F1-B71974563975}"/>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幻灯片图像占位符 1"/>
          <p:cNvSpPr>
            <a:spLocks noGrp="1" noRot="1" noChangeAspect="1" noTextEdit="1"/>
          </p:cNvSpPr>
          <p:nvPr>
            <p:ph type="sldImg"/>
          </p:nvPr>
        </p:nvSpPr>
        <p:spPr>
          <a:ln/>
        </p:spPr>
      </p:sp>
      <p:sp>
        <p:nvSpPr>
          <p:cNvPr id="130051" name="备注占位符 2"/>
          <p:cNvSpPr>
            <a:spLocks noGrp="1"/>
          </p:cNvSpPr>
          <p:nvPr>
            <p:ph type="body" idx="1"/>
          </p:nvPr>
        </p:nvSpPr>
        <p:spPr>
          <a:noFill/>
        </p:spPr>
        <p:txBody>
          <a:bodyPr/>
          <a:lstStyle/>
          <a:p>
            <a:endParaRPr lang="zh-CN" altLang="en-US">
              <a:latin typeface="Arial" panose="020B0604020202020204" pitchFamily="34" charset="0"/>
            </a:endParaRPr>
          </a:p>
        </p:txBody>
      </p:sp>
      <p:sp>
        <p:nvSpPr>
          <p:cNvPr id="130052" name="灯片编号占位符 3"/>
          <p:cNvSpPr>
            <a:spLocks noGrp="1"/>
          </p:cNvSpPr>
          <p:nvPr>
            <p:ph type="sldNum" sz="quarter" idx="5"/>
          </p:nvPr>
        </p:nvSpPr>
        <p:spPr>
          <a:noFill/>
        </p:spPr>
        <p:txBody>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fld id="{BFCCB11C-0A9F-4323-9AF8-395DBD560637}" type="slidenum">
              <a:rPr kumimoji="0" lang="en-US" altLang="zh-CN" sz="1200" b="0" smtClean="0"/>
              <a:pPr/>
              <a:t>54</a:t>
            </a:fld>
            <a:endParaRPr kumimoji="0" lang="en-US" altLang="zh-CN" sz="1200" b="0"/>
          </a:p>
        </p:txBody>
      </p:sp>
    </p:spTree>
    <p:extLst>
      <p:ext uri="{BB962C8B-B14F-4D97-AF65-F5344CB8AC3E}">
        <p14:creationId xmlns:p14="http://schemas.microsoft.com/office/powerpoint/2010/main" val="312827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zh-CN" altLang="en-US" sz="1200" b="0" i="0" kern="1200" dirty="0">
                <a:solidFill>
                  <a:schemeClr val="tx1"/>
                </a:solidFill>
                <a:effectLst/>
                <a:latin typeface="Times New Roman" pitchFamily="18" charset="0"/>
                <a:ea typeface="+mn-ea"/>
                <a:cs typeface="+mn-cs"/>
              </a:rPr>
              <a:t>“</a:t>
            </a:r>
            <a:r>
              <a:rPr kumimoji="1" lang="en-US" altLang="zh-CN" sz="1200" b="0" i="0" kern="1200" dirty="0">
                <a:solidFill>
                  <a:schemeClr val="tx1"/>
                </a:solidFill>
                <a:effectLst/>
                <a:latin typeface="Times New Roman" pitchFamily="18" charset="0"/>
                <a:ea typeface="+mn-ea"/>
                <a:cs typeface="+mn-cs"/>
              </a:rPr>
              <a:t>CCR5Δ32</a:t>
            </a:r>
            <a:r>
              <a:rPr kumimoji="1" lang="zh-CN" altLang="en-US" sz="1200" b="0" i="0" kern="1200" dirty="0">
                <a:solidFill>
                  <a:schemeClr val="tx1"/>
                </a:solidFill>
                <a:effectLst/>
                <a:latin typeface="Times New Roman" pitchFamily="18" charset="0"/>
                <a:ea typeface="+mn-ea"/>
                <a:cs typeface="+mn-cs"/>
              </a:rPr>
              <a:t>纯合的不怕</a:t>
            </a:r>
            <a:r>
              <a:rPr kumimoji="1" lang="en-US" altLang="zh-CN" sz="1200" b="0" i="0" kern="1200" dirty="0">
                <a:solidFill>
                  <a:schemeClr val="tx1"/>
                </a:solidFill>
                <a:effectLst/>
                <a:latin typeface="Times New Roman" pitchFamily="18" charset="0"/>
                <a:ea typeface="+mn-ea"/>
                <a:cs typeface="+mn-cs"/>
              </a:rPr>
              <a:t>HIV</a:t>
            </a:r>
            <a:r>
              <a:rPr kumimoji="1" lang="zh-CN" altLang="en-US" sz="1200" b="0" i="0" kern="1200" dirty="0">
                <a:solidFill>
                  <a:schemeClr val="tx1"/>
                </a:solidFill>
                <a:effectLst/>
                <a:latin typeface="Times New Roman" pitchFamily="18" charset="0"/>
                <a:ea typeface="+mn-ea"/>
                <a:cs typeface="+mn-cs"/>
              </a:rPr>
              <a:t>的感染”</a:t>
            </a:r>
            <a:br>
              <a:rPr lang="zh-CN" altLang="en-US" dirty="0"/>
            </a:br>
            <a:r>
              <a:rPr kumimoji="1" lang="zh-CN" altLang="en-US" sz="1200" b="0" i="0" kern="1200" dirty="0">
                <a:solidFill>
                  <a:schemeClr val="tx1"/>
                </a:solidFill>
                <a:effectLst/>
                <a:latin typeface="Times New Roman" pitchFamily="18" charset="0"/>
                <a:ea typeface="+mn-ea"/>
                <a:cs typeface="+mn-cs"/>
              </a:rPr>
              <a:t>“中国人这个基因突变携带率大概只有</a:t>
            </a:r>
            <a:r>
              <a:rPr kumimoji="1" lang="en-US" altLang="zh-CN" sz="1200" b="0" i="0" kern="1200" dirty="0">
                <a:solidFill>
                  <a:schemeClr val="tx1"/>
                </a:solidFill>
                <a:effectLst/>
                <a:latin typeface="Times New Roman" pitchFamily="18" charset="0"/>
                <a:ea typeface="+mn-ea"/>
                <a:cs typeface="+mn-cs"/>
              </a:rPr>
              <a:t>0.2%</a:t>
            </a:r>
            <a:r>
              <a:rPr kumimoji="1" lang="zh-CN" altLang="en-US" sz="1200" b="0" i="0" kern="1200" dirty="0">
                <a:solidFill>
                  <a:schemeClr val="tx1"/>
                </a:solidFill>
                <a:effectLst/>
                <a:latin typeface="Times New Roman" pitchFamily="18" charset="0"/>
                <a:ea typeface="+mn-ea"/>
                <a:cs typeface="+mn-cs"/>
              </a:rPr>
              <a:t>，意味着一百万中国人里才差不多可以出一个纯合子”，</a:t>
            </a:r>
            <a:endParaRPr kumimoji="1" lang="en-US" altLang="zh-CN" sz="1200" b="0" i="0" kern="1200" dirty="0">
              <a:solidFill>
                <a:schemeClr val="tx1"/>
              </a:solidFill>
              <a:effectLst/>
              <a:latin typeface="Times New Roman" pitchFamily="18" charset="0"/>
              <a:ea typeface="+mn-ea"/>
              <a:cs typeface="+mn-cs"/>
            </a:endParaRPr>
          </a:p>
          <a:p>
            <a:r>
              <a:rPr kumimoji="1" lang="zh-CN" altLang="en-US" sz="1200" b="0" i="0" kern="1200" dirty="0">
                <a:solidFill>
                  <a:schemeClr val="tx1"/>
                </a:solidFill>
                <a:effectLst/>
                <a:latin typeface="Times New Roman" pitchFamily="18" charset="0"/>
                <a:ea typeface="+mn-ea"/>
                <a:cs typeface="+mn-cs"/>
              </a:rPr>
              <a:t>也有人表示“中国目前没有这种基因突变，目前发现的突变者都是杂合子，没有意义，全球只有中东和北欧有纯合子案例”，</a:t>
            </a:r>
            <a:endParaRPr kumimoji="1" lang="en-US" altLang="zh-CN" sz="1200" b="0" i="0" kern="1200" dirty="0">
              <a:solidFill>
                <a:schemeClr val="tx1"/>
              </a:solidFill>
              <a:effectLst/>
              <a:latin typeface="Times New Roman" pitchFamily="18" charset="0"/>
              <a:ea typeface="+mn-ea"/>
              <a:cs typeface="+mn-cs"/>
            </a:endParaRPr>
          </a:p>
          <a:p>
            <a:endParaRPr lang="zh-CN" altLang="en-US" dirty="0"/>
          </a:p>
        </p:txBody>
      </p:sp>
      <p:sp>
        <p:nvSpPr>
          <p:cNvPr id="4" name="灯片编号占位符 3"/>
          <p:cNvSpPr>
            <a:spLocks noGrp="1"/>
          </p:cNvSpPr>
          <p:nvPr>
            <p:ph type="sldNum" sz="quarter" idx="5"/>
          </p:nvPr>
        </p:nvSpPr>
        <p:spPr/>
        <p:txBody>
          <a:bodyPr/>
          <a:lstStyle/>
          <a:p>
            <a:pPr>
              <a:defRPr/>
            </a:pPr>
            <a:fld id="{BCE67D45-0CFD-49EE-8586-8028ECDDE776}" type="slidenum">
              <a:rPr lang="en-US" altLang="zh-CN" smtClean="0"/>
              <a:pPr>
                <a:defRPr/>
              </a:pPr>
              <a:t>58</a:t>
            </a:fld>
            <a:endParaRPr lang="en-US" altLang="zh-CN"/>
          </a:p>
        </p:txBody>
      </p:sp>
    </p:spTree>
    <p:extLst>
      <p:ext uri="{BB962C8B-B14F-4D97-AF65-F5344CB8AC3E}">
        <p14:creationId xmlns:p14="http://schemas.microsoft.com/office/powerpoint/2010/main" val="23921181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54E06A5E-18B2-49D9-A16F-303264EAFF8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BDE26979-9951-4F4C-B554-1C1E553120A9}" type="slidenum">
              <a:rPr kumimoji="0" lang="en-US" altLang="zh-CN" sz="1200" smtClean="0">
                <a:latin typeface="Times New Roman" panose="02020603050405020304" pitchFamily="18" charset="0"/>
              </a:rPr>
              <a:pPr/>
              <a:t>59</a:t>
            </a:fld>
            <a:endParaRPr kumimoji="0" lang="en-US" altLang="zh-CN" sz="1200">
              <a:latin typeface="Times New Roman" panose="02020603050405020304" pitchFamily="18" charset="0"/>
            </a:endParaRPr>
          </a:p>
        </p:txBody>
      </p:sp>
      <p:sp>
        <p:nvSpPr>
          <p:cNvPr id="100355" name="Rectangle 2">
            <a:extLst>
              <a:ext uri="{FF2B5EF4-FFF2-40B4-BE49-F238E27FC236}">
                <a16:creationId xmlns:a16="http://schemas.microsoft.com/office/drawing/2014/main" id="{E5CB2316-7D8A-4C3B-A52E-DDDADCCA83ED}"/>
              </a:ext>
            </a:extLst>
          </p:cNvPr>
          <p:cNvSpPr>
            <a:spLocks noGrp="1" noRot="1" noChangeAspect="1" noChangeArrowheads="1" noTextEdit="1"/>
          </p:cNvSpPr>
          <p:nvPr>
            <p:ph type="sldImg"/>
          </p:nvPr>
        </p:nvSpPr>
        <p:spPr>
          <a:solidFill>
            <a:srgbClr val="FFFFFF"/>
          </a:solidFill>
          <a:ln/>
        </p:spPr>
      </p:sp>
      <p:sp>
        <p:nvSpPr>
          <p:cNvPr id="100356" name="Rectangle 3">
            <a:extLst>
              <a:ext uri="{FF2B5EF4-FFF2-40B4-BE49-F238E27FC236}">
                <a16:creationId xmlns:a16="http://schemas.microsoft.com/office/drawing/2014/main" id="{C1FABCB6-2322-454A-A9B8-45A1E6C81FEA}"/>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D7E7D7F0-3B9D-46F1-9F99-1DA376EC694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46CD3EB2-2421-4FC7-AE9E-E99ADDC07160}" type="slidenum">
              <a:rPr kumimoji="0" lang="en-US" altLang="zh-CN" sz="1200" smtClean="0">
                <a:latin typeface="Times New Roman" panose="02020603050405020304" pitchFamily="18" charset="0"/>
              </a:rPr>
              <a:pPr/>
              <a:t>60</a:t>
            </a:fld>
            <a:endParaRPr kumimoji="0" lang="en-US" altLang="zh-CN" sz="1200">
              <a:latin typeface="Times New Roman" panose="02020603050405020304" pitchFamily="18" charset="0"/>
            </a:endParaRPr>
          </a:p>
        </p:txBody>
      </p:sp>
      <p:sp>
        <p:nvSpPr>
          <p:cNvPr id="106499" name="Rectangle 2">
            <a:extLst>
              <a:ext uri="{FF2B5EF4-FFF2-40B4-BE49-F238E27FC236}">
                <a16:creationId xmlns:a16="http://schemas.microsoft.com/office/drawing/2014/main" id="{FF39EA5F-FC58-4EF3-A50B-A8AA9A0F231A}"/>
              </a:ext>
            </a:extLst>
          </p:cNvPr>
          <p:cNvSpPr>
            <a:spLocks noGrp="1" noRot="1" noChangeAspect="1" noChangeArrowheads="1" noTextEdit="1"/>
          </p:cNvSpPr>
          <p:nvPr>
            <p:ph type="sldImg"/>
          </p:nvPr>
        </p:nvSpPr>
        <p:spPr>
          <a:solidFill>
            <a:srgbClr val="FFFFFF"/>
          </a:solidFill>
          <a:ln/>
        </p:spPr>
      </p:sp>
      <p:sp>
        <p:nvSpPr>
          <p:cNvPr id="106500" name="Rectangle 3">
            <a:extLst>
              <a:ext uri="{FF2B5EF4-FFF2-40B4-BE49-F238E27FC236}">
                <a16:creationId xmlns:a16="http://schemas.microsoft.com/office/drawing/2014/main" id="{A85A45D1-34BC-405E-B0DB-D4A78C14A0D3}"/>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5D78CB6E-4905-4E5E-A774-4E1A4DF900A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EF2CD2BD-CFC4-4455-B1A5-AC5E5923F4F1}" type="slidenum">
              <a:rPr kumimoji="0" lang="en-US" altLang="zh-CN" sz="1200" smtClean="0">
                <a:latin typeface="Times New Roman" panose="02020603050405020304" pitchFamily="18" charset="0"/>
              </a:rPr>
              <a:pPr/>
              <a:t>61</a:t>
            </a:fld>
            <a:endParaRPr kumimoji="0" lang="en-US" altLang="zh-CN" sz="1200">
              <a:latin typeface="Times New Roman" panose="02020603050405020304" pitchFamily="18" charset="0"/>
            </a:endParaRPr>
          </a:p>
        </p:txBody>
      </p:sp>
      <p:sp>
        <p:nvSpPr>
          <p:cNvPr id="102403" name="Rectangle 2">
            <a:extLst>
              <a:ext uri="{FF2B5EF4-FFF2-40B4-BE49-F238E27FC236}">
                <a16:creationId xmlns:a16="http://schemas.microsoft.com/office/drawing/2014/main" id="{DAD88FA6-1FCC-45A5-AF41-8BE25F2036E4}"/>
              </a:ext>
            </a:extLst>
          </p:cNvPr>
          <p:cNvSpPr>
            <a:spLocks noGrp="1" noRot="1" noChangeAspect="1" noChangeArrowheads="1" noTextEdit="1"/>
          </p:cNvSpPr>
          <p:nvPr>
            <p:ph type="sldImg"/>
          </p:nvPr>
        </p:nvSpPr>
        <p:spPr>
          <a:solidFill>
            <a:srgbClr val="FFFFFF"/>
          </a:solidFill>
          <a:ln/>
        </p:spPr>
      </p:sp>
      <p:sp>
        <p:nvSpPr>
          <p:cNvPr id="102404" name="Rectangle 3">
            <a:extLst>
              <a:ext uri="{FF2B5EF4-FFF2-40B4-BE49-F238E27FC236}">
                <a16:creationId xmlns:a16="http://schemas.microsoft.com/office/drawing/2014/main" id="{DBBD614D-4982-47B0-AD45-C46DC7BA3F31}"/>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A8FD1DC8-1995-4D14-862C-F02A84B3287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D06B565B-756C-4FE6-8B59-D026CB658A93}" type="slidenum">
              <a:rPr kumimoji="0" lang="en-US" altLang="zh-CN" sz="1200" smtClean="0">
                <a:latin typeface="Times New Roman" panose="02020603050405020304" pitchFamily="18" charset="0"/>
              </a:rPr>
              <a:pPr/>
              <a:t>62</a:t>
            </a:fld>
            <a:endParaRPr kumimoji="0" lang="en-US" altLang="zh-CN" sz="1200">
              <a:latin typeface="Times New Roman" panose="02020603050405020304" pitchFamily="18" charset="0"/>
            </a:endParaRPr>
          </a:p>
        </p:txBody>
      </p:sp>
      <p:sp>
        <p:nvSpPr>
          <p:cNvPr id="104451" name="Rectangle 2">
            <a:extLst>
              <a:ext uri="{FF2B5EF4-FFF2-40B4-BE49-F238E27FC236}">
                <a16:creationId xmlns:a16="http://schemas.microsoft.com/office/drawing/2014/main" id="{478E9376-DABF-4CF6-A1B9-69A1CD8D8029}"/>
              </a:ext>
            </a:extLst>
          </p:cNvPr>
          <p:cNvSpPr>
            <a:spLocks noGrp="1" noRot="1" noChangeAspect="1" noChangeArrowheads="1" noTextEdit="1"/>
          </p:cNvSpPr>
          <p:nvPr>
            <p:ph type="sldImg"/>
          </p:nvPr>
        </p:nvSpPr>
        <p:spPr>
          <a:solidFill>
            <a:srgbClr val="FFFFFF"/>
          </a:solidFill>
          <a:ln/>
        </p:spPr>
      </p:sp>
      <p:sp>
        <p:nvSpPr>
          <p:cNvPr id="104452" name="Rectangle 3">
            <a:extLst>
              <a:ext uri="{FF2B5EF4-FFF2-40B4-BE49-F238E27FC236}">
                <a16:creationId xmlns:a16="http://schemas.microsoft.com/office/drawing/2014/main" id="{D6CEB755-3DFB-4571-903B-9361AA82EAAF}"/>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8395C8A7-D144-4C99-973A-C86F584095C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DB6CC190-0B10-47D8-B202-81D15F89CA8E}" type="slidenum">
              <a:rPr kumimoji="0" lang="en-US" altLang="zh-CN" sz="1200" smtClean="0">
                <a:latin typeface="Times New Roman" panose="02020603050405020304" pitchFamily="18" charset="0"/>
              </a:rPr>
              <a:pPr/>
              <a:t>63</a:t>
            </a:fld>
            <a:endParaRPr kumimoji="0" lang="en-US" altLang="zh-CN" sz="1200">
              <a:latin typeface="Times New Roman" panose="02020603050405020304" pitchFamily="18" charset="0"/>
            </a:endParaRPr>
          </a:p>
        </p:txBody>
      </p:sp>
      <p:sp>
        <p:nvSpPr>
          <p:cNvPr id="108547" name="Rectangle 2">
            <a:extLst>
              <a:ext uri="{FF2B5EF4-FFF2-40B4-BE49-F238E27FC236}">
                <a16:creationId xmlns:a16="http://schemas.microsoft.com/office/drawing/2014/main" id="{A6AE1264-7EAF-429E-AD7F-199F8C02B4C7}"/>
              </a:ext>
            </a:extLst>
          </p:cNvPr>
          <p:cNvSpPr>
            <a:spLocks noGrp="1" noRot="1" noChangeAspect="1" noChangeArrowheads="1" noTextEdit="1"/>
          </p:cNvSpPr>
          <p:nvPr>
            <p:ph type="sldImg"/>
          </p:nvPr>
        </p:nvSpPr>
        <p:spPr>
          <a:solidFill>
            <a:srgbClr val="FFFFFF"/>
          </a:solidFill>
          <a:ln/>
        </p:spPr>
      </p:sp>
      <p:sp>
        <p:nvSpPr>
          <p:cNvPr id="108548" name="Rectangle 3">
            <a:extLst>
              <a:ext uri="{FF2B5EF4-FFF2-40B4-BE49-F238E27FC236}">
                <a16:creationId xmlns:a16="http://schemas.microsoft.com/office/drawing/2014/main" id="{3445A37E-C3E3-41C0-9E17-FAA870034418}"/>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a:extLst>
              <a:ext uri="{FF2B5EF4-FFF2-40B4-BE49-F238E27FC236}">
                <a16:creationId xmlns:a16="http://schemas.microsoft.com/office/drawing/2014/main" id="{4CA3449C-7D99-40F9-BFB8-2BD3B51B175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B2BEBB2B-46E6-4D63-899C-850C009AD01B}" type="slidenum">
              <a:rPr kumimoji="0" lang="en-US" altLang="zh-CN" sz="1200" smtClean="0">
                <a:latin typeface="Times New Roman" panose="02020603050405020304" pitchFamily="18" charset="0"/>
              </a:rPr>
              <a:pPr/>
              <a:t>64</a:t>
            </a:fld>
            <a:endParaRPr kumimoji="0" lang="en-US" altLang="zh-CN" sz="1200">
              <a:latin typeface="Times New Roman" panose="02020603050405020304" pitchFamily="18" charset="0"/>
            </a:endParaRPr>
          </a:p>
        </p:txBody>
      </p:sp>
      <p:sp>
        <p:nvSpPr>
          <p:cNvPr id="110595" name="Rectangle 2">
            <a:extLst>
              <a:ext uri="{FF2B5EF4-FFF2-40B4-BE49-F238E27FC236}">
                <a16:creationId xmlns:a16="http://schemas.microsoft.com/office/drawing/2014/main" id="{C828CC8E-4157-44E0-95AC-33146EF84C7E}"/>
              </a:ext>
            </a:extLst>
          </p:cNvPr>
          <p:cNvSpPr>
            <a:spLocks noGrp="1" noRot="1" noChangeAspect="1" noChangeArrowheads="1" noTextEdit="1"/>
          </p:cNvSpPr>
          <p:nvPr>
            <p:ph type="sldImg"/>
          </p:nvPr>
        </p:nvSpPr>
        <p:spPr>
          <a:solidFill>
            <a:srgbClr val="FFFFFF"/>
          </a:solidFill>
          <a:ln/>
        </p:spPr>
      </p:sp>
      <p:sp>
        <p:nvSpPr>
          <p:cNvPr id="110596" name="Rectangle 3">
            <a:extLst>
              <a:ext uri="{FF2B5EF4-FFF2-40B4-BE49-F238E27FC236}">
                <a16:creationId xmlns:a16="http://schemas.microsoft.com/office/drawing/2014/main" id="{7F23CF61-97D4-4151-A970-319E8F52816A}"/>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159A71F2-4CB4-44D8-845F-33FDA90648E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7D49F3B0-FC93-423C-8706-3386D89C5362}" type="slidenum">
              <a:rPr kumimoji="0" lang="en-US" altLang="zh-CN" sz="1200" smtClean="0">
                <a:latin typeface="Times New Roman" panose="02020603050405020304" pitchFamily="18" charset="0"/>
              </a:rPr>
              <a:pPr/>
              <a:t>65</a:t>
            </a:fld>
            <a:endParaRPr kumimoji="0" lang="en-US" altLang="zh-CN" sz="1200">
              <a:latin typeface="Times New Roman" panose="02020603050405020304" pitchFamily="18" charset="0"/>
            </a:endParaRPr>
          </a:p>
        </p:txBody>
      </p:sp>
      <p:sp>
        <p:nvSpPr>
          <p:cNvPr id="112643" name="Rectangle 2">
            <a:extLst>
              <a:ext uri="{FF2B5EF4-FFF2-40B4-BE49-F238E27FC236}">
                <a16:creationId xmlns:a16="http://schemas.microsoft.com/office/drawing/2014/main" id="{142DCDA3-F891-4DE3-9B89-08A696E2C353}"/>
              </a:ext>
            </a:extLst>
          </p:cNvPr>
          <p:cNvSpPr>
            <a:spLocks noGrp="1" noRot="1" noChangeAspect="1" noChangeArrowheads="1" noTextEdit="1"/>
          </p:cNvSpPr>
          <p:nvPr>
            <p:ph type="sldImg"/>
          </p:nvPr>
        </p:nvSpPr>
        <p:spPr>
          <a:solidFill>
            <a:srgbClr val="FFFFFF"/>
          </a:solidFill>
          <a:ln/>
        </p:spPr>
      </p:sp>
      <p:sp>
        <p:nvSpPr>
          <p:cNvPr id="112644" name="Rectangle 3">
            <a:extLst>
              <a:ext uri="{FF2B5EF4-FFF2-40B4-BE49-F238E27FC236}">
                <a16:creationId xmlns:a16="http://schemas.microsoft.com/office/drawing/2014/main" id="{47CFA0B3-1C3E-406B-85D1-CE23926A5029}"/>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a:extLst>
              <a:ext uri="{FF2B5EF4-FFF2-40B4-BE49-F238E27FC236}">
                <a16:creationId xmlns:a16="http://schemas.microsoft.com/office/drawing/2014/main" id="{BA5DA5CE-61B4-450B-9728-EB24F5920CEF}"/>
              </a:ext>
            </a:extLst>
          </p:cNvPr>
          <p:cNvSpPr>
            <a:spLocks noGrp="1" noRot="1" noChangeAspect="1" noChangeArrowheads="1" noTextEdit="1"/>
          </p:cNvSpPr>
          <p:nvPr>
            <p:ph type="sldImg"/>
          </p:nvPr>
        </p:nvSpPr>
        <p:spPr>
          <a:ln/>
        </p:spPr>
      </p:sp>
      <p:sp>
        <p:nvSpPr>
          <p:cNvPr id="21507" name="备注占位符 2">
            <a:extLst>
              <a:ext uri="{FF2B5EF4-FFF2-40B4-BE49-F238E27FC236}">
                <a16:creationId xmlns:a16="http://schemas.microsoft.com/office/drawing/2014/main" id="{359F79A6-F1DA-472B-9DC3-3D96C324EFD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21508" name="灯片编号占位符 3">
            <a:extLst>
              <a:ext uri="{FF2B5EF4-FFF2-40B4-BE49-F238E27FC236}">
                <a16:creationId xmlns:a16="http://schemas.microsoft.com/office/drawing/2014/main" id="{ECB445F4-FCB1-439A-BFD2-BCDB5C04191E}"/>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ED404263-6D9A-4BCE-91F6-0840BC0D433B}" type="slidenum">
              <a:rPr kumimoji="0" lang="en-US" altLang="zh-CN" sz="1200" smtClean="0">
                <a:latin typeface="Times New Roman" panose="02020603050405020304" pitchFamily="18" charset="0"/>
              </a:rPr>
              <a:pPr/>
              <a:t>9</a:t>
            </a:fld>
            <a:endParaRPr kumimoji="0" lang="en-US" altLang="zh-CN" sz="1200">
              <a:latin typeface="Times New Roman" panose="02020603050405020304" pitchFamily="18"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a:extLst>
              <a:ext uri="{FF2B5EF4-FFF2-40B4-BE49-F238E27FC236}">
                <a16:creationId xmlns:a16="http://schemas.microsoft.com/office/drawing/2014/main" id="{159A71F2-4CB4-44D8-845F-33FDA90648E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7D49F3B0-FC93-423C-8706-3386D89C5362}" type="slidenum">
              <a:rPr kumimoji="0" lang="en-US" altLang="zh-CN" sz="1200" smtClean="0">
                <a:latin typeface="Times New Roman" panose="02020603050405020304" pitchFamily="18" charset="0"/>
              </a:rPr>
              <a:pPr/>
              <a:t>66</a:t>
            </a:fld>
            <a:endParaRPr kumimoji="0" lang="en-US" altLang="zh-CN" sz="1200">
              <a:latin typeface="Times New Roman" panose="02020603050405020304" pitchFamily="18" charset="0"/>
            </a:endParaRPr>
          </a:p>
        </p:txBody>
      </p:sp>
      <p:sp>
        <p:nvSpPr>
          <p:cNvPr id="112643" name="Rectangle 2">
            <a:extLst>
              <a:ext uri="{FF2B5EF4-FFF2-40B4-BE49-F238E27FC236}">
                <a16:creationId xmlns:a16="http://schemas.microsoft.com/office/drawing/2014/main" id="{142DCDA3-F891-4DE3-9B89-08A696E2C353}"/>
              </a:ext>
            </a:extLst>
          </p:cNvPr>
          <p:cNvSpPr>
            <a:spLocks noGrp="1" noRot="1" noChangeAspect="1" noChangeArrowheads="1" noTextEdit="1"/>
          </p:cNvSpPr>
          <p:nvPr>
            <p:ph type="sldImg"/>
          </p:nvPr>
        </p:nvSpPr>
        <p:spPr>
          <a:solidFill>
            <a:srgbClr val="FFFFFF"/>
          </a:solidFill>
          <a:ln/>
        </p:spPr>
      </p:sp>
      <p:sp>
        <p:nvSpPr>
          <p:cNvPr id="112644" name="Rectangle 3">
            <a:extLst>
              <a:ext uri="{FF2B5EF4-FFF2-40B4-BE49-F238E27FC236}">
                <a16:creationId xmlns:a16="http://schemas.microsoft.com/office/drawing/2014/main" id="{47CFA0B3-1C3E-406B-85D1-CE23926A5029}"/>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extLst>
      <p:ext uri="{BB962C8B-B14F-4D97-AF65-F5344CB8AC3E}">
        <p14:creationId xmlns:p14="http://schemas.microsoft.com/office/powerpoint/2010/main" val="31915333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a:extLst>
              <a:ext uri="{FF2B5EF4-FFF2-40B4-BE49-F238E27FC236}">
                <a16:creationId xmlns:a16="http://schemas.microsoft.com/office/drawing/2014/main" id="{AA6AF17F-412E-4C47-8716-080CB2C4669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191246FD-45AB-4ECE-B152-929B1E46D5E9}" type="slidenum">
              <a:rPr kumimoji="0" lang="en-US" altLang="zh-CN" sz="1200" smtClean="0">
                <a:latin typeface="Times New Roman" panose="02020603050405020304" pitchFamily="18" charset="0"/>
              </a:rPr>
              <a:pPr/>
              <a:t>67</a:t>
            </a:fld>
            <a:endParaRPr kumimoji="0" lang="en-US" altLang="zh-CN" sz="1200">
              <a:latin typeface="Times New Roman" panose="02020603050405020304" pitchFamily="18" charset="0"/>
            </a:endParaRPr>
          </a:p>
        </p:txBody>
      </p:sp>
      <p:sp>
        <p:nvSpPr>
          <p:cNvPr id="114691" name="Rectangle 2">
            <a:extLst>
              <a:ext uri="{FF2B5EF4-FFF2-40B4-BE49-F238E27FC236}">
                <a16:creationId xmlns:a16="http://schemas.microsoft.com/office/drawing/2014/main" id="{C88E77B9-733E-4106-990E-DD3FA08592CF}"/>
              </a:ext>
            </a:extLst>
          </p:cNvPr>
          <p:cNvSpPr>
            <a:spLocks noGrp="1" noRot="1" noChangeAspect="1" noChangeArrowheads="1" noTextEdit="1"/>
          </p:cNvSpPr>
          <p:nvPr>
            <p:ph type="sldImg"/>
          </p:nvPr>
        </p:nvSpPr>
        <p:spPr>
          <a:solidFill>
            <a:srgbClr val="FFFFFF"/>
          </a:solidFill>
          <a:ln/>
        </p:spPr>
      </p:sp>
      <p:sp>
        <p:nvSpPr>
          <p:cNvPr id="114692" name="Rectangle 3">
            <a:extLst>
              <a:ext uri="{FF2B5EF4-FFF2-40B4-BE49-F238E27FC236}">
                <a16:creationId xmlns:a16="http://schemas.microsoft.com/office/drawing/2014/main" id="{2ED770DC-CE72-4F7F-AD79-AD15AD62B006}"/>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09B86AA8-E59F-4BCF-9DE7-5CA75136F54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FE461CDE-BD8D-4D0A-A5CB-D00179A9869D}" type="slidenum">
              <a:rPr kumimoji="0" lang="en-US" altLang="zh-CN" sz="1200" smtClean="0">
                <a:latin typeface="Times New Roman" panose="02020603050405020304" pitchFamily="18" charset="0"/>
              </a:rPr>
              <a:pPr/>
              <a:t>69</a:t>
            </a:fld>
            <a:endParaRPr kumimoji="0" lang="en-US" altLang="zh-CN" sz="1200">
              <a:latin typeface="Times New Roman" panose="02020603050405020304" pitchFamily="18" charset="0"/>
            </a:endParaRPr>
          </a:p>
        </p:txBody>
      </p:sp>
      <p:sp>
        <p:nvSpPr>
          <p:cNvPr id="117763" name="Rectangle 2">
            <a:extLst>
              <a:ext uri="{FF2B5EF4-FFF2-40B4-BE49-F238E27FC236}">
                <a16:creationId xmlns:a16="http://schemas.microsoft.com/office/drawing/2014/main" id="{3BF94C3A-7992-4175-BE49-F5F62A7DCFB6}"/>
              </a:ext>
            </a:extLst>
          </p:cNvPr>
          <p:cNvSpPr>
            <a:spLocks noGrp="1" noRot="1" noChangeAspect="1" noChangeArrowheads="1" noTextEdit="1"/>
          </p:cNvSpPr>
          <p:nvPr>
            <p:ph type="sldImg"/>
          </p:nvPr>
        </p:nvSpPr>
        <p:spPr>
          <a:solidFill>
            <a:srgbClr val="FFFFFF"/>
          </a:solidFill>
          <a:ln/>
        </p:spPr>
      </p:sp>
      <p:sp>
        <p:nvSpPr>
          <p:cNvPr id="117764" name="Rectangle 3">
            <a:extLst>
              <a:ext uri="{FF2B5EF4-FFF2-40B4-BE49-F238E27FC236}">
                <a16:creationId xmlns:a16="http://schemas.microsoft.com/office/drawing/2014/main" id="{6620D5FF-E7FF-4A13-A7CB-BF799163DEAF}"/>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5A9CFF93-8B6D-4994-BF4A-765218A6573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3B309494-C5DA-41C0-861F-C42AD47BCA1D}" type="slidenum">
              <a:rPr kumimoji="0" lang="en-US" altLang="zh-CN" sz="1200" smtClean="0">
                <a:latin typeface="Times New Roman" panose="02020603050405020304" pitchFamily="18" charset="0"/>
              </a:rPr>
              <a:pPr/>
              <a:t>70</a:t>
            </a:fld>
            <a:endParaRPr kumimoji="0" lang="en-US" altLang="zh-CN" sz="1200">
              <a:latin typeface="Times New Roman" panose="02020603050405020304" pitchFamily="18" charset="0"/>
            </a:endParaRPr>
          </a:p>
        </p:txBody>
      </p:sp>
      <p:sp>
        <p:nvSpPr>
          <p:cNvPr id="119811" name="Rectangle 2">
            <a:extLst>
              <a:ext uri="{FF2B5EF4-FFF2-40B4-BE49-F238E27FC236}">
                <a16:creationId xmlns:a16="http://schemas.microsoft.com/office/drawing/2014/main" id="{64A78B59-F240-40B7-9AAF-D5894909A585}"/>
              </a:ext>
            </a:extLst>
          </p:cNvPr>
          <p:cNvSpPr>
            <a:spLocks noGrp="1" noRot="1" noChangeAspect="1" noChangeArrowheads="1" noTextEdit="1"/>
          </p:cNvSpPr>
          <p:nvPr>
            <p:ph type="sldImg"/>
          </p:nvPr>
        </p:nvSpPr>
        <p:spPr>
          <a:solidFill>
            <a:srgbClr val="FFFFFF"/>
          </a:solidFill>
          <a:ln/>
        </p:spPr>
      </p:sp>
      <p:sp>
        <p:nvSpPr>
          <p:cNvPr id="119812" name="Rectangle 3">
            <a:extLst>
              <a:ext uri="{FF2B5EF4-FFF2-40B4-BE49-F238E27FC236}">
                <a16:creationId xmlns:a16="http://schemas.microsoft.com/office/drawing/2014/main" id="{27975D3A-4ECA-4AD5-B81F-F02CBDA5D6FB}"/>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9648BC62-6641-4B77-84BF-D7C078FBD90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259BF3BF-1642-423F-8510-3BAE255E022A}" type="slidenum">
              <a:rPr kumimoji="0" lang="en-US" altLang="zh-CN" sz="1200" smtClean="0">
                <a:latin typeface="Times New Roman" panose="02020603050405020304" pitchFamily="18" charset="0"/>
              </a:rPr>
              <a:pPr/>
              <a:t>72</a:t>
            </a:fld>
            <a:endParaRPr kumimoji="0" lang="en-US" altLang="zh-CN" sz="1200">
              <a:latin typeface="Times New Roman" panose="02020603050405020304" pitchFamily="18" charset="0"/>
            </a:endParaRPr>
          </a:p>
        </p:txBody>
      </p:sp>
      <p:sp>
        <p:nvSpPr>
          <p:cNvPr id="122883" name="Rectangle 2">
            <a:extLst>
              <a:ext uri="{FF2B5EF4-FFF2-40B4-BE49-F238E27FC236}">
                <a16:creationId xmlns:a16="http://schemas.microsoft.com/office/drawing/2014/main" id="{BEF91D3F-9DED-4E40-809A-F7696E70D25C}"/>
              </a:ext>
            </a:extLst>
          </p:cNvPr>
          <p:cNvSpPr>
            <a:spLocks noGrp="1" noRot="1" noChangeAspect="1" noChangeArrowheads="1" noTextEdit="1"/>
          </p:cNvSpPr>
          <p:nvPr>
            <p:ph type="sldImg"/>
          </p:nvPr>
        </p:nvSpPr>
        <p:spPr>
          <a:solidFill>
            <a:srgbClr val="FFFFFF"/>
          </a:solidFill>
          <a:ln/>
        </p:spPr>
      </p:sp>
      <p:sp>
        <p:nvSpPr>
          <p:cNvPr id="122884" name="Rectangle 3">
            <a:extLst>
              <a:ext uri="{FF2B5EF4-FFF2-40B4-BE49-F238E27FC236}">
                <a16:creationId xmlns:a16="http://schemas.microsoft.com/office/drawing/2014/main" id="{B2EE1B5B-F4CD-41D8-9B22-E6785E9DCD9C}"/>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lang="en-US" altLang="zh-CN" sz="1200" dirty="0">
                <a:latin typeface="Times New Roman" panose="02020603050405020304" pitchFamily="18" charset="0"/>
                <a:cs typeface="Times New Roman" panose="02020603050405020304" pitchFamily="18" charset="0"/>
              </a:rPr>
              <a:t>crRNA</a:t>
            </a:r>
            <a:r>
              <a:rPr lang="zh-CN" altLang="en-US" sz="1200" dirty="0">
                <a:latin typeface="Times New Roman" panose="02020603050405020304" pitchFamily="18" charset="0"/>
                <a:cs typeface="Times New Roman" panose="02020603050405020304" pitchFamily="18" charset="0"/>
              </a:rPr>
              <a:t>，</a:t>
            </a:r>
            <a:r>
              <a:rPr lang="en-US" altLang="zh-CN" sz="1200" dirty="0">
                <a:latin typeface="Times New Roman" panose="02020603050405020304" pitchFamily="18" charset="0"/>
                <a:cs typeface="Times New Roman" panose="02020603050405020304" pitchFamily="18" charset="0"/>
              </a:rPr>
              <a:t>Cas9</a:t>
            </a:r>
            <a:r>
              <a:rPr lang="zh-CN" altLang="en-US" sz="1200" dirty="0">
                <a:latin typeface="Times New Roman" panose="02020603050405020304" pitchFamily="18" charset="0"/>
                <a:cs typeface="Times New Roman" panose="02020603050405020304" pitchFamily="18" charset="0"/>
              </a:rPr>
              <a:t>以及</a:t>
            </a:r>
            <a:r>
              <a:rPr lang="en-US" altLang="zh-CN" sz="1200" dirty="0" err="1">
                <a:latin typeface="Times New Roman" panose="02020603050405020304" pitchFamily="18" charset="0"/>
                <a:cs typeface="Times New Roman" panose="02020603050405020304" pitchFamily="18" charset="0"/>
              </a:rPr>
              <a:t>tracrRNA</a:t>
            </a:r>
            <a:r>
              <a:rPr lang="zh-CN" altLang="en-US" sz="1200" dirty="0">
                <a:latin typeface="Times New Roman" panose="02020603050405020304" pitchFamily="18" charset="0"/>
                <a:cs typeface="Times New Roman" panose="02020603050405020304" pitchFamily="18" charset="0"/>
              </a:rPr>
              <a:t>组成的复合物就像一枚制导导弹，对入侵者</a:t>
            </a:r>
            <a:r>
              <a:rPr lang="en-US" altLang="zh-CN" sz="1200" dirty="0">
                <a:latin typeface="Times New Roman" panose="02020603050405020304" pitchFamily="18" charset="0"/>
                <a:cs typeface="Times New Roman" panose="02020603050405020304" pitchFamily="18" charset="0"/>
              </a:rPr>
              <a:t>DNA</a:t>
            </a:r>
            <a:r>
              <a:rPr lang="zh-CN" altLang="en-US" sz="1200" dirty="0">
                <a:latin typeface="Times New Roman" panose="02020603050405020304" pitchFamily="18" charset="0"/>
                <a:cs typeface="Times New Roman" panose="02020603050405020304" pitchFamily="18" charset="0"/>
              </a:rPr>
              <a:t>进行精准打击</a:t>
            </a:r>
            <a:endParaRPr lang="zh-CN" altLang="zh-CN"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C34E3DA5-7112-416A-A3B1-F752F6C7AB9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CA9B67F8-3D14-4B86-A706-2188D02BE139}" type="slidenum">
              <a:rPr kumimoji="0" lang="en-US" altLang="zh-CN" sz="1200" smtClean="0">
                <a:latin typeface="Times New Roman" panose="02020603050405020304" pitchFamily="18" charset="0"/>
              </a:rPr>
              <a:pPr/>
              <a:t>73</a:t>
            </a:fld>
            <a:endParaRPr kumimoji="0" lang="en-US" altLang="zh-CN" sz="1200">
              <a:latin typeface="Times New Roman" panose="02020603050405020304" pitchFamily="18" charset="0"/>
            </a:endParaRPr>
          </a:p>
        </p:txBody>
      </p:sp>
      <p:sp>
        <p:nvSpPr>
          <p:cNvPr id="124931" name="Rectangle 2">
            <a:extLst>
              <a:ext uri="{FF2B5EF4-FFF2-40B4-BE49-F238E27FC236}">
                <a16:creationId xmlns:a16="http://schemas.microsoft.com/office/drawing/2014/main" id="{77468B4F-6532-4DE0-AE79-12CCBAF9B83F}"/>
              </a:ext>
            </a:extLst>
          </p:cNvPr>
          <p:cNvSpPr>
            <a:spLocks noGrp="1" noRot="1" noChangeAspect="1" noChangeArrowheads="1" noTextEdit="1"/>
          </p:cNvSpPr>
          <p:nvPr>
            <p:ph type="sldImg"/>
          </p:nvPr>
        </p:nvSpPr>
        <p:spPr>
          <a:solidFill>
            <a:srgbClr val="FFFFFF"/>
          </a:solidFill>
          <a:ln/>
        </p:spPr>
      </p:sp>
      <p:sp>
        <p:nvSpPr>
          <p:cNvPr id="124932" name="Rectangle 3">
            <a:extLst>
              <a:ext uri="{FF2B5EF4-FFF2-40B4-BE49-F238E27FC236}">
                <a16:creationId xmlns:a16="http://schemas.microsoft.com/office/drawing/2014/main" id="{A6F190D2-344B-41D2-B795-4F755637E1DB}"/>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a:extLst>
              <a:ext uri="{FF2B5EF4-FFF2-40B4-BE49-F238E27FC236}">
                <a16:creationId xmlns:a16="http://schemas.microsoft.com/office/drawing/2014/main" id="{2C1472C7-6740-4CE5-8FFE-D8111C1D5D9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48CA1D2E-C024-413E-990D-A643EF53EA0D}" type="slidenum">
              <a:rPr kumimoji="0" lang="en-US" altLang="zh-CN" sz="1200" smtClean="0">
                <a:latin typeface="Times New Roman" panose="02020603050405020304" pitchFamily="18" charset="0"/>
              </a:rPr>
              <a:pPr/>
              <a:t>74</a:t>
            </a:fld>
            <a:endParaRPr kumimoji="0" lang="en-US" altLang="zh-CN" sz="1200">
              <a:latin typeface="Times New Roman" panose="02020603050405020304" pitchFamily="18" charset="0"/>
            </a:endParaRPr>
          </a:p>
        </p:txBody>
      </p:sp>
      <p:sp>
        <p:nvSpPr>
          <p:cNvPr id="126979" name="Rectangle 2">
            <a:extLst>
              <a:ext uri="{FF2B5EF4-FFF2-40B4-BE49-F238E27FC236}">
                <a16:creationId xmlns:a16="http://schemas.microsoft.com/office/drawing/2014/main" id="{1B75CF06-B77B-4C20-8CB1-A408C8A719A6}"/>
              </a:ext>
            </a:extLst>
          </p:cNvPr>
          <p:cNvSpPr>
            <a:spLocks noGrp="1" noRot="1" noChangeAspect="1" noChangeArrowheads="1" noTextEdit="1"/>
          </p:cNvSpPr>
          <p:nvPr>
            <p:ph type="sldImg"/>
          </p:nvPr>
        </p:nvSpPr>
        <p:spPr>
          <a:solidFill>
            <a:srgbClr val="FFFFFF"/>
          </a:solidFill>
          <a:ln/>
        </p:spPr>
      </p:sp>
      <p:sp>
        <p:nvSpPr>
          <p:cNvPr id="126980" name="Rectangle 3">
            <a:extLst>
              <a:ext uri="{FF2B5EF4-FFF2-40B4-BE49-F238E27FC236}">
                <a16:creationId xmlns:a16="http://schemas.microsoft.com/office/drawing/2014/main" id="{E885D9A5-539C-4208-9EB2-61216FBC2320}"/>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r>
              <a:rPr kumimoji="1" lang="en-US" altLang="zh-CN" sz="1200" b="0" i="0" kern="1200" dirty="0">
                <a:solidFill>
                  <a:schemeClr val="tx1"/>
                </a:solidFill>
                <a:effectLst/>
                <a:latin typeface="Times New Roman" pitchFamily="18" charset="0"/>
                <a:ea typeface="+mn-ea"/>
                <a:cs typeface="+mn-cs"/>
              </a:rPr>
              <a:t>Cas9</a:t>
            </a:r>
            <a:r>
              <a:rPr kumimoji="1" lang="zh-CN" altLang="en-US" sz="1200" b="0" i="0" kern="1200" dirty="0">
                <a:solidFill>
                  <a:schemeClr val="tx1"/>
                </a:solidFill>
                <a:effectLst/>
                <a:latin typeface="Times New Roman" pitchFamily="18" charset="0"/>
                <a:ea typeface="+mn-ea"/>
                <a:cs typeface="+mn-cs"/>
              </a:rPr>
              <a:t>蛋白发起猛烈攻势，其</a:t>
            </a:r>
            <a:r>
              <a:rPr kumimoji="1" lang="en-US" altLang="zh-CN" sz="1200" b="0" i="0" kern="1200" dirty="0">
                <a:solidFill>
                  <a:schemeClr val="tx1"/>
                </a:solidFill>
                <a:effectLst/>
                <a:latin typeface="Times New Roman" pitchFamily="18" charset="0"/>
                <a:ea typeface="+mn-ea"/>
                <a:cs typeface="+mn-cs"/>
              </a:rPr>
              <a:t>HNH</a:t>
            </a:r>
            <a:r>
              <a:rPr kumimoji="1" lang="zh-CN" altLang="en-US" sz="1200" b="0" i="0" kern="1200" dirty="0">
                <a:solidFill>
                  <a:schemeClr val="tx1"/>
                </a:solidFill>
                <a:effectLst/>
                <a:latin typeface="Times New Roman" pitchFamily="18" charset="0"/>
                <a:ea typeface="+mn-ea"/>
                <a:cs typeface="+mn-cs"/>
              </a:rPr>
              <a:t>酶活性将剪切</a:t>
            </a:r>
            <a:r>
              <a:rPr kumimoji="1" lang="en-US" altLang="zh-CN" sz="1200" b="0" i="0" kern="1200" dirty="0">
                <a:solidFill>
                  <a:schemeClr val="tx1"/>
                </a:solidFill>
                <a:effectLst/>
                <a:latin typeface="Times New Roman" pitchFamily="18" charset="0"/>
                <a:ea typeface="+mn-ea"/>
                <a:cs typeface="+mn-cs"/>
              </a:rPr>
              <a:t>crRNA</a:t>
            </a:r>
            <a:r>
              <a:rPr kumimoji="1" lang="zh-CN" altLang="en-US" sz="1200" b="0" i="0" kern="1200" dirty="0">
                <a:solidFill>
                  <a:schemeClr val="tx1"/>
                </a:solidFill>
                <a:effectLst/>
                <a:latin typeface="Times New Roman" pitchFamily="18" charset="0"/>
                <a:ea typeface="+mn-ea"/>
                <a:cs typeface="+mn-cs"/>
              </a:rPr>
              <a:t>互补的</a:t>
            </a:r>
            <a:r>
              <a:rPr kumimoji="1" lang="en-US" altLang="zh-CN" sz="1200" b="0" i="0" kern="1200" dirty="0">
                <a:solidFill>
                  <a:schemeClr val="tx1"/>
                </a:solidFill>
                <a:effectLst/>
                <a:latin typeface="Times New Roman" pitchFamily="18" charset="0"/>
                <a:ea typeface="+mn-ea"/>
                <a:cs typeface="+mn-cs"/>
              </a:rPr>
              <a:t>DNA</a:t>
            </a:r>
            <a:r>
              <a:rPr kumimoji="1" lang="zh-CN" altLang="en-US" sz="1200" b="0" i="0" kern="1200" dirty="0">
                <a:solidFill>
                  <a:schemeClr val="tx1"/>
                </a:solidFill>
                <a:effectLst/>
                <a:latin typeface="Times New Roman" pitchFamily="18" charset="0"/>
                <a:ea typeface="+mn-ea"/>
                <a:cs typeface="+mn-cs"/>
              </a:rPr>
              <a:t>链，而其</a:t>
            </a:r>
            <a:r>
              <a:rPr kumimoji="1" lang="en-US" altLang="zh-CN" sz="1200" b="0" i="0" kern="1200" dirty="0" err="1">
                <a:solidFill>
                  <a:schemeClr val="tx1"/>
                </a:solidFill>
                <a:effectLst/>
                <a:latin typeface="Times New Roman" pitchFamily="18" charset="0"/>
                <a:ea typeface="+mn-ea"/>
                <a:cs typeface="+mn-cs"/>
              </a:rPr>
              <a:t>RuvC</a:t>
            </a:r>
            <a:r>
              <a:rPr kumimoji="1" lang="zh-CN" altLang="en-US" sz="1200" b="0" i="0" kern="1200" dirty="0">
                <a:solidFill>
                  <a:schemeClr val="tx1"/>
                </a:solidFill>
                <a:effectLst/>
                <a:latin typeface="Times New Roman" pitchFamily="18" charset="0"/>
                <a:ea typeface="+mn-ea"/>
                <a:cs typeface="+mn-cs"/>
              </a:rPr>
              <a:t>活性位点将剪切非互补链。</a:t>
            </a:r>
            <a:endParaRPr lang="zh-CN" altLang="zh-CN"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5B45F455-F3F4-4DAB-87A6-CC24D6143E7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5CAC54E9-3A84-4768-8FB1-38477503E439}" type="slidenum">
              <a:rPr kumimoji="0" lang="en-US" altLang="zh-CN" sz="1200" smtClean="0">
                <a:latin typeface="Times New Roman" panose="02020603050405020304" pitchFamily="18" charset="0"/>
              </a:rPr>
              <a:pPr/>
              <a:t>76</a:t>
            </a:fld>
            <a:endParaRPr kumimoji="0" lang="en-US" altLang="zh-CN" sz="1200">
              <a:latin typeface="Times New Roman" panose="02020603050405020304" pitchFamily="18" charset="0"/>
            </a:endParaRPr>
          </a:p>
        </p:txBody>
      </p:sp>
      <p:sp>
        <p:nvSpPr>
          <p:cNvPr id="130051" name="Rectangle 2">
            <a:extLst>
              <a:ext uri="{FF2B5EF4-FFF2-40B4-BE49-F238E27FC236}">
                <a16:creationId xmlns:a16="http://schemas.microsoft.com/office/drawing/2014/main" id="{B4D21821-4B97-4231-BD3A-9C5B871B38C1}"/>
              </a:ext>
            </a:extLst>
          </p:cNvPr>
          <p:cNvSpPr>
            <a:spLocks noGrp="1" noRot="1" noChangeAspect="1" noChangeArrowheads="1" noTextEdit="1"/>
          </p:cNvSpPr>
          <p:nvPr>
            <p:ph type="sldImg"/>
          </p:nvPr>
        </p:nvSpPr>
        <p:spPr>
          <a:solidFill>
            <a:srgbClr val="FFFFFF"/>
          </a:solidFill>
          <a:ln/>
        </p:spPr>
      </p:sp>
      <p:sp>
        <p:nvSpPr>
          <p:cNvPr id="130052" name="Rectangle 3">
            <a:extLst>
              <a:ext uri="{FF2B5EF4-FFF2-40B4-BE49-F238E27FC236}">
                <a16:creationId xmlns:a16="http://schemas.microsoft.com/office/drawing/2014/main" id="{37225A9A-AFA8-4841-B02D-4208DF09BA94}"/>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3433554F-A654-4A3B-A09F-D671F443C0E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EF9E5287-5BED-4F1B-A389-3C4E1FB71539}" type="slidenum">
              <a:rPr kumimoji="0" lang="en-US" altLang="zh-CN" sz="1200" smtClean="0">
                <a:latin typeface="Times New Roman" panose="02020603050405020304" pitchFamily="18" charset="0"/>
              </a:rPr>
              <a:pPr/>
              <a:t>77</a:t>
            </a:fld>
            <a:endParaRPr kumimoji="0" lang="en-US" altLang="zh-CN" sz="1200">
              <a:latin typeface="Times New Roman" panose="02020603050405020304" pitchFamily="18" charset="0"/>
            </a:endParaRPr>
          </a:p>
        </p:txBody>
      </p:sp>
      <p:sp>
        <p:nvSpPr>
          <p:cNvPr id="132099" name="Rectangle 2">
            <a:extLst>
              <a:ext uri="{FF2B5EF4-FFF2-40B4-BE49-F238E27FC236}">
                <a16:creationId xmlns:a16="http://schemas.microsoft.com/office/drawing/2014/main" id="{E192F01C-D434-45C5-A334-B19BA069E8AE}"/>
              </a:ext>
            </a:extLst>
          </p:cNvPr>
          <p:cNvSpPr>
            <a:spLocks noGrp="1" noRot="1" noChangeAspect="1" noChangeArrowheads="1" noTextEdit="1"/>
          </p:cNvSpPr>
          <p:nvPr>
            <p:ph type="sldImg"/>
          </p:nvPr>
        </p:nvSpPr>
        <p:spPr>
          <a:solidFill>
            <a:srgbClr val="FFFFFF"/>
          </a:solidFill>
          <a:ln/>
        </p:spPr>
      </p:sp>
      <p:sp>
        <p:nvSpPr>
          <p:cNvPr id="132100" name="Rectangle 3">
            <a:extLst>
              <a:ext uri="{FF2B5EF4-FFF2-40B4-BE49-F238E27FC236}">
                <a16:creationId xmlns:a16="http://schemas.microsoft.com/office/drawing/2014/main" id="{0ADED2FE-F071-4536-AF0D-99A26DA64B2E}"/>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669889E5-E168-4735-AFC9-F6C3A2F43B8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DFCCDCDE-8637-4730-8B09-401AF4CB8AEF}" type="slidenum">
              <a:rPr kumimoji="0" lang="en-US" altLang="zh-CN" sz="1200" smtClean="0">
                <a:latin typeface="Times New Roman" panose="02020603050405020304" pitchFamily="18" charset="0"/>
              </a:rPr>
              <a:pPr/>
              <a:t>80</a:t>
            </a:fld>
            <a:endParaRPr kumimoji="0" lang="en-US" altLang="zh-CN" sz="1200">
              <a:latin typeface="Times New Roman" panose="02020603050405020304" pitchFamily="18" charset="0"/>
            </a:endParaRPr>
          </a:p>
        </p:txBody>
      </p:sp>
      <p:sp>
        <p:nvSpPr>
          <p:cNvPr id="136195" name="Rectangle 2">
            <a:extLst>
              <a:ext uri="{FF2B5EF4-FFF2-40B4-BE49-F238E27FC236}">
                <a16:creationId xmlns:a16="http://schemas.microsoft.com/office/drawing/2014/main" id="{08B471FC-3988-46B0-ADCE-FE78B73C59A5}"/>
              </a:ext>
            </a:extLst>
          </p:cNvPr>
          <p:cNvSpPr>
            <a:spLocks noGrp="1" noRot="1" noChangeAspect="1" noChangeArrowheads="1" noTextEdit="1"/>
          </p:cNvSpPr>
          <p:nvPr>
            <p:ph type="sldImg"/>
          </p:nvPr>
        </p:nvSpPr>
        <p:spPr>
          <a:solidFill>
            <a:srgbClr val="FFFFFF"/>
          </a:solidFill>
          <a:ln/>
        </p:spPr>
      </p:sp>
      <p:sp>
        <p:nvSpPr>
          <p:cNvPr id="136196" name="Rectangle 3">
            <a:extLst>
              <a:ext uri="{FF2B5EF4-FFF2-40B4-BE49-F238E27FC236}">
                <a16:creationId xmlns:a16="http://schemas.microsoft.com/office/drawing/2014/main" id="{F2A6C02A-6199-4DB3-B2E6-DE6E040E778F}"/>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a:extLst>
              <a:ext uri="{FF2B5EF4-FFF2-40B4-BE49-F238E27FC236}">
                <a16:creationId xmlns:a16="http://schemas.microsoft.com/office/drawing/2014/main" id="{C91DAF0E-60C2-4BD1-88CC-902F03B72BC1}"/>
              </a:ext>
            </a:extLst>
          </p:cNvPr>
          <p:cNvSpPr>
            <a:spLocks noGrp="1" noRot="1" noChangeAspect="1" noChangeArrowheads="1" noTextEdit="1"/>
          </p:cNvSpPr>
          <p:nvPr>
            <p:ph type="sldImg"/>
          </p:nvPr>
        </p:nvSpPr>
        <p:spPr>
          <a:ln/>
        </p:spPr>
      </p:sp>
      <p:sp>
        <p:nvSpPr>
          <p:cNvPr id="23555" name="备注占位符 2">
            <a:extLst>
              <a:ext uri="{FF2B5EF4-FFF2-40B4-BE49-F238E27FC236}">
                <a16:creationId xmlns:a16="http://schemas.microsoft.com/office/drawing/2014/main" id="{80FB0D29-FBD7-4A6B-AC9C-BE4D1E53272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zh-CN"/>
              <a:t>CaCl2</a:t>
            </a:r>
            <a:r>
              <a:rPr lang="zh-CN" altLang="en-US"/>
              <a:t>法</a:t>
            </a:r>
          </a:p>
          <a:p>
            <a:r>
              <a:rPr lang="en-US" altLang="zh-CN"/>
              <a:t>1.</a:t>
            </a:r>
            <a:r>
              <a:rPr lang="zh-CN" altLang="en-US"/>
              <a:t>将快速生长的大肠杆菌置于经低温（</a:t>
            </a:r>
            <a:r>
              <a:rPr lang="en-US" altLang="zh-CN"/>
              <a:t>0℃</a:t>
            </a:r>
            <a:r>
              <a:rPr lang="zh-CN" altLang="en-US"/>
              <a:t>）预处理的低渗氯化钙溶液中，便会造成细胞膨胀，同时</a:t>
            </a:r>
            <a:r>
              <a:rPr lang="en-US" altLang="zh-CN"/>
              <a:t>Ca2+</a:t>
            </a:r>
            <a:r>
              <a:rPr lang="zh-CN" altLang="en-US"/>
              <a:t>会使细胞膜</a:t>
            </a:r>
            <a:r>
              <a:rPr lang="zh-CN" altLang="en-US">
                <a:hlinkClick r:id="rId3"/>
              </a:rPr>
              <a:t>磷脂双分子层</a:t>
            </a:r>
            <a:r>
              <a:rPr lang="zh-CN" altLang="en-US"/>
              <a:t>形成液晶结构，促使细胞外膜与内膜间隙中的部分核酸酶解离开来，离开所在区域，诱导细胞成为感受态细胞</a:t>
            </a:r>
          </a:p>
          <a:p>
            <a:r>
              <a:rPr lang="zh-CN" altLang="en-US"/>
              <a:t>细胞壁</a:t>
            </a:r>
            <a:r>
              <a:rPr lang="zh-CN" altLang="en-US">
                <a:hlinkClick r:id="rId4"/>
              </a:rPr>
              <a:t>通透性</a:t>
            </a:r>
            <a:r>
              <a:rPr lang="zh-CN" altLang="en-US"/>
              <a:t>发生变化，极易与外源</a:t>
            </a:r>
            <a:r>
              <a:rPr lang="en-US" altLang="zh-CN"/>
              <a:t>DNA</a:t>
            </a:r>
            <a:r>
              <a:rPr lang="zh-CN" altLang="en-US"/>
              <a:t>相粘附并在</a:t>
            </a:r>
            <a:r>
              <a:rPr lang="zh-CN" altLang="en-US">
                <a:hlinkClick r:id="rId5"/>
              </a:rPr>
              <a:t>细胞表面</a:t>
            </a:r>
            <a:r>
              <a:rPr lang="zh-CN" altLang="en-US"/>
              <a:t>形成抗</a:t>
            </a:r>
            <a:r>
              <a:rPr lang="zh-CN" altLang="en-US">
                <a:hlinkClick r:id="rId6"/>
              </a:rPr>
              <a:t>脱氧核糖核酸酶</a:t>
            </a:r>
            <a:r>
              <a:rPr lang="zh-CN" altLang="en-US"/>
              <a:t>的羟基－磷酸钙复合物。</a:t>
            </a:r>
          </a:p>
          <a:p>
            <a:r>
              <a:rPr lang="zh-CN" altLang="en-US"/>
              <a:t>联合其它的二价金属离子（如</a:t>
            </a:r>
            <a:r>
              <a:rPr lang="en-US" altLang="zh-CN"/>
              <a:t>Mn</a:t>
            </a:r>
            <a:r>
              <a:rPr lang="zh-CN" altLang="en-US"/>
              <a:t>、</a:t>
            </a:r>
            <a:r>
              <a:rPr lang="en-US" altLang="zh-CN"/>
              <a:t>Co</a:t>
            </a:r>
            <a:r>
              <a:rPr lang="zh-CN" altLang="en-US"/>
              <a:t>）、</a:t>
            </a:r>
            <a:r>
              <a:rPr lang="en-US" altLang="zh-CN"/>
              <a:t>DMSO</a:t>
            </a:r>
            <a:r>
              <a:rPr lang="zh-CN" altLang="en-US"/>
              <a:t>或还原剂等物质处理细菌，则可使转化率提高</a:t>
            </a:r>
            <a:r>
              <a:rPr lang="en-US" altLang="zh-CN"/>
              <a:t>100</a:t>
            </a:r>
            <a:r>
              <a:rPr lang="zh-CN" altLang="en-US"/>
              <a:t>～</a:t>
            </a:r>
            <a:r>
              <a:rPr lang="en-US" altLang="zh-CN"/>
              <a:t>1000</a:t>
            </a:r>
            <a:r>
              <a:rPr lang="zh-CN" altLang="en-US"/>
              <a:t>倍。</a:t>
            </a:r>
          </a:p>
          <a:p>
            <a:r>
              <a:rPr lang="en-US" altLang="zh-CN"/>
              <a:t>2.</a:t>
            </a:r>
            <a:r>
              <a:rPr lang="zh-CN" altLang="en-US"/>
              <a:t>此时，将该体系转移到</a:t>
            </a:r>
            <a:r>
              <a:rPr lang="en-US" altLang="zh-CN"/>
              <a:t>42℃</a:t>
            </a:r>
            <a:r>
              <a:rPr lang="zh-CN" altLang="en-US"/>
              <a:t>下做短暂的热刺激（</a:t>
            </a:r>
            <a:r>
              <a:rPr lang="en-US" altLang="zh-CN"/>
              <a:t>90s</a:t>
            </a:r>
            <a:r>
              <a:rPr lang="zh-CN" altLang="en-US"/>
              <a:t>），细胞膜的液晶结构会发生剧烈扰动，并随机出现许多间隙，外源</a:t>
            </a:r>
            <a:r>
              <a:rPr lang="en-US" altLang="zh-CN"/>
              <a:t>DNA</a:t>
            </a:r>
            <a:r>
              <a:rPr lang="zh-CN" altLang="en-US"/>
              <a:t>就可能被细胞吸收。进入细胞的外源</a:t>
            </a:r>
            <a:r>
              <a:rPr lang="en-US" altLang="zh-CN"/>
              <a:t>DNA</a:t>
            </a:r>
            <a:r>
              <a:rPr lang="zh-CN" altLang="en-US"/>
              <a:t>分子通过复制、表达，实现</a:t>
            </a:r>
            <a:r>
              <a:rPr lang="zh-CN" altLang="en-US">
                <a:hlinkClick r:id="rId7"/>
              </a:rPr>
              <a:t>遗传信息</a:t>
            </a:r>
            <a:r>
              <a:rPr lang="zh-CN" altLang="en-US"/>
              <a:t>的转移，使受体细胞出现新的遗传性状。</a:t>
            </a:r>
          </a:p>
          <a:p>
            <a:r>
              <a:rPr lang="en-US" altLang="zh-CN"/>
              <a:t>3.</a:t>
            </a:r>
            <a:r>
              <a:rPr lang="zh-CN" altLang="en-US"/>
              <a:t>将转化后的细胞在</a:t>
            </a:r>
            <a:r>
              <a:rPr lang="zh-CN" altLang="en-US">
                <a:hlinkClick r:id="rId8"/>
              </a:rPr>
              <a:t>选择性培养基</a:t>
            </a:r>
            <a:r>
              <a:rPr lang="zh-CN" altLang="en-US"/>
              <a:t>上培养，筛选出带有</a:t>
            </a:r>
            <a:r>
              <a:rPr lang="zh-CN" altLang="en-US">
                <a:hlinkClick r:id="rId9"/>
              </a:rPr>
              <a:t>外源</a:t>
            </a:r>
            <a:r>
              <a:rPr lang="en-US" altLang="zh-CN">
                <a:hlinkClick r:id="rId9"/>
              </a:rPr>
              <a:t>DNA</a:t>
            </a:r>
            <a:r>
              <a:rPr lang="zh-CN" altLang="en-US"/>
              <a:t>分子的</a:t>
            </a:r>
            <a:r>
              <a:rPr lang="zh-CN" altLang="en-US">
                <a:hlinkClick r:id="rId10"/>
              </a:rPr>
              <a:t>阳性克隆</a:t>
            </a:r>
            <a:r>
              <a:rPr lang="zh-CN" altLang="en-US"/>
              <a:t>。</a:t>
            </a:r>
          </a:p>
          <a:p>
            <a:r>
              <a:rPr lang="zh-CN" altLang="en-US"/>
              <a:t>电转法</a:t>
            </a:r>
          </a:p>
          <a:p>
            <a:r>
              <a:rPr lang="zh-CN" altLang="en-US"/>
              <a:t>电击法不需要预先诱导细菌的感受态，依靠短暂的电击，促使</a:t>
            </a:r>
            <a:r>
              <a:rPr lang="en-US" altLang="zh-CN"/>
              <a:t>DNA</a:t>
            </a:r>
            <a:r>
              <a:rPr lang="zh-CN" altLang="en-US"/>
              <a:t>进入细菌，转化率最高能达到</a:t>
            </a:r>
            <a:r>
              <a:rPr lang="en-US" altLang="zh-CN"/>
              <a:t>109~1010</a:t>
            </a:r>
            <a:r>
              <a:rPr lang="zh-CN" altLang="en-US"/>
              <a:t>转化子</a:t>
            </a:r>
            <a:r>
              <a:rPr lang="en-US" altLang="zh-CN"/>
              <a:t>/ug</a:t>
            </a:r>
            <a:r>
              <a:rPr lang="zh-CN" altLang="en-US"/>
              <a:t>闭环</a:t>
            </a:r>
            <a:r>
              <a:rPr lang="en-US" altLang="zh-CN"/>
              <a:t>DNA</a:t>
            </a:r>
            <a:r>
              <a:rPr lang="zh-CN" altLang="en-US"/>
              <a:t>。因操作简便，愈来愈为人们所接受</a:t>
            </a:r>
          </a:p>
          <a:p>
            <a:endParaRPr lang="zh-CN" altLang="en-US"/>
          </a:p>
        </p:txBody>
      </p:sp>
      <p:sp>
        <p:nvSpPr>
          <p:cNvPr id="23556" name="灯片编号占位符 3">
            <a:extLst>
              <a:ext uri="{FF2B5EF4-FFF2-40B4-BE49-F238E27FC236}">
                <a16:creationId xmlns:a16="http://schemas.microsoft.com/office/drawing/2014/main" id="{D7E01229-CBA1-4071-9D8A-8D928DCF030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93AB5E4B-CC7C-48AC-B4DD-8F8ECC215101}" type="slidenum">
              <a:rPr kumimoji="0" lang="en-US" altLang="zh-CN" sz="1200" smtClean="0">
                <a:latin typeface="Times New Roman" panose="02020603050405020304" pitchFamily="18" charset="0"/>
              </a:rPr>
              <a:pPr/>
              <a:t>10</a:t>
            </a:fld>
            <a:endParaRPr kumimoji="0" lang="en-US" altLang="zh-CN" sz="1200">
              <a:latin typeface="Times New Roman" panose="02020603050405020304" pitchFamily="18"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22604F39-DF16-4919-BC81-D906B9FC28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5A29AE96-7495-44C2-AFD3-6D7E9FD72450}" type="slidenum">
              <a:rPr kumimoji="0" lang="en-US" altLang="zh-CN" sz="1200" smtClean="0">
                <a:latin typeface="Times New Roman" panose="02020603050405020304" pitchFamily="18" charset="0"/>
              </a:rPr>
              <a:pPr/>
              <a:t>82</a:t>
            </a:fld>
            <a:endParaRPr kumimoji="0" lang="en-US" altLang="zh-CN" sz="1200">
              <a:latin typeface="Times New Roman" panose="02020603050405020304" pitchFamily="18" charset="0"/>
            </a:endParaRPr>
          </a:p>
        </p:txBody>
      </p:sp>
      <p:sp>
        <p:nvSpPr>
          <p:cNvPr id="138243" name="Rectangle 2">
            <a:extLst>
              <a:ext uri="{FF2B5EF4-FFF2-40B4-BE49-F238E27FC236}">
                <a16:creationId xmlns:a16="http://schemas.microsoft.com/office/drawing/2014/main" id="{6CDD6289-2F04-4102-A1BA-8E258F40C788}"/>
              </a:ext>
            </a:extLst>
          </p:cNvPr>
          <p:cNvSpPr>
            <a:spLocks noGrp="1" noRot="1" noChangeAspect="1" noChangeArrowheads="1" noTextEdit="1"/>
          </p:cNvSpPr>
          <p:nvPr>
            <p:ph type="sldImg"/>
          </p:nvPr>
        </p:nvSpPr>
        <p:spPr>
          <a:solidFill>
            <a:srgbClr val="FFFFFF"/>
          </a:solidFill>
          <a:ln/>
        </p:spPr>
      </p:sp>
      <p:sp>
        <p:nvSpPr>
          <p:cNvPr id="138244" name="Rectangle 3">
            <a:extLst>
              <a:ext uri="{FF2B5EF4-FFF2-40B4-BE49-F238E27FC236}">
                <a16:creationId xmlns:a16="http://schemas.microsoft.com/office/drawing/2014/main" id="{054C56D1-B611-47B8-9907-D03353381553}"/>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7E4BB3A7-DDD9-4A4F-80C8-AA0F53A7766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017A4235-F700-4811-8B57-AEE3B757CF48}" type="slidenum">
              <a:rPr kumimoji="0" lang="en-US" altLang="zh-CN" sz="1200" smtClean="0">
                <a:latin typeface="Times New Roman" panose="02020603050405020304" pitchFamily="18" charset="0"/>
              </a:rPr>
              <a:pPr/>
              <a:t>84</a:t>
            </a:fld>
            <a:endParaRPr kumimoji="0" lang="en-US" altLang="zh-CN" sz="1200">
              <a:latin typeface="Times New Roman" panose="02020603050405020304" pitchFamily="18" charset="0"/>
            </a:endParaRPr>
          </a:p>
        </p:txBody>
      </p:sp>
      <p:sp>
        <p:nvSpPr>
          <p:cNvPr id="141315" name="Rectangle 2">
            <a:extLst>
              <a:ext uri="{FF2B5EF4-FFF2-40B4-BE49-F238E27FC236}">
                <a16:creationId xmlns:a16="http://schemas.microsoft.com/office/drawing/2014/main" id="{6F13AF94-729D-49C7-8421-2A62492647A4}"/>
              </a:ext>
            </a:extLst>
          </p:cNvPr>
          <p:cNvSpPr>
            <a:spLocks noGrp="1" noRot="1" noChangeAspect="1" noChangeArrowheads="1" noTextEdit="1"/>
          </p:cNvSpPr>
          <p:nvPr>
            <p:ph type="sldImg"/>
          </p:nvPr>
        </p:nvSpPr>
        <p:spPr>
          <a:solidFill>
            <a:srgbClr val="FFFFFF"/>
          </a:solidFill>
          <a:ln/>
        </p:spPr>
      </p:sp>
      <p:sp>
        <p:nvSpPr>
          <p:cNvPr id="141316" name="Rectangle 3">
            <a:extLst>
              <a:ext uri="{FF2B5EF4-FFF2-40B4-BE49-F238E27FC236}">
                <a16:creationId xmlns:a16="http://schemas.microsoft.com/office/drawing/2014/main" id="{5D66837D-3152-4FA8-9C3C-2484FB51A793}"/>
              </a:ext>
            </a:extLst>
          </p:cNvPr>
          <p:cNvSpPr>
            <a:spLocks noGrp="1" noChangeArrowheads="1"/>
          </p:cNvSpPr>
          <p:nvPr>
            <p:ph type="body" idx="1"/>
          </p:nvPr>
        </p:nvSpPr>
        <p:spPr>
          <a:solidFill>
            <a:srgbClr val="FFFFFF"/>
          </a:solidFill>
          <a:ln w="12700" cap="sq">
            <a:solidFill>
              <a:srgbClr val="000000"/>
            </a:solidFill>
            <a:miter lim="800000"/>
            <a:headEnd type="none" w="sm" len="sm"/>
            <a:tailEnd type="none" w="sm" len="sm"/>
          </a:ln>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zh-CN" altLang="zh-CN"/>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EF7E6B29-2C0D-463B-90E8-FDD3613C5882}"/>
              </a:ext>
            </a:extLst>
          </p:cNvPr>
          <p:cNvSpPr>
            <a:spLocks noGrp="1" noRot="1" noChangeAspect="1" noChangeArrowheads="1" noTextEdit="1"/>
          </p:cNvSpPr>
          <p:nvPr>
            <p:ph type="sldImg"/>
          </p:nvPr>
        </p:nvSpPr>
        <p:spPr>
          <a:xfrm>
            <a:off x="609600" y="280988"/>
            <a:ext cx="5616575" cy="4211637"/>
          </a:xfrm>
          <a:solidFill>
            <a:srgbClr val="FFFFFF"/>
          </a:solidFill>
          <a:ln w="12700"/>
        </p:spPr>
      </p:sp>
      <p:sp>
        <p:nvSpPr>
          <p:cNvPr id="143363" name="Rectangle 4">
            <a:extLst>
              <a:ext uri="{FF2B5EF4-FFF2-40B4-BE49-F238E27FC236}">
                <a16:creationId xmlns:a16="http://schemas.microsoft.com/office/drawing/2014/main" id="{A0DFE624-5388-4D59-86FF-C9D13D5E9EC0}"/>
              </a:ext>
            </a:extLst>
          </p:cNvPr>
          <p:cNvSpPr>
            <a:spLocks noChangeArrowheads="1"/>
          </p:cNvSpPr>
          <p:nvPr/>
        </p:nvSpPr>
        <p:spPr bwMode="auto">
          <a:xfrm>
            <a:off x="854075" y="4343400"/>
            <a:ext cx="5514975"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140" tIns="44770" rIns="91140" bIns="44770"/>
          <a:lstStyle>
            <a:lvl1pPr defTabSz="762000">
              <a:spcBef>
                <a:spcPct val="30000"/>
              </a:spcBef>
              <a:defRPr kumimoji="1" sz="1200">
                <a:solidFill>
                  <a:schemeClr val="tx1"/>
                </a:solidFill>
                <a:latin typeface="Times New Roman" panose="02020603050405020304" pitchFamily="18" charset="0"/>
              </a:defRPr>
            </a:lvl1pPr>
            <a:lvl2pPr marL="742950" indent="-285750" defTabSz="762000">
              <a:spcBef>
                <a:spcPct val="30000"/>
              </a:spcBef>
              <a:defRPr kumimoji="1" sz="1200">
                <a:solidFill>
                  <a:schemeClr val="tx1"/>
                </a:solidFill>
                <a:latin typeface="Times New Roman" panose="02020603050405020304" pitchFamily="18" charset="0"/>
              </a:defRPr>
            </a:lvl2pPr>
            <a:lvl3pPr marL="1143000" indent="-228600" defTabSz="762000">
              <a:spcBef>
                <a:spcPct val="30000"/>
              </a:spcBef>
              <a:defRPr kumimoji="1" sz="1200">
                <a:solidFill>
                  <a:schemeClr val="tx1"/>
                </a:solidFill>
                <a:latin typeface="Times New Roman" panose="02020603050405020304" pitchFamily="18" charset="0"/>
              </a:defRPr>
            </a:lvl3pPr>
            <a:lvl4pPr marL="1600200" indent="-228600" defTabSz="762000">
              <a:spcBef>
                <a:spcPct val="30000"/>
              </a:spcBef>
              <a:defRPr kumimoji="1" sz="1200">
                <a:solidFill>
                  <a:schemeClr val="tx1"/>
                </a:solidFill>
                <a:latin typeface="Times New Roman" panose="02020603050405020304" pitchFamily="18" charset="0"/>
              </a:defRPr>
            </a:lvl4pPr>
            <a:lvl5pPr marL="2057400" indent="-228600" defTabSz="762000">
              <a:spcBef>
                <a:spcPct val="30000"/>
              </a:spcBef>
              <a:defRPr kumimoji="1"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eaLnBrk="1" hangingPunct="1"/>
            <a:endParaRPr lang="zh-CN" altLang="zh-CN">
              <a:latin typeface="MingLiU" panose="02020509000000000000" pitchFamily="49" charset="-120"/>
              <a:ea typeface="MingLiU" panose="02020509000000000000" pitchFamily="49" charset="-120"/>
            </a:endParaRPr>
          </a:p>
        </p:txBody>
      </p:sp>
      <p:sp>
        <p:nvSpPr>
          <p:cNvPr id="143364" name="Rectangle 5">
            <a:extLst>
              <a:ext uri="{FF2B5EF4-FFF2-40B4-BE49-F238E27FC236}">
                <a16:creationId xmlns:a16="http://schemas.microsoft.com/office/drawing/2014/main" id="{53DE2D8E-9822-41F0-A407-0D36D55DA5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en-US" altLang="zh-TW">
              <a:latin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EF7E6B29-2C0D-463B-90E8-FDD3613C5882}"/>
              </a:ext>
            </a:extLst>
          </p:cNvPr>
          <p:cNvSpPr>
            <a:spLocks noGrp="1" noRot="1" noChangeAspect="1" noChangeArrowheads="1" noTextEdit="1"/>
          </p:cNvSpPr>
          <p:nvPr>
            <p:ph type="sldImg"/>
          </p:nvPr>
        </p:nvSpPr>
        <p:spPr>
          <a:xfrm>
            <a:off x="609600" y="280988"/>
            <a:ext cx="5616575" cy="4211637"/>
          </a:xfrm>
          <a:solidFill>
            <a:srgbClr val="FFFFFF"/>
          </a:solidFill>
          <a:ln w="12700"/>
        </p:spPr>
      </p:sp>
      <p:sp>
        <p:nvSpPr>
          <p:cNvPr id="143363" name="Rectangle 4">
            <a:extLst>
              <a:ext uri="{FF2B5EF4-FFF2-40B4-BE49-F238E27FC236}">
                <a16:creationId xmlns:a16="http://schemas.microsoft.com/office/drawing/2014/main" id="{A0DFE624-5388-4D59-86FF-C9D13D5E9EC0}"/>
              </a:ext>
            </a:extLst>
          </p:cNvPr>
          <p:cNvSpPr>
            <a:spLocks noChangeArrowheads="1"/>
          </p:cNvSpPr>
          <p:nvPr/>
        </p:nvSpPr>
        <p:spPr bwMode="auto">
          <a:xfrm>
            <a:off x="854075" y="4343400"/>
            <a:ext cx="5514975" cy="426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140" tIns="44770" rIns="91140" bIns="44770"/>
          <a:lstStyle>
            <a:lvl1pPr defTabSz="762000">
              <a:spcBef>
                <a:spcPct val="30000"/>
              </a:spcBef>
              <a:defRPr kumimoji="1" sz="1200">
                <a:solidFill>
                  <a:schemeClr val="tx1"/>
                </a:solidFill>
                <a:latin typeface="Times New Roman" panose="02020603050405020304" pitchFamily="18" charset="0"/>
              </a:defRPr>
            </a:lvl1pPr>
            <a:lvl2pPr marL="742950" indent="-285750" defTabSz="762000">
              <a:spcBef>
                <a:spcPct val="30000"/>
              </a:spcBef>
              <a:defRPr kumimoji="1" sz="1200">
                <a:solidFill>
                  <a:schemeClr val="tx1"/>
                </a:solidFill>
                <a:latin typeface="Times New Roman" panose="02020603050405020304" pitchFamily="18" charset="0"/>
              </a:defRPr>
            </a:lvl2pPr>
            <a:lvl3pPr marL="1143000" indent="-228600" defTabSz="762000">
              <a:spcBef>
                <a:spcPct val="30000"/>
              </a:spcBef>
              <a:defRPr kumimoji="1" sz="1200">
                <a:solidFill>
                  <a:schemeClr val="tx1"/>
                </a:solidFill>
                <a:latin typeface="Times New Roman" panose="02020603050405020304" pitchFamily="18" charset="0"/>
              </a:defRPr>
            </a:lvl3pPr>
            <a:lvl4pPr marL="1600200" indent="-228600" defTabSz="762000">
              <a:spcBef>
                <a:spcPct val="30000"/>
              </a:spcBef>
              <a:defRPr kumimoji="1" sz="1200">
                <a:solidFill>
                  <a:schemeClr val="tx1"/>
                </a:solidFill>
                <a:latin typeface="Times New Roman" panose="02020603050405020304" pitchFamily="18" charset="0"/>
              </a:defRPr>
            </a:lvl4pPr>
            <a:lvl5pPr marL="2057400" indent="-228600" defTabSz="762000">
              <a:spcBef>
                <a:spcPct val="30000"/>
              </a:spcBef>
              <a:defRPr kumimoji="1" sz="1200">
                <a:solidFill>
                  <a:schemeClr val="tx1"/>
                </a:solidFill>
                <a:latin typeface="Times New Roman" panose="02020603050405020304" pitchFamily="18" charset="0"/>
              </a:defRPr>
            </a:lvl5pPr>
            <a:lvl6pPr marL="25146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76200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eaLnBrk="1" hangingPunct="1"/>
            <a:endParaRPr lang="zh-CN" altLang="zh-CN">
              <a:latin typeface="MingLiU" panose="02020509000000000000" pitchFamily="49" charset="-120"/>
              <a:ea typeface="MingLiU" panose="02020509000000000000" pitchFamily="49" charset="-120"/>
            </a:endParaRPr>
          </a:p>
        </p:txBody>
      </p:sp>
      <p:sp>
        <p:nvSpPr>
          <p:cNvPr id="143364" name="Rectangle 5">
            <a:extLst>
              <a:ext uri="{FF2B5EF4-FFF2-40B4-BE49-F238E27FC236}">
                <a16:creationId xmlns:a16="http://schemas.microsoft.com/office/drawing/2014/main" id="{53DE2D8E-9822-41F0-A407-0D36D55DA5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sq">
                <a:solidFill>
                  <a:srgbClr val="0000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endParaRPr lang="en-US" altLang="zh-TW">
              <a:latin typeface="Arial" panose="020B0604020202020204" pitchFamily="34" charset="0"/>
            </a:endParaRPr>
          </a:p>
        </p:txBody>
      </p:sp>
    </p:spTree>
    <p:extLst>
      <p:ext uri="{BB962C8B-B14F-4D97-AF65-F5344CB8AC3E}">
        <p14:creationId xmlns:p14="http://schemas.microsoft.com/office/powerpoint/2010/main" val="3860613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a:extLst>
              <a:ext uri="{FF2B5EF4-FFF2-40B4-BE49-F238E27FC236}">
                <a16:creationId xmlns:a16="http://schemas.microsoft.com/office/drawing/2014/main" id="{2C83AD68-32F3-45BE-8FAA-3644698C9B25}"/>
              </a:ext>
            </a:extLst>
          </p:cNvPr>
          <p:cNvSpPr>
            <a:spLocks noGrp="1" noRot="1" noChangeAspect="1" noChangeArrowheads="1" noTextEdit="1"/>
          </p:cNvSpPr>
          <p:nvPr>
            <p:ph type="sldImg"/>
          </p:nvPr>
        </p:nvSpPr>
        <p:spPr>
          <a:ln/>
        </p:spPr>
      </p:sp>
      <p:sp>
        <p:nvSpPr>
          <p:cNvPr id="25603" name="备注占位符 2">
            <a:extLst>
              <a:ext uri="{FF2B5EF4-FFF2-40B4-BE49-F238E27FC236}">
                <a16:creationId xmlns:a16="http://schemas.microsoft.com/office/drawing/2014/main" id="{D697BA4C-38CC-498E-98D1-9291FC6F0CE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altLang="zh-CN"/>
              <a:t>1.</a:t>
            </a:r>
            <a:r>
              <a:rPr lang="zh-CN" altLang="en-US"/>
              <a:t>报告基因的酶法检测</a:t>
            </a:r>
          </a:p>
          <a:p>
            <a:r>
              <a:rPr lang="zh-CN" altLang="en-US"/>
              <a:t>主要的报告基因，例如</a:t>
            </a:r>
            <a:r>
              <a:rPr lang="en-US" altLang="zh-CN"/>
              <a:t>Gus</a:t>
            </a:r>
            <a:r>
              <a:rPr lang="zh-CN" altLang="en-US"/>
              <a:t>基因、</a:t>
            </a:r>
            <a:r>
              <a:rPr lang="en-US" altLang="zh-CN"/>
              <a:t>Cat</a:t>
            </a:r>
            <a:r>
              <a:rPr lang="zh-CN" altLang="en-US"/>
              <a:t>基因、冠瘿碱合成酶基因、</a:t>
            </a:r>
            <a:r>
              <a:rPr lang="en-US" altLang="zh-CN"/>
              <a:t>NptⅡ</a:t>
            </a:r>
            <a:r>
              <a:rPr lang="zh-CN" altLang="en-US"/>
              <a:t>基因和荧光素酶基因皆可根据各自的功能，采用酶法检测。</a:t>
            </a:r>
          </a:p>
          <a:p>
            <a:r>
              <a:rPr lang="en-US" altLang="zh-CN"/>
              <a:t>2.</a:t>
            </a:r>
            <a:r>
              <a:rPr lang="zh-CN" altLang="en-US"/>
              <a:t>外源基因转录水平上的检测。</a:t>
            </a:r>
          </a:p>
          <a:p>
            <a:r>
              <a:rPr lang="en-US" altLang="zh-CN"/>
              <a:t>Northern</a:t>
            </a:r>
            <a:r>
              <a:rPr lang="zh-CN" altLang="en-US"/>
              <a:t>杂交（</a:t>
            </a:r>
            <a:r>
              <a:rPr lang="en-US" altLang="zh-CN"/>
              <a:t>Northernblotting</a:t>
            </a:r>
            <a:r>
              <a:rPr lang="zh-CN" altLang="en-US"/>
              <a:t>）以</a:t>
            </a:r>
            <a:r>
              <a:rPr lang="en-US" altLang="zh-CN"/>
              <a:t>RNA</a:t>
            </a:r>
            <a:r>
              <a:rPr lang="zh-CN" altLang="en-US"/>
              <a:t>为探针，检测外源基因转录产物特异</a:t>
            </a:r>
            <a:r>
              <a:rPr lang="en-US" altLang="zh-CN"/>
              <a:t>mRNA</a:t>
            </a:r>
            <a:r>
              <a:rPr lang="zh-CN" altLang="en-US"/>
              <a:t>。</a:t>
            </a:r>
            <a:r>
              <a:rPr lang="en-US" altLang="zh-CN"/>
              <a:t>Northern</a:t>
            </a:r>
            <a:r>
              <a:rPr lang="zh-CN" altLang="en-US"/>
              <a:t>杂交也有斑点杂交和印迹杂交。斑点杂交只需将</a:t>
            </a:r>
            <a:r>
              <a:rPr lang="en-US" altLang="zh-CN"/>
              <a:t>RNA</a:t>
            </a:r>
            <a:r>
              <a:rPr lang="zh-CN" altLang="en-US"/>
              <a:t>样品点样在固相膜上直接与探针杂交，但只能鉴定外源基因是否转录；而</a:t>
            </a:r>
            <a:r>
              <a:rPr lang="en-US" altLang="zh-CN"/>
              <a:t>Northern</a:t>
            </a:r>
            <a:r>
              <a:rPr lang="zh-CN" altLang="en-US"/>
              <a:t>印迹杂交则需将</a:t>
            </a:r>
            <a:r>
              <a:rPr lang="en-US" altLang="zh-CN"/>
              <a:t>RNA</a:t>
            </a:r>
            <a:r>
              <a:rPr lang="zh-CN" altLang="en-US"/>
              <a:t>样品进行电泳分离，然后转移到固相膜上，再与探针杂交，可对外源基因的转录状况进行较详细的分析。</a:t>
            </a:r>
            <a:r>
              <a:rPr lang="en-US" altLang="zh-CN"/>
              <a:t>Dot-Northern</a:t>
            </a:r>
            <a:r>
              <a:rPr lang="zh-CN" altLang="en-US"/>
              <a:t>杂交是将总</a:t>
            </a:r>
            <a:r>
              <a:rPr lang="en-US" altLang="zh-CN"/>
              <a:t>RNA</a:t>
            </a:r>
            <a:r>
              <a:rPr lang="zh-CN" altLang="en-US"/>
              <a:t>提取物经多孔过滤进样器直接转移到杂交膜上，其余步骤与</a:t>
            </a:r>
            <a:r>
              <a:rPr lang="en-US" altLang="zh-CN"/>
              <a:t>Northern</a:t>
            </a:r>
            <a:r>
              <a:rPr lang="zh-CN" altLang="en-US"/>
              <a:t>杂交相同。</a:t>
            </a:r>
            <a:r>
              <a:rPr lang="en-US" altLang="zh-CN"/>
              <a:t>Northern</a:t>
            </a:r>
            <a:r>
              <a:rPr lang="zh-CN" altLang="en-US"/>
              <a:t>杂交对细胞中低丰度的</a:t>
            </a:r>
            <a:r>
              <a:rPr lang="en-US" altLang="zh-CN"/>
              <a:t>mRNA</a:t>
            </a:r>
            <a:r>
              <a:rPr lang="zh-CN" altLang="en-US"/>
              <a:t>检出率较低。</a:t>
            </a:r>
          </a:p>
          <a:p>
            <a:endParaRPr lang="zh-CN" altLang="en-US"/>
          </a:p>
        </p:txBody>
      </p:sp>
      <p:sp>
        <p:nvSpPr>
          <p:cNvPr id="25604" name="灯片编号占位符 3">
            <a:extLst>
              <a:ext uri="{FF2B5EF4-FFF2-40B4-BE49-F238E27FC236}">
                <a16:creationId xmlns:a16="http://schemas.microsoft.com/office/drawing/2014/main" id="{21D85A28-9172-4DFB-BEDB-94A9D7F12E71}"/>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340A3B70-106C-47A7-8E0D-D20667CCB6AE}" type="slidenum">
              <a:rPr kumimoji="0" lang="en-US" altLang="zh-CN" sz="1200" smtClean="0">
                <a:latin typeface="Times New Roman" panose="02020603050405020304" pitchFamily="18" charset="0"/>
              </a:rPr>
              <a:pPr/>
              <a:t>11</a:t>
            </a:fld>
            <a:endParaRPr kumimoji="0" lang="en-US" altLang="zh-CN" sz="1200">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a:extLst>
              <a:ext uri="{FF2B5EF4-FFF2-40B4-BE49-F238E27FC236}">
                <a16:creationId xmlns:a16="http://schemas.microsoft.com/office/drawing/2014/main" id="{8F5F8A98-E96E-4002-8635-75E2DF07D0C7}"/>
              </a:ext>
            </a:extLst>
          </p:cNvPr>
          <p:cNvSpPr>
            <a:spLocks noGrp="1" noRot="1" noChangeAspect="1" noChangeArrowheads="1" noTextEdit="1"/>
          </p:cNvSpPr>
          <p:nvPr>
            <p:ph type="sldImg"/>
          </p:nvPr>
        </p:nvSpPr>
        <p:spPr>
          <a:ln/>
        </p:spPr>
      </p:sp>
      <p:sp>
        <p:nvSpPr>
          <p:cNvPr id="27651" name="备注占位符 2">
            <a:extLst>
              <a:ext uri="{FF2B5EF4-FFF2-40B4-BE49-F238E27FC236}">
                <a16:creationId xmlns:a16="http://schemas.microsoft.com/office/drawing/2014/main" id="{9976EBAF-05DA-4E11-8291-FDD3A9E65FB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zh-CN" altLang="en-US"/>
          </a:p>
        </p:txBody>
      </p:sp>
      <p:sp>
        <p:nvSpPr>
          <p:cNvPr id="27652" name="灯片编号占位符 3">
            <a:extLst>
              <a:ext uri="{FF2B5EF4-FFF2-40B4-BE49-F238E27FC236}">
                <a16:creationId xmlns:a16="http://schemas.microsoft.com/office/drawing/2014/main" id="{804DB5FE-00D7-4AFB-874F-F5A41D8BD983}"/>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5E648DB3-2DCD-41EA-9F00-B5C37D2210CC}" type="slidenum">
              <a:rPr kumimoji="0" lang="zh-CN" altLang="da-DK" sz="1200" smtClean="0">
                <a:latin typeface="Times New Roman" panose="02020603050405020304" pitchFamily="18" charset="0"/>
              </a:rPr>
              <a:pPr/>
              <a:t>12</a:t>
            </a:fld>
            <a:endParaRPr kumimoji="0" lang="da-DK" altLang="zh-CN" sz="1200">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85B396C0-B261-4B66-944B-2B1B0CF46F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8BB93699-3DF4-482C-8B68-11C874B440CE}" type="slidenum">
              <a:rPr kumimoji="0" lang="en-US" altLang="zh-CN" sz="1200" smtClean="0">
                <a:latin typeface="Times New Roman" panose="02020603050405020304" pitchFamily="18" charset="0"/>
              </a:rPr>
              <a:pPr/>
              <a:t>18</a:t>
            </a:fld>
            <a:endParaRPr kumimoji="0" lang="en-US" altLang="zh-CN" sz="1200">
              <a:latin typeface="Times New Roman" panose="02020603050405020304" pitchFamily="18" charset="0"/>
            </a:endParaRPr>
          </a:p>
        </p:txBody>
      </p:sp>
      <p:sp>
        <p:nvSpPr>
          <p:cNvPr id="34819" name="Rectangle 2">
            <a:extLst>
              <a:ext uri="{FF2B5EF4-FFF2-40B4-BE49-F238E27FC236}">
                <a16:creationId xmlns:a16="http://schemas.microsoft.com/office/drawing/2014/main" id="{3D425880-4831-432F-80B7-ABA542DAB63C}"/>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0B01021F-EBBE-4AE9-87C6-3AF5BE01021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06488633-8C9C-46F8-A28A-20571FACC30F}"/>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581BA920-9917-413E-A41D-15F646F4B22E}" type="slidenum">
              <a:rPr kumimoji="0" lang="en-US" altLang="zh-CN" sz="1200" smtClean="0">
                <a:latin typeface="Times New Roman" panose="02020603050405020304" pitchFamily="18" charset="0"/>
              </a:rPr>
              <a:pPr/>
              <a:t>19</a:t>
            </a:fld>
            <a:endParaRPr kumimoji="0" lang="en-US" altLang="zh-CN" sz="1200">
              <a:latin typeface="Times New Roman" panose="02020603050405020304" pitchFamily="18" charset="0"/>
            </a:endParaRPr>
          </a:p>
        </p:txBody>
      </p:sp>
      <p:sp>
        <p:nvSpPr>
          <p:cNvPr id="36867" name="Rectangle 2">
            <a:extLst>
              <a:ext uri="{FF2B5EF4-FFF2-40B4-BE49-F238E27FC236}">
                <a16:creationId xmlns:a16="http://schemas.microsoft.com/office/drawing/2014/main" id="{136AE5D4-D43E-4B36-BEA6-D2916F4EF659}"/>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80526A29-6021-4BB7-9FAB-75CD1699939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ltLang="zh-CN">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Picture 10" descr="art">
            <a:extLst>
              <a:ext uri="{FF2B5EF4-FFF2-40B4-BE49-F238E27FC236}">
                <a16:creationId xmlns:a16="http://schemas.microsoft.com/office/drawing/2014/main" id="{673A8832-A77C-49BD-8BFC-5BC002A13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53714" b="2774"/>
          <a:stretch>
            <a:fillRect/>
          </a:stretch>
        </p:blipFill>
        <p:spPr bwMode="auto">
          <a:xfrm>
            <a:off x="0" y="0"/>
            <a:ext cx="914717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A2F13776-ED37-4DAE-B4B4-F1EDB8DBC66E}"/>
              </a:ext>
            </a:extLst>
          </p:cNvPr>
          <p:cNvSpPr>
            <a:spLocks noChangeArrowheads="1"/>
          </p:cNvSpPr>
          <p:nvPr userDrawn="1"/>
        </p:nvSpPr>
        <p:spPr bwMode="auto">
          <a:xfrm>
            <a:off x="15875" y="0"/>
            <a:ext cx="9140825" cy="6856413"/>
          </a:xfrm>
          <a:prstGeom prst="rect">
            <a:avLst/>
          </a:prstGeom>
          <a:solidFill>
            <a:schemeClr val="bg1">
              <a:alpha val="74901"/>
            </a:schemeClr>
          </a:solidFill>
          <a:ln>
            <a:noFill/>
          </a:ln>
          <a:effectLst/>
        </p:spPr>
        <p:txBody>
          <a:bodyPr wrap="none" anchor="ctr"/>
          <a:lstStyle>
            <a:lvl1pPr>
              <a:defRPr kumimoji="1" sz="2500">
                <a:solidFill>
                  <a:schemeClr val="tx1"/>
                </a:solidFill>
                <a:latin typeface="Arial" charset="0"/>
                <a:cs typeface="Arial" charset="0"/>
              </a:defRPr>
            </a:lvl1pPr>
            <a:lvl2pPr marL="742950" indent="-285750">
              <a:defRPr kumimoji="1" sz="2500">
                <a:solidFill>
                  <a:schemeClr val="tx1"/>
                </a:solidFill>
                <a:latin typeface="Arial" charset="0"/>
                <a:cs typeface="Arial" charset="0"/>
              </a:defRPr>
            </a:lvl2pPr>
            <a:lvl3pPr marL="1143000" indent="-228600">
              <a:defRPr kumimoji="1" sz="2500">
                <a:solidFill>
                  <a:schemeClr val="tx1"/>
                </a:solidFill>
                <a:latin typeface="Arial" charset="0"/>
                <a:cs typeface="Arial" charset="0"/>
              </a:defRPr>
            </a:lvl3pPr>
            <a:lvl4pPr marL="1600200" indent="-228600">
              <a:defRPr kumimoji="1" sz="2500">
                <a:solidFill>
                  <a:schemeClr val="tx1"/>
                </a:solidFill>
                <a:latin typeface="Arial" charset="0"/>
                <a:cs typeface="Arial" charset="0"/>
              </a:defRPr>
            </a:lvl4pPr>
            <a:lvl5pPr marL="2057400" indent="-228600">
              <a:defRPr kumimoji="1" sz="2500">
                <a:solidFill>
                  <a:schemeClr val="tx1"/>
                </a:solidFill>
                <a:latin typeface="Arial" charset="0"/>
                <a:cs typeface="Arial" charset="0"/>
              </a:defRPr>
            </a:lvl5pPr>
            <a:lvl6pPr marL="2514600" indent="-228600" algn="r" eaLnBrk="0" fontAlgn="base" hangingPunct="0">
              <a:spcBef>
                <a:spcPct val="0"/>
              </a:spcBef>
              <a:spcAft>
                <a:spcPct val="0"/>
              </a:spcAft>
              <a:defRPr kumimoji="1" sz="2500">
                <a:solidFill>
                  <a:schemeClr val="tx1"/>
                </a:solidFill>
                <a:latin typeface="Arial" charset="0"/>
                <a:cs typeface="Arial" charset="0"/>
              </a:defRPr>
            </a:lvl6pPr>
            <a:lvl7pPr marL="2971800" indent="-228600" algn="r" eaLnBrk="0" fontAlgn="base" hangingPunct="0">
              <a:spcBef>
                <a:spcPct val="0"/>
              </a:spcBef>
              <a:spcAft>
                <a:spcPct val="0"/>
              </a:spcAft>
              <a:defRPr kumimoji="1" sz="2500">
                <a:solidFill>
                  <a:schemeClr val="tx1"/>
                </a:solidFill>
                <a:latin typeface="Arial" charset="0"/>
                <a:cs typeface="Arial" charset="0"/>
              </a:defRPr>
            </a:lvl7pPr>
            <a:lvl8pPr marL="3429000" indent="-228600" algn="r" eaLnBrk="0" fontAlgn="base" hangingPunct="0">
              <a:spcBef>
                <a:spcPct val="0"/>
              </a:spcBef>
              <a:spcAft>
                <a:spcPct val="0"/>
              </a:spcAft>
              <a:defRPr kumimoji="1" sz="2500">
                <a:solidFill>
                  <a:schemeClr val="tx1"/>
                </a:solidFill>
                <a:latin typeface="Arial" charset="0"/>
                <a:cs typeface="Arial" charset="0"/>
              </a:defRPr>
            </a:lvl8pPr>
            <a:lvl9pPr marL="3886200" indent="-228600" algn="r" eaLnBrk="0" fontAlgn="base" hangingPunct="0">
              <a:spcBef>
                <a:spcPct val="0"/>
              </a:spcBef>
              <a:spcAft>
                <a:spcPct val="0"/>
              </a:spcAft>
              <a:defRPr kumimoji="1" sz="2500">
                <a:solidFill>
                  <a:schemeClr val="tx1"/>
                </a:solidFill>
                <a:latin typeface="Arial" charset="0"/>
                <a:cs typeface="Arial" charset="0"/>
              </a:defRPr>
            </a:lvl9pPr>
          </a:lstStyle>
          <a:p>
            <a:pPr algn="ctr" eaLnBrk="1" hangingPunct="1">
              <a:defRPr/>
            </a:pPr>
            <a:endParaRPr kumimoji="0" lang="zh-CN" altLang="zh-CN" sz="2700">
              <a:latin typeface="Times New Roman" pitchFamily="18" charset="0"/>
              <a:ea typeface="宋体" charset="-122"/>
            </a:endParaRPr>
          </a:p>
        </p:txBody>
      </p:sp>
      <p:sp>
        <p:nvSpPr>
          <p:cNvPr id="6" name="Rectangle 3">
            <a:extLst>
              <a:ext uri="{FF2B5EF4-FFF2-40B4-BE49-F238E27FC236}">
                <a16:creationId xmlns:a16="http://schemas.microsoft.com/office/drawing/2014/main" id="{24C4E4B2-8E3D-4348-837C-5AE63EBBA4A4}"/>
              </a:ext>
            </a:extLst>
          </p:cNvPr>
          <p:cNvSpPr>
            <a:spLocks noChangeArrowheads="1"/>
          </p:cNvSpPr>
          <p:nvPr userDrawn="1"/>
        </p:nvSpPr>
        <p:spPr bwMode="auto">
          <a:xfrm>
            <a:off x="0" y="6019800"/>
            <a:ext cx="9144000" cy="533400"/>
          </a:xfrm>
          <a:prstGeom prst="rect">
            <a:avLst/>
          </a:prstGeom>
          <a:solidFill>
            <a:srgbClr val="584099"/>
          </a:solidFill>
          <a:ln>
            <a:noFill/>
          </a:ln>
          <a:effectLst/>
        </p:spPr>
        <p:txBody>
          <a:bodyPr wrap="none" anchor="ctr"/>
          <a:lstStyle>
            <a:lvl1pPr>
              <a:defRPr kumimoji="1" sz="2500">
                <a:solidFill>
                  <a:schemeClr val="tx1"/>
                </a:solidFill>
                <a:latin typeface="Arial" charset="0"/>
                <a:cs typeface="Arial" charset="0"/>
              </a:defRPr>
            </a:lvl1pPr>
            <a:lvl2pPr marL="742950" indent="-285750">
              <a:defRPr kumimoji="1" sz="2500">
                <a:solidFill>
                  <a:schemeClr val="tx1"/>
                </a:solidFill>
                <a:latin typeface="Arial" charset="0"/>
                <a:cs typeface="Arial" charset="0"/>
              </a:defRPr>
            </a:lvl2pPr>
            <a:lvl3pPr marL="1143000" indent="-228600">
              <a:defRPr kumimoji="1" sz="2500">
                <a:solidFill>
                  <a:schemeClr val="tx1"/>
                </a:solidFill>
                <a:latin typeface="Arial" charset="0"/>
                <a:cs typeface="Arial" charset="0"/>
              </a:defRPr>
            </a:lvl3pPr>
            <a:lvl4pPr marL="1600200" indent="-228600">
              <a:defRPr kumimoji="1" sz="2500">
                <a:solidFill>
                  <a:schemeClr val="tx1"/>
                </a:solidFill>
                <a:latin typeface="Arial" charset="0"/>
                <a:cs typeface="Arial" charset="0"/>
              </a:defRPr>
            </a:lvl4pPr>
            <a:lvl5pPr marL="2057400" indent="-228600">
              <a:defRPr kumimoji="1" sz="2500">
                <a:solidFill>
                  <a:schemeClr val="tx1"/>
                </a:solidFill>
                <a:latin typeface="Arial" charset="0"/>
                <a:cs typeface="Arial" charset="0"/>
              </a:defRPr>
            </a:lvl5pPr>
            <a:lvl6pPr marL="2514600" indent="-228600" algn="r" eaLnBrk="0" fontAlgn="base" hangingPunct="0">
              <a:spcBef>
                <a:spcPct val="0"/>
              </a:spcBef>
              <a:spcAft>
                <a:spcPct val="0"/>
              </a:spcAft>
              <a:defRPr kumimoji="1" sz="2500">
                <a:solidFill>
                  <a:schemeClr val="tx1"/>
                </a:solidFill>
                <a:latin typeface="Arial" charset="0"/>
                <a:cs typeface="Arial" charset="0"/>
              </a:defRPr>
            </a:lvl6pPr>
            <a:lvl7pPr marL="2971800" indent="-228600" algn="r" eaLnBrk="0" fontAlgn="base" hangingPunct="0">
              <a:spcBef>
                <a:spcPct val="0"/>
              </a:spcBef>
              <a:spcAft>
                <a:spcPct val="0"/>
              </a:spcAft>
              <a:defRPr kumimoji="1" sz="2500">
                <a:solidFill>
                  <a:schemeClr val="tx1"/>
                </a:solidFill>
                <a:latin typeface="Arial" charset="0"/>
                <a:cs typeface="Arial" charset="0"/>
              </a:defRPr>
            </a:lvl7pPr>
            <a:lvl8pPr marL="3429000" indent="-228600" algn="r" eaLnBrk="0" fontAlgn="base" hangingPunct="0">
              <a:spcBef>
                <a:spcPct val="0"/>
              </a:spcBef>
              <a:spcAft>
                <a:spcPct val="0"/>
              </a:spcAft>
              <a:defRPr kumimoji="1" sz="2500">
                <a:solidFill>
                  <a:schemeClr val="tx1"/>
                </a:solidFill>
                <a:latin typeface="Arial" charset="0"/>
                <a:cs typeface="Arial" charset="0"/>
              </a:defRPr>
            </a:lvl8pPr>
            <a:lvl9pPr marL="3886200" indent="-228600" algn="r" eaLnBrk="0" fontAlgn="base" hangingPunct="0">
              <a:spcBef>
                <a:spcPct val="0"/>
              </a:spcBef>
              <a:spcAft>
                <a:spcPct val="0"/>
              </a:spcAft>
              <a:defRPr kumimoji="1" sz="2500">
                <a:solidFill>
                  <a:schemeClr val="tx1"/>
                </a:solidFill>
                <a:latin typeface="Arial" charset="0"/>
                <a:cs typeface="Arial" charset="0"/>
              </a:defRPr>
            </a:lvl9pPr>
          </a:lstStyle>
          <a:p>
            <a:pPr algn="r">
              <a:defRPr/>
            </a:pPr>
            <a:endParaRPr lang="zh-CN" altLang="en-US">
              <a:ea typeface="宋体" charset="-122"/>
            </a:endParaRPr>
          </a:p>
        </p:txBody>
      </p:sp>
      <p:sp>
        <p:nvSpPr>
          <p:cNvPr id="7" name="Rectangle 4">
            <a:extLst>
              <a:ext uri="{FF2B5EF4-FFF2-40B4-BE49-F238E27FC236}">
                <a16:creationId xmlns:a16="http://schemas.microsoft.com/office/drawing/2014/main" id="{7785BBE3-DC9F-462A-9B66-510FFA0ABC35}"/>
              </a:ext>
            </a:extLst>
          </p:cNvPr>
          <p:cNvSpPr>
            <a:spLocks noChangeArrowheads="1"/>
          </p:cNvSpPr>
          <p:nvPr userDrawn="1"/>
        </p:nvSpPr>
        <p:spPr bwMode="auto">
          <a:xfrm>
            <a:off x="0" y="0"/>
            <a:ext cx="9144000" cy="1524000"/>
          </a:xfrm>
          <a:prstGeom prst="rect">
            <a:avLst/>
          </a:prstGeom>
          <a:solidFill>
            <a:srgbClr val="57B29F"/>
          </a:solidFill>
          <a:ln>
            <a:noFill/>
          </a:ln>
          <a:effectLst/>
        </p:spPr>
        <p:txBody>
          <a:bodyPr wrap="none" anchor="ctr"/>
          <a:lstStyle>
            <a:lvl1pPr>
              <a:defRPr kumimoji="1" sz="2500">
                <a:solidFill>
                  <a:schemeClr val="tx1"/>
                </a:solidFill>
                <a:latin typeface="Arial" charset="0"/>
                <a:cs typeface="Arial" charset="0"/>
              </a:defRPr>
            </a:lvl1pPr>
            <a:lvl2pPr marL="742950" indent="-285750">
              <a:defRPr kumimoji="1" sz="2500">
                <a:solidFill>
                  <a:schemeClr val="tx1"/>
                </a:solidFill>
                <a:latin typeface="Arial" charset="0"/>
                <a:cs typeface="Arial" charset="0"/>
              </a:defRPr>
            </a:lvl2pPr>
            <a:lvl3pPr marL="1143000" indent="-228600">
              <a:defRPr kumimoji="1" sz="2500">
                <a:solidFill>
                  <a:schemeClr val="tx1"/>
                </a:solidFill>
                <a:latin typeface="Arial" charset="0"/>
                <a:cs typeface="Arial" charset="0"/>
              </a:defRPr>
            </a:lvl3pPr>
            <a:lvl4pPr marL="1600200" indent="-228600">
              <a:defRPr kumimoji="1" sz="2500">
                <a:solidFill>
                  <a:schemeClr val="tx1"/>
                </a:solidFill>
                <a:latin typeface="Arial" charset="0"/>
                <a:cs typeface="Arial" charset="0"/>
              </a:defRPr>
            </a:lvl4pPr>
            <a:lvl5pPr marL="2057400" indent="-228600">
              <a:defRPr kumimoji="1" sz="2500">
                <a:solidFill>
                  <a:schemeClr val="tx1"/>
                </a:solidFill>
                <a:latin typeface="Arial" charset="0"/>
                <a:cs typeface="Arial" charset="0"/>
              </a:defRPr>
            </a:lvl5pPr>
            <a:lvl6pPr marL="2514600" indent="-228600" algn="r" eaLnBrk="0" fontAlgn="base" hangingPunct="0">
              <a:spcBef>
                <a:spcPct val="0"/>
              </a:spcBef>
              <a:spcAft>
                <a:spcPct val="0"/>
              </a:spcAft>
              <a:defRPr kumimoji="1" sz="2500">
                <a:solidFill>
                  <a:schemeClr val="tx1"/>
                </a:solidFill>
                <a:latin typeface="Arial" charset="0"/>
                <a:cs typeface="Arial" charset="0"/>
              </a:defRPr>
            </a:lvl6pPr>
            <a:lvl7pPr marL="2971800" indent="-228600" algn="r" eaLnBrk="0" fontAlgn="base" hangingPunct="0">
              <a:spcBef>
                <a:spcPct val="0"/>
              </a:spcBef>
              <a:spcAft>
                <a:spcPct val="0"/>
              </a:spcAft>
              <a:defRPr kumimoji="1" sz="2500">
                <a:solidFill>
                  <a:schemeClr val="tx1"/>
                </a:solidFill>
                <a:latin typeface="Arial" charset="0"/>
                <a:cs typeface="Arial" charset="0"/>
              </a:defRPr>
            </a:lvl7pPr>
            <a:lvl8pPr marL="3429000" indent="-228600" algn="r" eaLnBrk="0" fontAlgn="base" hangingPunct="0">
              <a:spcBef>
                <a:spcPct val="0"/>
              </a:spcBef>
              <a:spcAft>
                <a:spcPct val="0"/>
              </a:spcAft>
              <a:defRPr kumimoji="1" sz="2500">
                <a:solidFill>
                  <a:schemeClr val="tx1"/>
                </a:solidFill>
                <a:latin typeface="Arial" charset="0"/>
                <a:cs typeface="Arial" charset="0"/>
              </a:defRPr>
            </a:lvl8pPr>
            <a:lvl9pPr marL="3886200" indent="-228600" algn="r" eaLnBrk="0" fontAlgn="base" hangingPunct="0">
              <a:spcBef>
                <a:spcPct val="0"/>
              </a:spcBef>
              <a:spcAft>
                <a:spcPct val="0"/>
              </a:spcAft>
              <a:defRPr kumimoji="1" sz="2500">
                <a:solidFill>
                  <a:schemeClr val="tx1"/>
                </a:solidFill>
                <a:latin typeface="Arial" charset="0"/>
                <a:cs typeface="Arial" charset="0"/>
              </a:defRPr>
            </a:lvl9pPr>
          </a:lstStyle>
          <a:p>
            <a:pPr algn="r">
              <a:defRPr/>
            </a:pPr>
            <a:endParaRPr lang="zh-CN" altLang="en-US">
              <a:ea typeface="宋体" charset="-122"/>
            </a:endParaRPr>
          </a:p>
        </p:txBody>
      </p:sp>
      <p:sp>
        <p:nvSpPr>
          <p:cNvPr id="440325" name="Rectangle 5"/>
          <p:cNvSpPr>
            <a:spLocks noGrp="1" noChangeArrowheads="1"/>
          </p:cNvSpPr>
          <p:nvPr>
            <p:ph type="subTitle" idx="1"/>
          </p:nvPr>
        </p:nvSpPr>
        <p:spPr>
          <a:xfrm>
            <a:off x="238125" y="1531938"/>
            <a:ext cx="8677275" cy="1752600"/>
          </a:xfrm>
        </p:spPr>
        <p:txBody>
          <a:bodyPr/>
          <a:lstStyle>
            <a:lvl1pPr marL="0" indent="0">
              <a:buFontTx/>
              <a:buNone/>
              <a:defRPr sz="5500">
                <a:solidFill>
                  <a:srgbClr val="990066"/>
                </a:solidFill>
                <a:latin typeface="Times New Roman" pitchFamily="18" charset="0"/>
              </a:defRPr>
            </a:lvl1pPr>
          </a:lstStyle>
          <a:p>
            <a:pPr lvl="0"/>
            <a:r>
              <a:rPr lang="en-US" altLang="zh-CN" noProof="0"/>
              <a:t>Click to edit Master subtitle style</a:t>
            </a:r>
          </a:p>
        </p:txBody>
      </p:sp>
      <p:sp>
        <p:nvSpPr>
          <p:cNvPr id="440326" name="Rectangle 6"/>
          <p:cNvSpPr>
            <a:spLocks noGrp="1" noChangeArrowheads="1"/>
          </p:cNvSpPr>
          <p:nvPr>
            <p:ph type="ctrTitle"/>
          </p:nvPr>
        </p:nvSpPr>
        <p:spPr>
          <a:xfrm>
            <a:off x="206375" y="157163"/>
            <a:ext cx="8709025" cy="1143000"/>
          </a:xfrm>
          <a:effectLst>
            <a:outerShdw dist="35921" dir="2700000" algn="ctr" rotWithShape="0">
              <a:srgbClr val="808080"/>
            </a:outerShdw>
          </a:effectLst>
        </p:spPr>
        <p:txBody>
          <a:bodyPr anchor="ctr"/>
          <a:lstStyle>
            <a:lvl1pPr marL="0" indent="0">
              <a:defRPr sz="5000">
                <a:solidFill>
                  <a:schemeClr val="bg1"/>
                </a:solidFill>
                <a:latin typeface="Arial" charset="0"/>
              </a:defRPr>
            </a:lvl1pPr>
          </a:lstStyle>
          <a:p>
            <a:pPr lvl="0"/>
            <a:r>
              <a:rPr lang="en-US" altLang="zh-CN" noProof="0"/>
              <a:t>Click to edit Master title style</a:t>
            </a:r>
          </a:p>
        </p:txBody>
      </p:sp>
    </p:spTree>
    <p:extLst>
      <p:ext uri="{BB962C8B-B14F-4D97-AF65-F5344CB8AC3E}">
        <p14:creationId xmlns:p14="http://schemas.microsoft.com/office/powerpoint/2010/main" val="2247339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A5C8C740-AA32-49B4-85FB-6C1557420DD8}"/>
              </a:ext>
            </a:extLst>
          </p:cNvPr>
          <p:cNvSpPr>
            <a:spLocks noGrp="1" noChangeArrowheads="1"/>
          </p:cNvSpPr>
          <p:nvPr>
            <p:ph type="sldNum" sz="quarter" idx="10"/>
          </p:nvPr>
        </p:nvSpPr>
        <p:spPr/>
        <p:txBody>
          <a:bodyPr/>
          <a:lstStyle>
            <a:lvl1pPr>
              <a:defRPr/>
            </a:lvl1pPr>
          </a:lstStyle>
          <a:p>
            <a:pPr>
              <a:defRPr/>
            </a:pPr>
            <a:fld id="{33D8FE0B-A3DF-4658-8CF9-1CABAF1413A4}" type="slidenum">
              <a:rPr lang="en-US" altLang="zh-CN"/>
              <a:pPr>
                <a:defRPr/>
              </a:pPr>
              <a:t>‹#›</a:t>
            </a:fld>
            <a:endParaRPr lang="en-US" altLang="zh-CN" dirty="0"/>
          </a:p>
        </p:txBody>
      </p:sp>
    </p:spTree>
    <p:extLst>
      <p:ext uri="{BB962C8B-B14F-4D97-AF65-F5344CB8AC3E}">
        <p14:creationId xmlns:p14="http://schemas.microsoft.com/office/powerpoint/2010/main" val="1241459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5600" y="76200"/>
            <a:ext cx="2133600" cy="44989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04800" y="76200"/>
            <a:ext cx="6248400" cy="44989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EA5EE7AB-1FAF-409F-8E01-BE4D265DD9D7}"/>
              </a:ext>
            </a:extLst>
          </p:cNvPr>
          <p:cNvSpPr>
            <a:spLocks noGrp="1" noChangeArrowheads="1"/>
          </p:cNvSpPr>
          <p:nvPr>
            <p:ph type="sldNum" sz="quarter" idx="10"/>
          </p:nvPr>
        </p:nvSpPr>
        <p:spPr/>
        <p:txBody>
          <a:bodyPr/>
          <a:lstStyle>
            <a:lvl1pPr>
              <a:defRPr/>
            </a:lvl1pPr>
          </a:lstStyle>
          <a:p>
            <a:pPr>
              <a:defRPr/>
            </a:pPr>
            <a:fld id="{AC55FA83-3093-429B-9DE3-108491F593CD}" type="slidenum">
              <a:rPr lang="en-US" altLang="zh-CN"/>
              <a:pPr>
                <a:defRPr/>
              </a:pPr>
              <a:t>‹#›</a:t>
            </a:fld>
            <a:endParaRPr lang="en-US" altLang="zh-CN" dirty="0"/>
          </a:p>
        </p:txBody>
      </p:sp>
    </p:spTree>
    <p:extLst>
      <p:ext uri="{BB962C8B-B14F-4D97-AF65-F5344CB8AC3E}">
        <p14:creationId xmlns:p14="http://schemas.microsoft.com/office/powerpoint/2010/main" val="2951601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381000" y="152400"/>
            <a:ext cx="8382000" cy="914400"/>
          </a:xfrm>
        </p:spPr>
        <p:txBody>
          <a:bodyPr/>
          <a:lstStyle/>
          <a:p>
            <a:r>
              <a:rPr lang="zh-CN" altLang="en-US"/>
              <a:t>单击此处编辑母版标题样式</a:t>
            </a:r>
          </a:p>
        </p:txBody>
      </p:sp>
      <p:sp>
        <p:nvSpPr>
          <p:cNvPr id="3" name="图表占位符 2"/>
          <p:cNvSpPr>
            <a:spLocks noGrp="1"/>
          </p:cNvSpPr>
          <p:nvPr>
            <p:ph type="chart" idx="1"/>
          </p:nvPr>
        </p:nvSpPr>
        <p:spPr>
          <a:xfrm>
            <a:off x="381000" y="1524000"/>
            <a:ext cx="8382000" cy="4038600"/>
          </a:xfrm>
        </p:spPr>
        <p:txBody>
          <a:bodyPr/>
          <a:lstStyle/>
          <a:p>
            <a:pPr lvl="0"/>
            <a:endParaRPr lang="zh-CN" altLang="en-US" noProof="0"/>
          </a:p>
        </p:txBody>
      </p:sp>
      <p:sp>
        <p:nvSpPr>
          <p:cNvPr id="4" name="Rectangle 6">
            <a:extLst>
              <a:ext uri="{FF2B5EF4-FFF2-40B4-BE49-F238E27FC236}">
                <a16:creationId xmlns:a16="http://schemas.microsoft.com/office/drawing/2014/main" id="{3C029048-6473-4D2E-A634-30C523F8A7CE}"/>
              </a:ext>
            </a:extLst>
          </p:cNvPr>
          <p:cNvSpPr>
            <a:spLocks noGrp="1" noChangeArrowheads="1"/>
          </p:cNvSpPr>
          <p:nvPr>
            <p:ph type="sldNum" sz="quarter" idx="10"/>
          </p:nvPr>
        </p:nvSpPr>
        <p:spPr/>
        <p:txBody>
          <a:bodyPr/>
          <a:lstStyle>
            <a:lvl1pPr>
              <a:defRPr/>
            </a:lvl1pPr>
          </a:lstStyle>
          <a:p>
            <a:pPr>
              <a:defRPr/>
            </a:pPr>
            <a:fld id="{233E9B86-90A4-43E0-9AC1-B4C962470E26}" type="slidenum">
              <a:rPr lang="en-US" altLang="zh-CN"/>
              <a:pPr>
                <a:defRPr/>
              </a:pPr>
              <a:t>‹#›</a:t>
            </a:fld>
            <a:endParaRPr lang="en-US" altLang="zh-CN" dirty="0"/>
          </a:p>
        </p:txBody>
      </p:sp>
    </p:spTree>
    <p:extLst>
      <p:ext uri="{BB962C8B-B14F-4D97-AF65-F5344CB8AC3E}">
        <p14:creationId xmlns:p14="http://schemas.microsoft.com/office/powerpoint/2010/main" val="3298504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263919" y="167418"/>
            <a:ext cx="7772400" cy="1143000"/>
          </a:xfrm>
        </p:spPr>
        <p:txBody>
          <a:bodyPr/>
          <a:lstStyle/>
          <a:p>
            <a:r>
              <a:rPr lang="zh-CN" altLang="en-US" dirty="0"/>
              <a:t>单击此处编辑母版标题样式</a:t>
            </a:r>
          </a:p>
        </p:txBody>
      </p:sp>
      <p:sp>
        <p:nvSpPr>
          <p:cNvPr id="3" name="表格占位符 2"/>
          <p:cNvSpPr>
            <a:spLocks noGrp="1"/>
          </p:cNvSpPr>
          <p:nvPr>
            <p:ph type="tbl" idx="1"/>
          </p:nvPr>
        </p:nvSpPr>
        <p:spPr>
          <a:xfrm>
            <a:off x="685800" y="1760665"/>
            <a:ext cx="7772400" cy="4114800"/>
          </a:xfrm>
        </p:spPr>
        <p:txBody>
          <a:bodyPr/>
          <a:lstStyle/>
          <a:p>
            <a:pPr lvl="0"/>
            <a:endParaRPr lang="zh-CN" altLang="en-US" noProof="0" dirty="0"/>
          </a:p>
        </p:txBody>
      </p:sp>
      <p:sp>
        <p:nvSpPr>
          <p:cNvPr id="4" name="Rectangle 6">
            <a:extLst>
              <a:ext uri="{FF2B5EF4-FFF2-40B4-BE49-F238E27FC236}">
                <a16:creationId xmlns:a16="http://schemas.microsoft.com/office/drawing/2014/main" id="{E8A499BF-6863-43EA-A913-ACE8CB50F672}"/>
              </a:ext>
            </a:extLst>
          </p:cNvPr>
          <p:cNvSpPr>
            <a:spLocks noGrp="1" noChangeArrowheads="1"/>
          </p:cNvSpPr>
          <p:nvPr>
            <p:ph type="sldNum" sz="quarter" idx="10"/>
          </p:nvPr>
        </p:nvSpPr>
        <p:spPr/>
        <p:txBody>
          <a:bodyPr/>
          <a:lstStyle>
            <a:lvl1pPr algn="r" eaLnBrk="1" hangingPunct="1">
              <a:defRPr sz="1100">
                <a:solidFill>
                  <a:schemeClr val="bg1">
                    <a:lumMod val="65000"/>
                  </a:schemeClr>
                </a:solidFill>
                <a:ea typeface="宋体" panose="02010600030101010101" pitchFamily="2" charset="-122"/>
              </a:defRPr>
            </a:lvl1pPr>
          </a:lstStyle>
          <a:p>
            <a:pPr>
              <a:defRPr/>
            </a:pPr>
            <a:fld id="{94D2D547-6899-4A69-9FBD-CACCE4A6073C}" type="slidenum">
              <a:rPr lang="en-US" altLang="zh-CN"/>
              <a:pPr>
                <a:defRPr/>
              </a:pPr>
              <a:t>‹#›</a:t>
            </a:fld>
            <a:endParaRPr lang="en-US" altLang="zh-CN" dirty="0"/>
          </a:p>
        </p:txBody>
      </p:sp>
    </p:spTree>
    <p:extLst>
      <p:ext uri="{BB962C8B-B14F-4D97-AF65-F5344CB8AC3E}">
        <p14:creationId xmlns:p14="http://schemas.microsoft.com/office/powerpoint/2010/main" val="117596996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40325" name="Rectangle 5"/>
          <p:cNvSpPr>
            <a:spLocks noGrp="1" noChangeArrowheads="1"/>
          </p:cNvSpPr>
          <p:nvPr>
            <p:ph type="subTitle" idx="1"/>
          </p:nvPr>
        </p:nvSpPr>
        <p:spPr>
          <a:xfrm>
            <a:off x="238125" y="1531938"/>
            <a:ext cx="8677275" cy="1752600"/>
          </a:xfrm>
        </p:spPr>
        <p:txBody>
          <a:bodyPr/>
          <a:lstStyle>
            <a:lvl1pPr marL="0" indent="0">
              <a:buFontTx/>
              <a:buNone/>
              <a:defRPr sz="5500">
                <a:solidFill>
                  <a:srgbClr val="990066"/>
                </a:solidFill>
                <a:latin typeface="Times New Roman" pitchFamily="18" charset="0"/>
              </a:defRPr>
            </a:lvl1pPr>
          </a:lstStyle>
          <a:p>
            <a:pPr lvl="0"/>
            <a:r>
              <a:rPr lang="en-US" altLang="zh-CN" noProof="0"/>
              <a:t>Click to edit Master subtitle style</a:t>
            </a:r>
          </a:p>
        </p:txBody>
      </p:sp>
      <p:sp>
        <p:nvSpPr>
          <p:cNvPr id="440326" name="Rectangle 6"/>
          <p:cNvSpPr>
            <a:spLocks noGrp="1" noChangeArrowheads="1"/>
          </p:cNvSpPr>
          <p:nvPr>
            <p:ph type="ctrTitle"/>
          </p:nvPr>
        </p:nvSpPr>
        <p:spPr>
          <a:xfrm>
            <a:off x="206375" y="157163"/>
            <a:ext cx="8709025" cy="1143000"/>
          </a:xfrm>
          <a:effectLst>
            <a:outerShdw dist="35921" dir="2700000" algn="ctr" rotWithShape="0">
              <a:srgbClr val="808080"/>
            </a:outerShdw>
          </a:effectLst>
        </p:spPr>
        <p:txBody>
          <a:bodyPr anchor="ctr"/>
          <a:lstStyle>
            <a:lvl1pPr marL="0" indent="0">
              <a:defRPr sz="5000">
                <a:solidFill>
                  <a:schemeClr val="bg1"/>
                </a:solidFill>
                <a:latin typeface="Arial" charset="0"/>
              </a:defRPr>
            </a:lvl1pPr>
          </a:lstStyle>
          <a:p>
            <a:pPr lvl="0"/>
            <a:r>
              <a:rPr lang="en-US" altLang="zh-CN" noProof="0"/>
              <a:t>Click to edit Master title style</a:t>
            </a:r>
          </a:p>
        </p:txBody>
      </p:sp>
    </p:spTree>
    <p:extLst>
      <p:ext uri="{BB962C8B-B14F-4D97-AF65-F5344CB8AC3E}">
        <p14:creationId xmlns:p14="http://schemas.microsoft.com/office/powerpoint/2010/main" val="2429127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04800" y="76200"/>
            <a:ext cx="8534400" cy="646331"/>
          </a:xfrm>
        </p:spPr>
        <p:txBody>
          <a:bodyPr/>
          <a:lstStyle>
            <a:lvl1pPr>
              <a:defRPr sz="4000">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304800" y="1219200"/>
            <a:ext cx="8534400" cy="3362325"/>
          </a:xfrm>
        </p:spPr>
        <p:txBody>
          <a:bodyPr/>
          <a:lstStyle>
            <a:lvl1pPr>
              <a:defRPr sz="3200"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b="1">
                <a:latin typeface="微软雅黑" panose="020B0503020204020204" pitchFamily="34" charset="-122"/>
                <a:ea typeface="微软雅黑" panose="020B0503020204020204" pitchFamily="34" charset="-122"/>
              </a:defRPr>
            </a:lvl3pPr>
            <a:lvl4pPr>
              <a:defRPr b="1">
                <a:latin typeface="微软雅黑" panose="020B0503020204020204" pitchFamily="34" charset="-122"/>
                <a:ea typeface="微软雅黑" panose="020B0503020204020204" pitchFamily="34" charset="-122"/>
              </a:defRPr>
            </a:lvl4pPr>
            <a:lvl5pPr>
              <a:defRPr b="1">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Rectangle 6">
            <a:extLst>
              <a:ext uri="{FF2B5EF4-FFF2-40B4-BE49-F238E27FC236}">
                <a16:creationId xmlns:a16="http://schemas.microsoft.com/office/drawing/2014/main" id="{896B741F-D97B-4018-936B-340DD501AB51}"/>
              </a:ext>
            </a:extLst>
          </p:cNvPr>
          <p:cNvSpPr>
            <a:spLocks noGrp="1" noChangeArrowheads="1"/>
          </p:cNvSpPr>
          <p:nvPr>
            <p:ph type="sldNum" sz="quarter" idx="10"/>
          </p:nvPr>
        </p:nvSpPr>
        <p:spPr/>
        <p:txBody>
          <a:bodyPr/>
          <a:lstStyle>
            <a:lvl1pPr>
              <a:defRPr/>
            </a:lvl1pPr>
          </a:lstStyle>
          <a:p>
            <a:pPr>
              <a:defRPr/>
            </a:pPr>
            <a:fld id="{F448635F-5FCB-44D0-ACFD-FF2512B93869}" type="slidenum">
              <a:rPr lang="en-US" altLang="zh-CN"/>
              <a:pPr>
                <a:defRPr/>
              </a:pPr>
              <a:t>‹#›</a:t>
            </a:fld>
            <a:endParaRPr lang="en-US" altLang="zh-CN" dirty="0"/>
          </a:p>
        </p:txBody>
      </p:sp>
    </p:spTree>
    <p:extLst>
      <p:ext uri="{BB962C8B-B14F-4D97-AF65-F5344CB8AC3E}">
        <p14:creationId xmlns:p14="http://schemas.microsoft.com/office/powerpoint/2010/main" val="4231399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CF2C74BC-BB84-4A18-B0B4-2ADC16F1F845}"/>
              </a:ext>
            </a:extLst>
          </p:cNvPr>
          <p:cNvSpPr>
            <a:spLocks noGrp="1" noChangeArrowheads="1"/>
          </p:cNvSpPr>
          <p:nvPr>
            <p:ph type="sldNum" sz="quarter" idx="10"/>
          </p:nvPr>
        </p:nvSpPr>
        <p:spPr/>
        <p:txBody>
          <a:bodyPr/>
          <a:lstStyle>
            <a:lvl1pPr>
              <a:defRPr/>
            </a:lvl1pPr>
          </a:lstStyle>
          <a:p>
            <a:pPr>
              <a:defRPr/>
            </a:pPr>
            <a:fld id="{8BE79F71-7E96-4CEF-A74E-BD24742CF92A}" type="slidenum">
              <a:rPr lang="en-US" altLang="zh-CN"/>
              <a:pPr>
                <a:defRPr/>
              </a:pPr>
              <a:t>‹#›</a:t>
            </a:fld>
            <a:endParaRPr lang="en-US" altLang="zh-CN" dirty="0"/>
          </a:p>
        </p:txBody>
      </p:sp>
    </p:spTree>
    <p:extLst>
      <p:ext uri="{BB962C8B-B14F-4D97-AF65-F5344CB8AC3E}">
        <p14:creationId xmlns:p14="http://schemas.microsoft.com/office/powerpoint/2010/main" val="2664235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3048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6">
            <a:extLst>
              <a:ext uri="{FF2B5EF4-FFF2-40B4-BE49-F238E27FC236}">
                <a16:creationId xmlns:a16="http://schemas.microsoft.com/office/drawing/2014/main" id="{5374D6C0-C53A-43DC-BDA6-A9A238C0E87C}"/>
              </a:ext>
            </a:extLst>
          </p:cNvPr>
          <p:cNvSpPr>
            <a:spLocks noGrp="1" noChangeArrowheads="1"/>
          </p:cNvSpPr>
          <p:nvPr>
            <p:ph type="sldNum" sz="quarter" idx="10"/>
          </p:nvPr>
        </p:nvSpPr>
        <p:spPr/>
        <p:txBody>
          <a:bodyPr/>
          <a:lstStyle>
            <a:lvl1pPr>
              <a:defRPr/>
            </a:lvl1pPr>
          </a:lstStyle>
          <a:p>
            <a:pPr>
              <a:defRPr/>
            </a:pPr>
            <a:fld id="{4771F4BB-FAB1-4070-A875-51F0C1FD76BB}" type="slidenum">
              <a:rPr lang="en-US" altLang="zh-CN"/>
              <a:pPr>
                <a:defRPr/>
              </a:pPr>
              <a:t>‹#›</a:t>
            </a:fld>
            <a:endParaRPr lang="en-US" altLang="zh-CN" dirty="0"/>
          </a:p>
        </p:txBody>
      </p:sp>
    </p:spTree>
    <p:extLst>
      <p:ext uri="{BB962C8B-B14F-4D97-AF65-F5344CB8AC3E}">
        <p14:creationId xmlns:p14="http://schemas.microsoft.com/office/powerpoint/2010/main" val="4016726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6">
            <a:extLst>
              <a:ext uri="{FF2B5EF4-FFF2-40B4-BE49-F238E27FC236}">
                <a16:creationId xmlns:a16="http://schemas.microsoft.com/office/drawing/2014/main" id="{D25839C7-C211-4DE7-BBE2-A9DABEF68B97}"/>
              </a:ext>
            </a:extLst>
          </p:cNvPr>
          <p:cNvSpPr>
            <a:spLocks noGrp="1" noChangeArrowheads="1"/>
          </p:cNvSpPr>
          <p:nvPr>
            <p:ph type="sldNum" sz="quarter" idx="10"/>
          </p:nvPr>
        </p:nvSpPr>
        <p:spPr/>
        <p:txBody>
          <a:bodyPr/>
          <a:lstStyle>
            <a:lvl1pPr>
              <a:defRPr/>
            </a:lvl1pPr>
          </a:lstStyle>
          <a:p>
            <a:pPr>
              <a:defRPr/>
            </a:pPr>
            <a:fld id="{ED0A2BB5-6448-4634-964B-20095FFC066F}" type="slidenum">
              <a:rPr lang="en-US" altLang="zh-CN"/>
              <a:pPr>
                <a:defRPr/>
              </a:pPr>
              <a:t>‹#›</a:t>
            </a:fld>
            <a:endParaRPr lang="en-US" altLang="zh-CN" dirty="0"/>
          </a:p>
        </p:txBody>
      </p:sp>
    </p:spTree>
    <p:extLst>
      <p:ext uri="{BB962C8B-B14F-4D97-AF65-F5344CB8AC3E}">
        <p14:creationId xmlns:p14="http://schemas.microsoft.com/office/powerpoint/2010/main" val="2207865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04800" y="152400"/>
            <a:ext cx="8534400" cy="590931"/>
          </a:xfrm>
        </p:spPr>
        <p:txBody>
          <a:bodyPr/>
          <a:lstStyle>
            <a:lvl1pPr>
              <a:defRPr>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Rectangle 6">
            <a:extLst>
              <a:ext uri="{FF2B5EF4-FFF2-40B4-BE49-F238E27FC236}">
                <a16:creationId xmlns:a16="http://schemas.microsoft.com/office/drawing/2014/main" id="{50B35EC3-5C2E-405B-8B5B-6675A9526F00}"/>
              </a:ext>
            </a:extLst>
          </p:cNvPr>
          <p:cNvSpPr>
            <a:spLocks noGrp="1" noChangeArrowheads="1"/>
          </p:cNvSpPr>
          <p:nvPr>
            <p:ph type="sldNum" sz="quarter" idx="10"/>
          </p:nvPr>
        </p:nvSpPr>
        <p:spPr/>
        <p:txBody>
          <a:bodyPr/>
          <a:lstStyle>
            <a:lvl1pPr>
              <a:defRPr/>
            </a:lvl1pPr>
          </a:lstStyle>
          <a:p>
            <a:pPr>
              <a:defRPr/>
            </a:pPr>
            <a:fld id="{DCD1437D-85B5-4995-BEA1-0785DF51FD26}" type="slidenum">
              <a:rPr lang="en-US" altLang="zh-CN"/>
              <a:pPr>
                <a:defRPr/>
              </a:pPr>
              <a:t>‹#›</a:t>
            </a:fld>
            <a:endParaRPr lang="en-US" altLang="zh-CN" dirty="0"/>
          </a:p>
        </p:txBody>
      </p:sp>
    </p:spTree>
    <p:extLst>
      <p:ext uri="{BB962C8B-B14F-4D97-AF65-F5344CB8AC3E}">
        <p14:creationId xmlns:p14="http://schemas.microsoft.com/office/powerpoint/2010/main" val="979267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304800" y="76200"/>
            <a:ext cx="8534400" cy="646331"/>
          </a:xfrm>
        </p:spPr>
        <p:txBody>
          <a:bodyPr/>
          <a:lstStyle>
            <a:lvl1pPr>
              <a:defRPr sz="4000">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p:cNvSpPr>
            <a:spLocks noGrp="1"/>
          </p:cNvSpPr>
          <p:nvPr>
            <p:ph idx="1"/>
          </p:nvPr>
        </p:nvSpPr>
        <p:spPr>
          <a:xfrm>
            <a:off x="304800" y="1212850"/>
            <a:ext cx="8534400" cy="3046988"/>
          </a:xfrm>
        </p:spPr>
        <p:txBody>
          <a:bodyPr/>
          <a:lstStyle>
            <a:lvl1pPr>
              <a:defRPr sz="3200" b="1">
                <a:latin typeface="微软雅黑" panose="020B0503020204020204" pitchFamily="34" charset="-122"/>
                <a:ea typeface="微软雅黑" panose="020B0503020204020204" pitchFamily="34" charset="-122"/>
              </a:defRPr>
            </a:lvl1pPr>
            <a:lvl2pPr>
              <a:defRPr b="1">
                <a:latin typeface="微软雅黑" panose="020B0503020204020204" pitchFamily="34" charset="-122"/>
                <a:ea typeface="微软雅黑" panose="020B0503020204020204" pitchFamily="34" charset="-122"/>
              </a:defRPr>
            </a:lvl2pPr>
            <a:lvl3pPr>
              <a:defRPr sz="2400" b="1">
                <a:latin typeface="微软雅黑" panose="020B0503020204020204" pitchFamily="34" charset="-122"/>
                <a:ea typeface="微软雅黑" panose="020B0503020204020204" pitchFamily="34" charset="-122"/>
              </a:defRPr>
            </a:lvl3pPr>
            <a:lvl4pPr>
              <a:defRPr sz="2000" b="1">
                <a:latin typeface="微软雅黑" panose="020B0503020204020204" pitchFamily="34" charset="-122"/>
                <a:ea typeface="微软雅黑" panose="020B0503020204020204" pitchFamily="34" charset="-122"/>
              </a:defRPr>
            </a:lvl4pPr>
            <a:lvl5pPr>
              <a:defRPr sz="2000" b="1">
                <a:latin typeface="微软雅黑" panose="020B0503020204020204" pitchFamily="34" charset="-122"/>
                <a:ea typeface="微软雅黑" panose="020B0503020204020204" pitchFamily="34"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Rectangle 6">
            <a:extLst>
              <a:ext uri="{FF2B5EF4-FFF2-40B4-BE49-F238E27FC236}">
                <a16:creationId xmlns:a16="http://schemas.microsoft.com/office/drawing/2014/main" id="{91CAD522-0132-41C2-B1D2-2FDA49E7E6ED}"/>
              </a:ext>
            </a:extLst>
          </p:cNvPr>
          <p:cNvSpPr>
            <a:spLocks noGrp="1" noChangeArrowheads="1"/>
          </p:cNvSpPr>
          <p:nvPr>
            <p:ph type="sldNum" sz="quarter" idx="10"/>
          </p:nvPr>
        </p:nvSpPr>
        <p:spPr/>
        <p:txBody>
          <a:bodyPr/>
          <a:lstStyle>
            <a:lvl1pPr>
              <a:defRPr/>
            </a:lvl1pPr>
          </a:lstStyle>
          <a:p>
            <a:pPr>
              <a:defRPr/>
            </a:pPr>
            <a:fld id="{1E85F650-CB97-42A4-A313-A9EFF5CF62D0}" type="slidenum">
              <a:rPr lang="en-US" altLang="zh-CN"/>
              <a:pPr>
                <a:defRPr/>
              </a:pPr>
              <a:t>‹#›</a:t>
            </a:fld>
            <a:endParaRPr lang="en-US" altLang="zh-CN" dirty="0"/>
          </a:p>
        </p:txBody>
      </p:sp>
    </p:spTree>
    <p:extLst>
      <p:ext uri="{BB962C8B-B14F-4D97-AF65-F5344CB8AC3E}">
        <p14:creationId xmlns:p14="http://schemas.microsoft.com/office/powerpoint/2010/main" val="38528130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2662E01-170F-4858-B0BB-A00D33BB7B97}"/>
              </a:ext>
            </a:extLst>
          </p:cNvPr>
          <p:cNvSpPr>
            <a:spLocks noGrp="1" noChangeArrowheads="1"/>
          </p:cNvSpPr>
          <p:nvPr>
            <p:ph type="sldNum" sz="quarter" idx="10"/>
          </p:nvPr>
        </p:nvSpPr>
        <p:spPr/>
        <p:txBody>
          <a:bodyPr/>
          <a:lstStyle>
            <a:lvl1pPr>
              <a:defRPr/>
            </a:lvl1pPr>
          </a:lstStyle>
          <a:p>
            <a:pPr>
              <a:defRPr/>
            </a:pPr>
            <a:fld id="{5BB8CDCE-9312-4872-A9E4-5A4A9A8EC5DD}" type="slidenum">
              <a:rPr lang="en-US" altLang="zh-CN"/>
              <a:pPr>
                <a:defRPr/>
              </a:pPr>
              <a:t>‹#›</a:t>
            </a:fld>
            <a:endParaRPr lang="en-US" altLang="zh-CN" dirty="0"/>
          </a:p>
        </p:txBody>
      </p:sp>
    </p:spTree>
    <p:extLst>
      <p:ext uri="{BB962C8B-B14F-4D97-AF65-F5344CB8AC3E}">
        <p14:creationId xmlns:p14="http://schemas.microsoft.com/office/powerpoint/2010/main" val="32624123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A2A04BDF-9D7F-4070-B854-4689495D5F3E}"/>
              </a:ext>
            </a:extLst>
          </p:cNvPr>
          <p:cNvSpPr>
            <a:spLocks noGrp="1" noChangeArrowheads="1"/>
          </p:cNvSpPr>
          <p:nvPr>
            <p:ph type="sldNum" sz="quarter" idx="10"/>
          </p:nvPr>
        </p:nvSpPr>
        <p:spPr/>
        <p:txBody>
          <a:bodyPr/>
          <a:lstStyle>
            <a:lvl1pPr>
              <a:defRPr/>
            </a:lvl1pPr>
          </a:lstStyle>
          <a:p>
            <a:pPr>
              <a:defRPr/>
            </a:pPr>
            <a:fld id="{09FB7818-1A7B-454C-ADB9-FB502AB4DA6F}" type="slidenum">
              <a:rPr lang="en-US" altLang="zh-CN"/>
              <a:pPr>
                <a:defRPr/>
              </a:pPr>
              <a:t>‹#›</a:t>
            </a:fld>
            <a:endParaRPr lang="en-US" altLang="zh-CN" dirty="0"/>
          </a:p>
        </p:txBody>
      </p:sp>
    </p:spTree>
    <p:extLst>
      <p:ext uri="{BB962C8B-B14F-4D97-AF65-F5344CB8AC3E}">
        <p14:creationId xmlns:p14="http://schemas.microsoft.com/office/powerpoint/2010/main" val="3905662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F6BC8424-8333-413C-B653-641D532DB6CA}"/>
              </a:ext>
            </a:extLst>
          </p:cNvPr>
          <p:cNvSpPr>
            <a:spLocks noGrp="1" noChangeArrowheads="1"/>
          </p:cNvSpPr>
          <p:nvPr>
            <p:ph type="sldNum" sz="quarter" idx="10"/>
          </p:nvPr>
        </p:nvSpPr>
        <p:spPr/>
        <p:txBody>
          <a:bodyPr/>
          <a:lstStyle>
            <a:lvl1pPr>
              <a:defRPr/>
            </a:lvl1pPr>
          </a:lstStyle>
          <a:p>
            <a:pPr>
              <a:defRPr/>
            </a:pPr>
            <a:fld id="{EFB2DEFF-C45C-4FB1-9827-44D6F47C7A1F}" type="slidenum">
              <a:rPr lang="en-US" altLang="zh-CN"/>
              <a:pPr>
                <a:defRPr/>
              </a:pPr>
              <a:t>‹#›</a:t>
            </a:fld>
            <a:endParaRPr lang="en-US" altLang="zh-CN" dirty="0"/>
          </a:p>
        </p:txBody>
      </p:sp>
    </p:spTree>
    <p:extLst>
      <p:ext uri="{BB962C8B-B14F-4D97-AF65-F5344CB8AC3E}">
        <p14:creationId xmlns:p14="http://schemas.microsoft.com/office/powerpoint/2010/main" val="36717533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B69F1BC8-0204-423F-87B2-96CA856F21F2}"/>
              </a:ext>
            </a:extLst>
          </p:cNvPr>
          <p:cNvSpPr>
            <a:spLocks noGrp="1" noChangeArrowheads="1"/>
          </p:cNvSpPr>
          <p:nvPr>
            <p:ph type="sldNum" sz="quarter" idx="10"/>
          </p:nvPr>
        </p:nvSpPr>
        <p:spPr/>
        <p:txBody>
          <a:bodyPr/>
          <a:lstStyle>
            <a:lvl1pPr>
              <a:defRPr/>
            </a:lvl1pPr>
          </a:lstStyle>
          <a:p>
            <a:pPr>
              <a:defRPr/>
            </a:pPr>
            <a:fld id="{08C9E0F1-B249-4EE5-AB14-0C754CF62CDD}" type="slidenum">
              <a:rPr lang="en-US" altLang="zh-CN"/>
              <a:pPr>
                <a:defRPr/>
              </a:pPr>
              <a:t>‹#›</a:t>
            </a:fld>
            <a:endParaRPr lang="en-US" altLang="zh-CN" dirty="0"/>
          </a:p>
        </p:txBody>
      </p:sp>
    </p:spTree>
    <p:extLst>
      <p:ext uri="{BB962C8B-B14F-4D97-AF65-F5344CB8AC3E}">
        <p14:creationId xmlns:p14="http://schemas.microsoft.com/office/powerpoint/2010/main" val="1959709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5600" y="76200"/>
            <a:ext cx="2133600" cy="449897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304800" y="76200"/>
            <a:ext cx="6248400" cy="449897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6">
            <a:extLst>
              <a:ext uri="{FF2B5EF4-FFF2-40B4-BE49-F238E27FC236}">
                <a16:creationId xmlns:a16="http://schemas.microsoft.com/office/drawing/2014/main" id="{ADDD03CC-4A80-4BB9-B51E-5F9D85444186}"/>
              </a:ext>
            </a:extLst>
          </p:cNvPr>
          <p:cNvSpPr>
            <a:spLocks noGrp="1" noChangeArrowheads="1"/>
          </p:cNvSpPr>
          <p:nvPr>
            <p:ph type="sldNum" sz="quarter" idx="10"/>
          </p:nvPr>
        </p:nvSpPr>
        <p:spPr/>
        <p:txBody>
          <a:bodyPr/>
          <a:lstStyle>
            <a:lvl1pPr>
              <a:defRPr/>
            </a:lvl1pPr>
          </a:lstStyle>
          <a:p>
            <a:pPr>
              <a:defRPr/>
            </a:pPr>
            <a:fld id="{B5BF4B67-5F78-471D-95C8-77224A980839}" type="slidenum">
              <a:rPr lang="en-US" altLang="zh-CN"/>
              <a:pPr>
                <a:defRPr/>
              </a:pPr>
              <a:t>‹#›</a:t>
            </a:fld>
            <a:endParaRPr lang="en-US" altLang="zh-CN" dirty="0"/>
          </a:p>
        </p:txBody>
      </p:sp>
    </p:spTree>
    <p:extLst>
      <p:ext uri="{BB962C8B-B14F-4D97-AF65-F5344CB8AC3E}">
        <p14:creationId xmlns:p14="http://schemas.microsoft.com/office/powerpoint/2010/main" val="27569595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381000" y="152400"/>
            <a:ext cx="8382000" cy="914400"/>
          </a:xfrm>
        </p:spPr>
        <p:txBody>
          <a:bodyPr/>
          <a:lstStyle/>
          <a:p>
            <a:r>
              <a:rPr lang="zh-CN" altLang="en-US"/>
              <a:t>单击此处编辑母版标题样式</a:t>
            </a:r>
          </a:p>
        </p:txBody>
      </p:sp>
      <p:sp>
        <p:nvSpPr>
          <p:cNvPr id="3" name="图表占位符 2"/>
          <p:cNvSpPr>
            <a:spLocks noGrp="1"/>
          </p:cNvSpPr>
          <p:nvPr>
            <p:ph type="chart" idx="1"/>
          </p:nvPr>
        </p:nvSpPr>
        <p:spPr>
          <a:xfrm>
            <a:off x="381000" y="1524000"/>
            <a:ext cx="8382000" cy="4038600"/>
          </a:xfrm>
        </p:spPr>
        <p:txBody>
          <a:bodyPr/>
          <a:lstStyle/>
          <a:p>
            <a:pPr lvl="0"/>
            <a:endParaRPr lang="zh-CN" altLang="en-US" noProof="0"/>
          </a:p>
        </p:txBody>
      </p:sp>
      <p:sp>
        <p:nvSpPr>
          <p:cNvPr id="4" name="Rectangle 6">
            <a:extLst>
              <a:ext uri="{FF2B5EF4-FFF2-40B4-BE49-F238E27FC236}">
                <a16:creationId xmlns:a16="http://schemas.microsoft.com/office/drawing/2014/main" id="{0C41814E-0850-44DC-B90D-B6ADFAADD226}"/>
              </a:ext>
            </a:extLst>
          </p:cNvPr>
          <p:cNvSpPr>
            <a:spLocks noGrp="1" noChangeArrowheads="1"/>
          </p:cNvSpPr>
          <p:nvPr>
            <p:ph type="sldNum" sz="quarter" idx="10"/>
          </p:nvPr>
        </p:nvSpPr>
        <p:spPr/>
        <p:txBody>
          <a:bodyPr/>
          <a:lstStyle>
            <a:lvl1pPr>
              <a:defRPr/>
            </a:lvl1pPr>
          </a:lstStyle>
          <a:p>
            <a:pPr>
              <a:defRPr/>
            </a:pPr>
            <a:fld id="{5514732D-3958-4813-9F45-600C52FF089C}" type="slidenum">
              <a:rPr lang="en-US" altLang="zh-CN"/>
              <a:pPr>
                <a:defRPr/>
              </a:pPr>
              <a:t>‹#›</a:t>
            </a:fld>
            <a:endParaRPr lang="en-US" altLang="zh-CN" dirty="0"/>
          </a:p>
        </p:txBody>
      </p:sp>
    </p:spTree>
    <p:extLst>
      <p:ext uri="{BB962C8B-B14F-4D97-AF65-F5344CB8AC3E}">
        <p14:creationId xmlns:p14="http://schemas.microsoft.com/office/powerpoint/2010/main" val="1604457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85800" y="609600"/>
            <a:ext cx="7772400" cy="1143000"/>
          </a:xfrm>
        </p:spPr>
        <p:txBody>
          <a:bodyPr/>
          <a:lstStyle/>
          <a:p>
            <a:r>
              <a:rPr lang="zh-CN" altLang="en-US"/>
              <a:t>单击此处编辑母版标题样式</a:t>
            </a:r>
          </a:p>
        </p:txBody>
      </p:sp>
      <p:sp>
        <p:nvSpPr>
          <p:cNvPr id="3" name="表格占位符 2"/>
          <p:cNvSpPr>
            <a:spLocks noGrp="1"/>
          </p:cNvSpPr>
          <p:nvPr>
            <p:ph type="tbl" idx="1"/>
          </p:nvPr>
        </p:nvSpPr>
        <p:spPr>
          <a:xfrm>
            <a:off x="685800" y="1981200"/>
            <a:ext cx="7772400" cy="4114800"/>
          </a:xfrm>
        </p:spPr>
        <p:txBody>
          <a:bodyPr/>
          <a:lstStyle/>
          <a:p>
            <a:pPr lvl="0"/>
            <a:endParaRPr lang="zh-CN" altLang="en-US" noProof="0"/>
          </a:p>
        </p:txBody>
      </p:sp>
      <p:sp>
        <p:nvSpPr>
          <p:cNvPr id="4" name="Rectangle 6">
            <a:extLst>
              <a:ext uri="{FF2B5EF4-FFF2-40B4-BE49-F238E27FC236}">
                <a16:creationId xmlns:a16="http://schemas.microsoft.com/office/drawing/2014/main" id="{758CDA07-E45E-48E0-B4C8-21115F4E2320}"/>
              </a:ext>
            </a:extLst>
          </p:cNvPr>
          <p:cNvSpPr>
            <a:spLocks noGrp="1" noChangeArrowheads="1"/>
          </p:cNvSpPr>
          <p:nvPr>
            <p:ph type="sldNum" sz="quarter" idx="10"/>
          </p:nvPr>
        </p:nvSpPr>
        <p:spPr/>
        <p:txBody>
          <a:bodyPr/>
          <a:lstStyle>
            <a:lvl1pPr algn="r" eaLnBrk="1" hangingPunct="1">
              <a:defRPr sz="1100">
                <a:solidFill>
                  <a:schemeClr val="bg1">
                    <a:lumMod val="65000"/>
                  </a:schemeClr>
                </a:solidFill>
                <a:ea typeface="宋体" panose="02010600030101010101" pitchFamily="2" charset="-122"/>
              </a:defRPr>
            </a:lvl1pPr>
          </a:lstStyle>
          <a:p>
            <a:pPr>
              <a:defRPr/>
            </a:pPr>
            <a:fld id="{1A2FB0E4-DBA8-41C5-95F0-70C5C11305BE}" type="slidenum">
              <a:rPr lang="en-US" altLang="zh-CN"/>
              <a:pPr>
                <a:defRPr/>
              </a:pPr>
              <a:t>‹#›</a:t>
            </a:fld>
            <a:endParaRPr lang="en-US" altLang="zh-CN" dirty="0"/>
          </a:p>
        </p:txBody>
      </p:sp>
    </p:spTree>
    <p:extLst>
      <p:ext uri="{BB962C8B-B14F-4D97-AF65-F5344CB8AC3E}">
        <p14:creationId xmlns:p14="http://schemas.microsoft.com/office/powerpoint/2010/main" val="218946532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8190BEAC-BC2B-4C0B-9673-836C3639C17C}"/>
              </a:ext>
            </a:extLst>
          </p:cNvPr>
          <p:cNvSpPr>
            <a:spLocks noGrp="1" noChangeArrowheads="1"/>
          </p:cNvSpPr>
          <p:nvPr>
            <p:ph type="sldNum" sz="quarter" idx="10"/>
          </p:nvPr>
        </p:nvSpPr>
        <p:spPr/>
        <p:txBody>
          <a:bodyPr/>
          <a:lstStyle>
            <a:lvl1pPr>
              <a:defRPr/>
            </a:lvl1pPr>
          </a:lstStyle>
          <a:p>
            <a:pPr>
              <a:defRPr/>
            </a:pPr>
            <a:fld id="{BA7EFC6E-C0A9-4789-9D45-7B819E9A24B5}" type="slidenum">
              <a:rPr lang="en-US" altLang="zh-CN"/>
              <a:pPr>
                <a:defRPr/>
              </a:pPr>
              <a:t>‹#›</a:t>
            </a:fld>
            <a:endParaRPr lang="en-US" altLang="zh-CN" dirty="0"/>
          </a:p>
        </p:txBody>
      </p:sp>
    </p:spTree>
    <p:extLst>
      <p:ext uri="{BB962C8B-B14F-4D97-AF65-F5344CB8AC3E}">
        <p14:creationId xmlns:p14="http://schemas.microsoft.com/office/powerpoint/2010/main" val="3649062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p>
        </p:txBody>
      </p:sp>
      <p:sp>
        <p:nvSpPr>
          <p:cNvPr id="3" name="内容占位符 2"/>
          <p:cNvSpPr>
            <a:spLocks noGrp="1"/>
          </p:cNvSpPr>
          <p:nvPr>
            <p:ph sz="half" idx="1"/>
          </p:nvPr>
        </p:nvSpPr>
        <p:spPr>
          <a:xfrm>
            <a:off x="3048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6">
            <a:extLst>
              <a:ext uri="{FF2B5EF4-FFF2-40B4-BE49-F238E27FC236}">
                <a16:creationId xmlns:a16="http://schemas.microsoft.com/office/drawing/2014/main" id="{F11551AB-B2B9-4446-849B-E718415432C0}"/>
              </a:ext>
            </a:extLst>
          </p:cNvPr>
          <p:cNvSpPr>
            <a:spLocks noGrp="1" noChangeArrowheads="1"/>
          </p:cNvSpPr>
          <p:nvPr>
            <p:ph type="sldNum" sz="quarter" idx="10"/>
          </p:nvPr>
        </p:nvSpPr>
        <p:spPr/>
        <p:txBody>
          <a:bodyPr/>
          <a:lstStyle>
            <a:lvl1pPr>
              <a:defRPr/>
            </a:lvl1pPr>
          </a:lstStyle>
          <a:p>
            <a:pPr>
              <a:defRPr/>
            </a:pPr>
            <a:fld id="{CE440C80-04D6-4526-9068-8E772CB16A76}" type="slidenum">
              <a:rPr lang="en-US" altLang="zh-CN"/>
              <a:pPr>
                <a:defRPr/>
              </a:pPr>
              <a:t>‹#›</a:t>
            </a:fld>
            <a:endParaRPr lang="en-US" altLang="zh-CN" dirty="0"/>
          </a:p>
        </p:txBody>
      </p:sp>
    </p:spTree>
    <p:extLst>
      <p:ext uri="{BB962C8B-B14F-4D97-AF65-F5344CB8AC3E}">
        <p14:creationId xmlns:p14="http://schemas.microsoft.com/office/powerpoint/2010/main" val="1834581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dirty="0"/>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6">
            <a:extLst>
              <a:ext uri="{FF2B5EF4-FFF2-40B4-BE49-F238E27FC236}">
                <a16:creationId xmlns:a16="http://schemas.microsoft.com/office/drawing/2014/main" id="{B638EFF7-E270-4856-A5DE-9AE0471CC3CF}"/>
              </a:ext>
            </a:extLst>
          </p:cNvPr>
          <p:cNvSpPr>
            <a:spLocks noGrp="1" noChangeArrowheads="1"/>
          </p:cNvSpPr>
          <p:nvPr>
            <p:ph type="sldNum" sz="quarter" idx="10"/>
          </p:nvPr>
        </p:nvSpPr>
        <p:spPr/>
        <p:txBody>
          <a:bodyPr/>
          <a:lstStyle>
            <a:lvl1pPr>
              <a:defRPr/>
            </a:lvl1pPr>
          </a:lstStyle>
          <a:p>
            <a:pPr>
              <a:defRPr/>
            </a:pPr>
            <a:fld id="{8DDF2C9C-3B8F-4CDE-8246-35A8813AD03F}" type="slidenum">
              <a:rPr lang="en-US" altLang="zh-CN"/>
              <a:pPr>
                <a:defRPr/>
              </a:pPr>
              <a:t>‹#›</a:t>
            </a:fld>
            <a:endParaRPr lang="en-US" altLang="zh-CN" dirty="0"/>
          </a:p>
        </p:txBody>
      </p:sp>
    </p:spTree>
    <p:extLst>
      <p:ext uri="{BB962C8B-B14F-4D97-AF65-F5344CB8AC3E}">
        <p14:creationId xmlns:p14="http://schemas.microsoft.com/office/powerpoint/2010/main" val="204821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304800" y="152400"/>
            <a:ext cx="8534400" cy="590931"/>
          </a:xfrm>
        </p:spPr>
        <p:txBody>
          <a:bodyPr/>
          <a:lstStyle>
            <a:lvl1pPr>
              <a:defRPr>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Rectangle 6">
            <a:extLst>
              <a:ext uri="{FF2B5EF4-FFF2-40B4-BE49-F238E27FC236}">
                <a16:creationId xmlns:a16="http://schemas.microsoft.com/office/drawing/2014/main" id="{2FE5059E-C8F2-46CB-AD65-127545600FBB}"/>
              </a:ext>
            </a:extLst>
          </p:cNvPr>
          <p:cNvSpPr>
            <a:spLocks noGrp="1" noChangeArrowheads="1"/>
          </p:cNvSpPr>
          <p:nvPr>
            <p:ph type="sldNum" sz="quarter" idx="10"/>
          </p:nvPr>
        </p:nvSpPr>
        <p:spPr/>
        <p:txBody>
          <a:bodyPr/>
          <a:lstStyle>
            <a:lvl1pPr>
              <a:defRPr/>
            </a:lvl1pPr>
          </a:lstStyle>
          <a:p>
            <a:pPr>
              <a:defRPr/>
            </a:pPr>
            <a:fld id="{2C55793A-DB6A-4090-BA80-069F7B14A51B}" type="slidenum">
              <a:rPr lang="en-US" altLang="zh-CN"/>
              <a:pPr>
                <a:defRPr/>
              </a:pPr>
              <a:t>‹#›</a:t>
            </a:fld>
            <a:endParaRPr lang="en-US" altLang="zh-CN" dirty="0"/>
          </a:p>
        </p:txBody>
      </p:sp>
    </p:spTree>
    <p:extLst>
      <p:ext uri="{BB962C8B-B14F-4D97-AF65-F5344CB8AC3E}">
        <p14:creationId xmlns:p14="http://schemas.microsoft.com/office/powerpoint/2010/main" val="2243205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955AD6A-0D44-46DD-B7A6-81C4CBA34681}"/>
              </a:ext>
            </a:extLst>
          </p:cNvPr>
          <p:cNvSpPr>
            <a:spLocks noGrp="1" noChangeArrowheads="1"/>
          </p:cNvSpPr>
          <p:nvPr>
            <p:ph type="sldNum" sz="quarter" idx="10"/>
          </p:nvPr>
        </p:nvSpPr>
        <p:spPr/>
        <p:txBody>
          <a:bodyPr/>
          <a:lstStyle>
            <a:lvl1pPr>
              <a:defRPr/>
            </a:lvl1pPr>
          </a:lstStyle>
          <a:p>
            <a:pPr>
              <a:defRPr/>
            </a:pPr>
            <a:fld id="{985879B2-1090-4B1B-BBF2-BF02DE647F8F}" type="slidenum">
              <a:rPr lang="en-US" altLang="zh-CN"/>
              <a:pPr>
                <a:defRPr/>
              </a:pPr>
              <a:t>‹#›</a:t>
            </a:fld>
            <a:endParaRPr lang="en-US" altLang="zh-CN" dirty="0"/>
          </a:p>
        </p:txBody>
      </p:sp>
    </p:spTree>
    <p:extLst>
      <p:ext uri="{BB962C8B-B14F-4D97-AF65-F5344CB8AC3E}">
        <p14:creationId xmlns:p14="http://schemas.microsoft.com/office/powerpoint/2010/main" val="938638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A2FD272F-F81E-4F54-BE3E-80A8E14DA08E}"/>
              </a:ext>
            </a:extLst>
          </p:cNvPr>
          <p:cNvSpPr>
            <a:spLocks noGrp="1" noChangeArrowheads="1"/>
          </p:cNvSpPr>
          <p:nvPr>
            <p:ph type="sldNum" sz="quarter" idx="10"/>
          </p:nvPr>
        </p:nvSpPr>
        <p:spPr/>
        <p:txBody>
          <a:bodyPr/>
          <a:lstStyle>
            <a:lvl1pPr>
              <a:defRPr/>
            </a:lvl1pPr>
          </a:lstStyle>
          <a:p>
            <a:pPr>
              <a:defRPr/>
            </a:pPr>
            <a:fld id="{2066CA4B-4A91-4434-B39A-6B91ECD04E6F}" type="slidenum">
              <a:rPr lang="en-US" altLang="zh-CN"/>
              <a:pPr>
                <a:defRPr/>
              </a:pPr>
              <a:t>‹#›</a:t>
            </a:fld>
            <a:endParaRPr lang="en-US" altLang="zh-CN" dirty="0"/>
          </a:p>
        </p:txBody>
      </p:sp>
    </p:spTree>
    <p:extLst>
      <p:ext uri="{BB962C8B-B14F-4D97-AF65-F5344CB8AC3E}">
        <p14:creationId xmlns:p14="http://schemas.microsoft.com/office/powerpoint/2010/main" val="4246293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6190840E-3BD1-4547-9843-BF71197614AB}"/>
              </a:ext>
            </a:extLst>
          </p:cNvPr>
          <p:cNvSpPr>
            <a:spLocks noGrp="1" noChangeArrowheads="1"/>
          </p:cNvSpPr>
          <p:nvPr>
            <p:ph type="sldNum" sz="quarter" idx="10"/>
          </p:nvPr>
        </p:nvSpPr>
        <p:spPr/>
        <p:txBody>
          <a:bodyPr/>
          <a:lstStyle>
            <a:lvl1pPr>
              <a:defRPr/>
            </a:lvl1pPr>
          </a:lstStyle>
          <a:p>
            <a:pPr>
              <a:defRPr/>
            </a:pPr>
            <a:fld id="{FE7F698F-8D47-4515-A099-2AC1818B9104}" type="slidenum">
              <a:rPr lang="en-US" altLang="zh-CN"/>
              <a:pPr>
                <a:defRPr/>
              </a:pPr>
              <a:t>‹#›</a:t>
            </a:fld>
            <a:endParaRPr lang="en-US" altLang="zh-CN" dirty="0"/>
          </a:p>
        </p:txBody>
      </p:sp>
    </p:spTree>
    <p:extLst>
      <p:ext uri="{BB962C8B-B14F-4D97-AF65-F5344CB8AC3E}">
        <p14:creationId xmlns:p14="http://schemas.microsoft.com/office/powerpoint/2010/main" val="1243998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6A3038D-F9F0-42F4-814B-B5D5627C2C11}"/>
              </a:ext>
            </a:extLst>
          </p:cNvPr>
          <p:cNvSpPr>
            <a:spLocks noGrp="1" noChangeArrowheads="1"/>
          </p:cNvSpPr>
          <p:nvPr>
            <p:ph type="title"/>
          </p:nvPr>
        </p:nvSpPr>
        <p:spPr bwMode="auto">
          <a:xfrm>
            <a:off x="304800" y="76200"/>
            <a:ext cx="8534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zh-CN"/>
              <a:t>Click to edit Master title style</a:t>
            </a:r>
          </a:p>
        </p:txBody>
      </p:sp>
      <p:sp>
        <p:nvSpPr>
          <p:cNvPr id="1027" name="Rectangle 3">
            <a:extLst>
              <a:ext uri="{FF2B5EF4-FFF2-40B4-BE49-F238E27FC236}">
                <a16:creationId xmlns:a16="http://schemas.microsoft.com/office/drawing/2014/main" id="{0899A0B4-8565-42D3-80DA-2A074A6D3D9B}"/>
              </a:ext>
            </a:extLst>
          </p:cNvPr>
          <p:cNvSpPr>
            <a:spLocks noGrp="1" noChangeArrowheads="1"/>
          </p:cNvSpPr>
          <p:nvPr>
            <p:ph type="body" idx="1"/>
          </p:nvPr>
        </p:nvSpPr>
        <p:spPr bwMode="auto">
          <a:xfrm>
            <a:off x="304800" y="1212850"/>
            <a:ext cx="8534400" cy="291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8" name="Line 6">
            <a:extLst>
              <a:ext uri="{FF2B5EF4-FFF2-40B4-BE49-F238E27FC236}">
                <a16:creationId xmlns:a16="http://schemas.microsoft.com/office/drawing/2014/main" id="{BC7A2417-1BAA-434C-823C-D53D16300CBA}"/>
              </a:ext>
            </a:extLst>
          </p:cNvPr>
          <p:cNvSpPr>
            <a:spLocks noChangeShapeType="1"/>
          </p:cNvSpPr>
          <p:nvPr userDrawn="1"/>
        </p:nvSpPr>
        <p:spPr bwMode="auto">
          <a:xfrm>
            <a:off x="304800" y="868363"/>
            <a:ext cx="8534400" cy="0"/>
          </a:xfrm>
          <a:prstGeom prst="line">
            <a:avLst/>
          </a:prstGeom>
          <a:noFill/>
          <a:ln w="508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 name="Rectangle 6">
            <a:extLst>
              <a:ext uri="{FF2B5EF4-FFF2-40B4-BE49-F238E27FC236}">
                <a16:creationId xmlns:a16="http://schemas.microsoft.com/office/drawing/2014/main" id="{909BF80C-6A18-43FD-A828-7FBF7EF536BA}"/>
              </a:ext>
            </a:extLst>
          </p:cNvPr>
          <p:cNvSpPr>
            <a:spLocks noGrp="1" noChangeArrowheads="1"/>
          </p:cNvSpPr>
          <p:nvPr>
            <p:ph type="sldNum" sz="quarter" idx="4"/>
          </p:nvPr>
        </p:nvSpPr>
        <p:spPr>
          <a:xfrm>
            <a:off x="6934200" y="6477000"/>
            <a:ext cx="1905000" cy="3127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100">
                <a:solidFill>
                  <a:schemeClr val="bg1">
                    <a:lumMod val="65000"/>
                  </a:schemeClr>
                </a:solidFill>
                <a:ea typeface="宋体" panose="02010600030101010101" pitchFamily="2" charset="-122"/>
              </a:defRPr>
            </a:lvl1pPr>
          </a:lstStyle>
          <a:p>
            <a:pPr>
              <a:defRPr/>
            </a:pPr>
            <a:fld id="{DAFF372B-8EA3-44C1-9FF9-7D54FE74448B}" type="slidenum">
              <a:rPr lang="en-US" altLang="zh-CN"/>
              <a:pPr>
                <a:defRPr/>
              </a:pPr>
              <a:t>‹#›</a:t>
            </a:fld>
            <a:endParaRPr lang="en-US" altLang="zh-CN" dirty="0"/>
          </a:p>
        </p:txBody>
      </p:sp>
    </p:spTree>
  </p:cSld>
  <p:clrMap bg1="lt1" tx1="dk1" bg2="lt2" tx2="dk2" accent1="accent1" accent2="accent2" accent3="accent3" accent4="accent4" accent5="accent5" accent6="accent6" hlink="hlink" folHlink="folHlink"/>
  <p:sldLayoutIdLst>
    <p:sldLayoutId id="2147484342"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 id="2147484330" r:id="rId12"/>
    <p:sldLayoutId id="2147484343" r:id="rId13"/>
  </p:sldLayoutIdLst>
  <p:hf hdr="0" ftr="0" dt="0"/>
  <p:txStyles>
    <p:titleStyle>
      <a:lvl1pPr marL="450850" indent="-450850" algn="l" rtl="0" eaLnBrk="0" fontAlgn="base" hangingPunct="0">
        <a:lnSpc>
          <a:spcPct val="90000"/>
        </a:lnSpc>
        <a:spcBef>
          <a:spcPct val="0"/>
        </a:spcBef>
        <a:spcAft>
          <a:spcPct val="0"/>
        </a:spcAft>
        <a:defRPr sz="4000" b="1">
          <a:solidFill>
            <a:schemeClr val="tx2"/>
          </a:solidFill>
          <a:latin typeface="微软雅黑" panose="020B0503020204020204" pitchFamily="34" charset="-122"/>
          <a:ea typeface="微软雅黑" panose="020B0503020204020204" pitchFamily="34" charset="-122"/>
          <a:cs typeface="Times New Roman" panose="02020603050405020304" pitchFamily="18" charset="0"/>
        </a:defRPr>
      </a:lvl1pPr>
      <a:lvl2pPr marL="450850" indent="-450850" algn="l" rtl="0" eaLnBrk="0" fontAlgn="base" hangingPunct="0">
        <a:lnSpc>
          <a:spcPct val="90000"/>
        </a:lnSpc>
        <a:spcBef>
          <a:spcPct val="0"/>
        </a:spcBef>
        <a:spcAft>
          <a:spcPct val="0"/>
        </a:spcAft>
        <a:defRPr sz="4000" b="1">
          <a:solidFill>
            <a:schemeClr val="tx2"/>
          </a:solidFill>
          <a:latin typeface="微软雅黑" panose="020B0503020204020204" pitchFamily="34" charset="-122"/>
          <a:ea typeface="微软雅黑" panose="020B0503020204020204" pitchFamily="34" charset="-122"/>
          <a:cs typeface="Times New Roman" panose="02020603050405020304" pitchFamily="18" charset="0"/>
        </a:defRPr>
      </a:lvl2pPr>
      <a:lvl3pPr marL="450850" indent="-450850" algn="l" rtl="0" eaLnBrk="0" fontAlgn="base" hangingPunct="0">
        <a:lnSpc>
          <a:spcPct val="90000"/>
        </a:lnSpc>
        <a:spcBef>
          <a:spcPct val="0"/>
        </a:spcBef>
        <a:spcAft>
          <a:spcPct val="0"/>
        </a:spcAft>
        <a:defRPr sz="4000" b="1">
          <a:solidFill>
            <a:schemeClr val="tx2"/>
          </a:solidFill>
          <a:latin typeface="微软雅黑" panose="020B0503020204020204" pitchFamily="34" charset="-122"/>
          <a:ea typeface="微软雅黑" panose="020B0503020204020204" pitchFamily="34" charset="-122"/>
          <a:cs typeface="Times New Roman" panose="02020603050405020304" pitchFamily="18" charset="0"/>
        </a:defRPr>
      </a:lvl3pPr>
      <a:lvl4pPr marL="450850" indent="-450850" algn="l" rtl="0" eaLnBrk="0" fontAlgn="base" hangingPunct="0">
        <a:lnSpc>
          <a:spcPct val="90000"/>
        </a:lnSpc>
        <a:spcBef>
          <a:spcPct val="0"/>
        </a:spcBef>
        <a:spcAft>
          <a:spcPct val="0"/>
        </a:spcAft>
        <a:defRPr sz="4000" b="1">
          <a:solidFill>
            <a:schemeClr val="tx2"/>
          </a:solidFill>
          <a:latin typeface="微软雅黑" panose="020B0503020204020204" pitchFamily="34" charset="-122"/>
          <a:ea typeface="微软雅黑" panose="020B0503020204020204" pitchFamily="34" charset="-122"/>
          <a:cs typeface="Times New Roman" panose="02020603050405020304" pitchFamily="18" charset="0"/>
        </a:defRPr>
      </a:lvl4pPr>
      <a:lvl5pPr marL="450850" indent="-450850" algn="l" rtl="0" eaLnBrk="0" fontAlgn="base" hangingPunct="0">
        <a:lnSpc>
          <a:spcPct val="90000"/>
        </a:lnSpc>
        <a:spcBef>
          <a:spcPct val="0"/>
        </a:spcBef>
        <a:spcAft>
          <a:spcPct val="0"/>
        </a:spcAft>
        <a:defRPr sz="4000" b="1">
          <a:solidFill>
            <a:schemeClr val="tx2"/>
          </a:solidFill>
          <a:latin typeface="微软雅黑" panose="020B0503020204020204" pitchFamily="34" charset="-122"/>
          <a:ea typeface="微软雅黑" panose="020B0503020204020204" pitchFamily="34" charset="-122"/>
          <a:cs typeface="Times New Roman" panose="02020603050405020304" pitchFamily="18"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50838" indent="-350838" algn="l" rtl="0" eaLnBrk="0" fontAlgn="base" hangingPunct="0">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mn-cs"/>
        </a:defRPr>
      </a:lvl1pPr>
      <a:lvl2pPr marL="914400" indent="-449263" algn="l" rtl="0" eaLnBrk="0" fontAlgn="base" hangingPunct="0">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mn-cs"/>
        </a:defRPr>
      </a:lvl2pPr>
      <a:lvl3pPr marL="1371600" indent="-342900" algn="l" rtl="0" eaLnBrk="0" fontAlgn="base" hangingPunct="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mn-cs"/>
        </a:defRPr>
      </a:lvl3pPr>
      <a:lvl4pPr marL="1828800" indent="-342900" algn="l" rtl="0"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mn-cs"/>
        </a:defRPr>
      </a:lvl4pPr>
      <a:lvl5pPr marL="2286000" indent="-334963" algn="l" rtl="0"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mn-cs"/>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B35FA7-AA45-42D5-8578-F4F2E7906631}"/>
              </a:ext>
            </a:extLst>
          </p:cNvPr>
          <p:cNvSpPr>
            <a:spLocks noGrp="1" noChangeArrowheads="1"/>
          </p:cNvSpPr>
          <p:nvPr>
            <p:ph type="title"/>
          </p:nvPr>
        </p:nvSpPr>
        <p:spPr bwMode="auto">
          <a:xfrm>
            <a:off x="304800" y="76200"/>
            <a:ext cx="8534400"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zh-CN"/>
              <a:t>Click to edit Master title style</a:t>
            </a:r>
          </a:p>
        </p:txBody>
      </p:sp>
      <p:sp>
        <p:nvSpPr>
          <p:cNvPr id="2051" name="Rectangle 3">
            <a:extLst>
              <a:ext uri="{FF2B5EF4-FFF2-40B4-BE49-F238E27FC236}">
                <a16:creationId xmlns:a16="http://schemas.microsoft.com/office/drawing/2014/main" id="{4A640FE5-9712-46BE-8652-1952AF1334BB}"/>
              </a:ext>
            </a:extLst>
          </p:cNvPr>
          <p:cNvSpPr>
            <a:spLocks noGrp="1" noChangeArrowheads="1"/>
          </p:cNvSpPr>
          <p:nvPr>
            <p:ph type="body" idx="1"/>
          </p:nvPr>
        </p:nvSpPr>
        <p:spPr bwMode="auto">
          <a:xfrm>
            <a:off x="304800" y="1212850"/>
            <a:ext cx="8534400" cy="305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6" name="Rectangle 6">
            <a:extLst>
              <a:ext uri="{FF2B5EF4-FFF2-40B4-BE49-F238E27FC236}">
                <a16:creationId xmlns:a16="http://schemas.microsoft.com/office/drawing/2014/main" id="{7FB65BCB-A435-4ECB-8F03-F0664BE7E312}"/>
              </a:ext>
            </a:extLst>
          </p:cNvPr>
          <p:cNvSpPr>
            <a:spLocks noGrp="1" noChangeArrowheads="1"/>
          </p:cNvSpPr>
          <p:nvPr>
            <p:ph type="sldNum" sz="quarter" idx="4"/>
          </p:nvPr>
        </p:nvSpPr>
        <p:spPr>
          <a:xfrm>
            <a:off x="6934200" y="6477000"/>
            <a:ext cx="1905000" cy="3127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100">
                <a:solidFill>
                  <a:schemeClr val="bg1">
                    <a:lumMod val="65000"/>
                  </a:schemeClr>
                </a:solidFill>
                <a:ea typeface="宋体" panose="02010600030101010101" pitchFamily="2" charset="-122"/>
              </a:defRPr>
            </a:lvl1pPr>
          </a:lstStyle>
          <a:p>
            <a:pPr>
              <a:defRPr/>
            </a:pPr>
            <a:fld id="{E93F9749-5A3D-4ED0-97FF-B76FBAD1464A}" type="slidenum">
              <a:rPr lang="en-US" altLang="zh-CN"/>
              <a:pPr>
                <a:defRPr/>
              </a:pPr>
              <a:t>‹#›</a:t>
            </a:fld>
            <a:endParaRPr lang="en-US" altLang="zh-CN" dirty="0"/>
          </a:p>
        </p:txBody>
      </p:sp>
    </p:spTree>
  </p:cSld>
  <p:clrMap bg1="lt1" tx1="dk1" bg2="lt2" tx2="dk2" accent1="accent1" accent2="accent2" accent3="accent3" accent4="accent4" accent5="accent5" accent6="accent6" hlink="hlink" folHlink="folHlink"/>
  <p:sldLayoutIdLst>
    <p:sldLayoutId id="2147484344"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 id="2147484341" r:id="rId12"/>
    <p:sldLayoutId id="2147484345" r:id="rId13"/>
  </p:sldLayoutIdLst>
  <p:hf hdr="0" ftr="0" dt="0"/>
  <p:txStyles>
    <p:titleStyle>
      <a:lvl1pPr marL="450850" indent="-450850" algn="l" rtl="0" eaLnBrk="0" fontAlgn="base" hangingPunct="0">
        <a:lnSpc>
          <a:spcPct val="90000"/>
        </a:lnSpc>
        <a:spcBef>
          <a:spcPct val="0"/>
        </a:spcBef>
        <a:spcAft>
          <a:spcPct val="0"/>
        </a:spcAft>
        <a:defRPr sz="4000" b="1">
          <a:solidFill>
            <a:schemeClr val="tx2"/>
          </a:solidFill>
          <a:latin typeface="Times New Roman" panose="02020603050405020304" pitchFamily="18" charset="0"/>
          <a:ea typeface="微软雅黑" panose="020B0503020204020204" pitchFamily="34" charset="-122"/>
          <a:cs typeface="Times New Roman" panose="02020603050405020304" pitchFamily="18" charset="0"/>
        </a:defRPr>
      </a:lvl1pPr>
      <a:lvl2pPr marL="450850" indent="-450850" algn="l" rtl="0" eaLnBrk="0" fontAlgn="base" hangingPunct="0">
        <a:lnSpc>
          <a:spcPct val="90000"/>
        </a:lnSpc>
        <a:spcBef>
          <a:spcPct val="0"/>
        </a:spcBef>
        <a:spcAft>
          <a:spcPct val="0"/>
        </a:spcAft>
        <a:defRPr sz="4000" b="1">
          <a:solidFill>
            <a:schemeClr val="tx2"/>
          </a:solidFill>
          <a:latin typeface="Times New Roman" pitchFamily="18" charset="0"/>
          <a:ea typeface="微软雅黑" panose="020B0503020204020204" pitchFamily="34" charset="-122"/>
          <a:cs typeface="Times New Roman" panose="02020603050405020304" pitchFamily="18" charset="0"/>
        </a:defRPr>
      </a:lvl2pPr>
      <a:lvl3pPr marL="450850" indent="-450850" algn="l" rtl="0" eaLnBrk="0" fontAlgn="base" hangingPunct="0">
        <a:lnSpc>
          <a:spcPct val="90000"/>
        </a:lnSpc>
        <a:spcBef>
          <a:spcPct val="0"/>
        </a:spcBef>
        <a:spcAft>
          <a:spcPct val="0"/>
        </a:spcAft>
        <a:defRPr sz="4000" b="1">
          <a:solidFill>
            <a:schemeClr val="tx2"/>
          </a:solidFill>
          <a:latin typeface="Times New Roman" pitchFamily="18" charset="0"/>
          <a:ea typeface="微软雅黑" panose="020B0503020204020204" pitchFamily="34" charset="-122"/>
          <a:cs typeface="Times New Roman" panose="02020603050405020304" pitchFamily="18" charset="0"/>
        </a:defRPr>
      </a:lvl3pPr>
      <a:lvl4pPr marL="450850" indent="-450850" algn="l" rtl="0" eaLnBrk="0" fontAlgn="base" hangingPunct="0">
        <a:lnSpc>
          <a:spcPct val="90000"/>
        </a:lnSpc>
        <a:spcBef>
          <a:spcPct val="0"/>
        </a:spcBef>
        <a:spcAft>
          <a:spcPct val="0"/>
        </a:spcAft>
        <a:defRPr sz="4000" b="1">
          <a:solidFill>
            <a:schemeClr val="tx2"/>
          </a:solidFill>
          <a:latin typeface="Times New Roman" pitchFamily="18" charset="0"/>
          <a:ea typeface="微软雅黑" panose="020B0503020204020204" pitchFamily="34" charset="-122"/>
          <a:cs typeface="Times New Roman" panose="02020603050405020304" pitchFamily="18" charset="0"/>
        </a:defRPr>
      </a:lvl4pPr>
      <a:lvl5pPr marL="450850" indent="-450850" algn="l" rtl="0" eaLnBrk="0" fontAlgn="base" hangingPunct="0">
        <a:lnSpc>
          <a:spcPct val="90000"/>
        </a:lnSpc>
        <a:spcBef>
          <a:spcPct val="0"/>
        </a:spcBef>
        <a:spcAft>
          <a:spcPct val="0"/>
        </a:spcAft>
        <a:defRPr sz="4000" b="1">
          <a:solidFill>
            <a:schemeClr val="tx2"/>
          </a:solidFill>
          <a:latin typeface="Times New Roman" pitchFamily="18" charset="0"/>
          <a:ea typeface="微软雅黑" panose="020B0503020204020204" pitchFamily="34" charset="-122"/>
          <a:cs typeface="Times New Roman" panose="02020603050405020304" pitchFamily="18"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50838" indent="-350838" algn="l" rtl="0" eaLnBrk="0" fontAlgn="base" hangingPunct="0">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mn-cs"/>
        </a:defRPr>
      </a:lvl1pPr>
      <a:lvl2pPr marL="914400" indent="-449263" algn="l" rtl="0" eaLnBrk="0" fontAlgn="base" hangingPunct="0">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mn-cs"/>
        </a:defRPr>
      </a:lvl2pPr>
      <a:lvl3pPr marL="1371600" indent="-342900" algn="l" rtl="0" eaLnBrk="0" fontAlgn="base" hangingPunct="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mn-cs"/>
        </a:defRPr>
      </a:lvl3pPr>
      <a:lvl4pPr marL="1828800" indent="-342900" algn="l" rtl="0" eaLnBrk="0" fontAlgn="base" hangingPunct="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mn-cs"/>
        </a:defRPr>
      </a:lvl4pPr>
      <a:lvl5pPr marL="2286000" indent="-334963" algn="l" rtl="0"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mn-cs"/>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0.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0.xml"/><Relationship Id="rId4" Type="http://schemas.openxmlformats.org/officeDocument/2006/relationships/image" Target="../media/image52.png"/></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0.xml"/></Relationships>
</file>

<file path=ppt/slides/_rels/slide6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7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0.xml"/></Relationships>
</file>

<file path=ppt/slides/_rels/slide7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20.xml"/><Relationship Id="rId4" Type="http://schemas.openxmlformats.org/officeDocument/2006/relationships/image" Target="../media/image72.png"/></Relationships>
</file>

<file path=ppt/slides/_rels/slide81.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8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86.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图片 3">
            <a:extLst>
              <a:ext uri="{FF2B5EF4-FFF2-40B4-BE49-F238E27FC236}">
                <a16:creationId xmlns:a16="http://schemas.microsoft.com/office/drawing/2014/main" id="{164DEB33-ADEB-445C-81DB-C0553408E8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81913" y="1524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4">
            <a:extLst>
              <a:ext uri="{FF2B5EF4-FFF2-40B4-BE49-F238E27FC236}">
                <a16:creationId xmlns:a16="http://schemas.microsoft.com/office/drawing/2014/main" id="{7F22F13D-3C7D-42D5-B47C-74B7A5DB36E1}"/>
              </a:ext>
            </a:extLst>
          </p:cNvPr>
          <p:cNvSpPr>
            <a:spLocks noGrp="1" noChangeArrowheads="1"/>
          </p:cNvSpPr>
          <p:nvPr>
            <p:ph type="ctrTitle"/>
          </p:nvPr>
        </p:nvSpPr>
        <p:spPr>
          <a:xfrm>
            <a:off x="238125" y="300038"/>
            <a:ext cx="8709025" cy="923925"/>
          </a:xfrm>
          <a:extLst>
            <a:ext uri="{909E8E84-426E-40DD-AFC4-6F175D3DCCD1}">
              <a14:hiddenFill xmlns:a14="http://schemas.microsoft.com/office/drawing/2010/main">
                <a:solidFill>
                  <a:schemeClr val="tx1"/>
                </a:solidFill>
              </a14:hiddenFill>
            </a:ext>
          </a:extLst>
        </p:spPr>
        <p:txBody>
          <a:bodyPr/>
          <a:lstStyle/>
          <a:p>
            <a:pPr eaLnBrk="1" hangingPunct="1"/>
            <a:r>
              <a:rPr lang="zh-CN" altLang="en-US" sz="6000">
                <a:latin typeface="微软雅黑" panose="020B0503020204020204" pitchFamily="34" charset="-122"/>
              </a:rPr>
              <a:t>专题 </a:t>
            </a:r>
            <a:r>
              <a:rPr lang="en-US" altLang="zh-CN" sz="6000">
                <a:latin typeface="微软雅黑" panose="020B0503020204020204" pitchFamily="34" charset="-122"/>
              </a:rPr>
              <a:t>1</a:t>
            </a:r>
          </a:p>
        </p:txBody>
      </p:sp>
      <p:sp>
        <p:nvSpPr>
          <p:cNvPr id="8" name="Rectangle 5">
            <a:extLst>
              <a:ext uri="{FF2B5EF4-FFF2-40B4-BE49-F238E27FC236}">
                <a16:creationId xmlns:a16="http://schemas.microsoft.com/office/drawing/2014/main" id="{92F863B1-62A2-415B-8D16-D55B1C362C29}"/>
              </a:ext>
            </a:extLst>
          </p:cNvPr>
          <p:cNvSpPr>
            <a:spLocks noGrp="1" noChangeArrowheads="1"/>
          </p:cNvSpPr>
          <p:nvPr>
            <p:ph type="subTitle" idx="1"/>
          </p:nvPr>
        </p:nvSpPr>
        <p:spPr>
          <a:xfrm>
            <a:off x="325438" y="1752600"/>
            <a:ext cx="8677275" cy="2185988"/>
          </a:xfrm>
        </p:spPr>
        <p:txBody>
          <a:bodyPr/>
          <a:lstStyle/>
          <a:p>
            <a:pPr eaLnBrk="1" hangingPunct="1">
              <a:spcBef>
                <a:spcPts val="3000"/>
              </a:spcBef>
              <a:spcAft>
                <a:spcPts val="600"/>
              </a:spcAft>
              <a:defRPr/>
            </a:pPr>
            <a:r>
              <a:rPr lang="zh-CN" altLang="en-US" sz="7200" dirty="0">
                <a:latin typeface="微软雅黑" panose="020B0503020204020204" pitchFamily="34" charset="-122"/>
              </a:rPr>
              <a:t>基因工程</a:t>
            </a:r>
            <a:endParaRPr lang="en-US" altLang="zh-CN" sz="7200" dirty="0">
              <a:latin typeface="微软雅黑" panose="020B0503020204020204" pitchFamily="34" charset="-122"/>
            </a:endParaRPr>
          </a:p>
          <a:p>
            <a:pPr eaLnBrk="1" hangingPunct="1">
              <a:spcBef>
                <a:spcPts val="600"/>
              </a:spcBef>
              <a:spcAft>
                <a:spcPts val="0"/>
              </a:spcAft>
              <a:defRPr/>
            </a:pPr>
            <a:r>
              <a:rPr lang="en-US" altLang="zh-CN" sz="5400" dirty="0">
                <a:latin typeface="+mj-ea"/>
                <a:ea typeface="+mj-ea"/>
              </a:rPr>
              <a:t>Genetic Engineering</a:t>
            </a:r>
          </a:p>
        </p:txBody>
      </p:sp>
      <p:pic>
        <p:nvPicPr>
          <p:cNvPr id="9221" name="图片 9">
            <a:extLst>
              <a:ext uri="{FF2B5EF4-FFF2-40B4-BE49-F238E27FC236}">
                <a16:creationId xmlns:a16="http://schemas.microsoft.com/office/drawing/2014/main" id="{83E4919E-59A4-4C27-92BD-4ACC6B5623B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6477000" y="5562600"/>
            <a:ext cx="25558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文本框 3">
            <a:extLst>
              <a:ext uri="{FF2B5EF4-FFF2-40B4-BE49-F238E27FC236}">
                <a16:creationId xmlns:a16="http://schemas.microsoft.com/office/drawing/2014/main" id="{374DCF24-8571-4A4F-A154-F200149572CD}"/>
              </a:ext>
            </a:extLst>
          </p:cNvPr>
          <p:cNvSpPr txBox="1">
            <a:spLocks noChangeArrowheads="1"/>
          </p:cNvSpPr>
          <p:nvPr/>
        </p:nvSpPr>
        <p:spPr bwMode="auto">
          <a:xfrm>
            <a:off x="6477000" y="4800600"/>
            <a:ext cx="24479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150000"/>
              </a:lnSpc>
            </a:pPr>
            <a:r>
              <a:rPr lang="zh-CN" altLang="en-US" sz="2800" b="1" dirty="0">
                <a:solidFill>
                  <a:srgbClr val="0070C0"/>
                </a:solidFill>
                <a:latin typeface="楷体" panose="02010609060101010101" pitchFamily="49" charset="-122"/>
                <a:ea typeface="楷体" panose="02010609060101010101" pitchFamily="49" charset="-122"/>
                <a:cs typeface="HY견고딕"/>
              </a:rPr>
              <a:t>闫菡</a:t>
            </a:r>
            <a:endParaRPr lang="en-US" altLang="zh-CN" sz="2800" b="1" dirty="0">
              <a:solidFill>
                <a:srgbClr val="0070C0"/>
              </a:solidFill>
              <a:latin typeface="楷体" panose="02010609060101010101" pitchFamily="49" charset="-122"/>
              <a:ea typeface="楷体" panose="02010609060101010101" pitchFamily="49" charset="-122"/>
              <a:cs typeface="HY견고딕"/>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CE0266AC-2685-4D20-B852-25E0C8F04231}"/>
              </a:ext>
            </a:extLst>
          </p:cNvPr>
          <p:cNvSpPr txBox="1">
            <a:spLocks noChangeArrowheads="1"/>
          </p:cNvSpPr>
          <p:nvPr/>
        </p:nvSpPr>
        <p:spPr>
          <a:xfrm>
            <a:off x="168275" y="1524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ea typeface="微软雅黑" panose="020B0503020204020204" pitchFamily="34" charset="-122"/>
                <a:cs typeface="Times New Roman" panose="02020603050405020304" pitchFamily="18" charset="0"/>
              </a:rPr>
              <a:t>导入微生物细胞：感受态细胞法</a:t>
            </a:r>
            <a:endParaRPr kumimoji="0" lang="en-US" altLang="zh-CN" sz="4000" kern="0" dirty="0">
              <a:ea typeface="微软雅黑" panose="020B0503020204020204" pitchFamily="34" charset="-122"/>
              <a:cs typeface="Times New Roman" panose="02020603050405020304" pitchFamily="18" charset="0"/>
            </a:endParaRPr>
          </a:p>
        </p:txBody>
      </p:sp>
      <p:sp>
        <p:nvSpPr>
          <p:cNvPr id="22531" name="Rectangle 3">
            <a:extLst>
              <a:ext uri="{FF2B5EF4-FFF2-40B4-BE49-F238E27FC236}">
                <a16:creationId xmlns:a16="http://schemas.microsoft.com/office/drawing/2014/main" id="{527C18EA-75C8-4E5D-9800-025D2A6C6F89}"/>
              </a:ext>
            </a:extLst>
          </p:cNvPr>
          <p:cNvSpPr txBox="1">
            <a:spLocks noChangeArrowheads="1"/>
          </p:cNvSpPr>
          <p:nvPr/>
        </p:nvSpPr>
        <p:spPr bwMode="auto">
          <a:xfrm>
            <a:off x="381000" y="788988"/>
            <a:ext cx="8232775" cy="584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0838" indent="-350838">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914400" indent="-449263">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3716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828800" indent="-34290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286000" indent="-334963">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7432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32004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6576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41148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a:lnSpc>
                <a:spcPct val="150000"/>
              </a:lnSpc>
              <a:spcBef>
                <a:spcPct val="0"/>
              </a:spcBef>
            </a:pPr>
            <a:r>
              <a:rPr kumimoji="0" lang="en-US" altLang="zh-CN" sz="2800" dirty="0">
                <a:latin typeface="Times New Roman" panose="02020603050405020304" pitchFamily="18" charset="0"/>
                <a:cs typeface="Times New Roman" panose="02020603050405020304" pitchFamily="18" charset="0"/>
              </a:rPr>
              <a:t>CaCl</a:t>
            </a:r>
            <a:r>
              <a:rPr kumimoji="0" lang="en-US" altLang="zh-CN" sz="2800" baseline="-25000" dirty="0">
                <a:latin typeface="Times New Roman" panose="02020603050405020304" pitchFamily="18" charset="0"/>
                <a:cs typeface="Times New Roman" panose="02020603050405020304" pitchFamily="18" charset="0"/>
              </a:rPr>
              <a:t>2</a:t>
            </a:r>
            <a:r>
              <a:rPr kumimoji="0" lang="zh-CN" altLang="en-US" sz="2800" dirty="0">
                <a:latin typeface="Times New Roman" panose="02020603050405020304" pitchFamily="18" charset="0"/>
                <a:cs typeface="Times New Roman" panose="02020603050405020304" pitchFamily="18" charset="0"/>
              </a:rPr>
              <a:t>法（化学转化法）</a:t>
            </a:r>
          </a:p>
          <a:p>
            <a:pPr lvl="1">
              <a:lnSpc>
                <a:spcPct val="130000"/>
              </a:lnSpc>
              <a:spcBef>
                <a:spcPct val="0"/>
              </a:spcBef>
            </a:pPr>
            <a:r>
              <a:rPr kumimoji="0" lang="zh-CN" altLang="en-US" sz="2400" dirty="0">
                <a:latin typeface="Times New Roman" panose="02020603050405020304" pitchFamily="18" charset="0"/>
                <a:cs typeface="Times New Roman" panose="02020603050405020304" pitchFamily="18" charset="0"/>
              </a:rPr>
              <a:t>将大肠杆菌置于经低温（</a:t>
            </a:r>
            <a:r>
              <a:rPr kumimoji="0" lang="en-US" altLang="zh-CN" sz="2400" dirty="0">
                <a:latin typeface="Times New Roman" panose="02020603050405020304" pitchFamily="18" charset="0"/>
                <a:cs typeface="Times New Roman" panose="02020603050405020304" pitchFamily="18" charset="0"/>
              </a:rPr>
              <a:t>0-4℃</a:t>
            </a:r>
            <a:r>
              <a:rPr kumimoji="0" lang="zh-CN" altLang="en-US" sz="2400" dirty="0">
                <a:latin typeface="Times New Roman" panose="02020603050405020304" pitchFamily="18" charset="0"/>
                <a:cs typeface="Times New Roman" panose="02020603050405020304" pitchFamily="18" charset="0"/>
              </a:rPr>
              <a:t>）预处理的低渗氯化钙溶液中，细胞膨胀，</a:t>
            </a:r>
            <a:r>
              <a:rPr kumimoji="0" lang="en-US" altLang="zh-CN" sz="2400" dirty="0">
                <a:latin typeface="Times New Roman" panose="02020603050405020304" pitchFamily="18" charset="0"/>
                <a:cs typeface="Times New Roman" panose="02020603050405020304" pitchFamily="18" charset="0"/>
              </a:rPr>
              <a:t>Ca</a:t>
            </a:r>
            <a:r>
              <a:rPr kumimoji="0" lang="en-US" altLang="zh-CN" sz="2400" baseline="30000" dirty="0">
                <a:latin typeface="Times New Roman" panose="02020603050405020304" pitchFamily="18" charset="0"/>
                <a:cs typeface="Times New Roman" panose="02020603050405020304" pitchFamily="18" charset="0"/>
              </a:rPr>
              <a:t>2+</a:t>
            </a:r>
            <a:r>
              <a:rPr kumimoji="0" lang="zh-CN" altLang="en-US" sz="2400" dirty="0">
                <a:latin typeface="Times New Roman" panose="02020603050405020304" pitchFamily="18" charset="0"/>
                <a:cs typeface="Times New Roman" panose="02020603050405020304" pitchFamily="18" charset="0"/>
              </a:rPr>
              <a:t>使质膜的磷脂双分子层形成液晶结构，促使膜外层与内层间隙中的部分核酸酶解离开，诱导细胞成为感受态细胞</a:t>
            </a:r>
          </a:p>
          <a:p>
            <a:pPr lvl="1">
              <a:lnSpc>
                <a:spcPct val="130000"/>
              </a:lnSpc>
              <a:spcBef>
                <a:spcPct val="0"/>
              </a:spcBef>
            </a:pPr>
            <a:r>
              <a:rPr kumimoji="0" lang="zh-CN" altLang="en-US" sz="2400" dirty="0">
                <a:latin typeface="Times New Roman" panose="02020603050405020304" pitchFamily="18" charset="0"/>
                <a:cs typeface="Times New Roman" panose="02020603050405020304" pitchFamily="18" charset="0"/>
              </a:rPr>
              <a:t>细胞壁通透性发生变化，极易与外源</a:t>
            </a:r>
            <a:r>
              <a:rPr kumimoji="0" lang="en-US" altLang="zh-CN" sz="2400" dirty="0">
                <a:latin typeface="Times New Roman" panose="02020603050405020304" pitchFamily="18" charset="0"/>
                <a:cs typeface="Times New Roman" panose="02020603050405020304" pitchFamily="18" charset="0"/>
              </a:rPr>
              <a:t>DNA</a:t>
            </a:r>
            <a:r>
              <a:rPr kumimoji="0" lang="zh-CN" altLang="en-US" sz="2400" dirty="0">
                <a:latin typeface="Times New Roman" panose="02020603050405020304" pitchFamily="18" charset="0"/>
                <a:cs typeface="Times New Roman" panose="02020603050405020304" pitchFamily="18" charset="0"/>
              </a:rPr>
              <a:t>相粘附并在细胞表面形成抗</a:t>
            </a:r>
            <a:r>
              <a:rPr kumimoji="0" lang="en-US" altLang="zh-CN" sz="2400" dirty="0" err="1">
                <a:latin typeface="Times New Roman" panose="02020603050405020304" pitchFamily="18" charset="0"/>
                <a:cs typeface="Times New Roman" panose="02020603050405020304" pitchFamily="18" charset="0"/>
              </a:rPr>
              <a:t>Dnase</a:t>
            </a:r>
            <a:r>
              <a:rPr kumimoji="0" lang="zh-CN" altLang="en-US" sz="2400" dirty="0">
                <a:latin typeface="Times New Roman" panose="02020603050405020304" pitchFamily="18" charset="0"/>
                <a:cs typeface="Times New Roman" panose="02020603050405020304" pitchFamily="18" charset="0"/>
              </a:rPr>
              <a:t>的磷酸钙复合物。</a:t>
            </a:r>
          </a:p>
          <a:p>
            <a:pPr lvl="1">
              <a:lnSpc>
                <a:spcPct val="130000"/>
              </a:lnSpc>
              <a:spcBef>
                <a:spcPct val="0"/>
              </a:spcBef>
            </a:pPr>
            <a:r>
              <a:rPr kumimoji="0" lang="zh-CN" altLang="en-US" sz="2400" dirty="0">
                <a:latin typeface="Times New Roman" panose="02020603050405020304" pitchFamily="18" charset="0"/>
                <a:cs typeface="Times New Roman" panose="02020603050405020304" pitchFamily="18" charset="0"/>
              </a:rPr>
              <a:t>将该体系转移到</a:t>
            </a:r>
            <a:r>
              <a:rPr kumimoji="0" lang="en-US" altLang="zh-CN" sz="2400" dirty="0">
                <a:latin typeface="Times New Roman" panose="02020603050405020304" pitchFamily="18" charset="0"/>
                <a:cs typeface="Times New Roman" panose="02020603050405020304" pitchFamily="18" charset="0"/>
              </a:rPr>
              <a:t>42℃</a:t>
            </a:r>
            <a:r>
              <a:rPr kumimoji="0" lang="zh-CN" altLang="en-US" sz="2400" dirty="0">
                <a:latin typeface="Times New Roman" panose="02020603050405020304" pitchFamily="18" charset="0"/>
                <a:cs typeface="Times New Roman" panose="02020603050405020304" pitchFamily="18" charset="0"/>
              </a:rPr>
              <a:t>下做短暂的热刺激（</a:t>
            </a:r>
            <a:r>
              <a:rPr kumimoji="0" lang="en-US" altLang="zh-CN" sz="2400" dirty="0">
                <a:latin typeface="Times New Roman" panose="02020603050405020304" pitchFamily="18" charset="0"/>
                <a:cs typeface="Times New Roman" panose="02020603050405020304" pitchFamily="18" charset="0"/>
              </a:rPr>
              <a:t>90s</a:t>
            </a:r>
            <a:r>
              <a:rPr kumimoji="0" lang="zh-CN" altLang="en-US" sz="2400" dirty="0">
                <a:latin typeface="Times New Roman" panose="02020603050405020304" pitchFamily="18" charset="0"/>
                <a:cs typeface="Times New Roman" panose="02020603050405020304" pitchFamily="18" charset="0"/>
              </a:rPr>
              <a:t>），质膜的液晶结构会发生剧烈扰动，并随机出现许多间隙，外源</a:t>
            </a:r>
            <a:r>
              <a:rPr kumimoji="0" lang="en-US" altLang="zh-CN" sz="2400" dirty="0">
                <a:latin typeface="Times New Roman" panose="02020603050405020304" pitchFamily="18" charset="0"/>
                <a:cs typeface="Times New Roman" panose="02020603050405020304" pitchFamily="18" charset="0"/>
              </a:rPr>
              <a:t>DNA</a:t>
            </a:r>
            <a:r>
              <a:rPr kumimoji="0" lang="zh-CN" altLang="en-US" sz="2400" dirty="0">
                <a:latin typeface="Times New Roman" panose="02020603050405020304" pitchFamily="18" charset="0"/>
                <a:cs typeface="Times New Roman" panose="02020603050405020304" pitchFamily="18" charset="0"/>
              </a:rPr>
              <a:t>就可被细胞吸收</a:t>
            </a:r>
            <a:endParaRPr kumimoji="0" lang="en-US" altLang="zh-CN" sz="2400" dirty="0">
              <a:latin typeface="Times New Roman" panose="02020603050405020304" pitchFamily="18" charset="0"/>
              <a:cs typeface="Times New Roman" panose="02020603050405020304" pitchFamily="18" charset="0"/>
            </a:endParaRPr>
          </a:p>
          <a:p>
            <a:pPr lvl="1">
              <a:lnSpc>
                <a:spcPct val="130000"/>
              </a:lnSpc>
              <a:spcBef>
                <a:spcPct val="0"/>
              </a:spcBef>
            </a:pPr>
            <a:r>
              <a:rPr kumimoji="0" lang="zh-CN" altLang="en-US" sz="2400" dirty="0">
                <a:latin typeface="Times New Roman" panose="02020603050405020304" pitchFamily="18" charset="0"/>
                <a:cs typeface="Times New Roman" panose="02020603050405020304" pitchFamily="18" charset="0"/>
              </a:rPr>
              <a:t>转化后的细胞在选择性培养基上培养，筛选阳性克隆</a:t>
            </a:r>
            <a:endParaRPr kumimoji="0" lang="en-US" altLang="zh-CN" dirty="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8A53399B-D6BD-49EF-8539-CDFBD77DB9EB}"/>
              </a:ext>
            </a:extLst>
          </p:cNvPr>
          <p:cNvSpPr>
            <a:spLocks noGrp="1"/>
          </p:cNvSpPr>
          <p:nvPr>
            <p:ph type="sldNum" sz="quarter" idx="10"/>
          </p:nvPr>
        </p:nvSpPr>
        <p:spPr/>
        <p:txBody>
          <a:bodyPr/>
          <a:lstStyle/>
          <a:p>
            <a:pPr>
              <a:defRPr/>
            </a:pPr>
            <a:fld id="{F980EBF9-1165-4319-8FD2-469D564A51EB}" type="slidenum">
              <a:rPr lang="en-US" altLang="zh-CN"/>
              <a:pPr>
                <a:defRPr/>
              </a:pPr>
              <a:t>10</a:t>
            </a:fld>
            <a:endParaRPr lang="en-US" altLang="zh-CN" dirty="0"/>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32E5B4B5-D61B-4177-9D3F-67A8F8F97F1E}"/>
              </a:ext>
            </a:extLst>
          </p:cNvPr>
          <p:cNvSpPr txBox="1">
            <a:spLocks noChangeArrowheads="1"/>
          </p:cNvSpPr>
          <p:nvPr/>
        </p:nvSpPr>
        <p:spPr>
          <a:xfrm>
            <a:off x="228600" y="1524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ea typeface="微软雅黑" panose="020B0503020204020204" pitchFamily="34" charset="-122"/>
                <a:cs typeface="Times New Roman" panose="02020603050405020304" pitchFamily="18" charset="0"/>
              </a:rPr>
              <a:t>重组子的筛选</a:t>
            </a:r>
            <a:endParaRPr kumimoji="0" lang="en-US" altLang="zh-CN" sz="4000" kern="0" dirty="0">
              <a:ea typeface="微软雅黑" panose="020B0503020204020204" pitchFamily="34" charset="-122"/>
              <a:cs typeface="Times New Roman" panose="02020603050405020304" pitchFamily="18" charset="0"/>
            </a:endParaRPr>
          </a:p>
        </p:txBody>
      </p:sp>
      <p:sp>
        <p:nvSpPr>
          <p:cNvPr id="19460" name="Rectangle 3">
            <a:extLst>
              <a:ext uri="{FF2B5EF4-FFF2-40B4-BE49-F238E27FC236}">
                <a16:creationId xmlns:a16="http://schemas.microsoft.com/office/drawing/2014/main" id="{B6DC2A8C-DA03-4A15-9CC1-8D63E658C9BA}"/>
              </a:ext>
            </a:extLst>
          </p:cNvPr>
          <p:cNvSpPr txBox="1">
            <a:spLocks noChangeArrowheads="1"/>
          </p:cNvSpPr>
          <p:nvPr/>
        </p:nvSpPr>
        <p:spPr bwMode="auto">
          <a:xfrm>
            <a:off x="454025" y="1143000"/>
            <a:ext cx="8232775"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0838" indent="-350838">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914400" indent="-449263">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3716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8288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286000" indent="-334963">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7432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32004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6576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41148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a:spcBef>
                <a:spcPct val="0"/>
              </a:spcBef>
            </a:pPr>
            <a:r>
              <a:rPr kumimoji="0" lang="zh-CN" altLang="en-US" sz="2800">
                <a:latin typeface="Times New Roman" panose="02020603050405020304" pitchFamily="18" charset="0"/>
                <a:cs typeface="Times New Roman" panose="02020603050405020304" pitchFamily="18" charset="0"/>
              </a:rPr>
              <a:t>基于载体遗传标记的筛选与鉴定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抗药性筛选法</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显色筛选法</a:t>
            </a:r>
            <a:endParaRPr kumimoji="0" lang="en-US" altLang="zh-CN" sz="2400">
              <a:latin typeface="Times New Roman" panose="02020603050405020304" pitchFamily="18" charset="0"/>
              <a:cs typeface="Times New Roman" panose="02020603050405020304" pitchFamily="18" charset="0"/>
            </a:endParaRPr>
          </a:p>
          <a:p>
            <a:pPr>
              <a:spcBef>
                <a:spcPct val="0"/>
              </a:spcBef>
            </a:pPr>
            <a:r>
              <a:rPr kumimoji="0" lang="zh-CN" altLang="en-US" sz="2800">
                <a:latin typeface="Times New Roman" panose="02020603050405020304" pitchFamily="18" charset="0"/>
                <a:cs typeface="Times New Roman" panose="02020603050405020304" pitchFamily="18" charset="0"/>
              </a:rPr>
              <a:t>基于克隆片段序列的筛选与鉴定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菌落原位杂交</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限制性酶切图谱法</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en-US" altLang="zh-CN" sz="2400">
                <a:latin typeface="Times New Roman" panose="02020603050405020304" pitchFamily="18" charset="0"/>
                <a:cs typeface="Times New Roman" panose="02020603050405020304" pitchFamily="18" charset="0"/>
              </a:rPr>
              <a:t>DNA</a:t>
            </a:r>
            <a:r>
              <a:rPr kumimoji="0" lang="zh-CN" altLang="en-US" sz="2400">
                <a:latin typeface="Times New Roman" panose="02020603050405020304" pitchFamily="18" charset="0"/>
                <a:cs typeface="Times New Roman" panose="02020603050405020304" pitchFamily="18" charset="0"/>
              </a:rPr>
              <a:t>测序</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核酸分子杂交（</a:t>
            </a:r>
            <a:r>
              <a:rPr kumimoji="0" lang="en-US" altLang="zh-CN" sz="2400">
                <a:latin typeface="Times New Roman" panose="02020603050405020304" pitchFamily="18" charset="0"/>
                <a:cs typeface="Times New Roman" panose="02020603050405020304" pitchFamily="18" charset="0"/>
              </a:rPr>
              <a:t>DNA-DNA</a:t>
            </a:r>
            <a:r>
              <a:rPr kumimoji="0" lang="zh-CN" altLang="en-US" sz="2400">
                <a:latin typeface="Times New Roman" panose="02020603050405020304" pitchFamily="18" charset="0"/>
                <a:cs typeface="Times New Roman" panose="02020603050405020304" pitchFamily="18" charset="0"/>
              </a:rPr>
              <a:t>杂交，</a:t>
            </a:r>
            <a:r>
              <a:rPr kumimoji="0" lang="en-US" altLang="zh-CN" sz="2400">
                <a:latin typeface="Times New Roman" panose="02020603050405020304" pitchFamily="18" charset="0"/>
                <a:cs typeface="Times New Roman" panose="02020603050405020304" pitchFamily="18" charset="0"/>
              </a:rPr>
              <a:t>DNA-RNA</a:t>
            </a:r>
            <a:r>
              <a:rPr kumimoji="0" lang="zh-CN" altLang="en-US" sz="2400">
                <a:latin typeface="Times New Roman" panose="02020603050405020304" pitchFamily="18" charset="0"/>
                <a:cs typeface="Times New Roman" panose="02020603050405020304" pitchFamily="18" charset="0"/>
              </a:rPr>
              <a:t>杂交）</a:t>
            </a:r>
            <a:endParaRPr kumimoji="0" lang="en-US" altLang="zh-CN" sz="2400">
              <a:latin typeface="Times New Roman" panose="02020603050405020304" pitchFamily="18" charset="0"/>
              <a:cs typeface="Times New Roman" panose="02020603050405020304" pitchFamily="18" charset="0"/>
            </a:endParaRPr>
          </a:p>
          <a:p>
            <a:pPr>
              <a:spcBef>
                <a:spcPct val="0"/>
              </a:spcBef>
            </a:pPr>
            <a:r>
              <a:rPr kumimoji="0" lang="zh-CN" altLang="en-US" sz="2800">
                <a:latin typeface="Times New Roman" panose="02020603050405020304" pitchFamily="18" charset="0"/>
                <a:cs typeface="Times New Roman" panose="02020603050405020304" pitchFamily="18" charset="0"/>
              </a:rPr>
              <a:t>基于外源基因表达产物的筛选与鉴定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外源基因蛋白质功能检测</a:t>
            </a:r>
          </a:p>
          <a:p>
            <a:pPr lvl="1">
              <a:spcBef>
                <a:spcPct val="0"/>
              </a:spcBef>
            </a:pPr>
            <a:r>
              <a:rPr kumimoji="0" lang="zh-CN" altLang="en-US" sz="2400">
                <a:latin typeface="Times New Roman" panose="02020603050405020304" pitchFamily="18" charset="0"/>
                <a:cs typeface="Times New Roman" panose="02020603050405020304" pitchFamily="18" charset="0"/>
              </a:rPr>
              <a:t>蛋白质凝胶电泳检测</a:t>
            </a:r>
            <a:endParaRPr kumimoji="0" lang="en-US" altLang="zh-CN">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3A6FA401-78A4-4D94-9DDE-A9B8CC3DBE2D}"/>
              </a:ext>
            </a:extLst>
          </p:cNvPr>
          <p:cNvSpPr>
            <a:spLocks noGrp="1"/>
          </p:cNvSpPr>
          <p:nvPr>
            <p:ph type="sldNum" sz="quarter" idx="10"/>
          </p:nvPr>
        </p:nvSpPr>
        <p:spPr/>
        <p:txBody>
          <a:bodyPr/>
          <a:lstStyle/>
          <a:p>
            <a:pPr>
              <a:defRPr/>
            </a:pPr>
            <a:fld id="{A68E5C84-0CA5-4746-A12C-BE9D4D44B0FC}" type="slidenum">
              <a:rPr lang="en-US" altLang="zh-CN"/>
              <a:pPr>
                <a:defRPr/>
              </a:pPr>
              <a:t>11</a:t>
            </a:fld>
            <a:endParaRPr lang="en-US" altLang="zh-CN" dirty="0"/>
          </a:p>
        </p:txBody>
      </p:sp>
      <p:pic>
        <p:nvPicPr>
          <p:cNvPr id="24581" name="图片 4">
            <a:extLst>
              <a:ext uri="{FF2B5EF4-FFF2-40B4-BE49-F238E27FC236}">
                <a16:creationId xmlns:a16="http://schemas.microsoft.com/office/drawing/2014/main" id="{C5DD646C-43B1-47E0-B24D-EFD1C3BC6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09800"/>
            <a:ext cx="2263775"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2" name="组合 5">
            <a:extLst>
              <a:ext uri="{FF2B5EF4-FFF2-40B4-BE49-F238E27FC236}">
                <a16:creationId xmlns:a16="http://schemas.microsoft.com/office/drawing/2014/main" id="{D3D25F0F-E70F-45FE-A1B1-8E73E9C1F26B}"/>
              </a:ext>
            </a:extLst>
          </p:cNvPr>
          <p:cNvGrpSpPr>
            <a:grpSpLocks/>
          </p:cNvGrpSpPr>
          <p:nvPr/>
        </p:nvGrpSpPr>
        <p:grpSpPr bwMode="auto">
          <a:xfrm>
            <a:off x="7129463" y="1720850"/>
            <a:ext cx="1011237" cy="539750"/>
            <a:chOff x="6911756" y="660400"/>
            <a:chExt cx="1011815" cy="540936"/>
          </a:xfrm>
        </p:grpSpPr>
        <p:sp>
          <p:nvSpPr>
            <p:cNvPr id="7" name="矩形 6">
              <a:extLst>
                <a:ext uri="{FF2B5EF4-FFF2-40B4-BE49-F238E27FC236}">
                  <a16:creationId xmlns:a16="http://schemas.microsoft.com/office/drawing/2014/main" id="{DE281BC1-C305-4BD9-BD6A-6E5BD0723100}"/>
                </a:ext>
              </a:extLst>
            </p:cNvPr>
            <p:cNvSpPr/>
            <p:nvPr/>
          </p:nvSpPr>
          <p:spPr bwMode="auto">
            <a:xfrm>
              <a:off x="7086481" y="660400"/>
              <a:ext cx="533705" cy="101823"/>
            </a:xfrm>
            <a:prstGeom prst="rect">
              <a:avLst/>
            </a:prstGeom>
            <a:solidFill>
              <a:srgbClr val="C00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defRPr/>
              </a:pPr>
              <a:endParaRPr lang="zh-CN" altLang="en-US">
                <a:ea typeface="宋体" panose="02010600030101010101" pitchFamily="2" charset="-122"/>
              </a:endParaRPr>
            </a:p>
          </p:txBody>
        </p:sp>
        <p:sp>
          <p:nvSpPr>
            <p:cNvPr id="8" name="矩形 7">
              <a:extLst>
                <a:ext uri="{FF2B5EF4-FFF2-40B4-BE49-F238E27FC236}">
                  <a16:creationId xmlns:a16="http://schemas.microsoft.com/office/drawing/2014/main" id="{B25F03C9-5861-421C-8CA6-F2E932406B24}"/>
                </a:ext>
              </a:extLst>
            </p:cNvPr>
            <p:cNvSpPr/>
            <p:nvPr/>
          </p:nvSpPr>
          <p:spPr bwMode="auto">
            <a:xfrm>
              <a:off x="7223084" y="760633"/>
              <a:ext cx="533705" cy="101823"/>
            </a:xfrm>
            <a:prstGeom prst="rect">
              <a:avLst/>
            </a:prstGeom>
            <a:solidFill>
              <a:srgbClr val="C00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defRPr/>
              </a:pPr>
              <a:endParaRPr lang="zh-CN" altLang="en-US">
                <a:ea typeface="宋体" panose="02010600030101010101" pitchFamily="2" charset="-122"/>
              </a:endParaRPr>
            </a:p>
          </p:txBody>
        </p:sp>
        <p:sp>
          <p:nvSpPr>
            <p:cNvPr id="24595" name="文本框 9">
              <a:extLst>
                <a:ext uri="{FF2B5EF4-FFF2-40B4-BE49-F238E27FC236}">
                  <a16:creationId xmlns:a16="http://schemas.microsoft.com/office/drawing/2014/main" id="{6047D1C6-2F31-49F0-8FE9-29E7D5D62707}"/>
                </a:ext>
              </a:extLst>
            </p:cNvPr>
            <p:cNvSpPr txBox="1">
              <a:spLocks noChangeArrowheads="1"/>
            </p:cNvSpPr>
            <p:nvPr/>
          </p:nvSpPr>
          <p:spPr bwMode="auto">
            <a:xfrm>
              <a:off x="6911756" y="862782"/>
              <a:ext cx="10118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1600" b="1">
                  <a:latin typeface="黑体" panose="02010609060101010101" pitchFamily="49" charset="-122"/>
                  <a:ea typeface="黑体" panose="02010609060101010101" pitchFamily="49" charset="-122"/>
                </a:rPr>
                <a:t>目的基因</a:t>
              </a:r>
            </a:p>
          </p:txBody>
        </p:sp>
        <p:sp>
          <p:nvSpPr>
            <p:cNvPr id="24596" name="矩形 10">
              <a:extLst>
                <a:ext uri="{FF2B5EF4-FFF2-40B4-BE49-F238E27FC236}">
                  <a16:creationId xmlns:a16="http://schemas.microsoft.com/office/drawing/2014/main" id="{64E70067-BF2D-4BBC-8091-E5C0234478FB}"/>
                </a:ext>
              </a:extLst>
            </p:cNvPr>
            <p:cNvSpPr>
              <a:spLocks noChangeArrowheads="1"/>
            </p:cNvSpPr>
            <p:nvPr/>
          </p:nvSpPr>
          <p:spPr bwMode="auto">
            <a:xfrm>
              <a:off x="7229301" y="719583"/>
              <a:ext cx="386649" cy="84016"/>
            </a:xfrm>
            <a:prstGeom prst="rect">
              <a:avLst/>
            </a:prstGeom>
            <a:solidFill>
              <a:srgbClr val="C00000"/>
            </a:solidFill>
            <a:ln>
              <a:noFill/>
            </a:ln>
            <a:extLst>
              <a:ext uri="{91240B29-F687-4F45-9708-019B960494DF}">
                <a14:hiddenLine xmlns:a14="http://schemas.microsoft.com/office/drawing/2010/main" w="34925" algn="ctr">
                  <a:solidFill>
                    <a:srgbClr val="000000"/>
                  </a:solidFill>
                  <a:round/>
                  <a:headEnd/>
                  <a:tailEnd/>
                </a14:hiddenLine>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grpSp>
      <p:grpSp>
        <p:nvGrpSpPr>
          <p:cNvPr id="24583" name="组合 11">
            <a:extLst>
              <a:ext uri="{FF2B5EF4-FFF2-40B4-BE49-F238E27FC236}">
                <a16:creationId xmlns:a16="http://schemas.microsoft.com/office/drawing/2014/main" id="{50563750-6DF5-4900-8C16-CDCFC40424F9}"/>
              </a:ext>
            </a:extLst>
          </p:cNvPr>
          <p:cNvGrpSpPr>
            <a:grpSpLocks/>
          </p:cNvGrpSpPr>
          <p:nvPr/>
        </p:nvGrpSpPr>
        <p:grpSpPr bwMode="auto">
          <a:xfrm>
            <a:off x="7983538" y="1903413"/>
            <a:ext cx="306387" cy="869950"/>
            <a:chOff x="8017343" y="1745397"/>
            <a:chExt cx="306552" cy="870277"/>
          </a:xfrm>
        </p:grpSpPr>
        <p:cxnSp>
          <p:nvCxnSpPr>
            <p:cNvPr id="24591" name="直接箭头连接符 12">
              <a:extLst>
                <a:ext uri="{FF2B5EF4-FFF2-40B4-BE49-F238E27FC236}">
                  <a16:creationId xmlns:a16="http://schemas.microsoft.com/office/drawing/2014/main" id="{4BA4E4F1-448B-48A8-AD65-69093DF8AFB1}"/>
                </a:ext>
              </a:extLst>
            </p:cNvPr>
            <p:cNvCxnSpPr>
              <a:cxnSpLocks noChangeShapeType="1"/>
            </p:cNvCxnSpPr>
            <p:nvPr/>
          </p:nvCxnSpPr>
          <p:spPr bwMode="auto">
            <a:xfrm flipH="1">
              <a:off x="8017343" y="2440008"/>
              <a:ext cx="106485" cy="175666"/>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592" name="任意多边形: 形状 13">
              <a:extLst>
                <a:ext uri="{FF2B5EF4-FFF2-40B4-BE49-F238E27FC236}">
                  <a16:creationId xmlns:a16="http://schemas.microsoft.com/office/drawing/2014/main" id="{758687B9-B494-430F-8E4C-F82CD29AB7A3}"/>
                </a:ext>
              </a:extLst>
            </p:cNvPr>
            <p:cNvSpPr>
              <a:spLocks/>
            </p:cNvSpPr>
            <p:nvPr/>
          </p:nvSpPr>
          <p:spPr bwMode="auto">
            <a:xfrm>
              <a:off x="8087057" y="1745397"/>
              <a:ext cx="236838" cy="761242"/>
            </a:xfrm>
            <a:custGeom>
              <a:avLst/>
              <a:gdLst>
                <a:gd name="T0" fmla="*/ 37910 w 236838"/>
                <a:gd name="T1" fmla="*/ 0 h 761242"/>
                <a:gd name="T2" fmla="*/ 236561 w 236838"/>
                <a:gd name="T3" fmla="*/ 198651 h 761242"/>
                <a:gd name="T4" fmla="*/ 0 w 236838"/>
                <a:gd name="T5" fmla="*/ 761242 h 761242"/>
                <a:gd name="T6" fmla="*/ 0 w 236838"/>
                <a:gd name="T7" fmla="*/ 761242 h 761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6838" h="761242">
                  <a:moveTo>
                    <a:pt x="37910" y="0"/>
                  </a:moveTo>
                  <a:cubicBezTo>
                    <a:pt x="140394" y="35888"/>
                    <a:pt x="242879" y="71777"/>
                    <a:pt x="236561" y="198651"/>
                  </a:cubicBezTo>
                  <a:cubicBezTo>
                    <a:pt x="230243" y="325525"/>
                    <a:pt x="0" y="761242"/>
                    <a:pt x="0" y="761242"/>
                  </a:cubicBezTo>
                </a:path>
              </a:pathLst>
            </a:custGeom>
            <a:noFill/>
            <a:ln w="349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grpSp>
      <p:cxnSp>
        <p:nvCxnSpPr>
          <p:cNvPr id="24584" name="直接箭头连接符 14">
            <a:extLst>
              <a:ext uri="{FF2B5EF4-FFF2-40B4-BE49-F238E27FC236}">
                <a16:creationId xmlns:a16="http://schemas.microsoft.com/office/drawing/2014/main" id="{F4105F06-AE25-40E1-AC90-32E7C2CCE07B}"/>
              </a:ext>
            </a:extLst>
          </p:cNvPr>
          <p:cNvCxnSpPr>
            <a:cxnSpLocks noChangeShapeType="1"/>
          </p:cNvCxnSpPr>
          <p:nvPr/>
        </p:nvCxnSpPr>
        <p:spPr bwMode="auto">
          <a:xfrm flipV="1">
            <a:off x="7834313" y="1292225"/>
            <a:ext cx="0" cy="312738"/>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4585" name="图片 15">
            <a:extLst>
              <a:ext uri="{FF2B5EF4-FFF2-40B4-BE49-F238E27FC236}">
                <a16:creationId xmlns:a16="http://schemas.microsoft.com/office/drawing/2014/main" id="{5FC2DEDC-50D2-4519-9D12-21A31F7C3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1667" t="62628" r="25833" b="18750"/>
          <a:stretch>
            <a:fillRect/>
          </a:stretch>
        </p:blipFill>
        <p:spPr bwMode="auto">
          <a:xfrm>
            <a:off x="7213600" y="319088"/>
            <a:ext cx="92075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6" name="文本框 16">
            <a:extLst>
              <a:ext uri="{FF2B5EF4-FFF2-40B4-BE49-F238E27FC236}">
                <a16:creationId xmlns:a16="http://schemas.microsoft.com/office/drawing/2014/main" id="{C98618E5-4B01-48B3-BCEF-095ABFB2F5F8}"/>
              </a:ext>
            </a:extLst>
          </p:cNvPr>
          <p:cNvSpPr txBox="1">
            <a:spLocks noChangeArrowheads="1"/>
          </p:cNvSpPr>
          <p:nvPr/>
        </p:nvSpPr>
        <p:spPr bwMode="auto">
          <a:xfrm>
            <a:off x="7885113" y="804863"/>
            <a:ext cx="8048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1600" b="1">
                <a:latin typeface="黑体" panose="02010609060101010101" pitchFamily="49" charset="-122"/>
                <a:ea typeface="黑体" panose="02010609060101010101" pitchFamily="49" charset="-122"/>
              </a:rPr>
              <a:t>蛋白质</a:t>
            </a:r>
          </a:p>
        </p:txBody>
      </p:sp>
      <p:sp>
        <p:nvSpPr>
          <p:cNvPr id="18" name="任意多边形: 形状 17">
            <a:extLst>
              <a:ext uri="{FF2B5EF4-FFF2-40B4-BE49-F238E27FC236}">
                <a16:creationId xmlns:a16="http://schemas.microsoft.com/office/drawing/2014/main" id="{50C33D45-AFF4-4743-80F7-DB1502E6D749}"/>
              </a:ext>
            </a:extLst>
          </p:cNvPr>
          <p:cNvSpPr>
            <a:spLocks/>
          </p:cNvSpPr>
          <p:nvPr/>
        </p:nvSpPr>
        <p:spPr bwMode="auto">
          <a:xfrm>
            <a:off x="6346825" y="2632075"/>
            <a:ext cx="539750" cy="1460500"/>
          </a:xfrm>
          <a:custGeom>
            <a:avLst/>
            <a:gdLst>
              <a:gd name="T0" fmla="*/ 442294 w 539518"/>
              <a:gd name="T1" fmla="*/ 49648 h 1460642"/>
              <a:gd name="T2" fmla="*/ 456004 w 539518"/>
              <a:gd name="T3" fmla="*/ 80465 h 1460642"/>
              <a:gd name="T4" fmla="*/ 479998 w 539518"/>
              <a:gd name="T5" fmla="*/ 121553 h 1460642"/>
              <a:gd name="T6" fmla="*/ 452577 w 539518"/>
              <a:gd name="T7" fmla="*/ 147235 h 1460642"/>
              <a:gd name="T8" fmla="*/ 423442 w 539518"/>
              <a:gd name="T9" fmla="*/ 172914 h 1460642"/>
              <a:gd name="T10" fmla="*/ 385738 w 539518"/>
              <a:gd name="T11" fmla="*/ 207155 h 1460642"/>
              <a:gd name="T12" fmla="*/ 360030 w 539518"/>
              <a:gd name="T13" fmla="*/ 241396 h 1460642"/>
              <a:gd name="T14" fmla="*/ 313757 w 539518"/>
              <a:gd name="T15" fmla="*/ 285908 h 1460642"/>
              <a:gd name="T16" fmla="*/ 289763 w 539518"/>
              <a:gd name="T17" fmla="*/ 325284 h 1460642"/>
              <a:gd name="T18" fmla="*/ 270910 w 539518"/>
              <a:gd name="T19" fmla="*/ 361237 h 1460642"/>
              <a:gd name="T20" fmla="*/ 245202 w 539518"/>
              <a:gd name="T21" fmla="*/ 392054 h 1460642"/>
              <a:gd name="T22" fmla="*/ 219495 w 539518"/>
              <a:gd name="T23" fmla="*/ 446839 h 1460642"/>
              <a:gd name="T24" fmla="*/ 195502 w 539518"/>
              <a:gd name="T25" fmla="*/ 482791 h 1460642"/>
              <a:gd name="T26" fmla="*/ 173221 w 539518"/>
              <a:gd name="T27" fmla="*/ 529017 h 1460642"/>
              <a:gd name="T28" fmla="*/ 157798 w 539518"/>
              <a:gd name="T29" fmla="*/ 578665 h 1460642"/>
              <a:gd name="T30" fmla="*/ 149228 w 539518"/>
              <a:gd name="T31" fmla="*/ 645433 h 1460642"/>
              <a:gd name="T32" fmla="*/ 157798 w 539518"/>
              <a:gd name="T33" fmla="*/ 833757 h 1460642"/>
              <a:gd name="T34" fmla="*/ 174936 w 539518"/>
              <a:gd name="T35" fmla="*/ 900525 h 1460642"/>
              <a:gd name="T36" fmla="*/ 202357 w 539518"/>
              <a:gd name="T37" fmla="*/ 979279 h 1460642"/>
              <a:gd name="T38" fmla="*/ 217783 w 539518"/>
              <a:gd name="T39" fmla="*/ 1013518 h 1460642"/>
              <a:gd name="T40" fmla="*/ 241776 w 539518"/>
              <a:gd name="T41" fmla="*/ 1061457 h 1460642"/>
              <a:gd name="T42" fmla="*/ 274338 w 539518"/>
              <a:gd name="T43" fmla="*/ 1107680 h 1460642"/>
              <a:gd name="T44" fmla="*/ 301760 w 539518"/>
              <a:gd name="T45" fmla="*/ 1143634 h 1460642"/>
              <a:gd name="T46" fmla="*/ 337750 w 539518"/>
              <a:gd name="T47" fmla="*/ 1183010 h 1460642"/>
              <a:gd name="T48" fmla="*/ 375454 w 539518"/>
              <a:gd name="T49" fmla="*/ 1225811 h 1460642"/>
              <a:gd name="T50" fmla="*/ 406304 w 539518"/>
              <a:gd name="T51" fmla="*/ 1249778 h 1460642"/>
              <a:gd name="T52" fmla="*/ 445722 w 539518"/>
              <a:gd name="T53" fmla="*/ 1270322 h 1460642"/>
              <a:gd name="T54" fmla="*/ 495423 w 539518"/>
              <a:gd name="T55" fmla="*/ 1302851 h 1460642"/>
              <a:gd name="T56" fmla="*/ 529700 w 539518"/>
              <a:gd name="T57" fmla="*/ 1330245 h 1460642"/>
              <a:gd name="T58" fmla="*/ 524557 w 539518"/>
              <a:gd name="T59" fmla="*/ 1364484 h 1460642"/>
              <a:gd name="T60" fmla="*/ 498849 w 539518"/>
              <a:gd name="T61" fmla="*/ 1364484 h 1460642"/>
              <a:gd name="T62" fmla="*/ 505705 w 539518"/>
              <a:gd name="T63" fmla="*/ 1431254 h 1460642"/>
              <a:gd name="T64" fmla="*/ 476571 w 539518"/>
              <a:gd name="T65" fmla="*/ 1456934 h 1460642"/>
              <a:gd name="T66" fmla="*/ 442294 w 539518"/>
              <a:gd name="T67" fmla="*/ 1431254 h 1460642"/>
              <a:gd name="T68" fmla="*/ 409731 w 539518"/>
              <a:gd name="T69" fmla="*/ 1410710 h 1460642"/>
              <a:gd name="T70" fmla="*/ 368598 w 539518"/>
              <a:gd name="T71" fmla="*/ 1381606 h 1460642"/>
              <a:gd name="T72" fmla="*/ 329180 w 539518"/>
              <a:gd name="T73" fmla="*/ 1350789 h 1460642"/>
              <a:gd name="T74" fmla="*/ 276053 w 539518"/>
              <a:gd name="T75" fmla="*/ 1313123 h 1460642"/>
              <a:gd name="T76" fmla="*/ 241776 w 539518"/>
              <a:gd name="T77" fmla="*/ 1272035 h 1460642"/>
              <a:gd name="T78" fmla="*/ 209213 w 539518"/>
              <a:gd name="T79" fmla="*/ 1234371 h 1460642"/>
              <a:gd name="T80" fmla="*/ 171509 w 539518"/>
              <a:gd name="T81" fmla="*/ 1194995 h 1460642"/>
              <a:gd name="T82" fmla="*/ 135517 w 539518"/>
              <a:gd name="T83" fmla="*/ 1148769 h 1460642"/>
              <a:gd name="T84" fmla="*/ 108096 w 539518"/>
              <a:gd name="T85" fmla="*/ 1092273 h 1460642"/>
              <a:gd name="T86" fmla="*/ 92672 w 539518"/>
              <a:gd name="T87" fmla="*/ 1052897 h 1460642"/>
              <a:gd name="T88" fmla="*/ 75533 w 539518"/>
              <a:gd name="T89" fmla="*/ 1010096 h 1460642"/>
              <a:gd name="T90" fmla="*/ 56681 w 539518"/>
              <a:gd name="T91" fmla="*/ 965582 h 1460642"/>
              <a:gd name="T92" fmla="*/ 37829 w 539518"/>
              <a:gd name="T93" fmla="*/ 914222 h 1460642"/>
              <a:gd name="T94" fmla="*/ 20691 w 539518"/>
              <a:gd name="T95" fmla="*/ 859436 h 1460642"/>
              <a:gd name="T96" fmla="*/ 6980 w 539518"/>
              <a:gd name="T97" fmla="*/ 809788 h 1460642"/>
              <a:gd name="T98" fmla="*/ 10407 w 539518"/>
              <a:gd name="T99" fmla="*/ 575240 h 1460642"/>
              <a:gd name="T100" fmla="*/ 29261 w 539518"/>
              <a:gd name="T101" fmla="*/ 501623 h 1460642"/>
              <a:gd name="T102" fmla="*/ 39543 w 539518"/>
              <a:gd name="T103" fmla="*/ 465671 h 1460642"/>
              <a:gd name="T104" fmla="*/ 61824 w 539518"/>
              <a:gd name="T105" fmla="*/ 412598 h 1460642"/>
              <a:gd name="T106" fmla="*/ 87531 w 539518"/>
              <a:gd name="T107" fmla="*/ 368085 h 1460642"/>
              <a:gd name="T108" fmla="*/ 109810 w 539518"/>
              <a:gd name="T109" fmla="*/ 321861 h 1460642"/>
              <a:gd name="T110" fmla="*/ 138946 w 539518"/>
              <a:gd name="T111" fmla="*/ 270500 h 1460642"/>
              <a:gd name="T112" fmla="*/ 164653 w 539518"/>
              <a:gd name="T113" fmla="*/ 232835 h 1460642"/>
              <a:gd name="T114" fmla="*/ 209213 w 539518"/>
              <a:gd name="T115" fmla="*/ 176339 h 1460642"/>
              <a:gd name="T116" fmla="*/ 240061 w 539518"/>
              <a:gd name="T117" fmla="*/ 138675 h 1460642"/>
              <a:gd name="T118" fmla="*/ 291476 w 539518"/>
              <a:gd name="T119" fmla="*/ 83889 h 1460642"/>
              <a:gd name="T120" fmla="*/ 339464 w 539518"/>
              <a:gd name="T121" fmla="*/ 51360 h 1460642"/>
              <a:gd name="T122" fmla="*/ 399449 w 539518"/>
              <a:gd name="T123" fmla="*/ 6847 h 14606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39518" h="1460642">
                <a:moveTo>
                  <a:pt x="426502" y="0"/>
                </a:moveTo>
                <a:cubicBezTo>
                  <a:pt x="427073" y="2854"/>
                  <a:pt x="427449" y="5753"/>
                  <a:pt x="428215" y="8561"/>
                </a:cubicBezTo>
                <a:cubicBezTo>
                  <a:pt x="429165" y="12044"/>
                  <a:pt x="430497" y="15411"/>
                  <a:pt x="431639" y="18836"/>
                </a:cubicBezTo>
                <a:lnTo>
                  <a:pt x="436777" y="34247"/>
                </a:lnTo>
                <a:lnTo>
                  <a:pt x="441914" y="49658"/>
                </a:lnTo>
                <a:cubicBezTo>
                  <a:pt x="442485" y="51370"/>
                  <a:pt x="442625" y="53293"/>
                  <a:pt x="443626" y="54795"/>
                </a:cubicBezTo>
                <a:lnTo>
                  <a:pt x="447051" y="59932"/>
                </a:lnTo>
                <a:lnTo>
                  <a:pt x="450475" y="70206"/>
                </a:lnTo>
                <a:cubicBezTo>
                  <a:pt x="451046" y="71918"/>
                  <a:pt x="451187" y="73841"/>
                  <a:pt x="452188" y="75343"/>
                </a:cubicBezTo>
                <a:cubicBezTo>
                  <a:pt x="453329" y="77056"/>
                  <a:pt x="454692" y="78640"/>
                  <a:pt x="455612" y="80481"/>
                </a:cubicBezTo>
                <a:cubicBezTo>
                  <a:pt x="462694" y="94647"/>
                  <a:pt x="450944" y="76047"/>
                  <a:pt x="460750" y="90755"/>
                </a:cubicBezTo>
                <a:cubicBezTo>
                  <a:pt x="461321" y="92467"/>
                  <a:pt x="461586" y="94314"/>
                  <a:pt x="462462" y="95892"/>
                </a:cubicBezTo>
                <a:cubicBezTo>
                  <a:pt x="462468" y="95902"/>
                  <a:pt x="471020" y="108730"/>
                  <a:pt x="472736" y="111303"/>
                </a:cubicBezTo>
                <a:lnTo>
                  <a:pt x="476161" y="116440"/>
                </a:lnTo>
                <a:lnTo>
                  <a:pt x="479586" y="121577"/>
                </a:lnTo>
                <a:cubicBezTo>
                  <a:pt x="476161" y="123860"/>
                  <a:pt x="472222" y="125516"/>
                  <a:pt x="469311" y="128427"/>
                </a:cubicBezTo>
                <a:cubicBezTo>
                  <a:pt x="467599" y="130139"/>
                  <a:pt x="465724" y="131704"/>
                  <a:pt x="464174" y="133564"/>
                </a:cubicBezTo>
                <a:cubicBezTo>
                  <a:pt x="462857" y="135145"/>
                  <a:pt x="462205" y="137246"/>
                  <a:pt x="460750" y="138701"/>
                </a:cubicBezTo>
                <a:cubicBezTo>
                  <a:pt x="459295" y="140156"/>
                  <a:pt x="457325" y="140984"/>
                  <a:pt x="455612" y="142125"/>
                </a:cubicBezTo>
                <a:cubicBezTo>
                  <a:pt x="454471" y="143838"/>
                  <a:pt x="453505" y="145682"/>
                  <a:pt x="452188" y="147263"/>
                </a:cubicBezTo>
                <a:cubicBezTo>
                  <a:pt x="448069" y="152207"/>
                  <a:pt x="446964" y="152458"/>
                  <a:pt x="441914" y="155824"/>
                </a:cubicBezTo>
                <a:cubicBezTo>
                  <a:pt x="440772" y="157536"/>
                  <a:pt x="439944" y="159506"/>
                  <a:pt x="438489" y="160961"/>
                </a:cubicBezTo>
                <a:cubicBezTo>
                  <a:pt x="437034" y="162416"/>
                  <a:pt x="434933" y="163068"/>
                  <a:pt x="433352" y="164386"/>
                </a:cubicBezTo>
                <a:cubicBezTo>
                  <a:pt x="431492" y="165936"/>
                  <a:pt x="430075" y="167973"/>
                  <a:pt x="428215" y="169523"/>
                </a:cubicBezTo>
                <a:cubicBezTo>
                  <a:pt x="426634" y="170841"/>
                  <a:pt x="424659" y="171630"/>
                  <a:pt x="423078" y="172948"/>
                </a:cubicBezTo>
                <a:cubicBezTo>
                  <a:pt x="406247" y="186974"/>
                  <a:pt x="427986" y="169752"/>
                  <a:pt x="414516" y="183222"/>
                </a:cubicBezTo>
                <a:cubicBezTo>
                  <a:pt x="413061" y="184677"/>
                  <a:pt x="410960" y="185329"/>
                  <a:pt x="409379" y="186647"/>
                </a:cubicBezTo>
                <a:cubicBezTo>
                  <a:pt x="396195" y="197635"/>
                  <a:pt x="411859" y="186705"/>
                  <a:pt x="399105" y="195209"/>
                </a:cubicBezTo>
                <a:cubicBezTo>
                  <a:pt x="397963" y="196921"/>
                  <a:pt x="397229" y="198991"/>
                  <a:pt x="395680" y="200346"/>
                </a:cubicBezTo>
                <a:cubicBezTo>
                  <a:pt x="392582" y="203056"/>
                  <a:pt x="385406" y="207195"/>
                  <a:pt x="385406" y="207195"/>
                </a:cubicBezTo>
                <a:cubicBezTo>
                  <a:pt x="384264" y="208907"/>
                  <a:pt x="383436" y="210877"/>
                  <a:pt x="381981" y="212332"/>
                </a:cubicBezTo>
                <a:cubicBezTo>
                  <a:pt x="380526" y="213787"/>
                  <a:pt x="378130" y="214150"/>
                  <a:pt x="376844" y="215757"/>
                </a:cubicBezTo>
                <a:cubicBezTo>
                  <a:pt x="375717" y="217166"/>
                  <a:pt x="376009" y="219316"/>
                  <a:pt x="375132" y="220894"/>
                </a:cubicBezTo>
                <a:cubicBezTo>
                  <a:pt x="366478" y="236471"/>
                  <a:pt x="371464" y="226323"/>
                  <a:pt x="363145" y="236305"/>
                </a:cubicBezTo>
                <a:cubicBezTo>
                  <a:pt x="361827" y="237886"/>
                  <a:pt x="361269" y="240087"/>
                  <a:pt x="359720" y="241442"/>
                </a:cubicBezTo>
                <a:cubicBezTo>
                  <a:pt x="356622" y="244152"/>
                  <a:pt x="352739" y="245822"/>
                  <a:pt x="349446" y="248292"/>
                </a:cubicBezTo>
                <a:cubicBezTo>
                  <a:pt x="340951" y="254664"/>
                  <a:pt x="344971" y="251846"/>
                  <a:pt x="337460" y="256854"/>
                </a:cubicBezTo>
                <a:cubicBezTo>
                  <a:pt x="325221" y="275211"/>
                  <a:pt x="344281" y="247351"/>
                  <a:pt x="328898" y="267128"/>
                </a:cubicBezTo>
                <a:cubicBezTo>
                  <a:pt x="318140" y="280959"/>
                  <a:pt x="326856" y="274197"/>
                  <a:pt x="316911" y="280827"/>
                </a:cubicBezTo>
                <a:cubicBezTo>
                  <a:pt x="315770" y="282539"/>
                  <a:pt x="314407" y="284123"/>
                  <a:pt x="313487" y="285964"/>
                </a:cubicBezTo>
                <a:cubicBezTo>
                  <a:pt x="312680" y="287578"/>
                  <a:pt x="312902" y="289692"/>
                  <a:pt x="311774" y="291101"/>
                </a:cubicBezTo>
                <a:cubicBezTo>
                  <a:pt x="310488" y="292708"/>
                  <a:pt x="308349" y="293384"/>
                  <a:pt x="306637" y="294525"/>
                </a:cubicBezTo>
                <a:cubicBezTo>
                  <a:pt x="303624" y="303569"/>
                  <a:pt x="305927" y="298159"/>
                  <a:pt x="298075" y="309937"/>
                </a:cubicBezTo>
                <a:cubicBezTo>
                  <a:pt x="296934" y="311649"/>
                  <a:pt x="295302" y="313122"/>
                  <a:pt x="294651" y="315074"/>
                </a:cubicBezTo>
                <a:cubicBezTo>
                  <a:pt x="290345" y="327986"/>
                  <a:pt x="296153" y="312070"/>
                  <a:pt x="289514" y="325348"/>
                </a:cubicBezTo>
                <a:cubicBezTo>
                  <a:pt x="288707" y="326962"/>
                  <a:pt x="288608" y="328871"/>
                  <a:pt x="287801" y="330485"/>
                </a:cubicBezTo>
                <a:cubicBezTo>
                  <a:pt x="286881" y="332326"/>
                  <a:pt x="285297" y="333781"/>
                  <a:pt x="284377" y="335622"/>
                </a:cubicBezTo>
                <a:cubicBezTo>
                  <a:pt x="277292" y="349792"/>
                  <a:pt x="289048" y="331184"/>
                  <a:pt x="279239" y="345896"/>
                </a:cubicBezTo>
                <a:cubicBezTo>
                  <a:pt x="275307" y="361628"/>
                  <a:pt x="280990" y="345420"/>
                  <a:pt x="272390" y="356170"/>
                </a:cubicBezTo>
                <a:cubicBezTo>
                  <a:pt x="271262" y="357579"/>
                  <a:pt x="271485" y="359693"/>
                  <a:pt x="270678" y="361307"/>
                </a:cubicBezTo>
                <a:cubicBezTo>
                  <a:pt x="269758" y="363148"/>
                  <a:pt x="268571" y="364864"/>
                  <a:pt x="267253" y="366445"/>
                </a:cubicBezTo>
                <a:cubicBezTo>
                  <a:pt x="265703" y="368305"/>
                  <a:pt x="263666" y="369722"/>
                  <a:pt x="262116" y="371582"/>
                </a:cubicBezTo>
                <a:cubicBezTo>
                  <a:pt x="260798" y="373163"/>
                  <a:pt x="260009" y="375138"/>
                  <a:pt x="258691" y="376719"/>
                </a:cubicBezTo>
                <a:cubicBezTo>
                  <a:pt x="257141" y="378579"/>
                  <a:pt x="255104" y="379996"/>
                  <a:pt x="253554" y="381856"/>
                </a:cubicBezTo>
                <a:cubicBezTo>
                  <a:pt x="241634" y="396160"/>
                  <a:pt x="260000" y="377122"/>
                  <a:pt x="244992" y="392130"/>
                </a:cubicBezTo>
                <a:cubicBezTo>
                  <a:pt x="241978" y="401173"/>
                  <a:pt x="244282" y="395763"/>
                  <a:pt x="236430" y="407541"/>
                </a:cubicBezTo>
                <a:cubicBezTo>
                  <a:pt x="235289" y="409253"/>
                  <a:pt x="233770" y="410767"/>
                  <a:pt x="233006" y="412678"/>
                </a:cubicBezTo>
                <a:cubicBezTo>
                  <a:pt x="228817" y="423151"/>
                  <a:pt x="231286" y="418682"/>
                  <a:pt x="226156" y="426377"/>
                </a:cubicBezTo>
                <a:lnTo>
                  <a:pt x="221019" y="441788"/>
                </a:lnTo>
                <a:cubicBezTo>
                  <a:pt x="220448" y="443500"/>
                  <a:pt x="220308" y="445423"/>
                  <a:pt x="219307" y="446925"/>
                </a:cubicBezTo>
                <a:lnTo>
                  <a:pt x="215882" y="452063"/>
                </a:lnTo>
                <a:cubicBezTo>
                  <a:pt x="214740" y="455488"/>
                  <a:pt x="214459" y="459333"/>
                  <a:pt x="212457" y="462337"/>
                </a:cubicBezTo>
                <a:cubicBezTo>
                  <a:pt x="203960" y="475084"/>
                  <a:pt x="214877" y="459434"/>
                  <a:pt x="203896" y="472611"/>
                </a:cubicBezTo>
                <a:cubicBezTo>
                  <a:pt x="202578" y="474192"/>
                  <a:pt x="201789" y="476167"/>
                  <a:pt x="200471" y="477748"/>
                </a:cubicBezTo>
                <a:cubicBezTo>
                  <a:pt x="198921" y="479608"/>
                  <a:pt x="196821" y="480974"/>
                  <a:pt x="195334" y="482885"/>
                </a:cubicBezTo>
                <a:cubicBezTo>
                  <a:pt x="192807" y="486134"/>
                  <a:pt x="188484" y="493159"/>
                  <a:pt x="188484" y="493159"/>
                </a:cubicBezTo>
                <a:lnTo>
                  <a:pt x="185060" y="503433"/>
                </a:lnTo>
                <a:cubicBezTo>
                  <a:pt x="184489" y="505145"/>
                  <a:pt x="184348" y="507068"/>
                  <a:pt x="183347" y="508570"/>
                </a:cubicBezTo>
                <a:cubicBezTo>
                  <a:pt x="182206" y="510282"/>
                  <a:pt x="180759" y="511826"/>
                  <a:pt x="179923" y="513707"/>
                </a:cubicBezTo>
                <a:cubicBezTo>
                  <a:pt x="171775" y="532042"/>
                  <a:pt x="180822" y="517496"/>
                  <a:pt x="173073" y="529119"/>
                </a:cubicBezTo>
                <a:lnTo>
                  <a:pt x="169648" y="539393"/>
                </a:lnTo>
                <a:cubicBezTo>
                  <a:pt x="169077" y="541105"/>
                  <a:pt x="168374" y="542779"/>
                  <a:pt x="167936" y="544530"/>
                </a:cubicBezTo>
                <a:cubicBezTo>
                  <a:pt x="166794" y="549096"/>
                  <a:pt x="165999" y="553764"/>
                  <a:pt x="164511" y="558229"/>
                </a:cubicBezTo>
                <a:lnTo>
                  <a:pt x="159374" y="573640"/>
                </a:lnTo>
                <a:lnTo>
                  <a:pt x="157662" y="578777"/>
                </a:lnTo>
                <a:cubicBezTo>
                  <a:pt x="157091" y="583343"/>
                  <a:pt x="156488" y="587906"/>
                  <a:pt x="155950" y="592476"/>
                </a:cubicBezTo>
                <a:cubicBezTo>
                  <a:pt x="155346" y="597609"/>
                  <a:pt x="154968" y="602770"/>
                  <a:pt x="154237" y="607887"/>
                </a:cubicBezTo>
                <a:cubicBezTo>
                  <a:pt x="153825" y="610768"/>
                  <a:pt x="153096" y="613595"/>
                  <a:pt x="152525" y="616449"/>
                </a:cubicBezTo>
                <a:cubicBezTo>
                  <a:pt x="151954" y="622728"/>
                  <a:pt x="151549" y="629024"/>
                  <a:pt x="150812" y="635285"/>
                </a:cubicBezTo>
                <a:cubicBezTo>
                  <a:pt x="150406" y="638733"/>
                  <a:pt x="149463" y="642106"/>
                  <a:pt x="149100" y="645559"/>
                </a:cubicBezTo>
                <a:cubicBezTo>
                  <a:pt x="148321" y="652960"/>
                  <a:pt x="148062" y="660408"/>
                  <a:pt x="147388" y="667820"/>
                </a:cubicBezTo>
                <a:cubicBezTo>
                  <a:pt x="146311" y="679670"/>
                  <a:pt x="145561" y="684028"/>
                  <a:pt x="143963" y="695218"/>
                </a:cubicBezTo>
                <a:cubicBezTo>
                  <a:pt x="145833" y="777503"/>
                  <a:pt x="141545" y="745782"/>
                  <a:pt x="149100" y="791110"/>
                </a:cubicBezTo>
                <a:cubicBezTo>
                  <a:pt x="152780" y="820549"/>
                  <a:pt x="147420" y="810849"/>
                  <a:pt x="155950" y="823645"/>
                </a:cubicBezTo>
                <a:cubicBezTo>
                  <a:pt x="156521" y="827070"/>
                  <a:pt x="156820" y="830551"/>
                  <a:pt x="157662" y="833919"/>
                </a:cubicBezTo>
                <a:cubicBezTo>
                  <a:pt x="158538" y="837421"/>
                  <a:pt x="161087" y="844193"/>
                  <a:pt x="161087" y="844193"/>
                </a:cubicBezTo>
                <a:cubicBezTo>
                  <a:pt x="165434" y="874625"/>
                  <a:pt x="160478" y="842866"/>
                  <a:pt x="164511" y="863029"/>
                </a:cubicBezTo>
                <a:cubicBezTo>
                  <a:pt x="166360" y="872274"/>
                  <a:pt x="165552" y="872205"/>
                  <a:pt x="167936" y="880152"/>
                </a:cubicBezTo>
                <a:cubicBezTo>
                  <a:pt x="169492" y="885339"/>
                  <a:pt x="171360" y="890427"/>
                  <a:pt x="173073" y="895564"/>
                </a:cubicBezTo>
                <a:cubicBezTo>
                  <a:pt x="173644" y="897276"/>
                  <a:pt x="174348" y="898950"/>
                  <a:pt x="174786" y="900701"/>
                </a:cubicBezTo>
                <a:cubicBezTo>
                  <a:pt x="175244" y="902532"/>
                  <a:pt x="179668" y="921723"/>
                  <a:pt x="181635" y="924674"/>
                </a:cubicBezTo>
                <a:lnTo>
                  <a:pt x="188484" y="934948"/>
                </a:lnTo>
                <a:cubicBezTo>
                  <a:pt x="191970" y="955858"/>
                  <a:pt x="187649" y="936147"/>
                  <a:pt x="193621" y="952072"/>
                </a:cubicBezTo>
                <a:cubicBezTo>
                  <a:pt x="200609" y="970708"/>
                  <a:pt x="189231" y="946718"/>
                  <a:pt x="198759" y="965770"/>
                </a:cubicBezTo>
                <a:cubicBezTo>
                  <a:pt x="199410" y="969025"/>
                  <a:pt x="200428" y="975960"/>
                  <a:pt x="202183" y="979469"/>
                </a:cubicBezTo>
                <a:cubicBezTo>
                  <a:pt x="203103" y="981310"/>
                  <a:pt x="204466" y="982894"/>
                  <a:pt x="205608" y="984606"/>
                </a:cubicBezTo>
                <a:cubicBezTo>
                  <a:pt x="206179" y="986318"/>
                  <a:pt x="206824" y="988008"/>
                  <a:pt x="207320" y="989743"/>
                </a:cubicBezTo>
                <a:cubicBezTo>
                  <a:pt x="207967" y="992006"/>
                  <a:pt x="208207" y="994389"/>
                  <a:pt x="209033" y="996593"/>
                </a:cubicBezTo>
                <a:cubicBezTo>
                  <a:pt x="213535" y="1008599"/>
                  <a:pt x="210914" y="998645"/>
                  <a:pt x="215882" y="1008579"/>
                </a:cubicBezTo>
                <a:cubicBezTo>
                  <a:pt x="216689" y="1010193"/>
                  <a:pt x="216788" y="1012102"/>
                  <a:pt x="217595" y="1013716"/>
                </a:cubicBezTo>
                <a:cubicBezTo>
                  <a:pt x="218515" y="1015557"/>
                  <a:pt x="220183" y="1016973"/>
                  <a:pt x="221019" y="1018854"/>
                </a:cubicBezTo>
                <a:cubicBezTo>
                  <a:pt x="222485" y="1022153"/>
                  <a:pt x="223569" y="1025626"/>
                  <a:pt x="224444" y="1029128"/>
                </a:cubicBezTo>
                <a:cubicBezTo>
                  <a:pt x="225015" y="1031411"/>
                  <a:pt x="225251" y="1033805"/>
                  <a:pt x="226156" y="1035977"/>
                </a:cubicBezTo>
                <a:cubicBezTo>
                  <a:pt x="228120" y="1040690"/>
                  <a:pt x="230174" y="1045428"/>
                  <a:pt x="233006" y="1049676"/>
                </a:cubicBezTo>
                <a:cubicBezTo>
                  <a:pt x="244119" y="1066349"/>
                  <a:pt x="226726" y="1040461"/>
                  <a:pt x="241568" y="1061663"/>
                </a:cubicBezTo>
                <a:cubicBezTo>
                  <a:pt x="243928" y="1065035"/>
                  <a:pt x="246134" y="1068512"/>
                  <a:pt x="248417" y="1071937"/>
                </a:cubicBezTo>
                <a:lnTo>
                  <a:pt x="251842" y="1077074"/>
                </a:lnTo>
                <a:cubicBezTo>
                  <a:pt x="254856" y="1086117"/>
                  <a:pt x="252552" y="1080707"/>
                  <a:pt x="260404" y="1092485"/>
                </a:cubicBezTo>
                <a:cubicBezTo>
                  <a:pt x="261545" y="1094197"/>
                  <a:pt x="262373" y="1096167"/>
                  <a:pt x="263828" y="1097622"/>
                </a:cubicBezTo>
                <a:cubicBezTo>
                  <a:pt x="267253" y="1101047"/>
                  <a:pt x="271936" y="1103564"/>
                  <a:pt x="274102" y="1107896"/>
                </a:cubicBezTo>
                <a:cubicBezTo>
                  <a:pt x="275244" y="1110179"/>
                  <a:pt x="276260" y="1112530"/>
                  <a:pt x="277527" y="1114746"/>
                </a:cubicBezTo>
                <a:cubicBezTo>
                  <a:pt x="279075" y="1117455"/>
                  <a:pt x="284515" y="1124895"/>
                  <a:pt x="286089" y="1126732"/>
                </a:cubicBezTo>
                <a:cubicBezTo>
                  <a:pt x="287665" y="1128571"/>
                  <a:pt x="289650" y="1130030"/>
                  <a:pt x="291226" y="1131869"/>
                </a:cubicBezTo>
                <a:cubicBezTo>
                  <a:pt x="293083" y="1134036"/>
                  <a:pt x="294506" y="1136552"/>
                  <a:pt x="296363" y="1138719"/>
                </a:cubicBezTo>
                <a:cubicBezTo>
                  <a:pt x="297939" y="1140558"/>
                  <a:pt x="299950" y="1141996"/>
                  <a:pt x="301500" y="1143856"/>
                </a:cubicBezTo>
                <a:cubicBezTo>
                  <a:pt x="302818" y="1145437"/>
                  <a:pt x="303470" y="1147538"/>
                  <a:pt x="304925" y="1148993"/>
                </a:cubicBezTo>
                <a:cubicBezTo>
                  <a:pt x="320778" y="1164846"/>
                  <a:pt x="298368" y="1137920"/>
                  <a:pt x="315199" y="1157555"/>
                </a:cubicBezTo>
                <a:cubicBezTo>
                  <a:pt x="317056" y="1159722"/>
                  <a:pt x="318318" y="1162386"/>
                  <a:pt x="320336" y="1164404"/>
                </a:cubicBezTo>
                <a:cubicBezTo>
                  <a:pt x="330230" y="1174298"/>
                  <a:pt x="320792" y="1160343"/>
                  <a:pt x="330610" y="1172966"/>
                </a:cubicBezTo>
                <a:cubicBezTo>
                  <a:pt x="333137" y="1176215"/>
                  <a:pt x="334801" y="1180098"/>
                  <a:pt x="337460" y="1183240"/>
                </a:cubicBezTo>
                <a:cubicBezTo>
                  <a:pt x="341110" y="1187554"/>
                  <a:pt x="346311" y="1190526"/>
                  <a:pt x="349446" y="1195227"/>
                </a:cubicBezTo>
                <a:cubicBezTo>
                  <a:pt x="357950" y="1207981"/>
                  <a:pt x="347020" y="1192317"/>
                  <a:pt x="358008" y="1205501"/>
                </a:cubicBezTo>
                <a:cubicBezTo>
                  <a:pt x="359326" y="1207082"/>
                  <a:pt x="360115" y="1209057"/>
                  <a:pt x="361433" y="1210638"/>
                </a:cubicBezTo>
                <a:cubicBezTo>
                  <a:pt x="362983" y="1212498"/>
                  <a:pt x="365020" y="1213915"/>
                  <a:pt x="366570" y="1215775"/>
                </a:cubicBezTo>
                <a:cubicBezTo>
                  <a:pt x="372693" y="1223122"/>
                  <a:pt x="366946" y="1219227"/>
                  <a:pt x="375132" y="1226049"/>
                </a:cubicBezTo>
                <a:cubicBezTo>
                  <a:pt x="376713" y="1227367"/>
                  <a:pt x="378814" y="1228019"/>
                  <a:pt x="380269" y="1229474"/>
                </a:cubicBezTo>
                <a:cubicBezTo>
                  <a:pt x="382853" y="1232058"/>
                  <a:pt x="384925" y="1235112"/>
                  <a:pt x="387118" y="1238036"/>
                </a:cubicBezTo>
                <a:cubicBezTo>
                  <a:pt x="388353" y="1239682"/>
                  <a:pt x="388798" y="1242082"/>
                  <a:pt x="390543" y="1243173"/>
                </a:cubicBezTo>
                <a:cubicBezTo>
                  <a:pt x="393604" y="1245086"/>
                  <a:pt x="400817" y="1246597"/>
                  <a:pt x="400817" y="1246597"/>
                </a:cubicBezTo>
                <a:cubicBezTo>
                  <a:pt x="402529" y="1247739"/>
                  <a:pt x="404142" y="1249046"/>
                  <a:pt x="405954" y="1250022"/>
                </a:cubicBezTo>
                <a:cubicBezTo>
                  <a:pt x="411573" y="1253048"/>
                  <a:pt x="417768" y="1255044"/>
                  <a:pt x="423078" y="1258584"/>
                </a:cubicBezTo>
                <a:cubicBezTo>
                  <a:pt x="424790" y="1259726"/>
                  <a:pt x="426374" y="1261089"/>
                  <a:pt x="428215" y="1262009"/>
                </a:cubicBezTo>
                <a:cubicBezTo>
                  <a:pt x="429829" y="1262816"/>
                  <a:pt x="431693" y="1263010"/>
                  <a:pt x="433352" y="1263721"/>
                </a:cubicBezTo>
                <a:cubicBezTo>
                  <a:pt x="435698" y="1264727"/>
                  <a:pt x="437985" y="1265880"/>
                  <a:pt x="440201" y="1267146"/>
                </a:cubicBezTo>
                <a:cubicBezTo>
                  <a:pt x="441988" y="1268167"/>
                  <a:pt x="443458" y="1269734"/>
                  <a:pt x="445338" y="1270570"/>
                </a:cubicBezTo>
                <a:cubicBezTo>
                  <a:pt x="461117" y="1277582"/>
                  <a:pt x="450203" y="1270415"/>
                  <a:pt x="462462" y="1277420"/>
                </a:cubicBezTo>
                <a:cubicBezTo>
                  <a:pt x="464249" y="1278441"/>
                  <a:pt x="465935" y="1279635"/>
                  <a:pt x="467599" y="1280845"/>
                </a:cubicBezTo>
                <a:cubicBezTo>
                  <a:pt x="472215" y="1284202"/>
                  <a:pt x="475883" y="1289314"/>
                  <a:pt x="481298" y="1291119"/>
                </a:cubicBezTo>
                <a:lnTo>
                  <a:pt x="486435" y="1292831"/>
                </a:lnTo>
                <a:cubicBezTo>
                  <a:pt x="494943" y="1305592"/>
                  <a:pt x="484004" y="1289913"/>
                  <a:pt x="494997" y="1303105"/>
                </a:cubicBezTo>
                <a:cubicBezTo>
                  <a:pt x="498948" y="1307847"/>
                  <a:pt x="497926" y="1309624"/>
                  <a:pt x="503559" y="1313379"/>
                </a:cubicBezTo>
                <a:cubicBezTo>
                  <a:pt x="505061" y="1314380"/>
                  <a:pt x="506984" y="1314521"/>
                  <a:pt x="508696" y="1315092"/>
                </a:cubicBezTo>
                <a:cubicBezTo>
                  <a:pt x="510408" y="1316804"/>
                  <a:pt x="511921" y="1318742"/>
                  <a:pt x="513833" y="1320229"/>
                </a:cubicBezTo>
                <a:cubicBezTo>
                  <a:pt x="517082" y="1322756"/>
                  <a:pt x="520682" y="1324795"/>
                  <a:pt x="524107" y="1327078"/>
                </a:cubicBezTo>
                <a:lnTo>
                  <a:pt x="529244" y="1330503"/>
                </a:lnTo>
                <a:lnTo>
                  <a:pt x="534381" y="1333928"/>
                </a:lnTo>
                <a:lnTo>
                  <a:pt x="539518" y="1337352"/>
                </a:lnTo>
                <a:cubicBezTo>
                  <a:pt x="539289" y="1338270"/>
                  <a:pt x="537078" y="1347862"/>
                  <a:pt x="536093" y="1349339"/>
                </a:cubicBezTo>
                <a:cubicBezTo>
                  <a:pt x="534750" y="1351354"/>
                  <a:pt x="532443" y="1352564"/>
                  <a:pt x="530956" y="1354476"/>
                </a:cubicBezTo>
                <a:cubicBezTo>
                  <a:pt x="528429" y="1357725"/>
                  <a:pt x="526390" y="1361325"/>
                  <a:pt x="524107" y="1364750"/>
                </a:cubicBezTo>
                <a:lnTo>
                  <a:pt x="520682" y="1369887"/>
                </a:lnTo>
                <a:cubicBezTo>
                  <a:pt x="519961" y="1372050"/>
                  <a:pt x="518600" y="1379640"/>
                  <a:pt x="513833" y="1378449"/>
                </a:cubicBezTo>
                <a:cubicBezTo>
                  <a:pt x="512082" y="1378011"/>
                  <a:pt x="513396" y="1374588"/>
                  <a:pt x="512120" y="1373312"/>
                </a:cubicBezTo>
                <a:cubicBezTo>
                  <a:pt x="511303" y="1372495"/>
                  <a:pt x="500191" y="1369901"/>
                  <a:pt x="500134" y="1369887"/>
                </a:cubicBezTo>
                <a:cubicBezTo>
                  <a:pt x="499563" y="1368175"/>
                  <a:pt x="497338" y="1366194"/>
                  <a:pt x="498421" y="1364750"/>
                </a:cubicBezTo>
                <a:cubicBezTo>
                  <a:pt x="501259" y="1360966"/>
                  <a:pt x="513837" y="1364465"/>
                  <a:pt x="515545" y="1364750"/>
                </a:cubicBezTo>
                <a:cubicBezTo>
                  <a:pt x="514974" y="1378449"/>
                  <a:pt x="515197" y="1392204"/>
                  <a:pt x="513833" y="1405847"/>
                </a:cubicBezTo>
                <a:cubicBezTo>
                  <a:pt x="513474" y="1409439"/>
                  <a:pt x="511550" y="1412696"/>
                  <a:pt x="510408" y="1416121"/>
                </a:cubicBezTo>
                <a:lnTo>
                  <a:pt x="508696" y="1421258"/>
                </a:lnTo>
                <a:lnTo>
                  <a:pt x="505271" y="1431532"/>
                </a:lnTo>
                <a:cubicBezTo>
                  <a:pt x="503878" y="1435711"/>
                  <a:pt x="503454" y="1438486"/>
                  <a:pt x="500134" y="1441806"/>
                </a:cubicBezTo>
                <a:cubicBezTo>
                  <a:pt x="498679" y="1443261"/>
                  <a:pt x="496709" y="1444089"/>
                  <a:pt x="494997" y="1445231"/>
                </a:cubicBezTo>
                <a:cubicBezTo>
                  <a:pt x="494426" y="1446943"/>
                  <a:pt x="494161" y="1448790"/>
                  <a:pt x="493284" y="1450368"/>
                </a:cubicBezTo>
                <a:cubicBezTo>
                  <a:pt x="491285" y="1453966"/>
                  <a:pt x="486435" y="1460642"/>
                  <a:pt x="486435" y="1460642"/>
                </a:cubicBezTo>
                <a:lnTo>
                  <a:pt x="476161" y="1457218"/>
                </a:lnTo>
                <a:cubicBezTo>
                  <a:pt x="474449" y="1456647"/>
                  <a:pt x="472775" y="1455943"/>
                  <a:pt x="471024" y="1455505"/>
                </a:cubicBezTo>
                <a:lnTo>
                  <a:pt x="464174" y="1453793"/>
                </a:lnTo>
                <a:cubicBezTo>
                  <a:pt x="455044" y="1440096"/>
                  <a:pt x="467027" y="1456646"/>
                  <a:pt x="455612" y="1445231"/>
                </a:cubicBezTo>
                <a:cubicBezTo>
                  <a:pt x="454157" y="1443776"/>
                  <a:pt x="453505" y="1441675"/>
                  <a:pt x="452188" y="1440094"/>
                </a:cubicBezTo>
                <a:cubicBezTo>
                  <a:pt x="445369" y="1431910"/>
                  <a:pt x="449259" y="1437653"/>
                  <a:pt x="441914" y="1431532"/>
                </a:cubicBezTo>
                <a:cubicBezTo>
                  <a:pt x="440054" y="1429982"/>
                  <a:pt x="438637" y="1427945"/>
                  <a:pt x="436777" y="1426395"/>
                </a:cubicBezTo>
                <a:cubicBezTo>
                  <a:pt x="435196" y="1425077"/>
                  <a:pt x="433480" y="1423890"/>
                  <a:pt x="431639" y="1422970"/>
                </a:cubicBezTo>
                <a:cubicBezTo>
                  <a:pt x="429183" y="1421742"/>
                  <a:pt x="421847" y="1420094"/>
                  <a:pt x="419653" y="1419546"/>
                </a:cubicBezTo>
                <a:cubicBezTo>
                  <a:pt x="417941" y="1417263"/>
                  <a:pt x="416709" y="1414523"/>
                  <a:pt x="414516" y="1412696"/>
                </a:cubicBezTo>
                <a:cubicBezTo>
                  <a:pt x="413129" y="1411540"/>
                  <a:pt x="410993" y="1411791"/>
                  <a:pt x="409379" y="1410984"/>
                </a:cubicBezTo>
                <a:cubicBezTo>
                  <a:pt x="407538" y="1410064"/>
                  <a:pt x="406029" y="1408580"/>
                  <a:pt x="404242" y="1407559"/>
                </a:cubicBezTo>
                <a:cubicBezTo>
                  <a:pt x="398317" y="1404173"/>
                  <a:pt x="398019" y="1404343"/>
                  <a:pt x="392255" y="1402422"/>
                </a:cubicBezTo>
                <a:cubicBezTo>
                  <a:pt x="385976" y="1393004"/>
                  <a:pt x="392255" y="1400995"/>
                  <a:pt x="383693" y="1393860"/>
                </a:cubicBezTo>
                <a:cubicBezTo>
                  <a:pt x="375143" y="1386735"/>
                  <a:pt x="382446" y="1390019"/>
                  <a:pt x="373419" y="1387011"/>
                </a:cubicBezTo>
                <a:cubicBezTo>
                  <a:pt x="371707" y="1385299"/>
                  <a:pt x="370193" y="1383361"/>
                  <a:pt x="368282" y="1381874"/>
                </a:cubicBezTo>
                <a:cubicBezTo>
                  <a:pt x="368257" y="1381854"/>
                  <a:pt x="355453" y="1373321"/>
                  <a:pt x="352871" y="1371600"/>
                </a:cubicBezTo>
                <a:lnTo>
                  <a:pt x="347734" y="1368175"/>
                </a:lnTo>
                <a:cubicBezTo>
                  <a:pt x="346022" y="1367033"/>
                  <a:pt x="344052" y="1366205"/>
                  <a:pt x="342597" y="1364750"/>
                </a:cubicBezTo>
                <a:cubicBezTo>
                  <a:pt x="336005" y="1358158"/>
                  <a:pt x="339475" y="1360956"/>
                  <a:pt x="332323" y="1356188"/>
                </a:cubicBezTo>
                <a:cubicBezTo>
                  <a:pt x="331181" y="1354476"/>
                  <a:pt x="330505" y="1352337"/>
                  <a:pt x="328898" y="1351051"/>
                </a:cubicBezTo>
                <a:cubicBezTo>
                  <a:pt x="327489" y="1349924"/>
                  <a:pt x="325339" y="1350215"/>
                  <a:pt x="323761" y="1349339"/>
                </a:cubicBezTo>
                <a:cubicBezTo>
                  <a:pt x="320163" y="1347340"/>
                  <a:pt x="316397" y="1345400"/>
                  <a:pt x="313487" y="1342490"/>
                </a:cubicBezTo>
                <a:cubicBezTo>
                  <a:pt x="303649" y="1332652"/>
                  <a:pt x="308754" y="1335205"/>
                  <a:pt x="299788" y="1332215"/>
                </a:cubicBezTo>
                <a:cubicBezTo>
                  <a:pt x="296363" y="1328790"/>
                  <a:pt x="293846" y="1324107"/>
                  <a:pt x="289514" y="1321941"/>
                </a:cubicBezTo>
                <a:cubicBezTo>
                  <a:pt x="278783" y="1316575"/>
                  <a:pt x="286191" y="1320790"/>
                  <a:pt x="275815" y="1313379"/>
                </a:cubicBezTo>
                <a:cubicBezTo>
                  <a:pt x="274140" y="1312183"/>
                  <a:pt x="272259" y="1311272"/>
                  <a:pt x="270678" y="1309955"/>
                </a:cubicBezTo>
                <a:cubicBezTo>
                  <a:pt x="253857" y="1295939"/>
                  <a:pt x="275577" y="1313142"/>
                  <a:pt x="262116" y="1299681"/>
                </a:cubicBezTo>
                <a:cubicBezTo>
                  <a:pt x="260661" y="1298226"/>
                  <a:pt x="258691" y="1297398"/>
                  <a:pt x="256979" y="1296256"/>
                </a:cubicBezTo>
                <a:cubicBezTo>
                  <a:pt x="250471" y="1279986"/>
                  <a:pt x="257448" y="1294169"/>
                  <a:pt x="248417" y="1282557"/>
                </a:cubicBezTo>
                <a:cubicBezTo>
                  <a:pt x="245890" y="1279308"/>
                  <a:pt x="243851" y="1275708"/>
                  <a:pt x="241568" y="1272283"/>
                </a:cubicBezTo>
                <a:cubicBezTo>
                  <a:pt x="240426" y="1270571"/>
                  <a:pt x="239598" y="1268601"/>
                  <a:pt x="238143" y="1267146"/>
                </a:cubicBezTo>
                <a:cubicBezTo>
                  <a:pt x="225397" y="1254400"/>
                  <a:pt x="241049" y="1270536"/>
                  <a:pt x="227869" y="1255159"/>
                </a:cubicBezTo>
                <a:cubicBezTo>
                  <a:pt x="226293" y="1253320"/>
                  <a:pt x="224282" y="1251882"/>
                  <a:pt x="222732" y="1250022"/>
                </a:cubicBezTo>
                <a:cubicBezTo>
                  <a:pt x="221414" y="1248441"/>
                  <a:pt x="220674" y="1246423"/>
                  <a:pt x="219307" y="1244885"/>
                </a:cubicBezTo>
                <a:cubicBezTo>
                  <a:pt x="216089" y="1241265"/>
                  <a:pt x="211939" y="1238486"/>
                  <a:pt x="209033" y="1234611"/>
                </a:cubicBezTo>
                <a:cubicBezTo>
                  <a:pt x="207321" y="1232328"/>
                  <a:pt x="205753" y="1229928"/>
                  <a:pt x="203896" y="1227761"/>
                </a:cubicBezTo>
                <a:cubicBezTo>
                  <a:pt x="202320" y="1225922"/>
                  <a:pt x="200309" y="1224484"/>
                  <a:pt x="198759" y="1222624"/>
                </a:cubicBezTo>
                <a:cubicBezTo>
                  <a:pt x="191625" y="1214064"/>
                  <a:pt x="199614" y="1220340"/>
                  <a:pt x="190197" y="1214063"/>
                </a:cubicBezTo>
                <a:cubicBezTo>
                  <a:pt x="189055" y="1212350"/>
                  <a:pt x="188139" y="1210463"/>
                  <a:pt x="186772" y="1208925"/>
                </a:cubicBezTo>
                <a:cubicBezTo>
                  <a:pt x="178242" y="1199328"/>
                  <a:pt x="179169" y="1200431"/>
                  <a:pt x="171361" y="1195227"/>
                </a:cubicBezTo>
                <a:cubicBezTo>
                  <a:pt x="164826" y="1182158"/>
                  <a:pt x="172041" y="1194195"/>
                  <a:pt x="159374" y="1181528"/>
                </a:cubicBezTo>
                <a:cubicBezTo>
                  <a:pt x="157919" y="1180073"/>
                  <a:pt x="157267" y="1177972"/>
                  <a:pt x="155950" y="1176391"/>
                </a:cubicBezTo>
                <a:cubicBezTo>
                  <a:pt x="154400" y="1174531"/>
                  <a:pt x="152388" y="1173093"/>
                  <a:pt x="150812" y="1171254"/>
                </a:cubicBezTo>
                <a:cubicBezTo>
                  <a:pt x="147011" y="1166820"/>
                  <a:pt x="141770" y="1158546"/>
                  <a:pt x="138826" y="1154130"/>
                </a:cubicBezTo>
                <a:lnTo>
                  <a:pt x="135401" y="1148993"/>
                </a:lnTo>
                <a:cubicBezTo>
                  <a:pt x="134260" y="1147281"/>
                  <a:pt x="133432" y="1145311"/>
                  <a:pt x="131977" y="1143856"/>
                </a:cubicBezTo>
                <a:cubicBezTo>
                  <a:pt x="128749" y="1140628"/>
                  <a:pt x="125323" y="1137876"/>
                  <a:pt x="123415" y="1133582"/>
                </a:cubicBezTo>
                <a:cubicBezTo>
                  <a:pt x="121949" y="1130283"/>
                  <a:pt x="121605" y="1126536"/>
                  <a:pt x="119990" y="1123307"/>
                </a:cubicBezTo>
                <a:cubicBezTo>
                  <a:pt x="116398" y="1116123"/>
                  <a:pt x="116059" y="1115920"/>
                  <a:pt x="113141" y="1107896"/>
                </a:cubicBezTo>
                <a:cubicBezTo>
                  <a:pt x="113121" y="1107841"/>
                  <a:pt x="108870" y="1095081"/>
                  <a:pt x="108004" y="1092485"/>
                </a:cubicBezTo>
                <a:cubicBezTo>
                  <a:pt x="107433" y="1090773"/>
                  <a:pt x="106961" y="1089024"/>
                  <a:pt x="106291" y="1087348"/>
                </a:cubicBezTo>
                <a:cubicBezTo>
                  <a:pt x="105149" y="1084494"/>
                  <a:pt x="103916" y="1081675"/>
                  <a:pt x="102866" y="1078786"/>
                </a:cubicBezTo>
                <a:cubicBezTo>
                  <a:pt x="101632" y="1075393"/>
                  <a:pt x="100584" y="1071937"/>
                  <a:pt x="99442" y="1068512"/>
                </a:cubicBezTo>
                <a:cubicBezTo>
                  <a:pt x="98871" y="1066800"/>
                  <a:pt x="98536" y="1064989"/>
                  <a:pt x="97729" y="1063375"/>
                </a:cubicBezTo>
                <a:lnTo>
                  <a:pt x="92592" y="1053101"/>
                </a:lnTo>
                <a:cubicBezTo>
                  <a:pt x="88065" y="1034986"/>
                  <a:pt x="94211" y="1056314"/>
                  <a:pt x="87455" y="1041114"/>
                </a:cubicBezTo>
                <a:cubicBezTo>
                  <a:pt x="85989" y="1037815"/>
                  <a:pt x="85172" y="1034265"/>
                  <a:pt x="84030" y="1030840"/>
                </a:cubicBezTo>
                <a:lnTo>
                  <a:pt x="80606" y="1020566"/>
                </a:lnTo>
                <a:cubicBezTo>
                  <a:pt x="80035" y="1018854"/>
                  <a:pt x="79894" y="1016931"/>
                  <a:pt x="78893" y="1015429"/>
                </a:cubicBezTo>
                <a:cubicBezTo>
                  <a:pt x="77752" y="1013717"/>
                  <a:pt x="76389" y="1012133"/>
                  <a:pt x="75469" y="1010292"/>
                </a:cubicBezTo>
                <a:cubicBezTo>
                  <a:pt x="73393" y="1006141"/>
                  <a:pt x="73696" y="1002710"/>
                  <a:pt x="72044" y="998305"/>
                </a:cubicBezTo>
                <a:cubicBezTo>
                  <a:pt x="71148" y="995915"/>
                  <a:pt x="69567" y="993826"/>
                  <a:pt x="68619" y="991456"/>
                </a:cubicBezTo>
                <a:cubicBezTo>
                  <a:pt x="67278" y="988104"/>
                  <a:pt x="67198" y="984185"/>
                  <a:pt x="65195" y="981182"/>
                </a:cubicBezTo>
                <a:cubicBezTo>
                  <a:pt x="55387" y="966471"/>
                  <a:pt x="67142" y="985078"/>
                  <a:pt x="60057" y="970907"/>
                </a:cubicBezTo>
                <a:cubicBezTo>
                  <a:pt x="59137" y="969066"/>
                  <a:pt x="57553" y="967611"/>
                  <a:pt x="56633" y="965770"/>
                </a:cubicBezTo>
                <a:cubicBezTo>
                  <a:pt x="55826" y="964156"/>
                  <a:pt x="55676" y="962272"/>
                  <a:pt x="54920" y="960633"/>
                </a:cubicBezTo>
                <a:cubicBezTo>
                  <a:pt x="52246" y="954839"/>
                  <a:pt x="47907" y="949701"/>
                  <a:pt x="46359" y="943510"/>
                </a:cubicBezTo>
                <a:cubicBezTo>
                  <a:pt x="45788" y="941227"/>
                  <a:pt x="45322" y="938914"/>
                  <a:pt x="44646" y="936660"/>
                </a:cubicBezTo>
                <a:cubicBezTo>
                  <a:pt x="43609" y="933202"/>
                  <a:pt x="42096" y="929888"/>
                  <a:pt x="41221" y="926386"/>
                </a:cubicBezTo>
                <a:cubicBezTo>
                  <a:pt x="40353" y="922912"/>
                  <a:pt x="39270" y="917838"/>
                  <a:pt x="37797" y="914400"/>
                </a:cubicBezTo>
                <a:cubicBezTo>
                  <a:pt x="36791" y="912054"/>
                  <a:pt x="35514" y="909833"/>
                  <a:pt x="34372" y="907550"/>
                </a:cubicBezTo>
                <a:cubicBezTo>
                  <a:pt x="33391" y="902646"/>
                  <a:pt x="32402" y="896988"/>
                  <a:pt x="30947" y="892139"/>
                </a:cubicBezTo>
                <a:cubicBezTo>
                  <a:pt x="28880" y="885249"/>
                  <a:pt x="26375" y="878423"/>
                  <a:pt x="24098" y="871591"/>
                </a:cubicBezTo>
                <a:cubicBezTo>
                  <a:pt x="23527" y="869879"/>
                  <a:pt x="22824" y="868205"/>
                  <a:pt x="22386" y="866454"/>
                </a:cubicBezTo>
                <a:cubicBezTo>
                  <a:pt x="21815" y="864171"/>
                  <a:pt x="21184" y="861902"/>
                  <a:pt x="20673" y="859604"/>
                </a:cubicBezTo>
                <a:cubicBezTo>
                  <a:pt x="20042" y="856763"/>
                  <a:pt x="19727" y="853850"/>
                  <a:pt x="18961" y="851042"/>
                </a:cubicBezTo>
                <a:cubicBezTo>
                  <a:pt x="18011" y="847559"/>
                  <a:pt x="16678" y="844193"/>
                  <a:pt x="15536" y="840768"/>
                </a:cubicBezTo>
                <a:cubicBezTo>
                  <a:pt x="14965" y="839056"/>
                  <a:pt x="14262" y="837382"/>
                  <a:pt x="13824" y="835631"/>
                </a:cubicBezTo>
                <a:cubicBezTo>
                  <a:pt x="13253" y="833348"/>
                  <a:pt x="12758" y="831045"/>
                  <a:pt x="12111" y="828782"/>
                </a:cubicBezTo>
                <a:cubicBezTo>
                  <a:pt x="9725" y="820431"/>
                  <a:pt x="8715" y="822134"/>
                  <a:pt x="6974" y="809946"/>
                </a:cubicBezTo>
                <a:cubicBezTo>
                  <a:pt x="3989" y="789045"/>
                  <a:pt x="6110" y="805574"/>
                  <a:pt x="3550" y="777411"/>
                </a:cubicBezTo>
                <a:cubicBezTo>
                  <a:pt x="2460" y="765420"/>
                  <a:pt x="1267" y="753438"/>
                  <a:pt x="125" y="741451"/>
                </a:cubicBezTo>
                <a:cubicBezTo>
                  <a:pt x="1335" y="665216"/>
                  <a:pt x="-2552" y="664621"/>
                  <a:pt x="3550" y="619874"/>
                </a:cubicBezTo>
                <a:cubicBezTo>
                  <a:pt x="4641" y="611876"/>
                  <a:pt x="5832" y="603892"/>
                  <a:pt x="6974" y="595901"/>
                </a:cubicBezTo>
                <a:cubicBezTo>
                  <a:pt x="7939" y="589145"/>
                  <a:pt x="8732" y="582022"/>
                  <a:pt x="10399" y="575352"/>
                </a:cubicBezTo>
                <a:cubicBezTo>
                  <a:pt x="11295" y="571769"/>
                  <a:pt x="14486" y="564280"/>
                  <a:pt x="15536" y="561654"/>
                </a:cubicBezTo>
                <a:lnTo>
                  <a:pt x="20673" y="535968"/>
                </a:lnTo>
                <a:cubicBezTo>
                  <a:pt x="20977" y="534450"/>
                  <a:pt x="23193" y="522669"/>
                  <a:pt x="24098" y="520557"/>
                </a:cubicBezTo>
                <a:cubicBezTo>
                  <a:pt x="24909" y="518665"/>
                  <a:pt x="26381" y="517132"/>
                  <a:pt x="27523" y="515420"/>
                </a:cubicBezTo>
                <a:cubicBezTo>
                  <a:pt x="28094" y="510854"/>
                  <a:pt x="28412" y="506249"/>
                  <a:pt x="29235" y="501721"/>
                </a:cubicBezTo>
                <a:cubicBezTo>
                  <a:pt x="29558" y="499945"/>
                  <a:pt x="30451" y="498319"/>
                  <a:pt x="30947" y="496584"/>
                </a:cubicBezTo>
                <a:cubicBezTo>
                  <a:pt x="31594" y="494321"/>
                  <a:pt x="32013" y="491997"/>
                  <a:pt x="32660" y="489734"/>
                </a:cubicBezTo>
                <a:cubicBezTo>
                  <a:pt x="33156" y="487999"/>
                  <a:pt x="33934" y="486348"/>
                  <a:pt x="34372" y="484597"/>
                </a:cubicBezTo>
                <a:cubicBezTo>
                  <a:pt x="35078" y="481774"/>
                  <a:pt x="35318" y="478844"/>
                  <a:pt x="36084" y="476036"/>
                </a:cubicBezTo>
                <a:cubicBezTo>
                  <a:pt x="37034" y="472553"/>
                  <a:pt x="38801" y="469301"/>
                  <a:pt x="39509" y="465761"/>
                </a:cubicBezTo>
                <a:cubicBezTo>
                  <a:pt x="41928" y="453663"/>
                  <a:pt x="40302" y="459957"/>
                  <a:pt x="44646" y="446925"/>
                </a:cubicBezTo>
                <a:cubicBezTo>
                  <a:pt x="45217" y="445213"/>
                  <a:pt x="45552" y="443402"/>
                  <a:pt x="46359" y="441788"/>
                </a:cubicBezTo>
                <a:cubicBezTo>
                  <a:pt x="48642" y="437222"/>
                  <a:pt x="51096" y="432737"/>
                  <a:pt x="53208" y="428090"/>
                </a:cubicBezTo>
                <a:cubicBezTo>
                  <a:pt x="53955" y="426447"/>
                  <a:pt x="54043" y="424530"/>
                  <a:pt x="54920" y="422952"/>
                </a:cubicBezTo>
                <a:cubicBezTo>
                  <a:pt x="56919" y="419354"/>
                  <a:pt x="60241" y="416500"/>
                  <a:pt x="61770" y="412678"/>
                </a:cubicBezTo>
                <a:cubicBezTo>
                  <a:pt x="62912" y="409824"/>
                  <a:pt x="64116" y="406994"/>
                  <a:pt x="65195" y="404116"/>
                </a:cubicBezTo>
                <a:cubicBezTo>
                  <a:pt x="65829" y="402426"/>
                  <a:pt x="66100" y="400593"/>
                  <a:pt x="66907" y="398979"/>
                </a:cubicBezTo>
                <a:cubicBezTo>
                  <a:pt x="67827" y="397138"/>
                  <a:pt x="69190" y="395554"/>
                  <a:pt x="70332" y="393842"/>
                </a:cubicBezTo>
                <a:cubicBezTo>
                  <a:pt x="75994" y="376852"/>
                  <a:pt x="66495" y="402802"/>
                  <a:pt x="77181" y="383568"/>
                </a:cubicBezTo>
                <a:cubicBezTo>
                  <a:pt x="86454" y="366877"/>
                  <a:pt x="73809" y="378392"/>
                  <a:pt x="87455" y="368157"/>
                </a:cubicBezTo>
                <a:cubicBezTo>
                  <a:pt x="92219" y="356249"/>
                  <a:pt x="89910" y="362505"/>
                  <a:pt x="94305" y="349321"/>
                </a:cubicBezTo>
                <a:cubicBezTo>
                  <a:pt x="94876" y="347609"/>
                  <a:pt x="95016" y="345686"/>
                  <a:pt x="96017" y="344184"/>
                </a:cubicBezTo>
                <a:cubicBezTo>
                  <a:pt x="97159" y="342472"/>
                  <a:pt x="98421" y="340834"/>
                  <a:pt x="99442" y="339047"/>
                </a:cubicBezTo>
                <a:cubicBezTo>
                  <a:pt x="100708" y="336831"/>
                  <a:pt x="101553" y="334386"/>
                  <a:pt x="102866" y="332197"/>
                </a:cubicBezTo>
                <a:cubicBezTo>
                  <a:pt x="104984" y="328667"/>
                  <a:pt x="109716" y="321923"/>
                  <a:pt x="109716" y="321923"/>
                </a:cubicBezTo>
                <a:cubicBezTo>
                  <a:pt x="114019" y="309011"/>
                  <a:pt x="108214" y="324926"/>
                  <a:pt x="114853" y="311649"/>
                </a:cubicBezTo>
                <a:cubicBezTo>
                  <a:pt x="121546" y="298263"/>
                  <a:pt x="107691" y="317604"/>
                  <a:pt x="123415" y="297950"/>
                </a:cubicBezTo>
                <a:cubicBezTo>
                  <a:pt x="124556" y="294525"/>
                  <a:pt x="125373" y="290975"/>
                  <a:pt x="126839" y="287676"/>
                </a:cubicBezTo>
                <a:cubicBezTo>
                  <a:pt x="127675" y="285795"/>
                  <a:pt x="129068" y="284214"/>
                  <a:pt x="130264" y="282539"/>
                </a:cubicBezTo>
                <a:cubicBezTo>
                  <a:pt x="132894" y="278857"/>
                  <a:pt x="136517" y="274593"/>
                  <a:pt x="138826" y="270552"/>
                </a:cubicBezTo>
                <a:cubicBezTo>
                  <a:pt x="140092" y="268336"/>
                  <a:pt x="141245" y="266049"/>
                  <a:pt x="142251" y="263703"/>
                </a:cubicBezTo>
                <a:cubicBezTo>
                  <a:pt x="142962" y="262044"/>
                  <a:pt x="142962" y="260068"/>
                  <a:pt x="143963" y="258566"/>
                </a:cubicBezTo>
                <a:cubicBezTo>
                  <a:pt x="145306" y="256551"/>
                  <a:pt x="147692" y="255400"/>
                  <a:pt x="149100" y="253429"/>
                </a:cubicBezTo>
                <a:cubicBezTo>
                  <a:pt x="157000" y="242369"/>
                  <a:pt x="147536" y="249905"/>
                  <a:pt x="157662" y="243155"/>
                </a:cubicBezTo>
                <a:lnTo>
                  <a:pt x="164511" y="232881"/>
                </a:lnTo>
                <a:cubicBezTo>
                  <a:pt x="165653" y="231168"/>
                  <a:pt x="166481" y="229198"/>
                  <a:pt x="167936" y="227743"/>
                </a:cubicBezTo>
                <a:lnTo>
                  <a:pt x="181635" y="214045"/>
                </a:lnTo>
                <a:cubicBezTo>
                  <a:pt x="196119" y="185075"/>
                  <a:pt x="178838" y="216931"/>
                  <a:pt x="191909" y="198633"/>
                </a:cubicBezTo>
                <a:cubicBezTo>
                  <a:pt x="193393" y="196556"/>
                  <a:pt x="193870" y="193875"/>
                  <a:pt x="195334" y="191784"/>
                </a:cubicBezTo>
                <a:cubicBezTo>
                  <a:pt x="206339" y="176064"/>
                  <a:pt x="200259" y="186610"/>
                  <a:pt x="209033" y="176373"/>
                </a:cubicBezTo>
                <a:cubicBezTo>
                  <a:pt x="210890" y="174206"/>
                  <a:pt x="212533" y="171861"/>
                  <a:pt x="214170" y="169523"/>
                </a:cubicBezTo>
                <a:cubicBezTo>
                  <a:pt x="216530" y="166151"/>
                  <a:pt x="218109" y="162159"/>
                  <a:pt x="221019" y="159249"/>
                </a:cubicBezTo>
                <a:cubicBezTo>
                  <a:pt x="224444" y="155824"/>
                  <a:pt x="228606" y="153005"/>
                  <a:pt x="231293" y="148975"/>
                </a:cubicBezTo>
                <a:cubicBezTo>
                  <a:pt x="232435" y="147263"/>
                  <a:pt x="233400" y="145419"/>
                  <a:pt x="234718" y="143838"/>
                </a:cubicBezTo>
                <a:cubicBezTo>
                  <a:pt x="236268" y="141978"/>
                  <a:pt x="238305" y="140561"/>
                  <a:pt x="239855" y="138701"/>
                </a:cubicBezTo>
                <a:cubicBezTo>
                  <a:pt x="244021" y="133701"/>
                  <a:pt x="248232" y="128705"/>
                  <a:pt x="251842" y="123290"/>
                </a:cubicBezTo>
                <a:cubicBezTo>
                  <a:pt x="259832" y="111303"/>
                  <a:pt x="255266" y="115298"/>
                  <a:pt x="263828" y="109591"/>
                </a:cubicBezTo>
                <a:cubicBezTo>
                  <a:pt x="271143" y="98620"/>
                  <a:pt x="262184" y="110469"/>
                  <a:pt x="275815" y="99316"/>
                </a:cubicBezTo>
                <a:cubicBezTo>
                  <a:pt x="279563" y="96249"/>
                  <a:pt x="282664" y="92467"/>
                  <a:pt x="286089" y="89042"/>
                </a:cubicBezTo>
                <a:cubicBezTo>
                  <a:pt x="287801" y="87330"/>
                  <a:pt x="289211" y="85248"/>
                  <a:pt x="291226" y="83905"/>
                </a:cubicBezTo>
                <a:cubicBezTo>
                  <a:pt x="307918" y="72779"/>
                  <a:pt x="281985" y="90202"/>
                  <a:pt x="303212" y="75343"/>
                </a:cubicBezTo>
                <a:cubicBezTo>
                  <a:pt x="306584" y="72983"/>
                  <a:pt x="310062" y="70777"/>
                  <a:pt x="313487" y="68494"/>
                </a:cubicBezTo>
                <a:lnTo>
                  <a:pt x="323761" y="61645"/>
                </a:lnTo>
                <a:cubicBezTo>
                  <a:pt x="325473" y="61074"/>
                  <a:pt x="327284" y="60739"/>
                  <a:pt x="328898" y="59932"/>
                </a:cubicBezTo>
                <a:cubicBezTo>
                  <a:pt x="335277" y="56742"/>
                  <a:pt x="333490" y="56105"/>
                  <a:pt x="339172" y="51370"/>
                </a:cubicBezTo>
                <a:cubicBezTo>
                  <a:pt x="340753" y="50053"/>
                  <a:pt x="342771" y="49313"/>
                  <a:pt x="344309" y="47946"/>
                </a:cubicBezTo>
                <a:cubicBezTo>
                  <a:pt x="347929" y="44728"/>
                  <a:pt x="350553" y="40359"/>
                  <a:pt x="354583" y="37672"/>
                </a:cubicBezTo>
                <a:lnTo>
                  <a:pt x="375132" y="23973"/>
                </a:lnTo>
                <a:cubicBezTo>
                  <a:pt x="390165" y="13951"/>
                  <a:pt x="366488" y="29948"/>
                  <a:pt x="388830" y="13699"/>
                </a:cubicBezTo>
                <a:cubicBezTo>
                  <a:pt x="392159" y="11278"/>
                  <a:pt x="395030" y="7431"/>
                  <a:pt x="399105" y="6849"/>
                </a:cubicBezTo>
                <a:cubicBezTo>
                  <a:pt x="403100" y="6278"/>
                  <a:pt x="407133" y="5929"/>
                  <a:pt x="411091" y="5137"/>
                </a:cubicBezTo>
                <a:cubicBezTo>
                  <a:pt x="415706" y="4214"/>
                  <a:pt x="420224" y="2854"/>
                  <a:pt x="424790" y="1712"/>
                </a:cubicBezTo>
                <a:lnTo>
                  <a:pt x="426502" y="0"/>
                </a:lnTo>
                <a:close/>
              </a:path>
            </a:pathLst>
          </a:custGeom>
          <a:solidFill>
            <a:srgbClr val="FFFF00"/>
          </a:solidFill>
          <a:ln w="9525" cap="flat" cmpd="sng" algn="ctr">
            <a:solidFill>
              <a:srgbClr val="FF0000"/>
            </a:solidFill>
            <a:prstDash val="solid"/>
            <a:round/>
            <a:headEnd type="none" w="med" len="med"/>
            <a:tailEnd type="none" w="med" len="med"/>
          </a:ln>
        </p:spPr>
        <p:txBody>
          <a:bodyPr wrap="none" lIns="92075" tIns="46038" rIns="92075" bIns="46038" anchor="ctr"/>
          <a:lstStyle/>
          <a:p>
            <a:endParaRPr lang="zh-CN" altLang="en-US"/>
          </a:p>
        </p:txBody>
      </p:sp>
      <p:sp>
        <p:nvSpPr>
          <p:cNvPr id="19" name="任意多边形: 形状 18">
            <a:extLst>
              <a:ext uri="{FF2B5EF4-FFF2-40B4-BE49-F238E27FC236}">
                <a16:creationId xmlns:a16="http://schemas.microsoft.com/office/drawing/2014/main" id="{5CB05DC8-DD6B-4923-8745-9DE7C9E9BC11}"/>
              </a:ext>
            </a:extLst>
          </p:cNvPr>
          <p:cNvSpPr>
            <a:spLocks/>
          </p:cNvSpPr>
          <p:nvPr/>
        </p:nvSpPr>
        <p:spPr bwMode="auto">
          <a:xfrm>
            <a:off x="7542213" y="2625725"/>
            <a:ext cx="285750" cy="263525"/>
          </a:xfrm>
          <a:custGeom>
            <a:avLst/>
            <a:gdLst>
              <a:gd name="T0" fmla="*/ 50230 w 284324"/>
              <a:gd name="T1" fmla="*/ 28948 h 263548"/>
              <a:gd name="T2" fmla="*/ 39853 w 284324"/>
              <a:gd name="T3" fmla="*/ 44358 h 263548"/>
              <a:gd name="T4" fmla="*/ 27746 w 284324"/>
              <a:gd name="T5" fmla="*/ 64902 h 263548"/>
              <a:gd name="T6" fmla="*/ 22557 w 284324"/>
              <a:gd name="T7" fmla="*/ 75174 h 263548"/>
              <a:gd name="T8" fmla="*/ 13909 w 284324"/>
              <a:gd name="T9" fmla="*/ 90583 h 263548"/>
              <a:gd name="T10" fmla="*/ 5261 w 284324"/>
              <a:gd name="T11" fmla="*/ 105992 h 263548"/>
              <a:gd name="T12" fmla="*/ 72 w 284324"/>
              <a:gd name="T13" fmla="*/ 116265 h 263548"/>
              <a:gd name="T14" fmla="*/ 5261 w 284324"/>
              <a:gd name="T15" fmla="*/ 129962 h 263548"/>
              <a:gd name="T16" fmla="*/ 24287 w 284324"/>
              <a:gd name="T17" fmla="*/ 147081 h 263548"/>
              <a:gd name="T18" fmla="*/ 34664 w 284324"/>
              <a:gd name="T19" fmla="*/ 155641 h 263548"/>
              <a:gd name="T20" fmla="*/ 45042 w 284324"/>
              <a:gd name="T21" fmla="*/ 164203 h 263548"/>
              <a:gd name="T22" fmla="*/ 55419 w 284324"/>
              <a:gd name="T23" fmla="*/ 172763 h 263548"/>
              <a:gd name="T24" fmla="*/ 76174 w 284324"/>
              <a:gd name="T25" fmla="*/ 184747 h 263548"/>
              <a:gd name="T26" fmla="*/ 86552 w 284324"/>
              <a:gd name="T27" fmla="*/ 193307 h 263548"/>
              <a:gd name="T28" fmla="*/ 102118 w 284324"/>
              <a:gd name="T29" fmla="*/ 207004 h 263548"/>
              <a:gd name="T30" fmla="*/ 115955 w 284324"/>
              <a:gd name="T31" fmla="*/ 220701 h 263548"/>
              <a:gd name="T32" fmla="*/ 126331 w 284324"/>
              <a:gd name="T33" fmla="*/ 229260 h 263548"/>
              <a:gd name="T34" fmla="*/ 138439 w 284324"/>
              <a:gd name="T35" fmla="*/ 239533 h 263548"/>
              <a:gd name="T36" fmla="*/ 164382 w 284324"/>
              <a:gd name="T37" fmla="*/ 256654 h 263548"/>
              <a:gd name="T38" fmla="*/ 174760 w 284324"/>
              <a:gd name="T39" fmla="*/ 263502 h 263548"/>
              <a:gd name="T40" fmla="*/ 197244 w 284324"/>
              <a:gd name="T41" fmla="*/ 254942 h 263548"/>
              <a:gd name="T42" fmla="*/ 207622 w 284324"/>
              <a:gd name="T43" fmla="*/ 249805 h 263548"/>
              <a:gd name="T44" fmla="*/ 223188 w 284324"/>
              <a:gd name="T45" fmla="*/ 244670 h 263548"/>
              <a:gd name="T46" fmla="*/ 233566 w 284324"/>
              <a:gd name="T47" fmla="*/ 239533 h 263548"/>
              <a:gd name="T48" fmla="*/ 252591 w 284324"/>
              <a:gd name="T49" fmla="*/ 234397 h 263548"/>
              <a:gd name="T50" fmla="*/ 266428 w 284324"/>
              <a:gd name="T51" fmla="*/ 222413 h 263548"/>
              <a:gd name="T52" fmla="*/ 280265 w 284324"/>
              <a:gd name="T53" fmla="*/ 210428 h 263548"/>
              <a:gd name="T54" fmla="*/ 287183 w 284324"/>
              <a:gd name="T55" fmla="*/ 201867 h 263548"/>
              <a:gd name="T56" fmla="*/ 280265 w 284324"/>
              <a:gd name="T57" fmla="*/ 174475 h 263548"/>
              <a:gd name="T58" fmla="*/ 262968 w 284324"/>
              <a:gd name="T59" fmla="*/ 148793 h 263548"/>
              <a:gd name="T60" fmla="*/ 249132 w 284324"/>
              <a:gd name="T61" fmla="*/ 133384 h 263548"/>
              <a:gd name="T62" fmla="*/ 238754 w 284324"/>
              <a:gd name="T63" fmla="*/ 124824 h 263548"/>
              <a:gd name="T64" fmla="*/ 224918 w 284324"/>
              <a:gd name="T65" fmla="*/ 112840 h 263548"/>
              <a:gd name="T66" fmla="*/ 211081 w 284324"/>
              <a:gd name="T67" fmla="*/ 97431 h 263548"/>
              <a:gd name="T68" fmla="*/ 202433 w 284324"/>
              <a:gd name="T69" fmla="*/ 85448 h 263548"/>
              <a:gd name="T70" fmla="*/ 185137 w 284324"/>
              <a:gd name="T71" fmla="*/ 64902 h 263548"/>
              <a:gd name="T72" fmla="*/ 176489 w 284324"/>
              <a:gd name="T73" fmla="*/ 56342 h 263548"/>
              <a:gd name="T74" fmla="*/ 155734 w 284324"/>
              <a:gd name="T75" fmla="*/ 44358 h 263548"/>
              <a:gd name="T76" fmla="*/ 134980 w 284324"/>
              <a:gd name="T77" fmla="*/ 30661 h 263548"/>
              <a:gd name="T78" fmla="*/ 119414 w 284324"/>
              <a:gd name="T79" fmla="*/ 23813 h 263548"/>
              <a:gd name="T80" fmla="*/ 95200 w 284324"/>
              <a:gd name="T81" fmla="*/ 10116 h 263548"/>
              <a:gd name="T82" fmla="*/ 53690 w 284324"/>
              <a:gd name="T83" fmla="*/ 8404 h 2635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84324" h="263548">
                <a:moveTo>
                  <a:pt x="53155" y="8406"/>
                </a:moveTo>
                <a:cubicBezTo>
                  <a:pt x="48303" y="12972"/>
                  <a:pt x="52521" y="23931"/>
                  <a:pt x="49730" y="28954"/>
                </a:cubicBezTo>
                <a:cubicBezTo>
                  <a:pt x="47731" y="32552"/>
                  <a:pt x="45164" y="35803"/>
                  <a:pt x="42881" y="39228"/>
                </a:cubicBezTo>
                <a:cubicBezTo>
                  <a:pt x="41739" y="40941"/>
                  <a:pt x="40911" y="42911"/>
                  <a:pt x="39456" y="44366"/>
                </a:cubicBezTo>
                <a:cubicBezTo>
                  <a:pt x="32864" y="50958"/>
                  <a:pt x="35662" y="47488"/>
                  <a:pt x="30894" y="54640"/>
                </a:cubicBezTo>
                <a:lnTo>
                  <a:pt x="27470" y="64914"/>
                </a:lnTo>
                <a:cubicBezTo>
                  <a:pt x="26899" y="66626"/>
                  <a:pt x="26758" y="68549"/>
                  <a:pt x="25757" y="70051"/>
                </a:cubicBezTo>
                <a:lnTo>
                  <a:pt x="22332" y="75188"/>
                </a:lnTo>
                <a:cubicBezTo>
                  <a:pt x="21761" y="76900"/>
                  <a:pt x="21496" y="78747"/>
                  <a:pt x="20620" y="80325"/>
                </a:cubicBezTo>
                <a:cubicBezTo>
                  <a:pt x="18621" y="83923"/>
                  <a:pt x="15073" y="86694"/>
                  <a:pt x="13771" y="90599"/>
                </a:cubicBezTo>
                <a:cubicBezTo>
                  <a:pt x="13200" y="92311"/>
                  <a:pt x="12935" y="94158"/>
                  <a:pt x="12058" y="95736"/>
                </a:cubicBezTo>
                <a:cubicBezTo>
                  <a:pt x="10059" y="99334"/>
                  <a:pt x="5209" y="106010"/>
                  <a:pt x="5209" y="106010"/>
                </a:cubicBezTo>
                <a:cubicBezTo>
                  <a:pt x="4638" y="107723"/>
                  <a:pt x="4304" y="109533"/>
                  <a:pt x="3497" y="111148"/>
                </a:cubicBezTo>
                <a:cubicBezTo>
                  <a:pt x="2577" y="112989"/>
                  <a:pt x="327" y="114243"/>
                  <a:pt x="72" y="116285"/>
                </a:cubicBezTo>
                <a:cubicBezTo>
                  <a:pt x="-289" y="119173"/>
                  <a:pt x="762" y="122121"/>
                  <a:pt x="1784" y="124846"/>
                </a:cubicBezTo>
                <a:cubicBezTo>
                  <a:pt x="2507" y="126773"/>
                  <a:pt x="3660" y="128629"/>
                  <a:pt x="5209" y="129984"/>
                </a:cubicBezTo>
                <a:cubicBezTo>
                  <a:pt x="8306" y="132694"/>
                  <a:pt x="15483" y="136833"/>
                  <a:pt x="15483" y="136833"/>
                </a:cubicBezTo>
                <a:cubicBezTo>
                  <a:pt x="18851" y="141884"/>
                  <a:pt x="19101" y="142987"/>
                  <a:pt x="24045" y="147107"/>
                </a:cubicBezTo>
                <a:cubicBezTo>
                  <a:pt x="25626" y="148425"/>
                  <a:pt x="27601" y="149214"/>
                  <a:pt x="29182" y="150532"/>
                </a:cubicBezTo>
                <a:cubicBezTo>
                  <a:pt x="31042" y="152082"/>
                  <a:pt x="32459" y="154119"/>
                  <a:pt x="34319" y="155669"/>
                </a:cubicBezTo>
                <a:cubicBezTo>
                  <a:pt x="35900" y="156987"/>
                  <a:pt x="37875" y="157776"/>
                  <a:pt x="39456" y="159094"/>
                </a:cubicBezTo>
                <a:cubicBezTo>
                  <a:pt x="41316" y="160644"/>
                  <a:pt x="42733" y="162681"/>
                  <a:pt x="44593" y="164231"/>
                </a:cubicBezTo>
                <a:cubicBezTo>
                  <a:pt x="46174" y="165548"/>
                  <a:pt x="48149" y="166338"/>
                  <a:pt x="49730" y="167655"/>
                </a:cubicBezTo>
                <a:cubicBezTo>
                  <a:pt x="51590" y="169205"/>
                  <a:pt x="52764" y="171591"/>
                  <a:pt x="54867" y="172793"/>
                </a:cubicBezTo>
                <a:cubicBezTo>
                  <a:pt x="56910" y="173961"/>
                  <a:pt x="59434" y="173934"/>
                  <a:pt x="61717" y="174505"/>
                </a:cubicBezTo>
                <a:cubicBezTo>
                  <a:pt x="79607" y="192395"/>
                  <a:pt x="58376" y="172607"/>
                  <a:pt x="75416" y="184779"/>
                </a:cubicBezTo>
                <a:cubicBezTo>
                  <a:pt x="77387" y="186187"/>
                  <a:pt x="78693" y="188366"/>
                  <a:pt x="80553" y="189916"/>
                </a:cubicBezTo>
                <a:cubicBezTo>
                  <a:pt x="82134" y="191234"/>
                  <a:pt x="83978" y="192199"/>
                  <a:pt x="85690" y="193341"/>
                </a:cubicBezTo>
                <a:cubicBezTo>
                  <a:pt x="88421" y="197437"/>
                  <a:pt x="90057" y="200618"/>
                  <a:pt x="94252" y="203615"/>
                </a:cubicBezTo>
                <a:cubicBezTo>
                  <a:pt x="96329" y="205099"/>
                  <a:pt x="98885" y="205774"/>
                  <a:pt x="101101" y="207040"/>
                </a:cubicBezTo>
                <a:cubicBezTo>
                  <a:pt x="102888" y="208061"/>
                  <a:pt x="104526" y="209323"/>
                  <a:pt x="106238" y="210464"/>
                </a:cubicBezTo>
                <a:cubicBezTo>
                  <a:pt x="109604" y="215513"/>
                  <a:pt x="109858" y="216620"/>
                  <a:pt x="114800" y="220739"/>
                </a:cubicBezTo>
                <a:cubicBezTo>
                  <a:pt x="116381" y="222056"/>
                  <a:pt x="118356" y="222846"/>
                  <a:pt x="119937" y="224163"/>
                </a:cubicBezTo>
                <a:cubicBezTo>
                  <a:pt x="121797" y="225713"/>
                  <a:pt x="123235" y="227724"/>
                  <a:pt x="125074" y="229300"/>
                </a:cubicBezTo>
                <a:cubicBezTo>
                  <a:pt x="127241" y="231157"/>
                  <a:pt x="129757" y="232580"/>
                  <a:pt x="131924" y="234437"/>
                </a:cubicBezTo>
                <a:cubicBezTo>
                  <a:pt x="133763" y="236013"/>
                  <a:pt x="135149" y="238088"/>
                  <a:pt x="137061" y="239575"/>
                </a:cubicBezTo>
                <a:cubicBezTo>
                  <a:pt x="140310" y="242102"/>
                  <a:pt x="143910" y="244141"/>
                  <a:pt x="147335" y="246424"/>
                </a:cubicBezTo>
                <a:lnTo>
                  <a:pt x="162746" y="256698"/>
                </a:lnTo>
                <a:lnTo>
                  <a:pt x="167883" y="260123"/>
                </a:lnTo>
                <a:lnTo>
                  <a:pt x="173020" y="263548"/>
                </a:lnTo>
                <a:cubicBezTo>
                  <a:pt x="178712" y="262124"/>
                  <a:pt x="184784" y="260792"/>
                  <a:pt x="190144" y="258410"/>
                </a:cubicBezTo>
                <a:cubicBezTo>
                  <a:pt x="192024" y="257574"/>
                  <a:pt x="193440" y="255906"/>
                  <a:pt x="195281" y="254986"/>
                </a:cubicBezTo>
                <a:cubicBezTo>
                  <a:pt x="196895" y="254179"/>
                  <a:pt x="198804" y="254080"/>
                  <a:pt x="200418" y="253273"/>
                </a:cubicBezTo>
                <a:cubicBezTo>
                  <a:pt x="202259" y="252353"/>
                  <a:pt x="203675" y="250685"/>
                  <a:pt x="205555" y="249849"/>
                </a:cubicBezTo>
                <a:cubicBezTo>
                  <a:pt x="208854" y="248383"/>
                  <a:pt x="212404" y="247566"/>
                  <a:pt x="215829" y="246424"/>
                </a:cubicBezTo>
                <a:lnTo>
                  <a:pt x="220966" y="244712"/>
                </a:lnTo>
                <a:cubicBezTo>
                  <a:pt x="222678" y="243570"/>
                  <a:pt x="224262" y="242207"/>
                  <a:pt x="226103" y="241287"/>
                </a:cubicBezTo>
                <a:cubicBezTo>
                  <a:pt x="227717" y="240480"/>
                  <a:pt x="229499" y="240050"/>
                  <a:pt x="231240" y="239575"/>
                </a:cubicBezTo>
                <a:cubicBezTo>
                  <a:pt x="235781" y="238337"/>
                  <a:pt x="240474" y="237639"/>
                  <a:pt x="244939" y="236150"/>
                </a:cubicBezTo>
                <a:cubicBezTo>
                  <a:pt x="246651" y="235579"/>
                  <a:pt x="248462" y="235244"/>
                  <a:pt x="250076" y="234437"/>
                </a:cubicBezTo>
                <a:cubicBezTo>
                  <a:pt x="251917" y="233517"/>
                  <a:pt x="253501" y="232154"/>
                  <a:pt x="255213" y="231013"/>
                </a:cubicBezTo>
                <a:cubicBezTo>
                  <a:pt x="264346" y="217314"/>
                  <a:pt x="252359" y="233867"/>
                  <a:pt x="263775" y="222451"/>
                </a:cubicBezTo>
                <a:cubicBezTo>
                  <a:pt x="265230" y="220996"/>
                  <a:pt x="265651" y="218669"/>
                  <a:pt x="267200" y="217314"/>
                </a:cubicBezTo>
                <a:cubicBezTo>
                  <a:pt x="270298" y="214604"/>
                  <a:pt x="274049" y="212747"/>
                  <a:pt x="277474" y="210464"/>
                </a:cubicBezTo>
                <a:lnTo>
                  <a:pt x="282611" y="207040"/>
                </a:lnTo>
                <a:cubicBezTo>
                  <a:pt x="283182" y="205328"/>
                  <a:pt x="284324" y="203708"/>
                  <a:pt x="284324" y="201903"/>
                </a:cubicBezTo>
                <a:cubicBezTo>
                  <a:pt x="284324" y="198821"/>
                  <a:pt x="282030" y="188548"/>
                  <a:pt x="280899" y="184779"/>
                </a:cubicBezTo>
                <a:cubicBezTo>
                  <a:pt x="279862" y="181321"/>
                  <a:pt x="279476" y="177509"/>
                  <a:pt x="277474" y="174505"/>
                </a:cubicBezTo>
                <a:lnTo>
                  <a:pt x="267200" y="159094"/>
                </a:lnTo>
                <a:lnTo>
                  <a:pt x="260350" y="148819"/>
                </a:lnTo>
                <a:cubicBezTo>
                  <a:pt x="259209" y="147107"/>
                  <a:pt x="258381" y="145137"/>
                  <a:pt x="256926" y="143682"/>
                </a:cubicBezTo>
                <a:lnTo>
                  <a:pt x="246652" y="133408"/>
                </a:lnTo>
                <a:cubicBezTo>
                  <a:pt x="244940" y="131696"/>
                  <a:pt x="243530" y="129614"/>
                  <a:pt x="241515" y="128271"/>
                </a:cubicBezTo>
                <a:lnTo>
                  <a:pt x="236377" y="124846"/>
                </a:lnTo>
                <a:cubicBezTo>
                  <a:pt x="235236" y="123134"/>
                  <a:pt x="234502" y="121064"/>
                  <a:pt x="232953" y="119709"/>
                </a:cubicBezTo>
                <a:cubicBezTo>
                  <a:pt x="229856" y="116999"/>
                  <a:pt x="222679" y="112860"/>
                  <a:pt x="222679" y="112860"/>
                </a:cubicBezTo>
                <a:cubicBezTo>
                  <a:pt x="221537" y="111148"/>
                  <a:pt x="220621" y="109261"/>
                  <a:pt x="219254" y="107723"/>
                </a:cubicBezTo>
                <a:cubicBezTo>
                  <a:pt x="216036" y="104103"/>
                  <a:pt x="211886" y="101324"/>
                  <a:pt x="208980" y="97449"/>
                </a:cubicBezTo>
                <a:cubicBezTo>
                  <a:pt x="207268" y="95166"/>
                  <a:pt x="205502" y="92921"/>
                  <a:pt x="203843" y="90599"/>
                </a:cubicBezTo>
                <a:cubicBezTo>
                  <a:pt x="202647" y="88924"/>
                  <a:pt x="201736" y="87043"/>
                  <a:pt x="200418" y="85462"/>
                </a:cubicBezTo>
                <a:cubicBezTo>
                  <a:pt x="198868" y="83602"/>
                  <a:pt x="196768" y="82236"/>
                  <a:pt x="195281" y="80325"/>
                </a:cubicBezTo>
                <a:cubicBezTo>
                  <a:pt x="188247" y="71281"/>
                  <a:pt x="190660" y="71052"/>
                  <a:pt x="183294" y="64914"/>
                </a:cubicBezTo>
                <a:cubicBezTo>
                  <a:pt x="181713" y="63596"/>
                  <a:pt x="179869" y="62631"/>
                  <a:pt x="178157" y="61489"/>
                </a:cubicBezTo>
                <a:cubicBezTo>
                  <a:pt x="177015" y="59777"/>
                  <a:pt x="176281" y="57707"/>
                  <a:pt x="174732" y="56352"/>
                </a:cubicBezTo>
                <a:cubicBezTo>
                  <a:pt x="171634" y="53642"/>
                  <a:pt x="167883" y="51786"/>
                  <a:pt x="164458" y="49503"/>
                </a:cubicBezTo>
                <a:cubicBezTo>
                  <a:pt x="157818" y="45076"/>
                  <a:pt x="161275" y="46729"/>
                  <a:pt x="154184" y="44366"/>
                </a:cubicBezTo>
                <a:cubicBezTo>
                  <a:pt x="142785" y="32965"/>
                  <a:pt x="155060" y="43710"/>
                  <a:pt x="143910" y="37516"/>
                </a:cubicBezTo>
                <a:cubicBezTo>
                  <a:pt x="140312" y="35517"/>
                  <a:pt x="137541" y="31969"/>
                  <a:pt x="133636" y="30667"/>
                </a:cubicBezTo>
                <a:lnTo>
                  <a:pt x="123362" y="27242"/>
                </a:lnTo>
                <a:cubicBezTo>
                  <a:pt x="121650" y="26100"/>
                  <a:pt x="120066" y="24737"/>
                  <a:pt x="118225" y="23817"/>
                </a:cubicBezTo>
                <a:cubicBezTo>
                  <a:pt x="104040" y="16725"/>
                  <a:pt x="122681" y="28500"/>
                  <a:pt x="107950" y="18680"/>
                </a:cubicBezTo>
                <a:cubicBezTo>
                  <a:pt x="99738" y="6360"/>
                  <a:pt x="111365" y="21525"/>
                  <a:pt x="94252" y="10118"/>
                </a:cubicBezTo>
                <a:cubicBezTo>
                  <a:pt x="82475" y="2268"/>
                  <a:pt x="87882" y="4570"/>
                  <a:pt x="78840" y="1557"/>
                </a:cubicBezTo>
                <a:cubicBezTo>
                  <a:pt x="71803" y="-3134"/>
                  <a:pt x="58007" y="3840"/>
                  <a:pt x="53155" y="8406"/>
                </a:cubicBezTo>
                <a:close/>
              </a:path>
            </a:pathLst>
          </a:custGeom>
          <a:solidFill>
            <a:srgbClr val="FFFF00"/>
          </a:solidFill>
          <a:ln w="9525" cap="flat" cmpd="sng" algn="ctr">
            <a:solidFill>
              <a:srgbClr val="FF0000"/>
            </a:solidFill>
            <a:prstDash val="solid"/>
            <a:round/>
            <a:headEnd type="none" w="med" len="med"/>
            <a:tailEnd type="none" w="med" len="med"/>
          </a:ln>
        </p:spPr>
        <p:txBody>
          <a:bodyPr wrap="none" lIns="92075" tIns="46038" rIns="92075" bIns="46038" anchor="ctr"/>
          <a:lstStyle/>
          <a:p>
            <a:endParaRPr lang="zh-CN" altLang="en-US"/>
          </a:p>
        </p:txBody>
      </p:sp>
      <p:sp>
        <p:nvSpPr>
          <p:cNvPr id="20" name="矩形 19">
            <a:extLst>
              <a:ext uri="{FF2B5EF4-FFF2-40B4-BE49-F238E27FC236}">
                <a16:creationId xmlns:a16="http://schemas.microsoft.com/office/drawing/2014/main" id="{852FDA83-8E05-4380-8BED-3FBA0B9CD5C5}"/>
              </a:ext>
            </a:extLst>
          </p:cNvPr>
          <p:cNvSpPr>
            <a:spLocks noChangeArrowheads="1"/>
          </p:cNvSpPr>
          <p:nvPr/>
        </p:nvSpPr>
        <p:spPr bwMode="auto">
          <a:xfrm>
            <a:off x="7129463" y="1604963"/>
            <a:ext cx="1160462" cy="655637"/>
          </a:xfrm>
          <a:prstGeom prst="rect">
            <a:avLst/>
          </a:prstGeom>
          <a:noFill/>
          <a:ln w="349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sp>
        <p:nvSpPr>
          <p:cNvPr id="21" name="矩形 20">
            <a:extLst>
              <a:ext uri="{FF2B5EF4-FFF2-40B4-BE49-F238E27FC236}">
                <a16:creationId xmlns:a16="http://schemas.microsoft.com/office/drawing/2014/main" id="{C1856576-6C7C-4151-BB2D-8E675B98C540}"/>
              </a:ext>
            </a:extLst>
          </p:cNvPr>
          <p:cNvSpPr>
            <a:spLocks noChangeArrowheads="1"/>
          </p:cNvSpPr>
          <p:nvPr/>
        </p:nvSpPr>
        <p:spPr bwMode="auto">
          <a:xfrm>
            <a:off x="7129463" y="319088"/>
            <a:ext cx="1633537" cy="973137"/>
          </a:xfrm>
          <a:prstGeom prst="rect">
            <a:avLst/>
          </a:prstGeom>
          <a:noFill/>
          <a:ln w="349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9460">
                                            <p:txEl>
                                              <p:pRg st="0" end="0"/>
                                            </p:txEl>
                                          </p:spTgt>
                                        </p:tgtEl>
                                        <p:attrNameLst>
                                          <p:attrName>style.color</p:attrName>
                                        </p:attrNameLst>
                                      </p:cBhvr>
                                      <p:to>
                                        <a:srgbClr val="FF00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nodeType="afterGroup">
                            <p:stCondLst>
                              <p:cond delay="0"/>
                            </p:stCondLst>
                            <p:childTnLst>
                              <p:par>
                                <p:cTn id="12" presetID="26" presetClass="emph" presetSubtype="0" fill="hold" nodeType="afterEffect">
                                  <p:stCondLst>
                                    <p:cond delay="0"/>
                                  </p:stCondLst>
                                  <p:childTnLst>
                                    <p:animEffect transition="out" filter="fade">
                                      <p:cBhvr>
                                        <p:cTn id="13" dur="1000" tmFilter="0, 0; .2, .5; .8, .5; 1, 0"/>
                                        <p:tgtEl>
                                          <p:spTgt spid="18"/>
                                        </p:tgtEl>
                                      </p:cBhvr>
                                    </p:animEffect>
                                    <p:animScale>
                                      <p:cBhvr>
                                        <p:cTn id="14" dur="500" autoRev="1" fill="hold"/>
                                        <p:tgtEl>
                                          <p:spTgt spid="18"/>
                                        </p:tgtEl>
                                      </p:cBhvr>
                                      <p:by x="105000" y="105000"/>
                                    </p:animScale>
                                  </p:childTnLst>
                                </p:cTn>
                              </p:par>
                            </p:childTnLst>
                          </p:cTn>
                        </p:par>
                        <p:par>
                          <p:cTn id="15" fill="hold" nodeType="afterGroup">
                            <p:stCondLst>
                              <p:cond delay="1000"/>
                            </p:stCondLst>
                            <p:childTnLst>
                              <p:par>
                                <p:cTn id="16" presetID="26" presetClass="emph" presetSubtype="0" fill="hold" nodeType="afterEffect">
                                  <p:stCondLst>
                                    <p:cond delay="0"/>
                                  </p:stCondLst>
                                  <p:childTnLst>
                                    <p:animEffect transition="out" filter="fade">
                                      <p:cBhvr>
                                        <p:cTn id="17" dur="500" tmFilter="0, 0; .2, .5; .8, .5; 1, 0"/>
                                        <p:tgtEl>
                                          <p:spTgt spid="18"/>
                                        </p:tgtEl>
                                      </p:cBhvr>
                                    </p:animEffect>
                                    <p:animScale>
                                      <p:cBhvr>
                                        <p:cTn id="18" dur="250" autoRev="1" fill="hold"/>
                                        <p:tgtEl>
                                          <p:spTgt spid="18"/>
                                        </p:tgtEl>
                                      </p:cBhvr>
                                      <p:by x="105000" y="105000"/>
                                    </p:animScale>
                                  </p:childTnLst>
                                </p:cTn>
                              </p:par>
                            </p:childTnLst>
                          </p:cTn>
                        </p:par>
                        <p:par>
                          <p:cTn id="19" fill="hold" nodeType="afterGroup">
                            <p:stCondLst>
                              <p:cond delay="1500"/>
                            </p:stCondLst>
                            <p:childTnLst>
                              <p:par>
                                <p:cTn id="20" presetID="26" presetClass="emph" presetSubtype="0" fill="hold" nodeType="afterEffect">
                                  <p:stCondLst>
                                    <p:cond delay="0"/>
                                  </p:stCondLst>
                                  <p:childTnLst>
                                    <p:animEffect transition="out" filter="fade">
                                      <p:cBhvr>
                                        <p:cTn id="21" dur="500" tmFilter="0, 0; .2, .5; .8, .5; 1, 0"/>
                                        <p:tgtEl>
                                          <p:spTgt spid="18"/>
                                        </p:tgtEl>
                                      </p:cBhvr>
                                    </p:animEffect>
                                    <p:animScale>
                                      <p:cBhvr>
                                        <p:cTn id="22" dur="250" autoRev="1" fill="hold"/>
                                        <p:tgtEl>
                                          <p:spTgt spid="18"/>
                                        </p:tgtEl>
                                      </p:cBhvr>
                                      <p:by x="105000" y="105000"/>
                                    </p:animScale>
                                  </p:childTnLst>
                                </p:cTn>
                              </p:par>
                            </p:childTnLst>
                          </p:cTn>
                        </p:par>
                        <p:par>
                          <p:cTn id="23" fill="hold" nodeType="afterGroup">
                            <p:stCondLst>
                              <p:cond delay="2000"/>
                            </p:stCondLst>
                            <p:childTnLst>
                              <p:par>
                                <p:cTn id="24" presetID="26" presetClass="emph" presetSubtype="0" fill="hold" nodeType="afterEffect">
                                  <p:stCondLst>
                                    <p:cond delay="0"/>
                                  </p:stCondLst>
                                  <p:childTnLst>
                                    <p:animEffect transition="out" filter="fade">
                                      <p:cBhvr>
                                        <p:cTn id="25" dur="500" tmFilter="0, 0; .2, .5; .8, .5; 1, 0"/>
                                        <p:tgtEl>
                                          <p:spTgt spid="18"/>
                                        </p:tgtEl>
                                      </p:cBhvr>
                                    </p:animEffect>
                                    <p:animScale>
                                      <p:cBhvr>
                                        <p:cTn id="26" dur="250" autoRev="1" fill="hold"/>
                                        <p:tgtEl>
                                          <p:spTgt spid="18"/>
                                        </p:tgtEl>
                                      </p:cBhvr>
                                      <p:by x="105000" y="105000"/>
                                    </p:animScale>
                                  </p:childTnLst>
                                </p:cTn>
                              </p:par>
                            </p:childTnLst>
                          </p:cTn>
                        </p:par>
                        <p:par>
                          <p:cTn id="27" fill="hold" nodeType="afterGroup">
                            <p:stCondLst>
                              <p:cond delay="2500"/>
                            </p:stCondLst>
                            <p:childTnLst>
                              <p:par>
                                <p:cTn id="28" presetID="26" presetClass="emph" presetSubtype="0" fill="hold" nodeType="afterEffect">
                                  <p:stCondLst>
                                    <p:cond delay="0"/>
                                  </p:stCondLst>
                                  <p:childTnLst>
                                    <p:animEffect transition="out" filter="fade">
                                      <p:cBhvr>
                                        <p:cTn id="29" dur="500" tmFilter="0, 0; .2, .5; .8, .5; 1, 0"/>
                                        <p:tgtEl>
                                          <p:spTgt spid="18"/>
                                        </p:tgtEl>
                                      </p:cBhvr>
                                    </p:animEffect>
                                    <p:animScale>
                                      <p:cBhvr>
                                        <p:cTn id="30" dur="250" autoRev="1" fill="hold"/>
                                        <p:tgtEl>
                                          <p:spTgt spid="18"/>
                                        </p:tgtEl>
                                      </p:cBhvr>
                                      <p:by x="105000" y="105000"/>
                                    </p:animScale>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par>
                          <p:cTn id="35" fill="hold" nodeType="afterGroup">
                            <p:stCondLst>
                              <p:cond delay="0"/>
                            </p:stCondLst>
                            <p:childTnLst>
                              <p:par>
                                <p:cTn id="36" presetID="26" presetClass="emph" presetSubtype="0" fill="hold" nodeType="afterEffect">
                                  <p:stCondLst>
                                    <p:cond delay="0"/>
                                  </p:stCondLst>
                                  <p:childTnLst>
                                    <p:animEffect transition="out" filter="fade">
                                      <p:cBhvr>
                                        <p:cTn id="37" dur="500" tmFilter="0, 0; .2, .5; .8, .5; 1, 0"/>
                                        <p:tgtEl>
                                          <p:spTgt spid="19"/>
                                        </p:tgtEl>
                                      </p:cBhvr>
                                    </p:animEffect>
                                    <p:animScale>
                                      <p:cBhvr>
                                        <p:cTn id="38" dur="250" autoRev="1" fill="hold"/>
                                        <p:tgtEl>
                                          <p:spTgt spid="19"/>
                                        </p:tgtEl>
                                      </p:cBhvr>
                                      <p:by x="105000" y="105000"/>
                                    </p:animScale>
                                  </p:childTnLst>
                                </p:cTn>
                              </p:par>
                            </p:childTnLst>
                          </p:cTn>
                        </p:par>
                        <p:par>
                          <p:cTn id="39" fill="hold" nodeType="afterGroup">
                            <p:stCondLst>
                              <p:cond delay="500"/>
                            </p:stCondLst>
                            <p:childTnLst>
                              <p:par>
                                <p:cTn id="40" presetID="26" presetClass="emph" presetSubtype="0" fill="hold" nodeType="afterEffect">
                                  <p:stCondLst>
                                    <p:cond delay="0"/>
                                  </p:stCondLst>
                                  <p:childTnLst>
                                    <p:animEffect transition="out" filter="fade">
                                      <p:cBhvr>
                                        <p:cTn id="41" dur="500" tmFilter="0, 0; .2, .5; .8, .5; 1, 0"/>
                                        <p:tgtEl>
                                          <p:spTgt spid="19"/>
                                        </p:tgtEl>
                                      </p:cBhvr>
                                    </p:animEffect>
                                    <p:animScale>
                                      <p:cBhvr>
                                        <p:cTn id="42" dur="250" autoRev="1" fill="hold"/>
                                        <p:tgtEl>
                                          <p:spTgt spid="19"/>
                                        </p:tgtEl>
                                      </p:cBhvr>
                                      <p:by x="105000" y="105000"/>
                                    </p:animScale>
                                  </p:childTnLst>
                                </p:cTn>
                              </p:par>
                            </p:childTnLst>
                          </p:cTn>
                        </p:par>
                        <p:par>
                          <p:cTn id="43" fill="hold" nodeType="afterGroup">
                            <p:stCondLst>
                              <p:cond delay="1000"/>
                            </p:stCondLst>
                            <p:childTnLst>
                              <p:par>
                                <p:cTn id="44" presetID="26" presetClass="emph" presetSubtype="0" fill="hold" nodeType="afterEffect">
                                  <p:stCondLst>
                                    <p:cond delay="0"/>
                                  </p:stCondLst>
                                  <p:childTnLst>
                                    <p:animEffect transition="out" filter="fade">
                                      <p:cBhvr>
                                        <p:cTn id="45" dur="500" tmFilter="0, 0; .2, .5; .8, .5; 1, 0"/>
                                        <p:tgtEl>
                                          <p:spTgt spid="19"/>
                                        </p:tgtEl>
                                      </p:cBhvr>
                                    </p:animEffect>
                                    <p:animScale>
                                      <p:cBhvr>
                                        <p:cTn id="46" dur="250" autoRev="1" fill="hold"/>
                                        <p:tgtEl>
                                          <p:spTgt spid="19"/>
                                        </p:tgtEl>
                                      </p:cBhvr>
                                      <p:by x="105000" y="105000"/>
                                    </p:animScale>
                                  </p:childTnLst>
                                </p:cTn>
                              </p:par>
                            </p:childTnLst>
                          </p:cTn>
                        </p:par>
                        <p:par>
                          <p:cTn id="47" fill="hold" nodeType="afterGroup">
                            <p:stCondLst>
                              <p:cond delay="1500"/>
                            </p:stCondLst>
                            <p:childTnLst>
                              <p:par>
                                <p:cTn id="48" presetID="26" presetClass="emph" presetSubtype="0" fill="hold" nodeType="afterEffect">
                                  <p:stCondLst>
                                    <p:cond delay="0"/>
                                  </p:stCondLst>
                                  <p:childTnLst>
                                    <p:animEffect transition="out" filter="fade">
                                      <p:cBhvr>
                                        <p:cTn id="49" dur="500" tmFilter="0, 0; .2, .5; .8, .5; 1, 0"/>
                                        <p:tgtEl>
                                          <p:spTgt spid="19"/>
                                        </p:tgtEl>
                                      </p:cBhvr>
                                    </p:animEffect>
                                    <p:animScale>
                                      <p:cBhvr>
                                        <p:cTn id="50" dur="250" autoRev="1" fill="hold"/>
                                        <p:tgtEl>
                                          <p:spTgt spid="19"/>
                                        </p:tgtEl>
                                      </p:cBhvr>
                                      <p:by x="105000" y="105000"/>
                                    </p:animScale>
                                  </p:childTnLst>
                                </p:cTn>
                              </p:par>
                            </p:childTnLst>
                          </p:cTn>
                        </p:par>
                        <p:par>
                          <p:cTn id="51" fill="hold" nodeType="afterGroup">
                            <p:stCondLst>
                              <p:cond delay="2000"/>
                            </p:stCondLst>
                            <p:childTnLst>
                              <p:par>
                                <p:cTn id="52" presetID="26" presetClass="emph" presetSubtype="0" fill="hold" nodeType="afterEffect">
                                  <p:stCondLst>
                                    <p:cond delay="0"/>
                                  </p:stCondLst>
                                  <p:childTnLst>
                                    <p:animEffect transition="out" filter="fade">
                                      <p:cBhvr>
                                        <p:cTn id="53" dur="500" tmFilter="0, 0; .2, .5; .8, .5; 1, 0"/>
                                        <p:tgtEl>
                                          <p:spTgt spid="19"/>
                                        </p:tgtEl>
                                      </p:cBhvr>
                                    </p:animEffect>
                                    <p:animScale>
                                      <p:cBhvr>
                                        <p:cTn id="54" dur="250" autoRev="1" fill="hold"/>
                                        <p:tgtEl>
                                          <p:spTgt spid="19"/>
                                        </p:tgtEl>
                                      </p:cBhvr>
                                      <p:by x="105000" y="105000"/>
                                    </p:animScale>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xit" presetSubtype="0" fill="hold" nodeType="clickEffect">
                                  <p:stCondLst>
                                    <p:cond delay="0"/>
                                  </p:stCondLst>
                                  <p:childTnLst>
                                    <p:set>
                                      <p:cBhvr>
                                        <p:cTn id="58" dur="1" fill="hold">
                                          <p:stCondLst>
                                            <p:cond delay="0"/>
                                          </p:stCondLst>
                                        </p:cTn>
                                        <p:tgtEl>
                                          <p:spTgt spid="18"/>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19"/>
                                        </p:tgtEl>
                                        <p:attrNameLst>
                                          <p:attrName>style.visibility</p:attrName>
                                        </p:attrNameLst>
                                      </p:cBhvr>
                                      <p:to>
                                        <p:strVal val="hidden"/>
                                      </p:to>
                                    </p:set>
                                  </p:childTnLst>
                                </p:cTn>
                              </p:par>
                            </p:childTnLst>
                          </p:cTn>
                        </p:par>
                        <p:par>
                          <p:cTn id="61" fill="hold" nodeType="afterGroup">
                            <p:stCondLst>
                              <p:cond delay="0"/>
                            </p:stCondLst>
                            <p:childTnLst>
                              <p:par>
                                <p:cTn id="62" presetID="3" presetClass="emph" presetSubtype="2" fill="hold" nodeType="afterEffect">
                                  <p:stCondLst>
                                    <p:cond delay="0"/>
                                  </p:stCondLst>
                                  <p:childTnLst>
                                    <p:animClr clrSpc="rgb" dir="cw">
                                      <p:cBhvr override="childStyle">
                                        <p:cTn id="63" dur="500" fill="hold"/>
                                        <p:tgtEl>
                                          <p:spTgt spid="19460">
                                            <p:txEl>
                                              <p:pRg st="3" end="3"/>
                                            </p:txEl>
                                          </p:spTgt>
                                        </p:tgtEl>
                                        <p:attrNameLst>
                                          <p:attrName>style.color</p:attrName>
                                        </p:attrNameLst>
                                      </p:cBhvr>
                                      <p:to>
                                        <a:srgbClr val="FF0000"/>
                                      </p:to>
                                    </p:animClr>
                                  </p:childTnLst>
                                </p:cTn>
                              </p:par>
                            </p:childTnLst>
                          </p:cTn>
                        </p:par>
                      </p:childTnLst>
                    </p:cTn>
                  </p:par>
                  <p:par>
                    <p:cTn id="64" fill="hold" nodeType="clickPar">
                      <p:stCondLst>
                        <p:cond delay="indefinite"/>
                      </p:stCondLst>
                      <p:childTnLst>
                        <p:par>
                          <p:cTn id="65" fill="hold" nodeType="withGroup">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childTnLst>
                                </p:cTn>
                              </p:par>
                            </p:childTnLst>
                          </p:cTn>
                        </p:par>
                      </p:childTnLst>
                    </p:cTn>
                  </p:par>
                  <p:par>
                    <p:cTn id="68" fill="hold" nodeType="clickPar">
                      <p:stCondLst>
                        <p:cond delay="indefinite"/>
                      </p:stCondLst>
                      <p:childTnLst>
                        <p:par>
                          <p:cTn id="69" fill="hold" nodeType="withGroup">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20"/>
                                        </p:tgtEl>
                                        <p:attrNameLst>
                                          <p:attrName>style.visibility</p:attrName>
                                        </p:attrNameLst>
                                      </p:cBhvr>
                                      <p:to>
                                        <p:strVal val="hidden"/>
                                      </p:to>
                                    </p:set>
                                  </p:childTnLst>
                                </p:cTn>
                              </p:par>
                            </p:childTnLst>
                          </p:cTn>
                        </p:par>
                        <p:par>
                          <p:cTn id="72" fill="hold" nodeType="afterGroup">
                            <p:stCondLst>
                              <p:cond delay="0"/>
                            </p:stCondLst>
                            <p:childTnLst>
                              <p:par>
                                <p:cTn id="73" presetID="3" presetClass="emph" presetSubtype="2" fill="hold" nodeType="afterEffect">
                                  <p:stCondLst>
                                    <p:cond delay="0"/>
                                  </p:stCondLst>
                                  <p:childTnLst>
                                    <p:animClr clrSpc="rgb" dir="cw">
                                      <p:cBhvr override="childStyle">
                                        <p:cTn id="74" dur="500" fill="hold"/>
                                        <p:tgtEl>
                                          <p:spTgt spid="19460">
                                            <p:txEl>
                                              <p:pRg st="8" end="8"/>
                                            </p:txEl>
                                          </p:spTgt>
                                        </p:tgtEl>
                                        <p:attrNameLst>
                                          <p:attrName>style.color</p:attrName>
                                        </p:attrNameLst>
                                      </p:cBhvr>
                                      <p:to>
                                        <a:srgbClr val="FF0000"/>
                                      </p:to>
                                    </p:animClr>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21" grpId="0" animBg="1"/>
      <p:bldP spid="21"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F9190C47-3D23-4F9C-966E-ECE022BDD1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685800"/>
            <a:ext cx="3751263"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DC85DA7C-9F47-47D2-A174-EC9B40D57697}"/>
              </a:ext>
            </a:extLst>
          </p:cNvPr>
          <p:cNvSpPr txBox="1">
            <a:spLocks noChangeArrowheads="1"/>
          </p:cNvSpPr>
          <p:nvPr/>
        </p:nvSpPr>
        <p:spPr>
          <a:xfrm>
            <a:off x="152400" y="508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algn="ctr" eaLnBrk="1" hangingPunct="1">
              <a:defRPr/>
            </a:pPr>
            <a:r>
              <a:rPr kumimoji="0" lang="zh-CN" altLang="en-US" sz="4000" kern="0" dirty="0">
                <a:latin typeface="微软雅黑" panose="020B0503020204020204" pitchFamily="34" charset="-122"/>
                <a:ea typeface="微软雅黑" panose="020B0503020204020204" pitchFamily="34" charset="-122"/>
              </a:rPr>
              <a:t>抗药性筛选法</a:t>
            </a:r>
            <a:endParaRPr kumimoji="0" lang="en-US" altLang="zh-CN" sz="4000" kern="0" dirty="0">
              <a:latin typeface="微软雅黑" panose="020B0503020204020204" pitchFamily="34" charset="-122"/>
              <a:ea typeface="微软雅黑" panose="020B0503020204020204" pitchFamily="34" charset="-122"/>
            </a:endParaRPr>
          </a:p>
        </p:txBody>
      </p:sp>
      <p:sp>
        <p:nvSpPr>
          <p:cNvPr id="3" name="灯片编号占位符 2">
            <a:extLst>
              <a:ext uri="{FF2B5EF4-FFF2-40B4-BE49-F238E27FC236}">
                <a16:creationId xmlns:a16="http://schemas.microsoft.com/office/drawing/2014/main" id="{D5A2C184-931B-46B5-BABE-1AF05A76CAF4}"/>
              </a:ext>
            </a:extLst>
          </p:cNvPr>
          <p:cNvSpPr>
            <a:spLocks noGrp="1"/>
          </p:cNvSpPr>
          <p:nvPr>
            <p:ph type="sldNum" sz="quarter" idx="10"/>
          </p:nvPr>
        </p:nvSpPr>
        <p:spPr/>
        <p:txBody>
          <a:bodyPr/>
          <a:lstStyle/>
          <a:p>
            <a:pPr>
              <a:defRPr/>
            </a:pPr>
            <a:fld id="{CDDE5AF4-9820-4E10-94DA-42ABEDD7F530}" type="slidenum">
              <a:rPr lang="en-US" altLang="zh-CN"/>
              <a:pPr>
                <a:defRPr/>
              </a:pPr>
              <a:t>12</a:t>
            </a:fld>
            <a:endParaRPr lang="en-US" altLang="zh-CN" dirty="0"/>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D1E62F23-1E89-4F75-BF4A-2CC610DCE7ED}"/>
              </a:ext>
            </a:extLst>
          </p:cNvPr>
          <p:cNvSpPr txBox="1">
            <a:spLocks noChangeArrowheads="1"/>
          </p:cNvSpPr>
          <p:nvPr/>
        </p:nvSpPr>
        <p:spPr bwMode="auto">
          <a:xfrm>
            <a:off x="379413" y="957263"/>
            <a:ext cx="8459787" cy="3419475"/>
          </a:xfrm>
          <a:prstGeom prst="rect">
            <a:avLst/>
          </a:prstGeom>
          <a:noFill/>
          <a:ln>
            <a:noFill/>
          </a:ln>
          <a:effectLst/>
        </p:spPr>
        <p:txBody>
          <a:bodyPr>
            <a:spAutoFit/>
          </a:bodyPr>
          <a:lstStyle>
            <a:lvl1pPr marL="350838" indent="-350838" algn="l" rtl="0" eaLnBrk="0" fontAlgn="base" hangingPunct="0">
              <a:spcBef>
                <a:spcPct val="45000"/>
              </a:spcBef>
              <a:spcAft>
                <a:spcPct val="20000"/>
              </a:spcAft>
              <a:buClr>
                <a:schemeClr val="tx2"/>
              </a:buClr>
              <a:buChar char="•"/>
              <a:defRPr sz="2800" b="1">
                <a:solidFill>
                  <a:schemeClr val="tx1"/>
                </a:solidFill>
                <a:latin typeface="黑体" panose="02010609060101010101" pitchFamily="49" charset="-122"/>
                <a:ea typeface="黑体" panose="02010609060101010101" pitchFamily="49" charset="-122"/>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3pPr>
            <a:lvl4pPr marL="18288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4pPr>
            <a:lvl5pPr marL="2286000" indent="-3349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a:lstStyle>
          <a:p>
            <a:pPr>
              <a:lnSpc>
                <a:spcPct val="150000"/>
              </a:lnSpc>
              <a:spcBef>
                <a:spcPct val="0"/>
              </a:spcBef>
              <a:defRPr/>
            </a:pP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pUC18</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质粒含有</a:t>
            </a:r>
            <a:r>
              <a:rPr kumimoji="0" lang="en-US" altLang="zh-CN" i="1" kern="0" dirty="0" err="1">
                <a:latin typeface="Times New Roman" panose="02020603050405020304" pitchFamily="18" charset="0"/>
                <a:ea typeface="微软雅黑" panose="020B0503020204020204" pitchFamily="34" charset="-122"/>
                <a:cs typeface="Times New Roman" panose="02020603050405020304" pitchFamily="18" charset="0"/>
              </a:rPr>
              <a:t>lacZ</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基因，该基因补充宿主中的</a:t>
            </a:r>
            <a:r>
              <a:rPr kumimoji="0" lang="en-US" altLang="zh-CN" i="1" kern="0" dirty="0" err="1">
                <a:latin typeface="Times New Roman" panose="02020603050405020304" pitchFamily="18" charset="0"/>
                <a:ea typeface="微软雅黑" panose="020B0503020204020204" pitchFamily="34" charset="-122"/>
                <a:cs typeface="Times New Roman" panose="02020603050405020304" pitchFamily="18" charset="0"/>
              </a:rPr>
              <a:t>lacZ</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基因的缺失</a:t>
            </a:r>
          </a:p>
          <a:p>
            <a:pPr>
              <a:lnSpc>
                <a:spcPct val="150000"/>
              </a:lnSpc>
              <a:spcBef>
                <a:spcPct val="0"/>
              </a:spcBef>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当</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pUC18</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进入宿主细胞，来自质粒的</a:t>
            </a:r>
            <a:r>
              <a:rPr kumimoji="0" lang="en-US" altLang="zh-CN" i="1" kern="0" dirty="0" err="1">
                <a:latin typeface="Times New Roman" panose="02020603050405020304" pitchFamily="18" charset="0"/>
                <a:ea typeface="微软雅黑" panose="020B0503020204020204" pitchFamily="34" charset="-122"/>
                <a:cs typeface="Times New Roman" panose="02020603050405020304" pitchFamily="18" charset="0"/>
              </a:rPr>
              <a:t>lacZ</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基因表达产生</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sym typeface="Symbol" pitchFamily="18" charset="2"/>
              </a:rPr>
              <a:t>-</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半乳糖苷酶</a:t>
            </a:r>
            <a:endPar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ct val="0"/>
              </a:spcBef>
              <a:defRPr/>
            </a:pP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sym typeface="Symbol" pitchFamily="18" charset="2"/>
              </a:rPr>
              <a:t>-</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半乳糖苷酶可以水解乳糖形成葡萄糖和半乳糖</a:t>
            </a:r>
          </a:p>
        </p:txBody>
      </p:sp>
      <p:sp>
        <p:nvSpPr>
          <p:cNvPr id="28675" name="Rectangle 2">
            <a:extLst>
              <a:ext uri="{FF2B5EF4-FFF2-40B4-BE49-F238E27FC236}">
                <a16:creationId xmlns:a16="http://schemas.microsoft.com/office/drawing/2014/main" id="{3B6599D9-BBE1-4536-BC5C-2185EFBAEF62}"/>
              </a:ext>
            </a:extLst>
          </p:cNvPr>
          <p:cNvSpPr>
            <a:spLocks noGrp="1" noChangeArrowheads="1"/>
          </p:cNvSpPr>
          <p:nvPr>
            <p:ph type="title"/>
          </p:nvPr>
        </p:nvSpPr>
        <p:spPr>
          <a:xfrm>
            <a:off x="228600" y="160338"/>
            <a:ext cx="8534400" cy="647700"/>
          </a:xfrm>
        </p:spPr>
        <p:txBody>
          <a:bodyPr/>
          <a:lstStyle/>
          <a:p>
            <a:pPr marL="0" indent="0" eaLnBrk="1" hangingPunct="1"/>
            <a:r>
              <a:rPr lang="zh-CN" altLang="en-US">
                <a:latin typeface="Times New Roman" panose="02020603050405020304" pitchFamily="18" charset="0"/>
              </a:rPr>
              <a:t>显色筛选法：蓝白斑筛选</a:t>
            </a:r>
            <a:endParaRPr lang="en-US" altLang="zh-CN">
              <a:latin typeface="Times New Roman" panose="02020603050405020304" pitchFamily="18" charset="0"/>
            </a:endParaRPr>
          </a:p>
        </p:txBody>
      </p:sp>
      <p:pic>
        <p:nvPicPr>
          <p:cNvPr id="28676" name="Picture 2">
            <a:extLst>
              <a:ext uri="{FF2B5EF4-FFF2-40B4-BE49-F238E27FC236}">
                <a16:creationId xmlns:a16="http://schemas.microsoft.com/office/drawing/2014/main" id="{2A326740-FBA2-48C5-B8C7-51808BC32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4724400"/>
            <a:ext cx="6286500" cy="1401763"/>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28677" name="TextBox 4">
            <a:extLst>
              <a:ext uri="{FF2B5EF4-FFF2-40B4-BE49-F238E27FC236}">
                <a16:creationId xmlns:a16="http://schemas.microsoft.com/office/drawing/2014/main" id="{1DDACCFC-F977-4894-A08D-11EA65C4D6B1}"/>
              </a:ext>
            </a:extLst>
          </p:cNvPr>
          <p:cNvSpPr txBox="1">
            <a:spLocks noChangeArrowheads="1"/>
          </p:cNvSpPr>
          <p:nvPr/>
        </p:nvSpPr>
        <p:spPr bwMode="auto">
          <a:xfrm>
            <a:off x="3619500" y="5418138"/>
            <a:ext cx="1752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0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lang="zh-CN" altLang="en-US" sz="20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半乳糖苷酶</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8678" name="TextBox 4">
            <a:extLst>
              <a:ext uri="{FF2B5EF4-FFF2-40B4-BE49-F238E27FC236}">
                <a16:creationId xmlns:a16="http://schemas.microsoft.com/office/drawing/2014/main" id="{C47BE953-2C33-4C23-B787-52CBFF4FC0B7}"/>
              </a:ext>
            </a:extLst>
          </p:cNvPr>
          <p:cNvSpPr txBox="1">
            <a:spLocks noChangeArrowheads="1"/>
          </p:cNvSpPr>
          <p:nvPr/>
        </p:nvSpPr>
        <p:spPr bwMode="auto">
          <a:xfrm>
            <a:off x="1600200" y="6011863"/>
            <a:ext cx="1752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乳糖</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8679" name="TextBox 4">
            <a:extLst>
              <a:ext uri="{FF2B5EF4-FFF2-40B4-BE49-F238E27FC236}">
                <a16:creationId xmlns:a16="http://schemas.microsoft.com/office/drawing/2014/main" id="{540CC122-A753-4565-ACA3-565A17053F07}"/>
              </a:ext>
            </a:extLst>
          </p:cNvPr>
          <p:cNvSpPr txBox="1">
            <a:spLocks noChangeArrowheads="1"/>
          </p:cNvSpPr>
          <p:nvPr/>
        </p:nvSpPr>
        <p:spPr bwMode="auto">
          <a:xfrm>
            <a:off x="4953000" y="6021388"/>
            <a:ext cx="1752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半乳糖</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28680" name="TextBox 4">
            <a:extLst>
              <a:ext uri="{FF2B5EF4-FFF2-40B4-BE49-F238E27FC236}">
                <a16:creationId xmlns:a16="http://schemas.microsoft.com/office/drawing/2014/main" id="{3CBC074F-A310-45B4-949A-652E749B1F76}"/>
              </a:ext>
            </a:extLst>
          </p:cNvPr>
          <p:cNvSpPr txBox="1">
            <a:spLocks noChangeArrowheads="1"/>
          </p:cNvSpPr>
          <p:nvPr/>
        </p:nvSpPr>
        <p:spPr bwMode="auto">
          <a:xfrm>
            <a:off x="6477000" y="6011863"/>
            <a:ext cx="1752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葡萄糖</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49D0C09F-9F41-4C6B-8EBB-938B76E053E7}"/>
              </a:ext>
            </a:extLst>
          </p:cNvPr>
          <p:cNvSpPr>
            <a:spLocks noGrp="1"/>
          </p:cNvSpPr>
          <p:nvPr>
            <p:ph type="sldNum" sz="quarter" idx="10"/>
          </p:nvPr>
        </p:nvSpPr>
        <p:spPr/>
        <p:txBody>
          <a:bodyPr/>
          <a:lstStyle/>
          <a:p>
            <a:pPr>
              <a:defRPr/>
            </a:pPr>
            <a:fld id="{6B314C2E-CA10-40EA-8399-03A62CD3F5DA}" type="slidenum">
              <a:rPr lang="en-US" altLang="zh-CN"/>
              <a:pPr>
                <a:defRPr/>
              </a:pPr>
              <a:t>13</a:t>
            </a:fld>
            <a:endParaRPr lang="en-US" altLang="zh-CN"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F4E1491C-D98E-495F-A981-E60AA8C50C99}"/>
              </a:ext>
            </a:extLst>
          </p:cNvPr>
          <p:cNvSpPr>
            <a:spLocks noGrp="1" noChangeArrowheads="1"/>
          </p:cNvSpPr>
          <p:nvPr>
            <p:ph type="title" idx="4294967295"/>
          </p:nvPr>
        </p:nvSpPr>
        <p:spPr>
          <a:xfrm>
            <a:off x="152400" y="174625"/>
            <a:ext cx="8534400" cy="647700"/>
          </a:xfrm>
        </p:spPr>
        <p:txBody>
          <a:bodyPr/>
          <a:lstStyle/>
          <a:p>
            <a:pPr marL="0" indent="0" algn="ctr" eaLnBrk="1" hangingPunct="1"/>
            <a:r>
              <a:rPr lang="zh-CN" altLang="en-US"/>
              <a:t>质粒</a:t>
            </a:r>
            <a:r>
              <a:rPr lang="en-US" altLang="zh-CN"/>
              <a:t>pUC18</a:t>
            </a:r>
            <a:r>
              <a:rPr lang="zh-CN" altLang="en-US"/>
              <a:t>携带</a:t>
            </a:r>
            <a:r>
              <a:rPr lang="en-US" altLang="zh-CN" i="1"/>
              <a:t>lac</a:t>
            </a:r>
            <a:r>
              <a:rPr lang="en-US" altLang="zh-CN"/>
              <a:t>Z</a:t>
            </a:r>
            <a:r>
              <a:rPr lang="zh-CN" altLang="en-US"/>
              <a:t>基因</a:t>
            </a:r>
            <a:endParaRPr lang="en-US" altLang="zh-CN"/>
          </a:p>
        </p:txBody>
      </p:sp>
      <p:sp>
        <p:nvSpPr>
          <p:cNvPr id="29699" name="灯片编号占位符 1">
            <a:extLst>
              <a:ext uri="{FF2B5EF4-FFF2-40B4-BE49-F238E27FC236}">
                <a16:creationId xmlns:a16="http://schemas.microsoft.com/office/drawing/2014/main" id="{6C7F338D-F7BB-4346-B15B-A53E4E16AA08}"/>
              </a:ext>
            </a:extLst>
          </p:cNvPr>
          <p:cNvSpPr txBox="1">
            <a:spLocks/>
          </p:cNvSpPr>
          <p:nvPr/>
        </p:nvSpPr>
        <p:spPr bwMode="auto">
          <a:xfrm>
            <a:off x="8469313" y="6400800"/>
            <a:ext cx="827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500">
                <a:solidFill>
                  <a:schemeClr val="tx1"/>
                </a:solidFill>
                <a:latin typeface="Arial" panose="020B0604020202020204" pitchFamily="34" charset="0"/>
                <a:cs typeface="Arial" panose="020B0604020202020204" pitchFamily="34" charset="0"/>
              </a:defRPr>
            </a:lvl1pPr>
            <a:lvl2pPr indent="-285750">
              <a:defRPr kumimoji="1" sz="2500">
                <a:solidFill>
                  <a:schemeClr val="tx1"/>
                </a:solidFill>
                <a:latin typeface="Arial" panose="020B0604020202020204" pitchFamily="34" charset="0"/>
                <a:cs typeface="Arial" panose="020B0604020202020204" pitchFamily="34" charset="0"/>
              </a:defRPr>
            </a:lvl2pPr>
            <a:lvl3pPr indent="-228600">
              <a:defRPr kumimoji="1" sz="2500">
                <a:solidFill>
                  <a:schemeClr val="tx1"/>
                </a:solidFill>
                <a:latin typeface="Arial" panose="020B0604020202020204" pitchFamily="34" charset="0"/>
                <a:cs typeface="Arial" panose="020B0604020202020204" pitchFamily="34" charset="0"/>
              </a:defRPr>
            </a:lvl3pPr>
            <a:lvl4pPr indent="-228600">
              <a:defRPr kumimoji="1" sz="2500">
                <a:solidFill>
                  <a:schemeClr val="tx1"/>
                </a:solidFill>
                <a:latin typeface="Arial" panose="020B0604020202020204" pitchFamily="34" charset="0"/>
                <a:cs typeface="Arial" panose="020B0604020202020204" pitchFamily="34" charset="0"/>
              </a:defRPr>
            </a:lvl4pPr>
            <a:lvl5pPr indent="-228600">
              <a:defRPr kumimoji="1" sz="2500">
                <a:solidFill>
                  <a:schemeClr val="tx1"/>
                </a:solidFill>
                <a:latin typeface="Arial" panose="020B0604020202020204" pitchFamily="34" charset="0"/>
                <a:cs typeface="Arial" panose="020B0604020202020204" pitchFamily="34" charset="0"/>
              </a:defRPr>
            </a:lvl5pPr>
            <a:lvl6pPr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fld id="{1FCA3E5B-5648-4A24-B6E5-33F77718880E}" type="slidenum">
              <a:rPr lang="en-US" altLang="zh-CN" sz="1800">
                <a:solidFill>
                  <a:schemeClr val="tx2"/>
                </a:solidFill>
                <a:latin typeface="Times New Roman" panose="02020603050405020304" pitchFamily="18" charset="0"/>
                <a:ea typeface="微软雅黑" panose="020B0503020204020204" pitchFamily="34" charset="-122"/>
                <a:cs typeface="Times New Roman" panose="02020603050405020304" pitchFamily="18" charset="0"/>
              </a:rPr>
              <a:pPr/>
              <a:t>14</a:t>
            </a:fld>
            <a:endParaRPr lang="en-US" altLang="zh-CN" sz="1800">
              <a:solidFill>
                <a:schemeClr val="tx2"/>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29700" name="Picture 2">
            <a:extLst>
              <a:ext uri="{FF2B5EF4-FFF2-40B4-BE49-F238E27FC236}">
                <a16:creationId xmlns:a16="http://schemas.microsoft.com/office/drawing/2014/main" id="{0F2156EF-A32E-46F0-8C92-D4EC48473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143000"/>
            <a:ext cx="5272088" cy="4987925"/>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29701" name="TextBox 4">
            <a:extLst>
              <a:ext uri="{FF2B5EF4-FFF2-40B4-BE49-F238E27FC236}">
                <a16:creationId xmlns:a16="http://schemas.microsoft.com/office/drawing/2014/main" id="{A4B7DE95-DAA0-4DBC-9DD2-883E78ADAEAA}"/>
              </a:ext>
            </a:extLst>
          </p:cNvPr>
          <p:cNvSpPr txBox="1">
            <a:spLocks noChangeArrowheads="1"/>
          </p:cNvSpPr>
          <p:nvPr/>
        </p:nvSpPr>
        <p:spPr bwMode="auto">
          <a:xfrm>
            <a:off x="6210300" y="2617788"/>
            <a:ext cx="3200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多克隆位点</a:t>
            </a:r>
            <a:endPar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（位于</a:t>
            </a:r>
            <a:r>
              <a:rPr lang="en-US" altLang="zh-CN" sz="2400" b="1" i="1" dirty="0">
                <a:latin typeface="Times New Roman" panose="02020603050405020304" pitchFamily="18" charset="0"/>
                <a:ea typeface="微软雅黑" panose="020B0503020204020204" pitchFamily="34" charset="-122"/>
                <a:cs typeface="Times New Roman" panose="02020603050405020304" pitchFamily="18" charset="0"/>
              </a:rPr>
              <a:t>lacZ</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基因内）</a:t>
            </a:r>
          </a:p>
        </p:txBody>
      </p:sp>
      <p:sp>
        <p:nvSpPr>
          <p:cNvPr id="29702" name="TextBox 4">
            <a:extLst>
              <a:ext uri="{FF2B5EF4-FFF2-40B4-BE49-F238E27FC236}">
                <a16:creationId xmlns:a16="http://schemas.microsoft.com/office/drawing/2014/main" id="{A794FDF1-B9FB-4C5A-B430-EC8E4B8095BF}"/>
              </a:ext>
            </a:extLst>
          </p:cNvPr>
          <p:cNvSpPr txBox="1">
            <a:spLocks noChangeArrowheads="1"/>
          </p:cNvSpPr>
          <p:nvPr/>
        </p:nvSpPr>
        <p:spPr bwMode="auto">
          <a:xfrm>
            <a:off x="3733800" y="2667000"/>
            <a:ext cx="1752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4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lang="zh-CN" altLang="en-US" sz="24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半乳糖苷酶基因 </a:t>
            </a:r>
            <a:endParaRPr lang="zh-CN" altLang="en-US" sz="24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p:txBody>
      </p:sp>
      <p:cxnSp>
        <p:nvCxnSpPr>
          <p:cNvPr id="29703" name="直接箭头连接符 2">
            <a:extLst>
              <a:ext uri="{FF2B5EF4-FFF2-40B4-BE49-F238E27FC236}">
                <a16:creationId xmlns:a16="http://schemas.microsoft.com/office/drawing/2014/main" id="{4CA0097A-B0D3-43A4-98F3-A8655F6C04A9}"/>
              </a:ext>
            </a:extLst>
          </p:cNvPr>
          <p:cNvCxnSpPr>
            <a:cxnSpLocks noChangeShapeType="1"/>
          </p:cNvCxnSpPr>
          <p:nvPr/>
        </p:nvCxnSpPr>
        <p:spPr bwMode="auto">
          <a:xfrm flipV="1">
            <a:off x="5334000" y="2590800"/>
            <a:ext cx="304800" cy="228600"/>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灯片编号占位符 2">
            <a:extLst>
              <a:ext uri="{FF2B5EF4-FFF2-40B4-BE49-F238E27FC236}">
                <a16:creationId xmlns:a16="http://schemas.microsoft.com/office/drawing/2014/main" id="{09BF15F1-E93A-41EC-8504-9A02FBB9DBA6}"/>
              </a:ext>
            </a:extLst>
          </p:cNvPr>
          <p:cNvSpPr>
            <a:spLocks noGrp="1"/>
          </p:cNvSpPr>
          <p:nvPr>
            <p:ph type="sldNum" sz="quarter" idx="10"/>
          </p:nvPr>
        </p:nvSpPr>
        <p:spPr/>
        <p:txBody>
          <a:bodyPr/>
          <a:lstStyle/>
          <a:p>
            <a:pPr>
              <a:defRPr/>
            </a:pPr>
            <a:fld id="{47DCF4E6-0632-4458-8B10-99B721B1FAC6}" type="slidenum">
              <a:rPr lang="en-US" altLang="zh-CN"/>
              <a:pPr>
                <a:defRPr/>
              </a:pPr>
              <a:t>14</a:t>
            </a:fld>
            <a:endParaRPr lang="en-US" altLang="zh-CN" dirty="0"/>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1F0B71CA-14E2-41BB-AB20-6682C5225D42}"/>
              </a:ext>
            </a:extLst>
          </p:cNvPr>
          <p:cNvSpPr txBox="1">
            <a:spLocks noChangeArrowheads="1"/>
          </p:cNvSpPr>
          <p:nvPr/>
        </p:nvSpPr>
        <p:spPr bwMode="auto">
          <a:xfrm>
            <a:off x="454025" y="1143000"/>
            <a:ext cx="8232775" cy="2576513"/>
          </a:xfrm>
          <a:prstGeom prst="rect">
            <a:avLst/>
          </a:prstGeom>
          <a:noFill/>
          <a:ln>
            <a:noFill/>
          </a:ln>
          <a:effectLst/>
        </p:spPr>
        <p:txBody>
          <a:bodyPr>
            <a:spAutoFit/>
          </a:bodyPr>
          <a:lstStyle>
            <a:lvl1pPr marL="350838" indent="-350838" algn="l" rtl="0" eaLnBrk="0" fontAlgn="base" hangingPunct="0">
              <a:spcBef>
                <a:spcPct val="45000"/>
              </a:spcBef>
              <a:spcAft>
                <a:spcPct val="20000"/>
              </a:spcAft>
              <a:buClr>
                <a:schemeClr val="tx2"/>
              </a:buClr>
              <a:buChar char="•"/>
              <a:defRPr sz="2800" b="1">
                <a:solidFill>
                  <a:schemeClr val="tx1"/>
                </a:solidFill>
                <a:latin typeface="黑体" panose="02010609060101010101" pitchFamily="49" charset="-122"/>
                <a:ea typeface="黑体" panose="02010609060101010101" pitchFamily="49" charset="-122"/>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3pPr>
            <a:lvl4pPr marL="18288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4pPr>
            <a:lvl5pPr marL="2286000" indent="-3349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a:lstStyle>
          <a:p>
            <a:pPr>
              <a:lnSpc>
                <a:spcPct val="150000"/>
              </a:lnSpc>
              <a:spcBef>
                <a:spcPct val="0"/>
              </a:spcBef>
              <a:defRPr/>
            </a:pP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5-</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溴</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氯</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-3-</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吲哚</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-β-D</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半乳糖苷（</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5-Bromo-4-chloro-3-indolyl-</a:t>
            </a:r>
            <a:r>
              <a:rPr kumimoji="0" lang="el-GR" altLang="zh-CN" kern="0" dirty="0">
                <a:latin typeface="Times New Roman" panose="02020603050405020304" pitchFamily="18" charset="0"/>
                <a:ea typeface="微软雅黑" panose="020B0503020204020204" pitchFamily="34" charset="-122"/>
                <a:cs typeface="Times New Roman" panose="02020603050405020304" pitchFamily="18" charset="0"/>
              </a:rPr>
              <a:t>β-</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D-</a:t>
            </a:r>
            <a:r>
              <a:rPr kumimoji="0" lang="en-US" altLang="zh-CN" kern="0" dirty="0" err="1">
                <a:latin typeface="Times New Roman" panose="02020603050405020304" pitchFamily="18" charset="0"/>
                <a:ea typeface="微软雅黑" panose="020B0503020204020204" pitchFamily="34" charset="-122"/>
                <a:cs typeface="Times New Roman" panose="02020603050405020304" pitchFamily="18" charset="0"/>
              </a:rPr>
              <a:t>galactopyranoside</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）通常表示为</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X-gal</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，是</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β-</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半乳糖苷酶的显色底物，在</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β-</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半乳糖苷酶的催化下会产生蓝色产物</a:t>
            </a:r>
            <a:endPar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0723" name="Rectangle 2">
            <a:extLst>
              <a:ext uri="{FF2B5EF4-FFF2-40B4-BE49-F238E27FC236}">
                <a16:creationId xmlns:a16="http://schemas.microsoft.com/office/drawing/2014/main" id="{82077C12-99CD-431E-8646-D119AEF9D413}"/>
              </a:ext>
            </a:extLst>
          </p:cNvPr>
          <p:cNvSpPr>
            <a:spLocks noGrp="1" noChangeArrowheads="1"/>
          </p:cNvSpPr>
          <p:nvPr>
            <p:ph type="title" idx="4294967295"/>
          </p:nvPr>
        </p:nvSpPr>
        <p:spPr>
          <a:xfrm>
            <a:off x="0" y="254000"/>
            <a:ext cx="8534400" cy="646113"/>
          </a:xfrm>
        </p:spPr>
        <p:txBody>
          <a:bodyPr/>
          <a:lstStyle/>
          <a:p>
            <a:pPr marL="0" indent="0" eaLnBrk="1" hangingPunct="1"/>
            <a:r>
              <a:rPr lang="zh-CN" altLang="en-US"/>
              <a:t>蓝白斑筛选（</a:t>
            </a:r>
            <a:r>
              <a:rPr lang="en-US" altLang="zh-CN"/>
              <a:t>Blue/White Selection</a:t>
            </a:r>
            <a:r>
              <a:rPr lang="zh-CN" altLang="en-US"/>
              <a:t>）</a:t>
            </a:r>
            <a:endParaRPr lang="en-US" altLang="zh-CN"/>
          </a:p>
        </p:txBody>
      </p:sp>
      <p:pic>
        <p:nvPicPr>
          <p:cNvPr id="30724" name="Picture 2053">
            <a:extLst>
              <a:ext uri="{FF2B5EF4-FFF2-40B4-BE49-F238E27FC236}">
                <a16:creationId xmlns:a16="http://schemas.microsoft.com/office/drawing/2014/main" id="{9D87C3E4-AD4B-4CC8-AF79-B08EE7913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962400"/>
            <a:ext cx="87042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6F70C222-91B0-40F6-85C4-5FA5F812D2AA}"/>
              </a:ext>
            </a:extLst>
          </p:cNvPr>
          <p:cNvSpPr>
            <a:spLocks noGrp="1"/>
          </p:cNvSpPr>
          <p:nvPr>
            <p:ph type="sldNum" sz="quarter" idx="10"/>
          </p:nvPr>
        </p:nvSpPr>
        <p:spPr/>
        <p:txBody>
          <a:bodyPr/>
          <a:lstStyle/>
          <a:p>
            <a:pPr>
              <a:defRPr/>
            </a:pPr>
            <a:fld id="{51420608-6796-4301-87B7-69C60613E9EF}" type="slidenum">
              <a:rPr lang="en-US" altLang="zh-CN"/>
              <a:pPr>
                <a:defRPr/>
              </a:pPr>
              <a:t>15</a:t>
            </a:fld>
            <a:endParaRPr lang="en-US" altLang="zh-CN" dirty="0"/>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a:extLst>
              <a:ext uri="{FF2B5EF4-FFF2-40B4-BE49-F238E27FC236}">
                <a16:creationId xmlns:a16="http://schemas.microsoft.com/office/drawing/2014/main" id="{3CDEC48D-F544-4D8E-8109-F276A59CBB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625" y="762000"/>
            <a:ext cx="5260975" cy="46482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2" name="TextBox 1">
            <a:extLst>
              <a:ext uri="{FF2B5EF4-FFF2-40B4-BE49-F238E27FC236}">
                <a16:creationId xmlns:a16="http://schemas.microsoft.com/office/drawing/2014/main" id="{0EE3F61F-5256-4C28-A120-427160FBA21E}"/>
              </a:ext>
            </a:extLst>
          </p:cNvPr>
          <p:cNvSpPr txBox="1">
            <a:spLocks noChangeArrowheads="1"/>
          </p:cNvSpPr>
          <p:nvPr/>
        </p:nvSpPr>
        <p:spPr bwMode="auto">
          <a:xfrm>
            <a:off x="838200" y="5667375"/>
            <a:ext cx="7848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en-US" altLang="zh-CN" sz="28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Question</a:t>
            </a:r>
            <a:r>
              <a:rPr lang="zh-CN" altLang="en-US" sz="2800" b="1">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蓝色菌落含有重组</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分子还是白色的菌落含有重组</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分子？</a:t>
            </a:r>
          </a:p>
        </p:txBody>
      </p:sp>
      <p:sp>
        <p:nvSpPr>
          <p:cNvPr id="3" name="TextBox 2">
            <a:extLst>
              <a:ext uri="{FF2B5EF4-FFF2-40B4-BE49-F238E27FC236}">
                <a16:creationId xmlns:a16="http://schemas.microsoft.com/office/drawing/2014/main" id="{FF97802B-6AFF-40E3-821D-5EAB87599D7B}"/>
              </a:ext>
            </a:extLst>
          </p:cNvPr>
          <p:cNvSpPr txBox="1">
            <a:spLocks noChangeArrowheads="1"/>
          </p:cNvSpPr>
          <p:nvPr/>
        </p:nvSpPr>
        <p:spPr bwMode="auto">
          <a:xfrm>
            <a:off x="6553200" y="2133600"/>
            <a:ext cx="2819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蓝色为阴性结果</a:t>
            </a:r>
            <a:endParaRPr lang="en-US" altLang="zh-CN" sz="2400" b="1">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（不含重组质粒）</a:t>
            </a:r>
          </a:p>
        </p:txBody>
      </p:sp>
      <p:sp>
        <p:nvSpPr>
          <p:cNvPr id="8" name="TextBox 7">
            <a:extLst>
              <a:ext uri="{FF2B5EF4-FFF2-40B4-BE49-F238E27FC236}">
                <a16:creationId xmlns:a16="http://schemas.microsoft.com/office/drawing/2014/main" id="{02D38300-7152-401C-B41A-12AFD14CF6E2}"/>
              </a:ext>
            </a:extLst>
          </p:cNvPr>
          <p:cNvSpPr txBox="1">
            <a:spLocks noChangeArrowheads="1"/>
          </p:cNvSpPr>
          <p:nvPr/>
        </p:nvSpPr>
        <p:spPr bwMode="auto">
          <a:xfrm>
            <a:off x="0" y="4122738"/>
            <a:ext cx="2514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白色为阳性结果</a:t>
            </a:r>
            <a:endParaRPr lang="en-US" altLang="zh-CN" sz="2400" b="1">
              <a:latin typeface="Times New Roman" panose="02020603050405020304" pitchFamily="18" charset="0"/>
              <a:ea typeface="微软雅黑" panose="020B0503020204020204" pitchFamily="34" charset="-122"/>
              <a:cs typeface="Times New Roman" panose="02020603050405020304" pitchFamily="18" charset="0"/>
            </a:endParaRPr>
          </a:p>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（含重组质粒）</a:t>
            </a:r>
          </a:p>
        </p:txBody>
      </p:sp>
      <p:cxnSp>
        <p:nvCxnSpPr>
          <p:cNvPr id="7" name="直接箭头连接符 6">
            <a:extLst>
              <a:ext uri="{FF2B5EF4-FFF2-40B4-BE49-F238E27FC236}">
                <a16:creationId xmlns:a16="http://schemas.microsoft.com/office/drawing/2014/main" id="{1B201107-4D0D-4BDD-A0BC-08E4DA9FFD2B}"/>
              </a:ext>
            </a:extLst>
          </p:cNvPr>
          <p:cNvCxnSpPr>
            <a:cxnSpLocks noChangeShapeType="1"/>
          </p:cNvCxnSpPr>
          <p:nvPr/>
        </p:nvCxnSpPr>
        <p:spPr bwMode="auto">
          <a:xfrm flipV="1">
            <a:off x="2209800" y="2438400"/>
            <a:ext cx="1143000" cy="1752600"/>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直接箭头连接符 9">
            <a:extLst>
              <a:ext uri="{FF2B5EF4-FFF2-40B4-BE49-F238E27FC236}">
                <a16:creationId xmlns:a16="http://schemas.microsoft.com/office/drawing/2014/main" id="{989C07D2-16CC-40C6-9E68-70BBE57D46B3}"/>
              </a:ext>
            </a:extLst>
          </p:cNvPr>
          <p:cNvCxnSpPr>
            <a:cxnSpLocks noChangeShapeType="1"/>
          </p:cNvCxnSpPr>
          <p:nvPr/>
        </p:nvCxnSpPr>
        <p:spPr bwMode="auto">
          <a:xfrm flipV="1">
            <a:off x="2362200" y="2549525"/>
            <a:ext cx="1447800" cy="1700213"/>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直接箭头连接符 11">
            <a:extLst>
              <a:ext uri="{FF2B5EF4-FFF2-40B4-BE49-F238E27FC236}">
                <a16:creationId xmlns:a16="http://schemas.microsoft.com/office/drawing/2014/main" id="{D38C8B4F-F664-426A-ABFF-35E87557552D}"/>
              </a:ext>
            </a:extLst>
          </p:cNvPr>
          <p:cNvCxnSpPr>
            <a:cxnSpLocks noChangeShapeType="1"/>
          </p:cNvCxnSpPr>
          <p:nvPr/>
        </p:nvCxnSpPr>
        <p:spPr bwMode="auto">
          <a:xfrm flipV="1">
            <a:off x="2362200" y="3962400"/>
            <a:ext cx="1447800" cy="574675"/>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接箭头连接符 15">
            <a:extLst>
              <a:ext uri="{FF2B5EF4-FFF2-40B4-BE49-F238E27FC236}">
                <a16:creationId xmlns:a16="http://schemas.microsoft.com/office/drawing/2014/main" id="{6450D12D-F6D7-4AF0-B9B3-7369DD9DD600}"/>
              </a:ext>
            </a:extLst>
          </p:cNvPr>
          <p:cNvCxnSpPr>
            <a:cxnSpLocks noChangeShapeType="1"/>
          </p:cNvCxnSpPr>
          <p:nvPr/>
        </p:nvCxnSpPr>
        <p:spPr bwMode="auto">
          <a:xfrm flipH="1">
            <a:off x="5257800" y="2438400"/>
            <a:ext cx="1524000" cy="0"/>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接箭头连接符 17">
            <a:extLst>
              <a:ext uri="{FF2B5EF4-FFF2-40B4-BE49-F238E27FC236}">
                <a16:creationId xmlns:a16="http://schemas.microsoft.com/office/drawing/2014/main" id="{C37285AF-740B-4414-99BF-F4F8B5D3265D}"/>
              </a:ext>
            </a:extLst>
          </p:cNvPr>
          <p:cNvCxnSpPr>
            <a:cxnSpLocks noChangeShapeType="1"/>
          </p:cNvCxnSpPr>
          <p:nvPr/>
        </p:nvCxnSpPr>
        <p:spPr bwMode="auto">
          <a:xfrm flipH="1">
            <a:off x="4456113" y="2963863"/>
            <a:ext cx="2478087" cy="693737"/>
          </a:xfrm>
          <a:prstGeom prst="straightConnector1">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22ACC57E-4B1F-44BF-978C-4FD5FECB62CD}"/>
              </a:ext>
            </a:extLst>
          </p:cNvPr>
          <p:cNvSpPr txBox="1">
            <a:spLocks noChangeArrowheads="1"/>
          </p:cNvSpPr>
          <p:nvPr/>
        </p:nvSpPr>
        <p:spPr bwMode="auto">
          <a:xfrm>
            <a:off x="0" y="254000"/>
            <a:ext cx="8534400" cy="646113"/>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4000" b="1">
                <a:solidFill>
                  <a:schemeClr val="tx2"/>
                </a:solidFill>
                <a:latin typeface="Times New Roman" panose="02020603050405020304" pitchFamily="18" charset="0"/>
                <a:ea typeface="微软雅黑" panose="020B0503020204020204" pitchFamily="34" charset="-122"/>
                <a:cs typeface="Times New Roman" panose="02020603050405020304" pitchFamily="18" charset="0"/>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kern="0"/>
              <a:t>蓝白斑筛选（</a:t>
            </a:r>
            <a:r>
              <a:rPr kumimoji="0" lang="en-US" altLang="zh-CN" kern="0"/>
              <a:t>Blue/White Selection</a:t>
            </a:r>
            <a:r>
              <a:rPr kumimoji="0" lang="zh-CN" altLang="en-US" kern="0"/>
              <a:t>）</a:t>
            </a:r>
            <a:endParaRPr kumimoji="0" lang="en-US" altLang="zh-CN" kern="0" dirty="0"/>
          </a:p>
        </p:txBody>
      </p:sp>
      <p:sp>
        <p:nvSpPr>
          <p:cNvPr id="5" name="灯片编号占位符 4">
            <a:extLst>
              <a:ext uri="{FF2B5EF4-FFF2-40B4-BE49-F238E27FC236}">
                <a16:creationId xmlns:a16="http://schemas.microsoft.com/office/drawing/2014/main" id="{B46FC463-A34C-41C2-A4A2-9A7B311759B4}"/>
              </a:ext>
            </a:extLst>
          </p:cNvPr>
          <p:cNvSpPr>
            <a:spLocks noGrp="1"/>
          </p:cNvSpPr>
          <p:nvPr>
            <p:ph type="sldNum" sz="quarter" idx="10"/>
          </p:nvPr>
        </p:nvSpPr>
        <p:spPr/>
        <p:txBody>
          <a:bodyPr/>
          <a:lstStyle/>
          <a:p>
            <a:pPr>
              <a:defRPr/>
            </a:pPr>
            <a:fld id="{4D3F8878-4ACD-4DB2-BAB4-25D6DECCF928}" type="slidenum">
              <a:rPr lang="en-US" altLang="zh-CN"/>
              <a:pPr>
                <a:defRPr/>
              </a:pPr>
              <a:t>16</a:t>
            </a:fld>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910AC2F6-94F3-49BE-AC87-8F2210A233CC}"/>
              </a:ext>
            </a:extLst>
          </p:cNvPr>
          <p:cNvSpPr txBox="1">
            <a:spLocks noChangeArrowheads="1"/>
          </p:cNvSpPr>
          <p:nvPr/>
        </p:nvSpPr>
        <p:spPr bwMode="auto">
          <a:xfrm>
            <a:off x="304800" y="798513"/>
            <a:ext cx="8534400" cy="5910262"/>
          </a:xfrm>
          <a:prstGeom prst="rect">
            <a:avLst/>
          </a:prstGeom>
          <a:noFill/>
          <a:ln>
            <a:noFill/>
          </a:ln>
          <a:effectLst/>
        </p:spPr>
        <p:txBody>
          <a:bodyPr>
            <a:spAutoFit/>
          </a:bodyPr>
          <a:lstStyle>
            <a:lvl1pPr marL="350838" indent="-350838" algn="l" rtl="0" eaLnBrk="0" fontAlgn="base" hangingPunct="0">
              <a:spcBef>
                <a:spcPct val="45000"/>
              </a:spcBef>
              <a:spcAft>
                <a:spcPct val="20000"/>
              </a:spcAft>
              <a:buClr>
                <a:schemeClr val="tx2"/>
              </a:buClr>
              <a:buChar char="•"/>
              <a:defRPr sz="2800" b="1">
                <a:solidFill>
                  <a:schemeClr val="tx1"/>
                </a:solidFill>
                <a:latin typeface="黑体" panose="02010609060101010101" pitchFamily="49" charset="-122"/>
                <a:ea typeface="黑体" panose="02010609060101010101" pitchFamily="49" charset="-122"/>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3pPr>
            <a:lvl4pPr marL="18288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4pPr>
            <a:lvl5pPr marL="2286000" indent="-3349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a:lstStyle>
          <a:p>
            <a:pPr>
              <a:lnSpc>
                <a:spcPct val="150000"/>
              </a:lnSpc>
              <a:spcBef>
                <a:spcPct val="0"/>
              </a:spcBef>
              <a:spcAft>
                <a:spcPts val="0"/>
              </a:spcAft>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当外源基因或</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DNA</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片段插入到某一基因内的位点后</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 </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使这个基因丧失了原有的功能叫</a:t>
            </a:r>
            <a:r>
              <a:rPr kumimoji="0" lang="zh-CN" altLang="en-US"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插入失活</a:t>
            </a:r>
            <a:r>
              <a:rPr kumimoji="0" lang="en-US" altLang="zh-CN"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(Insertional inactivation) </a:t>
            </a:r>
          </a:p>
          <a:p>
            <a:pPr>
              <a:lnSpc>
                <a:spcPct val="150000"/>
              </a:lnSpc>
              <a:spcBef>
                <a:spcPct val="0"/>
              </a:spcBef>
              <a:spcAft>
                <a:spcPts val="0"/>
              </a:spcAft>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外源</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DNA</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插入到位于筛选标记基因（抗生素基因或</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β-</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半乳糖苷酶基因）的多克隆位点后，会造成标记基因失活，表现出转化子相应的抗生素抗性消失或转化子颜色改变</a:t>
            </a:r>
            <a:endPar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Bef>
                <a:spcPct val="0"/>
              </a:spcBef>
              <a:spcAft>
                <a:spcPts val="0"/>
              </a:spcAft>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插入失活是从不同的转化菌落中鉴定出含有目的基因的转化子的主要方法</a:t>
            </a:r>
          </a:p>
        </p:txBody>
      </p:sp>
      <p:sp>
        <p:nvSpPr>
          <p:cNvPr id="32771" name="Rectangle 2">
            <a:extLst>
              <a:ext uri="{FF2B5EF4-FFF2-40B4-BE49-F238E27FC236}">
                <a16:creationId xmlns:a16="http://schemas.microsoft.com/office/drawing/2014/main" id="{A940CBB8-981F-451B-98C3-D1C8508F80C8}"/>
              </a:ext>
            </a:extLst>
          </p:cNvPr>
          <p:cNvSpPr>
            <a:spLocks noGrp="1" noChangeArrowheads="1"/>
          </p:cNvSpPr>
          <p:nvPr>
            <p:ph type="title"/>
          </p:nvPr>
        </p:nvSpPr>
        <p:spPr>
          <a:xfrm>
            <a:off x="304800" y="152400"/>
            <a:ext cx="8534400" cy="646113"/>
          </a:xfrm>
        </p:spPr>
        <p:txBody>
          <a:bodyPr/>
          <a:lstStyle/>
          <a:p>
            <a:pPr marL="0" indent="0" eaLnBrk="1" hangingPunct="1"/>
            <a:r>
              <a:rPr lang="zh-CN" altLang="en-US"/>
              <a:t>插入失活</a:t>
            </a:r>
            <a:endParaRPr lang="en-US" altLang="zh-CN"/>
          </a:p>
        </p:txBody>
      </p:sp>
      <p:sp>
        <p:nvSpPr>
          <p:cNvPr id="3" name="灯片编号占位符 2">
            <a:extLst>
              <a:ext uri="{FF2B5EF4-FFF2-40B4-BE49-F238E27FC236}">
                <a16:creationId xmlns:a16="http://schemas.microsoft.com/office/drawing/2014/main" id="{EBF6DFE5-8899-4089-ABD2-C9B6A0AA230D}"/>
              </a:ext>
            </a:extLst>
          </p:cNvPr>
          <p:cNvSpPr>
            <a:spLocks noGrp="1"/>
          </p:cNvSpPr>
          <p:nvPr>
            <p:ph type="sldNum" sz="quarter" idx="10"/>
          </p:nvPr>
        </p:nvSpPr>
        <p:spPr/>
        <p:txBody>
          <a:bodyPr/>
          <a:lstStyle/>
          <a:p>
            <a:pPr>
              <a:defRPr/>
            </a:pPr>
            <a:fld id="{FEBFEF47-FF61-4875-A1AE-BC685EFD13B6}" type="slidenum">
              <a:rPr lang="en-US" altLang="zh-CN"/>
              <a:pPr>
                <a:defRPr/>
              </a:pPr>
              <a:t>17</a:t>
            </a:fld>
            <a:endParaRPr lang="en-US" altLang="zh-CN"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20_04GeneCloning_1-U">
            <a:extLst>
              <a:ext uri="{FF2B5EF4-FFF2-40B4-BE49-F238E27FC236}">
                <a16:creationId xmlns:a16="http://schemas.microsoft.com/office/drawing/2014/main" id="{1085DCF6-C449-49B3-A6D6-F603CADC3E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483"/>
          <a:stretch>
            <a:fillRect/>
          </a:stretch>
        </p:blipFill>
        <p:spPr bwMode="auto">
          <a:xfrm>
            <a:off x="1203325" y="174625"/>
            <a:ext cx="6737350" cy="642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3">
            <a:extLst>
              <a:ext uri="{FF2B5EF4-FFF2-40B4-BE49-F238E27FC236}">
                <a16:creationId xmlns:a16="http://schemas.microsoft.com/office/drawing/2014/main" id="{D3631C3B-E573-408A-8DCD-143EDB28B481}"/>
              </a:ext>
            </a:extLst>
          </p:cNvPr>
          <p:cNvSpPr>
            <a:spLocks noChangeArrowheads="1"/>
          </p:cNvSpPr>
          <p:nvPr/>
        </p:nvSpPr>
        <p:spPr bwMode="auto">
          <a:xfrm>
            <a:off x="1238250" y="225425"/>
            <a:ext cx="1343025" cy="222250"/>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3796" name="AutoShape 6">
            <a:extLst>
              <a:ext uri="{FF2B5EF4-FFF2-40B4-BE49-F238E27FC236}">
                <a16:creationId xmlns:a16="http://schemas.microsoft.com/office/drawing/2014/main" id="{66B99E0D-7712-4C48-AEDC-67795042FE23}"/>
              </a:ext>
            </a:extLst>
          </p:cNvPr>
          <p:cNvSpPr>
            <a:spLocks/>
          </p:cNvSpPr>
          <p:nvPr/>
        </p:nvSpPr>
        <p:spPr bwMode="auto">
          <a:xfrm>
            <a:off x="5427663" y="1782763"/>
            <a:ext cx="136525" cy="319087"/>
          </a:xfrm>
          <a:prstGeom prst="rightBrace">
            <a:avLst>
              <a:gd name="adj1" fmla="val 19477"/>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3797" name="Text Box 8">
            <a:extLst>
              <a:ext uri="{FF2B5EF4-FFF2-40B4-BE49-F238E27FC236}">
                <a16:creationId xmlns:a16="http://schemas.microsoft.com/office/drawing/2014/main" id="{3D6EE6B5-8485-46F5-8D7C-25F496E1989B}"/>
              </a:ext>
            </a:extLst>
          </p:cNvPr>
          <p:cNvSpPr txBox="1">
            <a:spLocks noChangeArrowheads="1"/>
          </p:cNvSpPr>
          <p:nvPr/>
        </p:nvSpPr>
        <p:spPr bwMode="auto">
          <a:xfrm>
            <a:off x="2860675" y="809625"/>
            <a:ext cx="781050" cy="15557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i="1">
                <a:latin typeface="Times New Roman" panose="02020603050405020304" pitchFamily="18" charset="0"/>
                <a:ea typeface="ヒラギノ角ゴ Pro W3"/>
                <a:cs typeface="Times New Roman" panose="02020603050405020304" pitchFamily="18" charset="0"/>
              </a:rPr>
              <a:t>lacZ</a:t>
            </a:r>
            <a:r>
              <a:rPr kumimoji="0" lang="en-US" altLang="zh-CN" sz="1200" b="1">
                <a:latin typeface="Times New Roman" panose="02020603050405020304" pitchFamily="18" charset="0"/>
                <a:ea typeface="ヒラギノ角ゴ Pro W3"/>
                <a:cs typeface="Times New Roman" panose="02020603050405020304" pitchFamily="18" charset="0"/>
              </a:rPr>
              <a:t> gene</a:t>
            </a:r>
            <a:endParaRPr kumimoji="0" lang="en-US" altLang="zh-CN" sz="1600" b="1">
              <a:latin typeface="Times New Roman" panose="02020603050405020304" pitchFamily="18" charset="0"/>
              <a:ea typeface="ヒラギノ角ゴ Pro W3"/>
              <a:cs typeface="Times New Roman" panose="02020603050405020304" pitchFamily="18" charset="0"/>
            </a:endParaRPr>
          </a:p>
        </p:txBody>
      </p:sp>
      <p:sp>
        <p:nvSpPr>
          <p:cNvPr id="33798" name="Line 15">
            <a:extLst>
              <a:ext uri="{FF2B5EF4-FFF2-40B4-BE49-F238E27FC236}">
                <a16:creationId xmlns:a16="http://schemas.microsoft.com/office/drawing/2014/main" id="{6D0F8258-CD96-4D13-A508-7E5DE2389547}"/>
              </a:ext>
            </a:extLst>
          </p:cNvPr>
          <p:cNvSpPr>
            <a:spLocks noChangeShapeType="1"/>
          </p:cNvSpPr>
          <p:nvPr/>
        </p:nvSpPr>
        <p:spPr bwMode="auto">
          <a:xfrm flipV="1">
            <a:off x="1870075" y="1308100"/>
            <a:ext cx="495300" cy="3651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799" name="Line 16">
            <a:extLst>
              <a:ext uri="{FF2B5EF4-FFF2-40B4-BE49-F238E27FC236}">
                <a16:creationId xmlns:a16="http://schemas.microsoft.com/office/drawing/2014/main" id="{45143E1A-1FDE-472F-83AF-1268DF948B02}"/>
              </a:ext>
            </a:extLst>
          </p:cNvPr>
          <p:cNvSpPr>
            <a:spLocks noChangeShapeType="1"/>
          </p:cNvSpPr>
          <p:nvPr/>
        </p:nvSpPr>
        <p:spPr bwMode="auto">
          <a:xfrm flipH="1" flipV="1">
            <a:off x="2462213" y="1460500"/>
            <a:ext cx="103187" cy="1936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00" name="Line 17">
            <a:extLst>
              <a:ext uri="{FF2B5EF4-FFF2-40B4-BE49-F238E27FC236}">
                <a16:creationId xmlns:a16="http://schemas.microsoft.com/office/drawing/2014/main" id="{4C2F0AF2-7621-484C-B10F-971FD7A284CA}"/>
              </a:ext>
            </a:extLst>
          </p:cNvPr>
          <p:cNvSpPr>
            <a:spLocks noChangeShapeType="1"/>
          </p:cNvSpPr>
          <p:nvPr/>
        </p:nvSpPr>
        <p:spPr bwMode="auto">
          <a:xfrm flipH="1" flipV="1">
            <a:off x="2765425" y="1304925"/>
            <a:ext cx="342900" cy="1047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01" name="Line 18">
            <a:extLst>
              <a:ext uri="{FF2B5EF4-FFF2-40B4-BE49-F238E27FC236}">
                <a16:creationId xmlns:a16="http://schemas.microsoft.com/office/drawing/2014/main" id="{C3209D23-8C87-4B6C-B091-CE272AA12171}"/>
              </a:ext>
            </a:extLst>
          </p:cNvPr>
          <p:cNvSpPr>
            <a:spLocks noChangeShapeType="1"/>
          </p:cNvSpPr>
          <p:nvPr/>
        </p:nvSpPr>
        <p:spPr bwMode="auto">
          <a:xfrm flipH="1">
            <a:off x="5368925" y="1470025"/>
            <a:ext cx="265113" cy="3365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02" name="Line 20">
            <a:extLst>
              <a:ext uri="{FF2B5EF4-FFF2-40B4-BE49-F238E27FC236}">
                <a16:creationId xmlns:a16="http://schemas.microsoft.com/office/drawing/2014/main" id="{B33A52EF-6E44-4C7D-A9F4-FCD77E9B2F4E}"/>
              </a:ext>
            </a:extLst>
          </p:cNvPr>
          <p:cNvSpPr>
            <a:spLocks noChangeShapeType="1"/>
          </p:cNvSpPr>
          <p:nvPr/>
        </p:nvSpPr>
        <p:spPr bwMode="auto">
          <a:xfrm flipH="1">
            <a:off x="2857500" y="963613"/>
            <a:ext cx="200025" cy="317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03" name="Line 21">
            <a:extLst>
              <a:ext uri="{FF2B5EF4-FFF2-40B4-BE49-F238E27FC236}">
                <a16:creationId xmlns:a16="http://schemas.microsoft.com/office/drawing/2014/main" id="{C84109EB-FEAA-46D1-A0BA-60150F47DCEA}"/>
              </a:ext>
            </a:extLst>
          </p:cNvPr>
          <p:cNvSpPr>
            <a:spLocks noChangeShapeType="1"/>
          </p:cNvSpPr>
          <p:nvPr/>
        </p:nvSpPr>
        <p:spPr bwMode="auto">
          <a:xfrm flipH="1">
            <a:off x="5546725" y="1944688"/>
            <a:ext cx="6191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04" name="AutoShape 22">
            <a:extLst>
              <a:ext uri="{FF2B5EF4-FFF2-40B4-BE49-F238E27FC236}">
                <a16:creationId xmlns:a16="http://schemas.microsoft.com/office/drawing/2014/main" id="{42F18F8E-B1D3-4818-B928-7D85CCDD42CF}"/>
              </a:ext>
            </a:extLst>
          </p:cNvPr>
          <p:cNvSpPr>
            <a:spLocks/>
          </p:cNvSpPr>
          <p:nvPr/>
        </p:nvSpPr>
        <p:spPr bwMode="auto">
          <a:xfrm>
            <a:off x="2762250" y="1166813"/>
            <a:ext cx="101600" cy="261937"/>
          </a:xfrm>
          <a:prstGeom prst="rightBrace">
            <a:avLst>
              <a:gd name="adj1" fmla="val 21484"/>
              <a:gd name="adj2" fmla="val 41819"/>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3805" name="TextBox 4">
            <a:extLst>
              <a:ext uri="{FF2B5EF4-FFF2-40B4-BE49-F238E27FC236}">
                <a16:creationId xmlns:a16="http://schemas.microsoft.com/office/drawing/2014/main" id="{6C28A1AB-EFE5-4708-8A7B-C4CBBE431807}"/>
              </a:ext>
            </a:extLst>
          </p:cNvPr>
          <p:cNvSpPr txBox="1">
            <a:spLocks noChangeArrowheads="1"/>
          </p:cNvSpPr>
          <p:nvPr/>
        </p:nvSpPr>
        <p:spPr bwMode="auto">
          <a:xfrm>
            <a:off x="1624013" y="50006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细菌</a:t>
            </a:r>
          </a:p>
        </p:txBody>
      </p:sp>
      <p:sp>
        <p:nvSpPr>
          <p:cNvPr id="33806" name="TextBox 4">
            <a:extLst>
              <a:ext uri="{FF2B5EF4-FFF2-40B4-BE49-F238E27FC236}">
                <a16:creationId xmlns:a16="http://schemas.microsoft.com/office/drawing/2014/main" id="{646DDC89-B03B-46FB-BB12-D11C07585922}"/>
              </a:ext>
            </a:extLst>
          </p:cNvPr>
          <p:cNvSpPr txBox="1">
            <a:spLocks noChangeArrowheads="1"/>
          </p:cNvSpPr>
          <p:nvPr/>
        </p:nvSpPr>
        <p:spPr bwMode="auto">
          <a:xfrm>
            <a:off x="304800" y="1543050"/>
            <a:ext cx="1676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氨苄青霉素抗性基因</a:t>
            </a:r>
            <a:endParaRPr lang="en-US" altLang="zh-CN" sz="1800" b="1">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amp</a:t>
            </a:r>
            <a:r>
              <a:rPr lang="en-US" altLang="zh-CN" sz="1800" b="1" baseline="30000">
                <a:latin typeface="Times New Roman" panose="02020603050405020304" pitchFamily="18" charset="0"/>
                <a:ea typeface="黑体" panose="02010609060101010101" pitchFamily="49" charset="-122"/>
                <a:cs typeface="Times New Roman" panose="02020603050405020304" pitchFamily="18" charset="0"/>
              </a:rPr>
              <a:t>R </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gene</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33807" name="TextBox 4">
            <a:extLst>
              <a:ext uri="{FF2B5EF4-FFF2-40B4-BE49-F238E27FC236}">
                <a16:creationId xmlns:a16="http://schemas.microsoft.com/office/drawing/2014/main" id="{E0A6B336-C3D7-4706-94D1-1090525B8891}"/>
              </a:ext>
            </a:extLst>
          </p:cNvPr>
          <p:cNvSpPr txBox="1">
            <a:spLocks noChangeArrowheads="1"/>
          </p:cNvSpPr>
          <p:nvPr/>
        </p:nvSpPr>
        <p:spPr bwMode="auto">
          <a:xfrm>
            <a:off x="1966913" y="15811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质粒</a:t>
            </a:r>
          </a:p>
        </p:txBody>
      </p:sp>
      <p:sp>
        <p:nvSpPr>
          <p:cNvPr id="33808" name="TextBox 4">
            <a:extLst>
              <a:ext uri="{FF2B5EF4-FFF2-40B4-BE49-F238E27FC236}">
                <a16:creationId xmlns:a16="http://schemas.microsoft.com/office/drawing/2014/main" id="{D9769306-DBD3-4AD1-8684-68A125785EE1}"/>
              </a:ext>
            </a:extLst>
          </p:cNvPr>
          <p:cNvSpPr txBox="1">
            <a:spLocks noChangeArrowheads="1"/>
          </p:cNvSpPr>
          <p:nvPr/>
        </p:nvSpPr>
        <p:spPr bwMode="auto">
          <a:xfrm>
            <a:off x="3005138" y="119221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酶切位点</a:t>
            </a:r>
          </a:p>
        </p:txBody>
      </p:sp>
      <p:sp>
        <p:nvSpPr>
          <p:cNvPr id="33809" name="TextBox 4">
            <a:extLst>
              <a:ext uri="{FF2B5EF4-FFF2-40B4-BE49-F238E27FC236}">
                <a16:creationId xmlns:a16="http://schemas.microsoft.com/office/drawing/2014/main" id="{D9FA8A34-7D9B-4975-AB5F-7299CD91BA6E}"/>
              </a:ext>
            </a:extLst>
          </p:cNvPr>
          <p:cNvSpPr txBox="1">
            <a:spLocks noChangeArrowheads="1"/>
          </p:cNvSpPr>
          <p:nvPr/>
        </p:nvSpPr>
        <p:spPr bwMode="auto">
          <a:xfrm>
            <a:off x="4333875" y="26193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蜂鸟细胞</a:t>
            </a:r>
          </a:p>
        </p:txBody>
      </p:sp>
      <p:sp>
        <p:nvSpPr>
          <p:cNvPr id="33810" name="TextBox 4">
            <a:extLst>
              <a:ext uri="{FF2B5EF4-FFF2-40B4-BE49-F238E27FC236}">
                <a16:creationId xmlns:a16="http://schemas.microsoft.com/office/drawing/2014/main" id="{08740508-3800-4978-8870-1CAF356D0125}"/>
              </a:ext>
            </a:extLst>
          </p:cNvPr>
          <p:cNvSpPr txBox="1">
            <a:spLocks noChangeArrowheads="1"/>
          </p:cNvSpPr>
          <p:nvPr/>
        </p:nvSpPr>
        <p:spPr bwMode="auto">
          <a:xfrm>
            <a:off x="5532438" y="12763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目的基因</a:t>
            </a:r>
          </a:p>
        </p:txBody>
      </p:sp>
      <p:sp>
        <p:nvSpPr>
          <p:cNvPr id="33811" name="TextBox 4">
            <a:extLst>
              <a:ext uri="{FF2B5EF4-FFF2-40B4-BE49-F238E27FC236}">
                <a16:creationId xmlns:a16="http://schemas.microsoft.com/office/drawing/2014/main" id="{DBBFE40B-E8B0-47CB-B766-1067F1B30304}"/>
              </a:ext>
            </a:extLst>
          </p:cNvPr>
          <p:cNvSpPr txBox="1">
            <a:spLocks noChangeArrowheads="1"/>
          </p:cNvSpPr>
          <p:nvPr/>
        </p:nvSpPr>
        <p:spPr bwMode="auto">
          <a:xfrm>
            <a:off x="5486400" y="1735138"/>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DNA</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片段</a:t>
            </a:r>
          </a:p>
        </p:txBody>
      </p:sp>
      <p:sp>
        <p:nvSpPr>
          <p:cNvPr id="33812" name="TextBox 4">
            <a:extLst>
              <a:ext uri="{FF2B5EF4-FFF2-40B4-BE49-F238E27FC236}">
                <a16:creationId xmlns:a16="http://schemas.microsoft.com/office/drawing/2014/main" id="{208E02A8-CACD-46FE-824A-F760DF870462}"/>
              </a:ext>
            </a:extLst>
          </p:cNvPr>
          <p:cNvSpPr txBox="1">
            <a:spLocks noChangeArrowheads="1"/>
          </p:cNvSpPr>
          <p:nvPr/>
        </p:nvSpPr>
        <p:spPr bwMode="auto">
          <a:xfrm>
            <a:off x="4343400" y="122078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黏末端</a:t>
            </a:r>
          </a:p>
        </p:txBody>
      </p:sp>
      <p:sp>
        <p:nvSpPr>
          <p:cNvPr id="33813" name="Line 24">
            <a:extLst>
              <a:ext uri="{FF2B5EF4-FFF2-40B4-BE49-F238E27FC236}">
                <a16:creationId xmlns:a16="http://schemas.microsoft.com/office/drawing/2014/main" id="{155FE232-384D-47D7-8C26-4CA6938C38C9}"/>
              </a:ext>
            </a:extLst>
          </p:cNvPr>
          <p:cNvSpPr>
            <a:spLocks noChangeShapeType="1"/>
          </p:cNvSpPr>
          <p:nvPr/>
        </p:nvSpPr>
        <p:spPr bwMode="auto">
          <a:xfrm>
            <a:off x="5105400" y="1524000"/>
            <a:ext cx="209550" cy="2333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3814" name="TextBox 4">
            <a:extLst>
              <a:ext uri="{FF2B5EF4-FFF2-40B4-BE49-F238E27FC236}">
                <a16:creationId xmlns:a16="http://schemas.microsoft.com/office/drawing/2014/main" id="{BC89D1ED-5CBA-46CE-B80E-B937F2E60EA8}"/>
              </a:ext>
            </a:extLst>
          </p:cNvPr>
          <p:cNvSpPr txBox="1">
            <a:spLocks noChangeArrowheads="1"/>
          </p:cNvSpPr>
          <p:nvPr/>
        </p:nvSpPr>
        <p:spPr bwMode="auto">
          <a:xfrm>
            <a:off x="935038" y="120650"/>
            <a:ext cx="1892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技术</a:t>
            </a:r>
          </a:p>
        </p:txBody>
      </p:sp>
      <p:sp>
        <p:nvSpPr>
          <p:cNvPr id="33815" name="Rectangle 2">
            <a:extLst>
              <a:ext uri="{FF2B5EF4-FFF2-40B4-BE49-F238E27FC236}">
                <a16:creationId xmlns:a16="http://schemas.microsoft.com/office/drawing/2014/main" id="{64A054FB-D030-44FD-962A-EDE3A34358AD}"/>
              </a:ext>
            </a:extLst>
          </p:cNvPr>
          <p:cNvSpPr>
            <a:spLocks noGrp="1" noChangeArrowheads="1"/>
          </p:cNvSpPr>
          <p:nvPr>
            <p:ph type="title" idx="4294967295"/>
          </p:nvPr>
        </p:nvSpPr>
        <p:spPr>
          <a:xfrm>
            <a:off x="0" y="5969000"/>
            <a:ext cx="2365375" cy="646113"/>
          </a:xfrm>
        </p:spPr>
        <p:txBody>
          <a:bodyPr/>
          <a:lstStyle/>
          <a:p>
            <a:pPr marL="0" indent="0" eaLnBrk="1" hangingPunct="1"/>
            <a:r>
              <a:rPr lang="zh-CN" altLang="en-US">
                <a:ea typeface="黑体" panose="02010609060101010101" pitchFamily="49" charset="-122"/>
              </a:rPr>
              <a:t>插入失活</a:t>
            </a:r>
            <a:endParaRPr lang="en-US" altLang="zh-CN">
              <a:ea typeface="黑体" panose="02010609060101010101" pitchFamily="49" charset="-122"/>
            </a:endParaRPr>
          </a:p>
        </p:txBody>
      </p:sp>
      <p:sp>
        <p:nvSpPr>
          <p:cNvPr id="3" name="灯片编号占位符 2">
            <a:extLst>
              <a:ext uri="{FF2B5EF4-FFF2-40B4-BE49-F238E27FC236}">
                <a16:creationId xmlns:a16="http://schemas.microsoft.com/office/drawing/2014/main" id="{82900FFA-A2F1-4E03-9F26-57D87CE6682A}"/>
              </a:ext>
            </a:extLst>
          </p:cNvPr>
          <p:cNvSpPr>
            <a:spLocks noGrp="1"/>
          </p:cNvSpPr>
          <p:nvPr>
            <p:ph type="sldNum" sz="quarter" idx="10"/>
          </p:nvPr>
        </p:nvSpPr>
        <p:spPr/>
        <p:txBody>
          <a:bodyPr/>
          <a:lstStyle/>
          <a:p>
            <a:pPr>
              <a:defRPr/>
            </a:pPr>
            <a:fld id="{59AC6A15-FA3C-4523-9C92-CD9449414509}" type="slidenum">
              <a:rPr lang="en-US" altLang="zh-CN"/>
              <a:pPr>
                <a:defRPr/>
              </a:pPr>
              <a:t>18</a:t>
            </a:fld>
            <a:endParaRPr lang="en-US" altLang="zh-C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descr="20_04GeneCloning_2-U">
            <a:extLst>
              <a:ext uri="{FF2B5EF4-FFF2-40B4-BE49-F238E27FC236}">
                <a16:creationId xmlns:a16="http://schemas.microsoft.com/office/drawing/2014/main" id="{45154FDC-6413-4CE8-830D-FD21C0ABE7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292"/>
          <a:stretch>
            <a:fillRect/>
          </a:stretch>
        </p:blipFill>
        <p:spPr bwMode="auto">
          <a:xfrm>
            <a:off x="1203325" y="174625"/>
            <a:ext cx="6737350" cy="630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9">
            <a:extLst>
              <a:ext uri="{FF2B5EF4-FFF2-40B4-BE49-F238E27FC236}">
                <a16:creationId xmlns:a16="http://schemas.microsoft.com/office/drawing/2014/main" id="{CE9D3D0A-BB80-4AC9-8FB8-F82B3AA44C97}"/>
              </a:ext>
            </a:extLst>
          </p:cNvPr>
          <p:cNvSpPr>
            <a:spLocks noChangeArrowheads="1"/>
          </p:cNvSpPr>
          <p:nvPr/>
        </p:nvSpPr>
        <p:spPr bwMode="auto">
          <a:xfrm>
            <a:off x="1238250" y="225425"/>
            <a:ext cx="1343025" cy="222250"/>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5844" name="AutoShape 12">
            <a:extLst>
              <a:ext uri="{FF2B5EF4-FFF2-40B4-BE49-F238E27FC236}">
                <a16:creationId xmlns:a16="http://schemas.microsoft.com/office/drawing/2014/main" id="{F4DEE5B6-780B-42BB-B8CC-B27C97516C56}"/>
              </a:ext>
            </a:extLst>
          </p:cNvPr>
          <p:cNvSpPr>
            <a:spLocks/>
          </p:cNvSpPr>
          <p:nvPr/>
        </p:nvSpPr>
        <p:spPr bwMode="auto">
          <a:xfrm>
            <a:off x="5427663" y="1782763"/>
            <a:ext cx="136525" cy="319087"/>
          </a:xfrm>
          <a:prstGeom prst="rightBrace">
            <a:avLst>
              <a:gd name="adj1" fmla="val 19477"/>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5845" name="Text Box 14">
            <a:extLst>
              <a:ext uri="{FF2B5EF4-FFF2-40B4-BE49-F238E27FC236}">
                <a16:creationId xmlns:a16="http://schemas.microsoft.com/office/drawing/2014/main" id="{47D7DD04-DB98-4C9A-A7D8-64EF7E1EE283}"/>
              </a:ext>
            </a:extLst>
          </p:cNvPr>
          <p:cNvSpPr txBox="1">
            <a:spLocks noChangeArrowheads="1"/>
          </p:cNvSpPr>
          <p:nvPr/>
        </p:nvSpPr>
        <p:spPr bwMode="auto">
          <a:xfrm>
            <a:off x="2860675" y="809625"/>
            <a:ext cx="781050" cy="15557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i="1">
                <a:latin typeface="Times New Roman" panose="02020603050405020304" pitchFamily="18" charset="0"/>
                <a:ea typeface="ヒラギノ角ゴ Pro W3"/>
                <a:cs typeface="Times New Roman" panose="02020603050405020304" pitchFamily="18" charset="0"/>
              </a:rPr>
              <a:t>lacZ</a:t>
            </a:r>
            <a:r>
              <a:rPr kumimoji="0" lang="en-US" altLang="zh-CN" sz="1200" b="1">
                <a:latin typeface="Times New Roman" panose="02020603050405020304" pitchFamily="18" charset="0"/>
                <a:ea typeface="ヒラギノ角ゴ Pro W3"/>
                <a:cs typeface="Times New Roman" panose="02020603050405020304" pitchFamily="18" charset="0"/>
              </a:rPr>
              <a:t> gene</a:t>
            </a:r>
            <a:endParaRPr kumimoji="0" lang="en-US" altLang="zh-CN" sz="1600" b="1">
              <a:latin typeface="Times New Roman" panose="02020603050405020304" pitchFamily="18" charset="0"/>
              <a:ea typeface="ヒラギノ角ゴ Pro W3"/>
              <a:cs typeface="Times New Roman" panose="02020603050405020304" pitchFamily="18" charset="0"/>
            </a:endParaRPr>
          </a:p>
        </p:txBody>
      </p:sp>
      <p:sp>
        <p:nvSpPr>
          <p:cNvPr id="35846" name="Line 21">
            <a:extLst>
              <a:ext uri="{FF2B5EF4-FFF2-40B4-BE49-F238E27FC236}">
                <a16:creationId xmlns:a16="http://schemas.microsoft.com/office/drawing/2014/main" id="{D8D9CDD9-AD9C-4D4A-B960-97371DE11410}"/>
              </a:ext>
            </a:extLst>
          </p:cNvPr>
          <p:cNvSpPr>
            <a:spLocks noChangeShapeType="1"/>
          </p:cNvSpPr>
          <p:nvPr/>
        </p:nvSpPr>
        <p:spPr bwMode="auto">
          <a:xfrm flipV="1">
            <a:off x="1870075" y="1308100"/>
            <a:ext cx="485775" cy="3651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47" name="Line 22">
            <a:extLst>
              <a:ext uri="{FF2B5EF4-FFF2-40B4-BE49-F238E27FC236}">
                <a16:creationId xmlns:a16="http://schemas.microsoft.com/office/drawing/2014/main" id="{626BAC67-CF9A-40E3-939B-D894B01CBF97}"/>
              </a:ext>
            </a:extLst>
          </p:cNvPr>
          <p:cNvSpPr>
            <a:spLocks noChangeShapeType="1"/>
          </p:cNvSpPr>
          <p:nvPr/>
        </p:nvSpPr>
        <p:spPr bwMode="auto">
          <a:xfrm flipH="1" flipV="1">
            <a:off x="2468563" y="1470025"/>
            <a:ext cx="96837" cy="1841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48" name="Line 23">
            <a:extLst>
              <a:ext uri="{FF2B5EF4-FFF2-40B4-BE49-F238E27FC236}">
                <a16:creationId xmlns:a16="http://schemas.microsoft.com/office/drawing/2014/main" id="{DE82C457-A3DC-49C8-A3D5-6614AFBAD390}"/>
              </a:ext>
            </a:extLst>
          </p:cNvPr>
          <p:cNvSpPr>
            <a:spLocks noChangeShapeType="1"/>
          </p:cNvSpPr>
          <p:nvPr/>
        </p:nvSpPr>
        <p:spPr bwMode="auto">
          <a:xfrm flipH="1">
            <a:off x="5368925" y="1470025"/>
            <a:ext cx="265113" cy="3365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49" name="Line 25">
            <a:extLst>
              <a:ext uri="{FF2B5EF4-FFF2-40B4-BE49-F238E27FC236}">
                <a16:creationId xmlns:a16="http://schemas.microsoft.com/office/drawing/2014/main" id="{348BCCF2-7D44-4301-B686-A2A9AF45B567}"/>
              </a:ext>
            </a:extLst>
          </p:cNvPr>
          <p:cNvSpPr>
            <a:spLocks noChangeShapeType="1"/>
          </p:cNvSpPr>
          <p:nvPr/>
        </p:nvSpPr>
        <p:spPr bwMode="auto">
          <a:xfrm flipH="1">
            <a:off x="5546725" y="1944688"/>
            <a:ext cx="6191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50" name="Line 29">
            <a:extLst>
              <a:ext uri="{FF2B5EF4-FFF2-40B4-BE49-F238E27FC236}">
                <a16:creationId xmlns:a16="http://schemas.microsoft.com/office/drawing/2014/main" id="{B57784E3-25AB-429C-BF5C-F40DDEB578DF}"/>
              </a:ext>
            </a:extLst>
          </p:cNvPr>
          <p:cNvSpPr>
            <a:spLocks noChangeShapeType="1"/>
          </p:cNvSpPr>
          <p:nvPr/>
        </p:nvSpPr>
        <p:spPr bwMode="auto">
          <a:xfrm flipH="1" flipV="1">
            <a:off x="2765425" y="1304925"/>
            <a:ext cx="342900" cy="1047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51" name="Line 30">
            <a:extLst>
              <a:ext uri="{FF2B5EF4-FFF2-40B4-BE49-F238E27FC236}">
                <a16:creationId xmlns:a16="http://schemas.microsoft.com/office/drawing/2014/main" id="{F98A0DD9-793E-4D9F-A7EA-C63F624E62C9}"/>
              </a:ext>
            </a:extLst>
          </p:cNvPr>
          <p:cNvSpPr>
            <a:spLocks noChangeShapeType="1"/>
          </p:cNvSpPr>
          <p:nvPr/>
        </p:nvSpPr>
        <p:spPr bwMode="auto">
          <a:xfrm flipH="1">
            <a:off x="2857500" y="963613"/>
            <a:ext cx="200025" cy="317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52" name="AutoShape 31">
            <a:extLst>
              <a:ext uri="{FF2B5EF4-FFF2-40B4-BE49-F238E27FC236}">
                <a16:creationId xmlns:a16="http://schemas.microsoft.com/office/drawing/2014/main" id="{8100ED05-BD7B-46BB-A659-6F7B0D747E22}"/>
              </a:ext>
            </a:extLst>
          </p:cNvPr>
          <p:cNvSpPr>
            <a:spLocks/>
          </p:cNvSpPr>
          <p:nvPr/>
        </p:nvSpPr>
        <p:spPr bwMode="auto">
          <a:xfrm>
            <a:off x="2762250" y="1166813"/>
            <a:ext cx="101600" cy="261937"/>
          </a:xfrm>
          <a:prstGeom prst="rightBrace">
            <a:avLst>
              <a:gd name="adj1" fmla="val 21484"/>
              <a:gd name="adj2" fmla="val 41819"/>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5853" name="TextBox 4">
            <a:extLst>
              <a:ext uri="{FF2B5EF4-FFF2-40B4-BE49-F238E27FC236}">
                <a16:creationId xmlns:a16="http://schemas.microsoft.com/office/drawing/2014/main" id="{CDA56289-A22C-427C-90D7-DC833623869F}"/>
              </a:ext>
            </a:extLst>
          </p:cNvPr>
          <p:cNvSpPr txBox="1">
            <a:spLocks noChangeArrowheads="1"/>
          </p:cNvSpPr>
          <p:nvPr/>
        </p:nvSpPr>
        <p:spPr bwMode="auto">
          <a:xfrm>
            <a:off x="1624013" y="50006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细菌</a:t>
            </a:r>
          </a:p>
        </p:txBody>
      </p:sp>
      <p:sp>
        <p:nvSpPr>
          <p:cNvPr id="35854" name="TextBox 4">
            <a:extLst>
              <a:ext uri="{FF2B5EF4-FFF2-40B4-BE49-F238E27FC236}">
                <a16:creationId xmlns:a16="http://schemas.microsoft.com/office/drawing/2014/main" id="{DD931030-1836-40D6-A259-C93D7BEE2C8E}"/>
              </a:ext>
            </a:extLst>
          </p:cNvPr>
          <p:cNvSpPr txBox="1">
            <a:spLocks noChangeArrowheads="1"/>
          </p:cNvSpPr>
          <p:nvPr/>
        </p:nvSpPr>
        <p:spPr bwMode="auto">
          <a:xfrm>
            <a:off x="304800" y="1543050"/>
            <a:ext cx="1676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氨苄青霉素抗性基因</a:t>
            </a:r>
            <a:endParaRPr lang="en-US" altLang="zh-CN" sz="1800" b="1">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amp</a:t>
            </a:r>
            <a:r>
              <a:rPr lang="en-US" altLang="zh-CN" sz="1800" b="1" baseline="30000">
                <a:latin typeface="Times New Roman" panose="02020603050405020304" pitchFamily="18" charset="0"/>
                <a:ea typeface="黑体" panose="02010609060101010101" pitchFamily="49" charset="-122"/>
                <a:cs typeface="Times New Roman" panose="02020603050405020304" pitchFamily="18" charset="0"/>
              </a:rPr>
              <a:t>R </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gene</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35855" name="TextBox 4">
            <a:extLst>
              <a:ext uri="{FF2B5EF4-FFF2-40B4-BE49-F238E27FC236}">
                <a16:creationId xmlns:a16="http://schemas.microsoft.com/office/drawing/2014/main" id="{77983F28-1797-4040-AD23-8E0DC33FA804}"/>
              </a:ext>
            </a:extLst>
          </p:cNvPr>
          <p:cNvSpPr txBox="1">
            <a:spLocks noChangeArrowheads="1"/>
          </p:cNvSpPr>
          <p:nvPr/>
        </p:nvSpPr>
        <p:spPr bwMode="auto">
          <a:xfrm>
            <a:off x="1966913" y="15811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质粒</a:t>
            </a:r>
          </a:p>
        </p:txBody>
      </p:sp>
      <p:sp>
        <p:nvSpPr>
          <p:cNvPr id="35856" name="TextBox 4">
            <a:extLst>
              <a:ext uri="{FF2B5EF4-FFF2-40B4-BE49-F238E27FC236}">
                <a16:creationId xmlns:a16="http://schemas.microsoft.com/office/drawing/2014/main" id="{F427687C-0F44-467A-86FD-F1E0A0B16604}"/>
              </a:ext>
            </a:extLst>
          </p:cNvPr>
          <p:cNvSpPr txBox="1">
            <a:spLocks noChangeArrowheads="1"/>
          </p:cNvSpPr>
          <p:nvPr/>
        </p:nvSpPr>
        <p:spPr bwMode="auto">
          <a:xfrm>
            <a:off x="3005138" y="119221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酶切位点</a:t>
            </a:r>
          </a:p>
        </p:txBody>
      </p:sp>
      <p:sp>
        <p:nvSpPr>
          <p:cNvPr id="35857" name="TextBox 4">
            <a:extLst>
              <a:ext uri="{FF2B5EF4-FFF2-40B4-BE49-F238E27FC236}">
                <a16:creationId xmlns:a16="http://schemas.microsoft.com/office/drawing/2014/main" id="{F7A41396-99B8-4760-9CC2-125CD73DAEFF}"/>
              </a:ext>
            </a:extLst>
          </p:cNvPr>
          <p:cNvSpPr txBox="1">
            <a:spLocks noChangeArrowheads="1"/>
          </p:cNvSpPr>
          <p:nvPr/>
        </p:nvSpPr>
        <p:spPr bwMode="auto">
          <a:xfrm>
            <a:off x="4333875" y="26193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蜂鸟细胞</a:t>
            </a:r>
          </a:p>
        </p:txBody>
      </p:sp>
      <p:sp>
        <p:nvSpPr>
          <p:cNvPr id="35858" name="TextBox 4">
            <a:extLst>
              <a:ext uri="{FF2B5EF4-FFF2-40B4-BE49-F238E27FC236}">
                <a16:creationId xmlns:a16="http://schemas.microsoft.com/office/drawing/2014/main" id="{12F0E75E-6A25-4B0D-B29E-6E88E6CECB7D}"/>
              </a:ext>
            </a:extLst>
          </p:cNvPr>
          <p:cNvSpPr txBox="1">
            <a:spLocks noChangeArrowheads="1"/>
          </p:cNvSpPr>
          <p:nvPr/>
        </p:nvSpPr>
        <p:spPr bwMode="auto">
          <a:xfrm>
            <a:off x="5532438" y="12763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目的基因</a:t>
            </a:r>
          </a:p>
        </p:txBody>
      </p:sp>
      <p:sp>
        <p:nvSpPr>
          <p:cNvPr id="35859" name="TextBox 4">
            <a:extLst>
              <a:ext uri="{FF2B5EF4-FFF2-40B4-BE49-F238E27FC236}">
                <a16:creationId xmlns:a16="http://schemas.microsoft.com/office/drawing/2014/main" id="{222BE770-4A4E-4C43-8F73-49B250E41749}"/>
              </a:ext>
            </a:extLst>
          </p:cNvPr>
          <p:cNvSpPr txBox="1">
            <a:spLocks noChangeArrowheads="1"/>
          </p:cNvSpPr>
          <p:nvPr/>
        </p:nvSpPr>
        <p:spPr bwMode="auto">
          <a:xfrm>
            <a:off x="5486400" y="1735138"/>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DNA</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片段</a:t>
            </a:r>
          </a:p>
        </p:txBody>
      </p:sp>
      <p:sp>
        <p:nvSpPr>
          <p:cNvPr id="35860" name="TextBox 4">
            <a:extLst>
              <a:ext uri="{FF2B5EF4-FFF2-40B4-BE49-F238E27FC236}">
                <a16:creationId xmlns:a16="http://schemas.microsoft.com/office/drawing/2014/main" id="{85FB0585-4162-4C03-8388-959722FF4624}"/>
              </a:ext>
            </a:extLst>
          </p:cNvPr>
          <p:cNvSpPr txBox="1">
            <a:spLocks noChangeArrowheads="1"/>
          </p:cNvSpPr>
          <p:nvPr/>
        </p:nvSpPr>
        <p:spPr bwMode="auto">
          <a:xfrm>
            <a:off x="4343400" y="122078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黏末端</a:t>
            </a:r>
          </a:p>
        </p:txBody>
      </p:sp>
      <p:sp>
        <p:nvSpPr>
          <p:cNvPr id="35861" name="Line 24">
            <a:extLst>
              <a:ext uri="{FF2B5EF4-FFF2-40B4-BE49-F238E27FC236}">
                <a16:creationId xmlns:a16="http://schemas.microsoft.com/office/drawing/2014/main" id="{1E686C6D-2EB8-4526-8E00-11FF7650F691}"/>
              </a:ext>
            </a:extLst>
          </p:cNvPr>
          <p:cNvSpPr>
            <a:spLocks noChangeShapeType="1"/>
          </p:cNvSpPr>
          <p:nvPr/>
        </p:nvSpPr>
        <p:spPr bwMode="auto">
          <a:xfrm>
            <a:off x="5105400" y="1524000"/>
            <a:ext cx="209550" cy="2333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5862" name="TextBox 4">
            <a:extLst>
              <a:ext uri="{FF2B5EF4-FFF2-40B4-BE49-F238E27FC236}">
                <a16:creationId xmlns:a16="http://schemas.microsoft.com/office/drawing/2014/main" id="{B3DC4FDE-3C9D-4AD6-B4E0-22E058D7C99C}"/>
              </a:ext>
            </a:extLst>
          </p:cNvPr>
          <p:cNvSpPr txBox="1">
            <a:spLocks noChangeArrowheads="1"/>
          </p:cNvSpPr>
          <p:nvPr/>
        </p:nvSpPr>
        <p:spPr bwMode="auto">
          <a:xfrm>
            <a:off x="935038" y="120650"/>
            <a:ext cx="1892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技术</a:t>
            </a:r>
          </a:p>
        </p:txBody>
      </p:sp>
      <p:sp>
        <p:nvSpPr>
          <p:cNvPr id="35863" name="TextBox 4">
            <a:extLst>
              <a:ext uri="{FF2B5EF4-FFF2-40B4-BE49-F238E27FC236}">
                <a16:creationId xmlns:a16="http://schemas.microsoft.com/office/drawing/2014/main" id="{698403E6-B0ED-4CAB-9CC9-243E1FE2070F}"/>
              </a:ext>
            </a:extLst>
          </p:cNvPr>
          <p:cNvSpPr txBox="1">
            <a:spLocks noChangeArrowheads="1"/>
          </p:cNvSpPr>
          <p:nvPr/>
        </p:nvSpPr>
        <p:spPr bwMode="auto">
          <a:xfrm>
            <a:off x="5792788" y="241776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非重组质粒</a:t>
            </a:r>
          </a:p>
        </p:txBody>
      </p:sp>
      <p:sp>
        <p:nvSpPr>
          <p:cNvPr id="35864" name="TextBox 4">
            <a:extLst>
              <a:ext uri="{FF2B5EF4-FFF2-40B4-BE49-F238E27FC236}">
                <a16:creationId xmlns:a16="http://schemas.microsoft.com/office/drawing/2014/main" id="{0BDCA332-C8A3-4066-BF5E-5B5F91AC22A5}"/>
              </a:ext>
            </a:extLst>
          </p:cNvPr>
          <p:cNvSpPr txBox="1">
            <a:spLocks noChangeArrowheads="1"/>
          </p:cNvSpPr>
          <p:nvPr/>
        </p:nvSpPr>
        <p:spPr bwMode="auto">
          <a:xfrm>
            <a:off x="3776663" y="275431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重组质粒</a:t>
            </a:r>
          </a:p>
        </p:txBody>
      </p:sp>
      <p:sp>
        <p:nvSpPr>
          <p:cNvPr id="35865" name="Rectangle 2">
            <a:extLst>
              <a:ext uri="{FF2B5EF4-FFF2-40B4-BE49-F238E27FC236}">
                <a16:creationId xmlns:a16="http://schemas.microsoft.com/office/drawing/2014/main" id="{262464A5-E04C-4E8E-9A2B-724F0AFC0149}"/>
              </a:ext>
            </a:extLst>
          </p:cNvPr>
          <p:cNvSpPr>
            <a:spLocks noGrp="1" noChangeArrowheads="1"/>
          </p:cNvSpPr>
          <p:nvPr>
            <p:ph type="title" idx="4294967295"/>
          </p:nvPr>
        </p:nvSpPr>
        <p:spPr>
          <a:xfrm>
            <a:off x="0" y="5969000"/>
            <a:ext cx="2468563" cy="646113"/>
          </a:xfrm>
        </p:spPr>
        <p:txBody>
          <a:bodyPr/>
          <a:lstStyle/>
          <a:p>
            <a:pPr marL="0" indent="0" eaLnBrk="1" hangingPunct="1"/>
            <a:r>
              <a:rPr lang="zh-CN" altLang="en-US">
                <a:ea typeface="黑体" panose="02010609060101010101" pitchFamily="49" charset="-122"/>
              </a:rPr>
              <a:t>插入失活</a:t>
            </a:r>
            <a:endParaRPr lang="en-US" altLang="zh-CN">
              <a:ea typeface="黑体" panose="02010609060101010101" pitchFamily="49" charset="-122"/>
            </a:endParaRPr>
          </a:p>
        </p:txBody>
      </p:sp>
      <p:sp>
        <p:nvSpPr>
          <p:cNvPr id="3" name="灯片编号占位符 2">
            <a:extLst>
              <a:ext uri="{FF2B5EF4-FFF2-40B4-BE49-F238E27FC236}">
                <a16:creationId xmlns:a16="http://schemas.microsoft.com/office/drawing/2014/main" id="{DB420F1A-2DAA-42CD-89CB-5381BC00E368}"/>
              </a:ext>
            </a:extLst>
          </p:cNvPr>
          <p:cNvSpPr>
            <a:spLocks noGrp="1"/>
          </p:cNvSpPr>
          <p:nvPr>
            <p:ph type="sldNum" sz="quarter" idx="10"/>
          </p:nvPr>
        </p:nvSpPr>
        <p:spPr/>
        <p:txBody>
          <a:bodyPr/>
          <a:lstStyle/>
          <a:p>
            <a:pPr>
              <a:defRPr/>
            </a:pPr>
            <a:fld id="{FC0DE128-5A74-45ED-A265-ADDBB0D594D1}" type="slidenum">
              <a:rPr lang="en-US" altLang="zh-CN"/>
              <a:pPr>
                <a:defRPr/>
              </a:pPr>
              <a:t>19</a:t>
            </a:fld>
            <a:endParaRPr lang="en-US" altLang="zh-C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A044DAD6-E787-472F-BD65-07F4843B776F}"/>
              </a:ext>
            </a:extLst>
          </p:cNvPr>
          <p:cNvSpPr txBox="1">
            <a:spLocks noChangeArrowheads="1"/>
          </p:cNvSpPr>
          <p:nvPr/>
        </p:nvSpPr>
        <p:spPr bwMode="auto">
          <a:xfrm>
            <a:off x="454025" y="1143000"/>
            <a:ext cx="8232775" cy="4970463"/>
          </a:xfrm>
          <a:prstGeom prst="rect">
            <a:avLst/>
          </a:prstGeom>
          <a:noFill/>
          <a:ln>
            <a:noFill/>
          </a:ln>
          <a:effectLst/>
        </p:spPr>
        <p:txBody>
          <a:bodyPr>
            <a:spAutoFit/>
          </a:bodyPr>
          <a:lstStyle>
            <a:lvl1pPr marL="350838" indent="-350838" algn="l" rtl="0" eaLnBrk="0" fontAlgn="base" hangingPunct="0">
              <a:spcBef>
                <a:spcPct val="45000"/>
              </a:spcBef>
              <a:spcAft>
                <a:spcPct val="20000"/>
              </a:spcAft>
              <a:buClr>
                <a:schemeClr val="tx2"/>
              </a:buClr>
              <a:buChar char="•"/>
              <a:defRPr sz="2800" b="1">
                <a:solidFill>
                  <a:schemeClr val="tx1"/>
                </a:solidFill>
                <a:latin typeface="黑体" panose="02010609060101010101" pitchFamily="49" charset="-122"/>
                <a:ea typeface="黑体" panose="02010609060101010101" pitchFamily="49" charset="-122"/>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3pPr>
            <a:lvl4pPr marL="18288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4pPr>
            <a:lvl5pPr marL="2286000" indent="-3349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a:lstStyle>
          <a:p>
            <a:pPr>
              <a:lnSpc>
                <a:spcPct val="150000"/>
              </a:lnSpc>
              <a:spcBef>
                <a:spcPct val="0"/>
              </a:spcBef>
              <a:defRPr/>
            </a:pPr>
            <a:r>
              <a:rPr kumimoji="0" lang="zh-CN" altLang="en-US"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重组</a:t>
            </a:r>
            <a:r>
              <a:rPr kumimoji="0" lang="en-US" altLang="zh-CN"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DNA</a:t>
            </a:r>
            <a:r>
              <a:rPr kumimoji="0" lang="zh-CN" altLang="en-US"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技术（</a:t>
            </a:r>
            <a:r>
              <a:rPr kumimoji="0" lang="en-US" altLang="zh-CN"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Recombinant DNA technology </a:t>
            </a:r>
            <a:r>
              <a:rPr kumimoji="0" lang="zh-CN" altLang="en-US"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也称为</a:t>
            </a:r>
            <a:r>
              <a:rPr kumimoji="0" lang="zh-CN" altLang="en-US"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基因工程（</a:t>
            </a:r>
            <a:r>
              <a:rPr kumimoji="0" lang="en-US" altLang="zh-CN"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Genetic engineering</a:t>
            </a:r>
            <a:r>
              <a:rPr kumimoji="0" lang="zh-CN" altLang="en-US"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rPr>
              <a:t>）</a:t>
            </a:r>
            <a:endParaRPr kumimoji="0" lang="en-US" altLang="zh-CN" kern="0" dirty="0">
              <a:solidFill>
                <a:srgbClr val="FF0000"/>
              </a:solidFill>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50000"/>
              </a:lnSpc>
              <a:spcBef>
                <a:spcPct val="0"/>
              </a:spcBef>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获取目的基因（</a:t>
            </a:r>
            <a:r>
              <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rPr>
              <a:t>Target gene</a:t>
            </a: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a:t>
            </a:r>
          </a:p>
          <a:p>
            <a:pPr lvl="1">
              <a:lnSpc>
                <a:spcPct val="150000"/>
              </a:lnSpc>
              <a:spcBef>
                <a:spcPct val="0"/>
              </a:spcBef>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构建表达载体</a:t>
            </a:r>
            <a:endParaRPr kumimoji="0" lang="en-US" altLang="zh-CN" kern="0" dirty="0">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50000"/>
              </a:lnSpc>
              <a:spcBef>
                <a:spcPct val="0"/>
              </a:spcBef>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重组分子导入宿主细胞</a:t>
            </a:r>
          </a:p>
          <a:p>
            <a:pPr lvl="1">
              <a:lnSpc>
                <a:spcPct val="150000"/>
              </a:lnSpc>
              <a:spcBef>
                <a:spcPct val="0"/>
              </a:spcBef>
              <a:defRPr/>
            </a:pPr>
            <a:r>
              <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rPr>
              <a:t>重组体的筛选鉴定</a:t>
            </a:r>
          </a:p>
          <a:p>
            <a:pPr>
              <a:lnSpc>
                <a:spcPct val="150000"/>
              </a:lnSpc>
              <a:spcBef>
                <a:spcPct val="0"/>
              </a:spcBef>
              <a:defRPr/>
            </a:pPr>
            <a:endParaRPr kumimoji="0" lang="zh-CN" altLang="en-US"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1267" name="Rectangle 2">
            <a:extLst>
              <a:ext uri="{FF2B5EF4-FFF2-40B4-BE49-F238E27FC236}">
                <a16:creationId xmlns:a16="http://schemas.microsoft.com/office/drawing/2014/main" id="{535F9AEA-BD89-4D0A-A16B-C3DD4495D984}"/>
              </a:ext>
            </a:extLst>
          </p:cNvPr>
          <p:cNvSpPr>
            <a:spLocks noGrp="1" noChangeArrowheads="1"/>
          </p:cNvSpPr>
          <p:nvPr>
            <p:ph type="title"/>
          </p:nvPr>
        </p:nvSpPr>
        <p:spPr>
          <a:xfrm>
            <a:off x="304800" y="152400"/>
            <a:ext cx="8534400" cy="590550"/>
          </a:xfrm>
        </p:spPr>
        <p:txBody>
          <a:bodyPr/>
          <a:lstStyle/>
          <a:p>
            <a:pPr marL="0" indent="0" eaLnBrk="1" hangingPunct="1"/>
            <a:r>
              <a:rPr lang="zh-CN" altLang="en-US">
                <a:latin typeface="Times New Roman" panose="02020603050405020304" pitchFamily="18" charset="0"/>
              </a:rPr>
              <a:t>重组</a:t>
            </a:r>
            <a:r>
              <a:rPr lang="en-US" altLang="zh-CN">
                <a:latin typeface="Times New Roman" panose="02020603050405020304" pitchFamily="18" charset="0"/>
              </a:rPr>
              <a:t>DNA</a:t>
            </a:r>
            <a:r>
              <a:rPr lang="zh-CN" altLang="en-US">
                <a:latin typeface="Times New Roman" panose="02020603050405020304" pitchFamily="18" charset="0"/>
              </a:rPr>
              <a:t>技术的基本步骤</a:t>
            </a:r>
            <a:endParaRPr lang="en-US" altLang="zh-CN">
              <a:latin typeface="Times New Roman" panose="02020603050405020304" pitchFamily="18" charset="0"/>
            </a:endParaRPr>
          </a:p>
        </p:txBody>
      </p:sp>
      <p:sp>
        <p:nvSpPr>
          <p:cNvPr id="3" name="灯片编号占位符 2">
            <a:extLst>
              <a:ext uri="{FF2B5EF4-FFF2-40B4-BE49-F238E27FC236}">
                <a16:creationId xmlns:a16="http://schemas.microsoft.com/office/drawing/2014/main" id="{ED37ECC3-85A8-4021-B519-4794A926D8BF}"/>
              </a:ext>
            </a:extLst>
          </p:cNvPr>
          <p:cNvSpPr>
            <a:spLocks noGrp="1"/>
          </p:cNvSpPr>
          <p:nvPr>
            <p:ph type="sldNum" sz="quarter" idx="10"/>
          </p:nvPr>
        </p:nvSpPr>
        <p:spPr/>
        <p:txBody>
          <a:bodyPr/>
          <a:lstStyle/>
          <a:p>
            <a:pPr>
              <a:defRPr/>
            </a:pPr>
            <a:fld id="{5DE5195F-663E-4F8E-BF3A-3DDE3A527D12}" type="slidenum">
              <a:rPr lang="en-US" altLang="zh-CN"/>
              <a:pPr>
                <a:defRPr/>
              </a:pPr>
              <a:t>2</a:t>
            </a:fld>
            <a:endParaRPr lang="en-US" altLang="zh-CN"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0_04GeneCloning_3-U">
            <a:extLst>
              <a:ext uri="{FF2B5EF4-FFF2-40B4-BE49-F238E27FC236}">
                <a16:creationId xmlns:a16="http://schemas.microsoft.com/office/drawing/2014/main" id="{5030F6B6-0136-4B78-B4B9-08633774E0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5447"/>
          <a:stretch>
            <a:fillRect/>
          </a:stretch>
        </p:blipFill>
        <p:spPr bwMode="auto">
          <a:xfrm>
            <a:off x="1203325" y="174625"/>
            <a:ext cx="6737350" cy="622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3">
            <a:extLst>
              <a:ext uri="{FF2B5EF4-FFF2-40B4-BE49-F238E27FC236}">
                <a16:creationId xmlns:a16="http://schemas.microsoft.com/office/drawing/2014/main" id="{01989482-F6B2-4CD1-B91B-709E403DC599}"/>
              </a:ext>
            </a:extLst>
          </p:cNvPr>
          <p:cNvSpPr>
            <a:spLocks noChangeArrowheads="1"/>
          </p:cNvSpPr>
          <p:nvPr/>
        </p:nvSpPr>
        <p:spPr bwMode="auto">
          <a:xfrm>
            <a:off x="1238250" y="225425"/>
            <a:ext cx="1343025" cy="222250"/>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7892" name="AutoShape 6">
            <a:extLst>
              <a:ext uri="{FF2B5EF4-FFF2-40B4-BE49-F238E27FC236}">
                <a16:creationId xmlns:a16="http://schemas.microsoft.com/office/drawing/2014/main" id="{75719F1E-EDE8-4CCB-9A63-53A8FCF8F532}"/>
              </a:ext>
            </a:extLst>
          </p:cNvPr>
          <p:cNvSpPr>
            <a:spLocks/>
          </p:cNvSpPr>
          <p:nvPr/>
        </p:nvSpPr>
        <p:spPr bwMode="auto">
          <a:xfrm>
            <a:off x="5427663" y="1782763"/>
            <a:ext cx="136525" cy="319087"/>
          </a:xfrm>
          <a:prstGeom prst="rightBrace">
            <a:avLst>
              <a:gd name="adj1" fmla="val 19477"/>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7893" name="Text Box 8">
            <a:extLst>
              <a:ext uri="{FF2B5EF4-FFF2-40B4-BE49-F238E27FC236}">
                <a16:creationId xmlns:a16="http://schemas.microsoft.com/office/drawing/2014/main" id="{1887A3B4-236B-4D9C-8DE8-C3EDC5427F23}"/>
              </a:ext>
            </a:extLst>
          </p:cNvPr>
          <p:cNvSpPr txBox="1">
            <a:spLocks noChangeArrowheads="1"/>
          </p:cNvSpPr>
          <p:nvPr/>
        </p:nvSpPr>
        <p:spPr bwMode="auto">
          <a:xfrm>
            <a:off x="2860675" y="809625"/>
            <a:ext cx="781050" cy="15557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i="1">
                <a:latin typeface="Times New Roman" panose="02020603050405020304" pitchFamily="18" charset="0"/>
                <a:ea typeface="ヒラギノ角ゴ Pro W3"/>
                <a:cs typeface="Times New Roman" panose="02020603050405020304" pitchFamily="18" charset="0"/>
              </a:rPr>
              <a:t>lacZ</a:t>
            </a:r>
            <a:r>
              <a:rPr kumimoji="0" lang="en-US" altLang="zh-CN" sz="1200" b="1">
                <a:latin typeface="Times New Roman" panose="02020603050405020304" pitchFamily="18" charset="0"/>
                <a:ea typeface="ヒラギノ角ゴ Pro W3"/>
                <a:cs typeface="Times New Roman" panose="02020603050405020304" pitchFamily="18" charset="0"/>
              </a:rPr>
              <a:t> gene</a:t>
            </a:r>
            <a:endParaRPr kumimoji="0" lang="en-US" altLang="zh-CN" sz="1600" b="1">
              <a:latin typeface="Times New Roman" panose="02020603050405020304" pitchFamily="18" charset="0"/>
              <a:ea typeface="ヒラギノ角ゴ Pro W3"/>
              <a:cs typeface="Times New Roman" panose="02020603050405020304" pitchFamily="18" charset="0"/>
            </a:endParaRPr>
          </a:p>
        </p:txBody>
      </p:sp>
      <p:sp>
        <p:nvSpPr>
          <p:cNvPr id="37894" name="Line 15">
            <a:extLst>
              <a:ext uri="{FF2B5EF4-FFF2-40B4-BE49-F238E27FC236}">
                <a16:creationId xmlns:a16="http://schemas.microsoft.com/office/drawing/2014/main" id="{D5E33CB2-51B2-48D7-9D2E-5D76E331A825}"/>
              </a:ext>
            </a:extLst>
          </p:cNvPr>
          <p:cNvSpPr>
            <a:spLocks noChangeShapeType="1"/>
          </p:cNvSpPr>
          <p:nvPr/>
        </p:nvSpPr>
        <p:spPr bwMode="auto">
          <a:xfrm flipV="1">
            <a:off x="1870075" y="1308100"/>
            <a:ext cx="488950" cy="3651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5" name="Line 16">
            <a:extLst>
              <a:ext uri="{FF2B5EF4-FFF2-40B4-BE49-F238E27FC236}">
                <a16:creationId xmlns:a16="http://schemas.microsoft.com/office/drawing/2014/main" id="{F059FF68-5352-4D0C-A86C-9D86E4DE28A5}"/>
              </a:ext>
            </a:extLst>
          </p:cNvPr>
          <p:cNvSpPr>
            <a:spLocks noChangeShapeType="1"/>
          </p:cNvSpPr>
          <p:nvPr/>
        </p:nvSpPr>
        <p:spPr bwMode="auto">
          <a:xfrm flipH="1" flipV="1">
            <a:off x="2465388" y="1466850"/>
            <a:ext cx="100012" cy="1873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6" name="Line 17">
            <a:extLst>
              <a:ext uri="{FF2B5EF4-FFF2-40B4-BE49-F238E27FC236}">
                <a16:creationId xmlns:a16="http://schemas.microsoft.com/office/drawing/2014/main" id="{5586A39B-6800-47E1-8D64-2F372AB1BA84}"/>
              </a:ext>
            </a:extLst>
          </p:cNvPr>
          <p:cNvSpPr>
            <a:spLocks noChangeShapeType="1"/>
          </p:cNvSpPr>
          <p:nvPr/>
        </p:nvSpPr>
        <p:spPr bwMode="auto">
          <a:xfrm flipH="1">
            <a:off x="5368925" y="1470025"/>
            <a:ext cx="265113" cy="3365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7" name="Line 19">
            <a:extLst>
              <a:ext uri="{FF2B5EF4-FFF2-40B4-BE49-F238E27FC236}">
                <a16:creationId xmlns:a16="http://schemas.microsoft.com/office/drawing/2014/main" id="{8F690546-1ACD-4DA3-8B5F-71DE0770A840}"/>
              </a:ext>
            </a:extLst>
          </p:cNvPr>
          <p:cNvSpPr>
            <a:spLocks noChangeShapeType="1"/>
          </p:cNvSpPr>
          <p:nvPr/>
        </p:nvSpPr>
        <p:spPr bwMode="auto">
          <a:xfrm flipH="1">
            <a:off x="5549900" y="1944688"/>
            <a:ext cx="6191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8" name="Line 24">
            <a:extLst>
              <a:ext uri="{FF2B5EF4-FFF2-40B4-BE49-F238E27FC236}">
                <a16:creationId xmlns:a16="http://schemas.microsoft.com/office/drawing/2014/main" id="{22435485-B5AC-4BAA-A4DA-0170F90EDE85}"/>
              </a:ext>
            </a:extLst>
          </p:cNvPr>
          <p:cNvSpPr>
            <a:spLocks noChangeShapeType="1"/>
          </p:cNvSpPr>
          <p:nvPr/>
        </p:nvSpPr>
        <p:spPr bwMode="auto">
          <a:xfrm flipH="1" flipV="1">
            <a:off x="2765425" y="1304925"/>
            <a:ext cx="342900" cy="1047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9" name="Line 25">
            <a:extLst>
              <a:ext uri="{FF2B5EF4-FFF2-40B4-BE49-F238E27FC236}">
                <a16:creationId xmlns:a16="http://schemas.microsoft.com/office/drawing/2014/main" id="{3DB6C8DB-CEE6-4EA5-8129-9E13FE6FD95A}"/>
              </a:ext>
            </a:extLst>
          </p:cNvPr>
          <p:cNvSpPr>
            <a:spLocks noChangeShapeType="1"/>
          </p:cNvSpPr>
          <p:nvPr/>
        </p:nvSpPr>
        <p:spPr bwMode="auto">
          <a:xfrm flipH="1">
            <a:off x="2857500" y="963613"/>
            <a:ext cx="200025" cy="317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00" name="AutoShape 26">
            <a:extLst>
              <a:ext uri="{FF2B5EF4-FFF2-40B4-BE49-F238E27FC236}">
                <a16:creationId xmlns:a16="http://schemas.microsoft.com/office/drawing/2014/main" id="{3CDE38D3-8FC5-4CF7-9D66-CC1968D9D849}"/>
              </a:ext>
            </a:extLst>
          </p:cNvPr>
          <p:cNvSpPr>
            <a:spLocks/>
          </p:cNvSpPr>
          <p:nvPr/>
        </p:nvSpPr>
        <p:spPr bwMode="auto">
          <a:xfrm>
            <a:off x="2762250" y="1166813"/>
            <a:ext cx="101600" cy="261937"/>
          </a:xfrm>
          <a:prstGeom prst="rightBrace">
            <a:avLst>
              <a:gd name="adj1" fmla="val 21484"/>
              <a:gd name="adj2" fmla="val 41819"/>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7901" name="TextBox 4">
            <a:extLst>
              <a:ext uri="{FF2B5EF4-FFF2-40B4-BE49-F238E27FC236}">
                <a16:creationId xmlns:a16="http://schemas.microsoft.com/office/drawing/2014/main" id="{3D509B7C-1EF7-4456-AC21-6FA66B2EB2B0}"/>
              </a:ext>
            </a:extLst>
          </p:cNvPr>
          <p:cNvSpPr txBox="1">
            <a:spLocks noChangeArrowheads="1"/>
          </p:cNvSpPr>
          <p:nvPr/>
        </p:nvSpPr>
        <p:spPr bwMode="auto">
          <a:xfrm>
            <a:off x="1624013" y="50006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细菌</a:t>
            </a:r>
          </a:p>
        </p:txBody>
      </p:sp>
      <p:sp>
        <p:nvSpPr>
          <p:cNvPr id="37902" name="TextBox 4">
            <a:extLst>
              <a:ext uri="{FF2B5EF4-FFF2-40B4-BE49-F238E27FC236}">
                <a16:creationId xmlns:a16="http://schemas.microsoft.com/office/drawing/2014/main" id="{1844E9CE-4BE3-4F2B-8C1B-A44708C637B9}"/>
              </a:ext>
            </a:extLst>
          </p:cNvPr>
          <p:cNvSpPr txBox="1">
            <a:spLocks noChangeArrowheads="1"/>
          </p:cNvSpPr>
          <p:nvPr/>
        </p:nvSpPr>
        <p:spPr bwMode="auto">
          <a:xfrm>
            <a:off x="304800" y="1543050"/>
            <a:ext cx="1676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氨苄青霉素抗性基因</a:t>
            </a:r>
            <a:endParaRPr lang="en-US" altLang="zh-CN" sz="1800" b="1">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amp</a:t>
            </a:r>
            <a:r>
              <a:rPr lang="en-US" altLang="zh-CN" sz="1800" b="1" baseline="30000">
                <a:latin typeface="Times New Roman" panose="02020603050405020304" pitchFamily="18" charset="0"/>
                <a:ea typeface="黑体" panose="02010609060101010101" pitchFamily="49" charset="-122"/>
                <a:cs typeface="Times New Roman" panose="02020603050405020304" pitchFamily="18" charset="0"/>
              </a:rPr>
              <a:t>R </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gene</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37903" name="TextBox 4">
            <a:extLst>
              <a:ext uri="{FF2B5EF4-FFF2-40B4-BE49-F238E27FC236}">
                <a16:creationId xmlns:a16="http://schemas.microsoft.com/office/drawing/2014/main" id="{201D69BD-D735-4349-A2BF-C92684A4D2ED}"/>
              </a:ext>
            </a:extLst>
          </p:cNvPr>
          <p:cNvSpPr txBox="1">
            <a:spLocks noChangeArrowheads="1"/>
          </p:cNvSpPr>
          <p:nvPr/>
        </p:nvSpPr>
        <p:spPr bwMode="auto">
          <a:xfrm>
            <a:off x="1966913" y="15811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质粒</a:t>
            </a:r>
          </a:p>
        </p:txBody>
      </p:sp>
      <p:sp>
        <p:nvSpPr>
          <p:cNvPr id="37904" name="TextBox 4">
            <a:extLst>
              <a:ext uri="{FF2B5EF4-FFF2-40B4-BE49-F238E27FC236}">
                <a16:creationId xmlns:a16="http://schemas.microsoft.com/office/drawing/2014/main" id="{7AD6D457-4162-416D-8463-261652923554}"/>
              </a:ext>
            </a:extLst>
          </p:cNvPr>
          <p:cNvSpPr txBox="1">
            <a:spLocks noChangeArrowheads="1"/>
          </p:cNvSpPr>
          <p:nvPr/>
        </p:nvSpPr>
        <p:spPr bwMode="auto">
          <a:xfrm>
            <a:off x="3005138" y="119221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酶切位点</a:t>
            </a:r>
          </a:p>
        </p:txBody>
      </p:sp>
      <p:sp>
        <p:nvSpPr>
          <p:cNvPr id="37905" name="TextBox 4">
            <a:extLst>
              <a:ext uri="{FF2B5EF4-FFF2-40B4-BE49-F238E27FC236}">
                <a16:creationId xmlns:a16="http://schemas.microsoft.com/office/drawing/2014/main" id="{69E69868-6C89-4EA3-95C8-8B0900512EAE}"/>
              </a:ext>
            </a:extLst>
          </p:cNvPr>
          <p:cNvSpPr txBox="1">
            <a:spLocks noChangeArrowheads="1"/>
          </p:cNvSpPr>
          <p:nvPr/>
        </p:nvSpPr>
        <p:spPr bwMode="auto">
          <a:xfrm>
            <a:off x="4333875" y="26193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蜂鸟细胞</a:t>
            </a:r>
          </a:p>
        </p:txBody>
      </p:sp>
      <p:sp>
        <p:nvSpPr>
          <p:cNvPr id="37906" name="TextBox 4">
            <a:extLst>
              <a:ext uri="{FF2B5EF4-FFF2-40B4-BE49-F238E27FC236}">
                <a16:creationId xmlns:a16="http://schemas.microsoft.com/office/drawing/2014/main" id="{D256262C-BC72-42EF-BCAD-821F4EF79699}"/>
              </a:ext>
            </a:extLst>
          </p:cNvPr>
          <p:cNvSpPr txBox="1">
            <a:spLocks noChangeArrowheads="1"/>
          </p:cNvSpPr>
          <p:nvPr/>
        </p:nvSpPr>
        <p:spPr bwMode="auto">
          <a:xfrm>
            <a:off x="5532438" y="12763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目的基因</a:t>
            </a:r>
          </a:p>
        </p:txBody>
      </p:sp>
      <p:sp>
        <p:nvSpPr>
          <p:cNvPr id="37907" name="TextBox 4">
            <a:extLst>
              <a:ext uri="{FF2B5EF4-FFF2-40B4-BE49-F238E27FC236}">
                <a16:creationId xmlns:a16="http://schemas.microsoft.com/office/drawing/2014/main" id="{8F021FC1-ACC9-4BE4-A51B-51EF0EDDEEFD}"/>
              </a:ext>
            </a:extLst>
          </p:cNvPr>
          <p:cNvSpPr txBox="1">
            <a:spLocks noChangeArrowheads="1"/>
          </p:cNvSpPr>
          <p:nvPr/>
        </p:nvSpPr>
        <p:spPr bwMode="auto">
          <a:xfrm>
            <a:off x="5486400" y="1735138"/>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DNA</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片段</a:t>
            </a:r>
          </a:p>
        </p:txBody>
      </p:sp>
      <p:sp>
        <p:nvSpPr>
          <p:cNvPr id="37908" name="TextBox 4">
            <a:extLst>
              <a:ext uri="{FF2B5EF4-FFF2-40B4-BE49-F238E27FC236}">
                <a16:creationId xmlns:a16="http://schemas.microsoft.com/office/drawing/2014/main" id="{AEA8C4D7-4B05-434A-AEBD-172EF7BFD9EB}"/>
              </a:ext>
            </a:extLst>
          </p:cNvPr>
          <p:cNvSpPr txBox="1">
            <a:spLocks noChangeArrowheads="1"/>
          </p:cNvSpPr>
          <p:nvPr/>
        </p:nvSpPr>
        <p:spPr bwMode="auto">
          <a:xfrm>
            <a:off x="4343400" y="122078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黏末端</a:t>
            </a:r>
          </a:p>
        </p:txBody>
      </p:sp>
      <p:sp>
        <p:nvSpPr>
          <p:cNvPr id="37909" name="Line 24">
            <a:extLst>
              <a:ext uri="{FF2B5EF4-FFF2-40B4-BE49-F238E27FC236}">
                <a16:creationId xmlns:a16="http://schemas.microsoft.com/office/drawing/2014/main" id="{13BB1640-1FC2-45AE-8130-0A987F79B6FD}"/>
              </a:ext>
            </a:extLst>
          </p:cNvPr>
          <p:cNvSpPr>
            <a:spLocks noChangeShapeType="1"/>
          </p:cNvSpPr>
          <p:nvPr/>
        </p:nvSpPr>
        <p:spPr bwMode="auto">
          <a:xfrm>
            <a:off x="5105400" y="1524000"/>
            <a:ext cx="209550" cy="2333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910" name="TextBox 4">
            <a:extLst>
              <a:ext uri="{FF2B5EF4-FFF2-40B4-BE49-F238E27FC236}">
                <a16:creationId xmlns:a16="http://schemas.microsoft.com/office/drawing/2014/main" id="{F69DA7CE-4E1A-425B-9E76-97FE2F220FB2}"/>
              </a:ext>
            </a:extLst>
          </p:cNvPr>
          <p:cNvSpPr txBox="1">
            <a:spLocks noChangeArrowheads="1"/>
          </p:cNvSpPr>
          <p:nvPr/>
        </p:nvSpPr>
        <p:spPr bwMode="auto">
          <a:xfrm>
            <a:off x="5792788" y="241776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非重组质粒</a:t>
            </a:r>
          </a:p>
        </p:txBody>
      </p:sp>
      <p:sp>
        <p:nvSpPr>
          <p:cNvPr id="37911" name="TextBox 4">
            <a:extLst>
              <a:ext uri="{FF2B5EF4-FFF2-40B4-BE49-F238E27FC236}">
                <a16:creationId xmlns:a16="http://schemas.microsoft.com/office/drawing/2014/main" id="{2F7D971B-6CE4-47EE-ACC3-8FB1DFA100CA}"/>
              </a:ext>
            </a:extLst>
          </p:cNvPr>
          <p:cNvSpPr txBox="1">
            <a:spLocks noChangeArrowheads="1"/>
          </p:cNvSpPr>
          <p:nvPr/>
        </p:nvSpPr>
        <p:spPr bwMode="auto">
          <a:xfrm>
            <a:off x="3776663" y="275431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重组质粒</a:t>
            </a:r>
          </a:p>
        </p:txBody>
      </p:sp>
      <p:sp>
        <p:nvSpPr>
          <p:cNvPr id="37912" name="TextBox 4">
            <a:extLst>
              <a:ext uri="{FF2B5EF4-FFF2-40B4-BE49-F238E27FC236}">
                <a16:creationId xmlns:a16="http://schemas.microsoft.com/office/drawing/2014/main" id="{5C61202E-4CCC-4EDB-B069-8A9820D6D02E}"/>
              </a:ext>
            </a:extLst>
          </p:cNvPr>
          <p:cNvSpPr txBox="1">
            <a:spLocks noChangeArrowheads="1"/>
          </p:cNvSpPr>
          <p:nvPr/>
        </p:nvSpPr>
        <p:spPr bwMode="auto">
          <a:xfrm>
            <a:off x="5791200" y="3516313"/>
            <a:ext cx="1905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携带质粒的细菌</a:t>
            </a:r>
          </a:p>
        </p:txBody>
      </p:sp>
      <p:sp>
        <p:nvSpPr>
          <p:cNvPr id="37913" name="TextBox 4">
            <a:extLst>
              <a:ext uri="{FF2B5EF4-FFF2-40B4-BE49-F238E27FC236}">
                <a16:creationId xmlns:a16="http://schemas.microsoft.com/office/drawing/2014/main" id="{DB3048D9-2CF9-49DD-B203-F0F231E330C9}"/>
              </a:ext>
            </a:extLst>
          </p:cNvPr>
          <p:cNvSpPr txBox="1">
            <a:spLocks noChangeArrowheads="1"/>
          </p:cNvSpPr>
          <p:nvPr/>
        </p:nvSpPr>
        <p:spPr bwMode="auto">
          <a:xfrm>
            <a:off x="935038" y="120650"/>
            <a:ext cx="1892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技术</a:t>
            </a:r>
          </a:p>
        </p:txBody>
      </p:sp>
      <p:sp>
        <p:nvSpPr>
          <p:cNvPr id="37914" name="Rectangle 2">
            <a:extLst>
              <a:ext uri="{FF2B5EF4-FFF2-40B4-BE49-F238E27FC236}">
                <a16:creationId xmlns:a16="http://schemas.microsoft.com/office/drawing/2014/main" id="{3C70843B-B5BA-444B-A1BF-6FD870726963}"/>
              </a:ext>
            </a:extLst>
          </p:cNvPr>
          <p:cNvSpPr>
            <a:spLocks noGrp="1" noChangeArrowheads="1"/>
          </p:cNvSpPr>
          <p:nvPr>
            <p:ph type="title" idx="4294967295"/>
          </p:nvPr>
        </p:nvSpPr>
        <p:spPr>
          <a:xfrm>
            <a:off x="0" y="5969000"/>
            <a:ext cx="2667000" cy="646113"/>
          </a:xfrm>
        </p:spPr>
        <p:txBody>
          <a:bodyPr/>
          <a:lstStyle/>
          <a:p>
            <a:pPr marL="0" indent="0" eaLnBrk="1" hangingPunct="1"/>
            <a:r>
              <a:rPr lang="zh-CN" altLang="en-US">
                <a:ea typeface="黑体" panose="02010609060101010101" pitchFamily="49" charset="-122"/>
              </a:rPr>
              <a:t>插入失活</a:t>
            </a:r>
            <a:endParaRPr lang="en-US" altLang="zh-CN">
              <a:ea typeface="黑体" panose="02010609060101010101" pitchFamily="49" charset="-122"/>
            </a:endParaRPr>
          </a:p>
        </p:txBody>
      </p:sp>
      <p:sp>
        <p:nvSpPr>
          <p:cNvPr id="3" name="灯片编号占位符 2">
            <a:extLst>
              <a:ext uri="{FF2B5EF4-FFF2-40B4-BE49-F238E27FC236}">
                <a16:creationId xmlns:a16="http://schemas.microsoft.com/office/drawing/2014/main" id="{31D0F971-E88F-4AF1-B760-9224A8B21293}"/>
              </a:ext>
            </a:extLst>
          </p:cNvPr>
          <p:cNvSpPr>
            <a:spLocks noGrp="1"/>
          </p:cNvSpPr>
          <p:nvPr>
            <p:ph type="sldNum" sz="quarter" idx="10"/>
          </p:nvPr>
        </p:nvSpPr>
        <p:spPr/>
        <p:txBody>
          <a:bodyPr/>
          <a:lstStyle/>
          <a:p>
            <a:pPr>
              <a:defRPr/>
            </a:pPr>
            <a:fld id="{D6B8464A-27AD-4F4B-8346-A454FB54BEA4}" type="slidenum">
              <a:rPr lang="en-US" altLang="zh-CN"/>
              <a:pPr>
                <a:defRPr/>
              </a:pPr>
              <a:t>20</a:t>
            </a:fld>
            <a:endParaRPr lang="en-US" altLang="zh-C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20_04GeneCloning_4-U">
            <a:extLst>
              <a:ext uri="{FF2B5EF4-FFF2-40B4-BE49-F238E27FC236}">
                <a16:creationId xmlns:a16="http://schemas.microsoft.com/office/drawing/2014/main" id="{FD1FC02D-C489-4A54-B21B-1FBA1FC59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929"/>
          <a:stretch>
            <a:fillRect/>
          </a:stretch>
        </p:blipFill>
        <p:spPr bwMode="auto">
          <a:xfrm>
            <a:off x="1203325" y="174625"/>
            <a:ext cx="6737350" cy="645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a:extLst>
              <a:ext uri="{FF2B5EF4-FFF2-40B4-BE49-F238E27FC236}">
                <a16:creationId xmlns:a16="http://schemas.microsoft.com/office/drawing/2014/main" id="{54C9E0F5-AE55-4B92-807E-0CE6E0A1F837}"/>
              </a:ext>
            </a:extLst>
          </p:cNvPr>
          <p:cNvSpPr>
            <a:spLocks noChangeArrowheads="1"/>
          </p:cNvSpPr>
          <p:nvPr/>
        </p:nvSpPr>
        <p:spPr bwMode="auto">
          <a:xfrm>
            <a:off x="3016250" y="4657725"/>
            <a:ext cx="1343025" cy="222250"/>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9940" name="Rectangle 4">
            <a:extLst>
              <a:ext uri="{FF2B5EF4-FFF2-40B4-BE49-F238E27FC236}">
                <a16:creationId xmlns:a16="http://schemas.microsoft.com/office/drawing/2014/main" id="{81E9BA77-90A5-4187-B8B2-DF253DD24A44}"/>
              </a:ext>
            </a:extLst>
          </p:cNvPr>
          <p:cNvSpPr>
            <a:spLocks noChangeArrowheads="1"/>
          </p:cNvSpPr>
          <p:nvPr/>
        </p:nvSpPr>
        <p:spPr bwMode="auto">
          <a:xfrm>
            <a:off x="1238250" y="225425"/>
            <a:ext cx="1343025" cy="222250"/>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9941" name="AutoShape 7">
            <a:extLst>
              <a:ext uri="{FF2B5EF4-FFF2-40B4-BE49-F238E27FC236}">
                <a16:creationId xmlns:a16="http://schemas.microsoft.com/office/drawing/2014/main" id="{BA2DA034-82C0-4374-835A-BC01FAE6165B}"/>
              </a:ext>
            </a:extLst>
          </p:cNvPr>
          <p:cNvSpPr>
            <a:spLocks/>
          </p:cNvSpPr>
          <p:nvPr/>
        </p:nvSpPr>
        <p:spPr bwMode="auto">
          <a:xfrm>
            <a:off x="5427663" y="1782763"/>
            <a:ext cx="136525" cy="319087"/>
          </a:xfrm>
          <a:prstGeom prst="rightBrace">
            <a:avLst>
              <a:gd name="adj1" fmla="val 19477"/>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9942" name="Text Box 9">
            <a:extLst>
              <a:ext uri="{FF2B5EF4-FFF2-40B4-BE49-F238E27FC236}">
                <a16:creationId xmlns:a16="http://schemas.microsoft.com/office/drawing/2014/main" id="{090DC4C0-2689-402F-92E4-F62229341FA9}"/>
              </a:ext>
            </a:extLst>
          </p:cNvPr>
          <p:cNvSpPr txBox="1">
            <a:spLocks noChangeArrowheads="1"/>
          </p:cNvSpPr>
          <p:nvPr/>
        </p:nvSpPr>
        <p:spPr bwMode="auto">
          <a:xfrm>
            <a:off x="2860675" y="809625"/>
            <a:ext cx="781050" cy="15557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i="1">
                <a:latin typeface="Times New Roman" panose="02020603050405020304" pitchFamily="18" charset="0"/>
                <a:ea typeface="ヒラギノ角ゴ Pro W3"/>
                <a:cs typeface="Times New Roman" panose="02020603050405020304" pitchFamily="18" charset="0"/>
              </a:rPr>
              <a:t>lacZ</a:t>
            </a:r>
            <a:r>
              <a:rPr kumimoji="0" lang="en-US" altLang="zh-CN" sz="1200" b="1">
                <a:latin typeface="Times New Roman" panose="02020603050405020304" pitchFamily="18" charset="0"/>
                <a:ea typeface="ヒラギノ角ゴ Pro W3"/>
                <a:cs typeface="Times New Roman" panose="02020603050405020304" pitchFamily="18" charset="0"/>
              </a:rPr>
              <a:t> gene</a:t>
            </a:r>
            <a:endParaRPr kumimoji="0" lang="en-US" altLang="zh-CN" sz="1600" b="1">
              <a:latin typeface="Times New Roman" panose="02020603050405020304" pitchFamily="18" charset="0"/>
              <a:ea typeface="ヒラギノ角ゴ Pro W3"/>
              <a:cs typeface="Times New Roman" panose="02020603050405020304" pitchFamily="18" charset="0"/>
            </a:endParaRPr>
          </a:p>
        </p:txBody>
      </p:sp>
      <p:sp>
        <p:nvSpPr>
          <p:cNvPr id="39943" name="Line 16">
            <a:extLst>
              <a:ext uri="{FF2B5EF4-FFF2-40B4-BE49-F238E27FC236}">
                <a16:creationId xmlns:a16="http://schemas.microsoft.com/office/drawing/2014/main" id="{157FD394-6C93-4C9B-B800-A2A62171FD94}"/>
              </a:ext>
            </a:extLst>
          </p:cNvPr>
          <p:cNvSpPr>
            <a:spLocks noChangeShapeType="1"/>
          </p:cNvSpPr>
          <p:nvPr/>
        </p:nvSpPr>
        <p:spPr bwMode="auto">
          <a:xfrm flipV="1">
            <a:off x="1870075" y="1308100"/>
            <a:ext cx="485775" cy="3651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4" name="Line 17">
            <a:extLst>
              <a:ext uri="{FF2B5EF4-FFF2-40B4-BE49-F238E27FC236}">
                <a16:creationId xmlns:a16="http://schemas.microsoft.com/office/drawing/2014/main" id="{41524C65-F862-4F1E-AA6A-86F84A94F65F}"/>
              </a:ext>
            </a:extLst>
          </p:cNvPr>
          <p:cNvSpPr>
            <a:spLocks noChangeShapeType="1"/>
          </p:cNvSpPr>
          <p:nvPr/>
        </p:nvSpPr>
        <p:spPr bwMode="auto">
          <a:xfrm flipH="1" flipV="1">
            <a:off x="2462213" y="1463675"/>
            <a:ext cx="103187" cy="190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5" name="Line 18">
            <a:extLst>
              <a:ext uri="{FF2B5EF4-FFF2-40B4-BE49-F238E27FC236}">
                <a16:creationId xmlns:a16="http://schemas.microsoft.com/office/drawing/2014/main" id="{774C9302-9210-4C8D-909D-65EB8197BBA7}"/>
              </a:ext>
            </a:extLst>
          </p:cNvPr>
          <p:cNvSpPr>
            <a:spLocks noChangeShapeType="1"/>
          </p:cNvSpPr>
          <p:nvPr/>
        </p:nvSpPr>
        <p:spPr bwMode="auto">
          <a:xfrm flipH="1">
            <a:off x="5368925" y="1470025"/>
            <a:ext cx="265113" cy="3365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6" name="Line 20">
            <a:extLst>
              <a:ext uri="{FF2B5EF4-FFF2-40B4-BE49-F238E27FC236}">
                <a16:creationId xmlns:a16="http://schemas.microsoft.com/office/drawing/2014/main" id="{74CDA82C-AB34-4510-8714-E1B1DFBB6566}"/>
              </a:ext>
            </a:extLst>
          </p:cNvPr>
          <p:cNvSpPr>
            <a:spLocks noChangeShapeType="1"/>
          </p:cNvSpPr>
          <p:nvPr/>
        </p:nvSpPr>
        <p:spPr bwMode="auto">
          <a:xfrm flipH="1">
            <a:off x="5549900" y="1944688"/>
            <a:ext cx="61913"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7" name="Line 26">
            <a:extLst>
              <a:ext uri="{FF2B5EF4-FFF2-40B4-BE49-F238E27FC236}">
                <a16:creationId xmlns:a16="http://schemas.microsoft.com/office/drawing/2014/main" id="{7C5724B5-D65C-49C5-A886-65E705CC2664}"/>
              </a:ext>
            </a:extLst>
          </p:cNvPr>
          <p:cNvSpPr>
            <a:spLocks noChangeShapeType="1"/>
          </p:cNvSpPr>
          <p:nvPr/>
        </p:nvSpPr>
        <p:spPr bwMode="auto">
          <a:xfrm flipV="1">
            <a:off x="4114800" y="4933950"/>
            <a:ext cx="660400" cy="2730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8" name="Line 27">
            <a:extLst>
              <a:ext uri="{FF2B5EF4-FFF2-40B4-BE49-F238E27FC236}">
                <a16:creationId xmlns:a16="http://schemas.microsoft.com/office/drawing/2014/main" id="{4AEBD79B-ABC2-48C1-963B-164AF96F6DC6}"/>
              </a:ext>
            </a:extLst>
          </p:cNvPr>
          <p:cNvSpPr>
            <a:spLocks noChangeShapeType="1"/>
          </p:cNvSpPr>
          <p:nvPr/>
        </p:nvSpPr>
        <p:spPr bwMode="auto">
          <a:xfrm flipH="1" flipV="1">
            <a:off x="5213350" y="4921250"/>
            <a:ext cx="717550" cy="2921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9" name="Line 31">
            <a:extLst>
              <a:ext uri="{FF2B5EF4-FFF2-40B4-BE49-F238E27FC236}">
                <a16:creationId xmlns:a16="http://schemas.microsoft.com/office/drawing/2014/main" id="{743C8F14-5B69-4E29-8101-46E011F881D2}"/>
              </a:ext>
            </a:extLst>
          </p:cNvPr>
          <p:cNvSpPr>
            <a:spLocks noChangeShapeType="1"/>
          </p:cNvSpPr>
          <p:nvPr/>
        </p:nvSpPr>
        <p:spPr bwMode="auto">
          <a:xfrm flipH="1" flipV="1">
            <a:off x="2765425" y="1304925"/>
            <a:ext cx="342900" cy="10477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50" name="Line 32">
            <a:extLst>
              <a:ext uri="{FF2B5EF4-FFF2-40B4-BE49-F238E27FC236}">
                <a16:creationId xmlns:a16="http://schemas.microsoft.com/office/drawing/2014/main" id="{EF45DB22-13AF-43C6-83C3-FDAFC49563C6}"/>
              </a:ext>
            </a:extLst>
          </p:cNvPr>
          <p:cNvSpPr>
            <a:spLocks noChangeShapeType="1"/>
          </p:cNvSpPr>
          <p:nvPr/>
        </p:nvSpPr>
        <p:spPr bwMode="auto">
          <a:xfrm flipH="1">
            <a:off x="2857500" y="963613"/>
            <a:ext cx="200025" cy="317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51" name="AutoShape 33">
            <a:extLst>
              <a:ext uri="{FF2B5EF4-FFF2-40B4-BE49-F238E27FC236}">
                <a16:creationId xmlns:a16="http://schemas.microsoft.com/office/drawing/2014/main" id="{E246CA9A-8198-450F-B191-5B3ED44B087E}"/>
              </a:ext>
            </a:extLst>
          </p:cNvPr>
          <p:cNvSpPr>
            <a:spLocks/>
          </p:cNvSpPr>
          <p:nvPr/>
        </p:nvSpPr>
        <p:spPr bwMode="auto">
          <a:xfrm>
            <a:off x="2762250" y="1166813"/>
            <a:ext cx="101600" cy="261937"/>
          </a:xfrm>
          <a:prstGeom prst="rightBrace">
            <a:avLst>
              <a:gd name="adj1" fmla="val 21484"/>
              <a:gd name="adj2" fmla="val 41819"/>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宋体" panose="02010600030101010101" pitchFamily="2" charset="-122"/>
              <a:cs typeface="Times New Roman" panose="02020603050405020304" pitchFamily="18" charset="0"/>
            </a:endParaRPr>
          </a:p>
        </p:txBody>
      </p:sp>
      <p:sp>
        <p:nvSpPr>
          <p:cNvPr id="39952" name="TextBox 4">
            <a:extLst>
              <a:ext uri="{FF2B5EF4-FFF2-40B4-BE49-F238E27FC236}">
                <a16:creationId xmlns:a16="http://schemas.microsoft.com/office/drawing/2014/main" id="{6E5AF9CA-C4A4-4621-AE52-BD968BA1F8CB}"/>
              </a:ext>
            </a:extLst>
          </p:cNvPr>
          <p:cNvSpPr txBox="1">
            <a:spLocks noChangeArrowheads="1"/>
          </p:cNvSpPr>
          <p:nvPr/>
        </p:nvSpPr>
        <p:spPr bwMode="auto">
          <a:xfrm>
            <a:off x="1624013" y="50006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细菌</a:t>
            </a:r>
          </a:p>
        </p:txBody>
      </p:sp>
      <p:sp>
        <p:nvSpPr>
          <p:cNvPr id="39953" name="TextBox 4">
            <a:extLst>
              <a:ext uri="{FF2B5EF4-FFF2-40B4-BE49-F238E27FC236}">
                <a16:creationId xmlns:a16="http://schemas.microsoft.com/office/drawing/2014/main" id="{EDE2DEE9-1A1A-4999-9AB5-998B6C179ABD}"/>
              </a:ext>
            </a:extLst>
          </p:cNvPr>
          <p:cNvSpPr txBox="1">
            <a:spLocks noChangeArrowheads="1"/>
          </p:cNvSpPr>
          <p:nvPr/>
        </p:nvSpPr>
        <p:spPr bwMode="auto">
          <a:xfrm>
            <a:off x="304800" y="1543050"/>
            <a:ext cx="16764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氨苄青霉素抗性基因</a:t>
            </a:r>
            <a:endParaRPr lang="en-US" altLang="zh-CN" sz="1800" b="1">
              <a:latin typeface="Times New Roman" panose="02020603050405020304" pitchFamily="18" charset="0"/>
              <a:ea typeface="黑体" panose="02010609060101010101" pitchFamily="49" charset="-122"/>
              <a:cs typeface="Times New Roman" panose="02020603050405020304" pitchFamily="18" charset="0"/>
            </a:endParaRPr>
          </a:p>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amp</a:t>
            </a:r>
            <a:r>
              <a:rPr lang="en-US" altLang="zh-CN" sz="1800" b="1" baseline="30000">
                <a:latin typeface="Times New Roman" panose="02020603050405020304" pitchFamily="18" charset="0"/>
                <a:ea typeface="黑体" panose="02010609060101010101" pitchFamily="49" charset="-122"/>
                <a:cs typeface="Times New Roman" panose="02020603050405020304" pitchFamily="18" charset="0"/>
              </a:rPr>
              <a:t>R </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gene</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a:t>
            </a:r>
          </a:p>
        </p:txBody>
      </p:sp>
      <p:sp>
        <p:nvSpPr>
          <p:cNvPr id="39954" name="TextBox 4">
            <a:extLst>
              <a:ext uri="{FF2B5EF4-FFF2-40B4-BE49-F238E27FC236}">
                <a16:creationId xmlns:a16="http://schemas.microsoft.com/office/drawing/2014/main" id="{F852552B-7769-4894-B07E-C5CE38857B4A}"/>
              </a:ext>
            </a:extLst>
          </p:cNvPr>
          <p:cNvSpPr txBox="1">
            <a:spLocks noChangeArrowheads="1"/>
          </p:cNvSpPr>
          <p:nvPr/>
        </p:nvSpPr>
        <p:spPr bwMode="auto">
          <a:xfrm>
            <a:off x="1966913" y="15811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质粒</a:t>
            </a:r>
          </a:p>
        </p:txBody>
      </p:sp>
      <p:sp>
        <p:nvSpPr>
          <p:cNvPr id="39955" name="TextBox 4">
            <a:extLst>
              <a:ext uri="{FF2B5EF4-FFF2-40B4-BE49-F238E27FC236}">
                <a16:creationId xmlns:a16="http://schemas.microsoft.com/office/drawing/2014/main" id="{0B854D4C-BADA-4DCA-8634-058030EDF993}"/>
              </a:ext>
            </a:extLst>
          </p:cNvPr>
          <p:cNvSpPr txBox="1">
            <a:spLocks noChangeArrowheads="1"/>
          </p:cNvSpPr>
          <p:nvPr/>
        </p:nvSpPr>
        <p:spPr bwMode="auto">
          <a:xfrm>
            <a:off x="3005138" y="1192213"/>
            <a:ext cx="11668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酶切位点</a:t>
            </a:r>
          </a:p>
        </p:txBody>
      </p:sp>
      <p:sp>
        <p:nvSpPr>
          <p:cNvPr id="39956" name="TextBox 4">
            <a:extLst>
              <a:ext uri="{FF2B5EF4-FFF2-40B4-BE49-F238E27FC236}">
                <a16:creationId xmlns:a16="http://schemas.microsoft.com/office/drawing/2014/main" id="{B2BEFE8F-1718-43D9-B9E1-4832442579FB}"/>
              </a:ext>
            </a:extLst>
          </p:cNvPr>
          <p:cNvSpPr txBox="1">
            <a:spLocks noChangeArrowheads="1"/>
          </p:cNvSpPr>
          <p:nvPr/>
        </p:nvSpPr>
        <p:spPr bwMode="auto">
          <a:xfrm>
            <a:off x="4333875" y="26193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蜂鸟细胞</a:t>
            </a:r>
          </a:p>
        </p:txBody>
      </p:sp>
      <p:sp>
        <p:nvSpPr>
          <p:cNvPr id="39957" name="TextBox 4">
            <a:extLst>
              <a:ext uri="{FF2B5EF4-FFF2-40B4-BE49-F238E27FC236}">
                <a16:creationId xmlns:a16="http://schemas.microsoft.com/office/drawing/2014/main" id="{BDA3287E-43B6-43CE-96E6-3CF60D45CFCA}"/>
              </a:ext>
            </a:extLst>
          </p:cNvPr>
          <p:cNvSpPr txBox="1">
            <a:spLocks noChangeArrowheads="1"/>
          </p:cNvSpPr>
          <p:nvPr/>
        </p:nvSpPr>
        <p:spPr bwMode="auto">
          <a:xfrm>
            <a:off x="5532438" y="1276350"/>
            <a:ext cx="1166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目的基因</a:t>
            </a:r>
          </a:p>
        </p:txBody>
      </p:sp>
      <p:sp>
        <p:nvSpPr>
          <p:cNvPr id="39958" name="TextBox 4">
            <a:extLst>
              <a:ext uri="{FF2B5EF4-FFF2-40B4-BE49-F238E27FC236}">
                <a16:creationId xmlns:a16="http://schemas.microsoft.com/office/drawing/2014/main" id="{B08BA1B1-CEEE-49CF-937D-8F37794486B0}"/>
              </a:ext>
            </a:extLst>
          </p:cNvPr>
          <p:cNvSpPr txBox="1">
            <a:spLocks noChangeArrowheads="1"/>
          </p:cNvSpPr>
          <p:nvPr/>
        </p:nvSpPr>
        <p:spPr bwMode="auto">
          <a:xfrm>
            <a:off x="5486400" y="1735138"/>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蜂鸟</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DNA</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片段</a:t>
            </a:r>
          </a:p>
        </p:txBody>
      </p:sp>
      <p:sp>
        <p:nvSpPr>
          <p:cNvPr id="39959" name="TextBox 4">
            <a:extLst>
              <a:ext uri="{FF2B5EF4-FFF2-40B4-BE49-F238E27FC236}">
                <a16:creationId xmlns:a16="http://schemas.microsoft.com/office/drawing/2014/main" id="{3312A37A-EDA7-4548-9EAD-A3BA07E0BD82}"/>
              </a:ext>
            </a:extLst>
          </p:cNvPr>
          <p:cNvSpPr txBox="1">
            <a:spLocks noChangeArrowheads="1"/>
          </p:cNvSpPr>
          <p:nvPr/>
        </p:nvSpPr>
        <p:spPr bwMode="auto">
          <a:xfrm>
            <a:off x="4343400" y="1220788"/>
            <a:ext cx="11668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黏末端</a:t>
            </a:r>
          </a:p>
        </p:txBody>
      </p:sp>
      <p:sp>
        <p:nvSpPr>
          <p:cNvPr id="39960" name="Line 24">
            <a:extLst>
              <a:ext uri="{FF2B5EF4-FFF2-40B4-BE49-F238E27FC236}">
                <a16:creationId xmlns:a16="http://schemas.microsoft.com/office/drawing/2014/main" id="{1E561458-4B47-495D-BED7-960FDE9CDA8B}"/>
              </a:ext>
            </a:extLst>
          </p:cNvPr>
          <p:cNvSpPr>
            <a:spLocks noChangeShapeType="1"/>
          </p:cNvSpPr>
          <p:nvPr/>
        </p:nvSpPr>
        <p:spPr bwMode="auto">
          <a:xfrm>
            <a:off x="5105400" y="1524000"/>
            <a:ext cx="209550" cy="233363"/>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61" name="TextBox 4">
            <a:extLst>
              <a:ext uri="{FF2B5EF4-FFF2-40B4-BE49-F238E27FC236}">
                <a16:creationId xmlns:a16="http://schemas.microsoft.com/office/drawing/2014/main" id="{005E1B3E-8884-409E-B7EB-FE7A4ED466D9}"/>
              </a:ext>
            </a:extLst>
          </p:cNvPr>
          <p:cNvSpPr txBox="1">
            <a:spLocks noChangeArrowheads="1"/>
          </p:cNvSpPr>
          <p:nvPr/>
        </p:nvSpPr>
        <p:spPr bwMode="auto">
          <a:xfrm>
            <a:off x="935038" y="120650"/>
            <a:ext cx="1892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技术</a:t>
            </a:r>
          </a:p>
        </p:txBody>
      </p:sp>
      <p:sp>
        <p:nvSpPr>
          <p:cNvPr id="39962" name="TextBox 4">
            <a:extLst>
              <a:ext uri="{FF2B5EF4-FFF2-40B4-BE49-F238E27FC236}">
                <a16:creationId xmlns:a16="http://schemas.microsoft.com/office/drawing/2014/main" id="{C2E5A894-D82F-4088-B4B9-E12681F23DD4}"/>
              </a:ext>
            </a:extLst>
          </p:cNvPr>
          <p:cNvSpPr txBox="1">
            <a:spLocks noChangeArrowheads="1"/>
          </p:cNvSpPr>
          <p:nvPr/>
        </p:nvSpPr>
        <p:spPr bwMode="auto">
          <a:xfrm>
            <a:off x="2720975" y="4552950"/>
            <a:ext cx="1892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000" b="1">
                <a:latin typeface="Times New Roman" panose="02020603050405020304" pitchFamily="18" charset="0"/>
                <a:ea typeface="黑体" panose="02010609060101010101" pitchFamily="49" charset="-122"/>
                <a:cs typeface="Times New Roman" panose="02020603050405020304" pitchFamily="18" charset="0"/>
              </a:rPr>
              <a:t>结果</a:t>
            </a:r>
          </a:p>
        </p:txBody>
      </p:sp>
      <p:sp>
        <p:nvSpPr>
          <p:cNvPr id="39963" name="TextBox 4">
            <a:extLst>
              <a:ext uri="{FF2B5EF4-FFF2-40B4-BE49-F238E27FC236}">
                <a16:creationId xmlns:a16="http://schemas.microsoft.com/office/drawing/2014/main" id="{A99B054E-6A13-4587-A2B1-FA6CD0658F80}"/>
              </a:ext>
            </a:extLst>
          </p:cNvPr>
          <p:cNvSpPr txBox="1">
            <a:spLocks noChangeArrowheads="1"/>
          </p:cNvSpPr>
          <p:nvPr/>
        </p:nvSpPr>
        <p:spPr bwMode="auto">
          <a:xfrm>
            <a:off x="5792788" y="241776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非重组质粒</a:t>
            </a:r>
          </a:p>
        </p:txBody>
      </p:sp>
      <p:sp>
        <p:nvSpPr>
          <p:cNvPr id="39964" name="TextBox 4">
            <a:extLst>
              <a:ext uri="{FF2B5EF4-FFF2-40B4-BE49-F238E27FC236}">
                <a16:creationId xmlns:a16="http://schemas.microsoft.com/office/drawing/2014/main" id="{5E62D918-2299-485B-8A5F-4E1D1E4B825A}"/>
              </a:ext>
            </a:extLst>
          </p:cNvPr>
          <p:cNvSpPr txBox="1">
            <a:spLocks noChangeArrowheads="1"/>
          </p:cNvSpPr>
          <p:nvPr/>
        </p:nvSpPr>
        <p:spPr bwMode="auto">
          <a:xfrm>
            <a:off x="3776663" y="2754313"/>
            <a:ext cx="1600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重组质粒</a:t>
            </a:r>
          </a:p>
        </p:txBody>
      </p:sp>
      <p:sp>
        <p:nvSpPr>
          <p:cNvPr id="39965" name="TextBox 4">
            <a:extLst>
              <a:ext uri="{FF2B5EF4-FFF2-40B4-BE49-F238E27FC236}">
                <a16:creationId xmlns:a16="http://schemas.microsoft.com/office/drawing/2014/main" id="{DB0C7074-A003-47C5-8720-B3DA038CF54A}"/>
              </a:ext>
            </a:extLst>
          </p:cNvPr>
          <p:cNvSpPr txBox="1">
            <a:spLocks noChangeArrowheads="1"/>
          </p:cNvSpPr>
          <p:nvPr/>
        </p:nvSpPr>
        <p:spPr bwMode="auto">
          <a:xfrm>
            <a:off x="5791200" y="3516313"/>
            <a:ext cx="1905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携带质粒的细菌</a:t>
            </a:r>
          </a:p>
        </p:txBody>
      </p:sp>
      <p:sp>
        <p:nvSpPr>
          <p:cNvPr id="39966" name="TextBox 4">
            <a:extLst>
              <a:ext uri="{FF2B5EF4-FFF2-40B4-BE49-F238E27FC236}">
                <a16:creationId xmlns:a16="http://schemas.microsoft.com/office/drawing/2014/main" id="{B399F48D-511D-49B6-B41F-9FCE3EC70E1D}"/>
              </a:ext>
            </a:extLst>
          </p:cNvPr>
          <p:cNvSpPr txBox="1">
            <a:spLocks noChangeArrowheads="1"/>
          </p:cNvSpPr>
          <p:nvPr/>
        </p:nvSpPr>
        <p:spPr bwMode="auto">
          <a:xfrm>
            <a:off x="2598738" y="4930775"/>
            <a:ext cx="16002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携带非重组质粒的菌落 </a:t>
            </a:r>
            <a:r>
              <a:rPr lang="en-US" altLang="zh-CN" sz="1800" b="1" i="1">
                <a:latin typeface="Times New Roman" panose="02020603050405020304" pitchFamily="18" charset="0"/>
                <a:ea typeface="黑体" panose="02010609060101010101" pitchFamily="49" charset="-122"/>
                <a:cs typeface="Times New Roman" panose="02020603050405020304" pitchFamily="18" charset="0"/>
              </a:rPr>
              <a:t>lac</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Z</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基因完整</a:t>
            </a:r>
          </a:p>
        </p:txBody>
      </p:sp>
      <p:sp>
        <p:nvSpPr>
          <p:cNvPr id="39967" name="TextBox 4">
            <a:extLst>
              <a:ext uri="{FF2B5EF4-FFF2-40B4-BE49-F238E27FC236}">
                <a16:creationId xmlns:a16="http://schemas.microsoft.com/office/drawing/2014/main" id="{6E64907A-4B8A-47B3-98FF-D79192C06B8D}"/>
              </a:ext>
            </a:extLst>
          </p:cNvPr>
          <p:cNvSpPr txBox="1">
            <a:spLocks noChangeArrowheads="1"/>
          </p:cNvSpPr>
          <p:nvPr/>
        </p:nvSpPr>
        <p:spPr bwMode="auto">
          <a:xfrm>
            <a:off x="5791200" y="4867275"/>
            <a:ext cx="1600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携带重组质粒的菌落 </a:t>
            </a:r>
            <a:r>
              <a:rPr lang="en-US" altLang="zh-CN" sz="1800" b="1" i="1">
                <a:latin typeface="Times New Roman" panose="02020603050405020304" pitchFamily="18" charset="0"/>
                <a:ea typeface="黑体" panose="02010609060101010101" pitchFamily="49" charset="-122"/>
                <a:cs typeface="Times New Roman" panose="02020603050405020304" pitchFamily="18" charset="0"/>
              </a:rPr>
              <a:t>lac</a:t>
            </a:r>
            <a:r>
              <a:rPr lang="en-US" altLang="zh-CN" sz="1800" b="1">
                <a:latin typeface="Times New Roman" panose="02020603050405020304" pitchFamily="18" charset="0"/>
                <a:ea typeface="黑体" panose="02010609060101010101" pitchFamily="49" charset="-122"/>
                <a:cs typeface="Times New Roman" panose="02020603050405020304" pitchFamily="18" charset="0"/>
              </a:rPr>
              <a:t>Z</a:t>
            </a:r>
            <a:r>
              <a:rPr lang="zh-CN" altLang="en-US" sz="1800" b="1">
                <a:latin typeface="Times New Roman" panose="02020603050405020304" pitchFamily="18" charset="0"/>
                <a:ea typeface="黑体" panose="02010609060101010101" pitchFamily="49" charset="-122"/>
                <a:cs typeface="Times New Roman" panose="02020603050405020304" pitchFamily="18" charset="0"/>
              </a:rPr>
              <a:t>基因被破坏</a:t>
            </a:r>
          </a:p>
        </p:txBody>
      </p:sp>
      <p:sp>
        <p:nvSpPr>
          <p:cNvPr id="39968" name="TextBox 4">
            <a:extLst>
              <a:ext uri="{FF2B5EF4-FFF2-40B4-BE49-F238E27FC236}">
                <a16:creationId xmlns:a16="http://schemas.microsoft.com/office/drawing/2014/main" id="{A1CCE7A4-7538-4D3B-99C5-A29F19A3027C}"/>
              </a:ext>
            </a:extLst>
          </p:cNvPr>
          <p:cNvSpPr txBox="1">
            <a:spLocks noChangeArrowheads="1"/>
          </p:cNvSpPr>
          <p:nvPr/>
        </p:nvSpPr>
        <p:spPr bwMode="auto">
          <a:xfrm>
            <a:off x="5389563" y="5916613"/>
            <a:ext cx="1568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黑体" panose="02010609060101010101" pitchFamily="49" charset="-122"/>
                <a:cs typeface="Times New Roman" panose="02020603050405020304" pitchFamily="18" charset="0"/>
              </a:rPr>
              <a:t>含有目的基因的细菌克隆</a:t>
            </a:r>
          </a:p>
        </p:txBody>
      </p:sp>
      <p:sp>
        <p:nvSpPr>
          <p:cNvPr id="39969" name="Rectangle 2">
            <a:extLst>
              <a:ext uri="{FF2B5EF4-FFF2-40B4-BE49-F238E27FC236}">
                <a16:creationId xmlns:a16="http://schemas.microsoft.com/office/drawing/2014/main" id="{FD9946BF-EE41-474F-9A7D-2985B8CD5C06}"/>
              </a:ext>
            </a:extLst>
          </p:cNvPr>
          <p:cNvSpPr>
            <a:spLocks noGrp="1" noChangeArrowheads="1"/>
          </p:cNvSpPr>
          <p:nvPr>
            <p:ph type="title" idx="4294967295"/>
          </p:nvPr>
        </p:nvSpPr>
        <p:spPr>
          <a:xfrm>
            <a:off x="0" y="5969000"/>
            <a:ext cx="2462213" cy="646113"/>
          </a:xfrm>
        </p:spPr>
        <p:txBody>
          <a:bodyPr/>
          <a:lstStyle/>
          <a:p>
            <a:pPr marL="0" indent="0" eaLnBrk="1" hangingPunct="1"/>
            <a:r>
              <a:rPr lang="zh-CN" altLang="en-US">
                <a:ea typeface="黑体" panose="02010609060101010101" pitchFamily="49" charset="-122"/>
              </a:rPr>
              <a:t>插入失活</a:t>
            </a:r>
            <a:endParaRPr lang="en-US" altLang="zh-CN">
              <a:ea typeface="黑体" panose="02010609060101010101" pitchFamily="49" charset="-122"/>
            </a:endParaRPr>
          </a:p>
        </p:txBody>
      </p:sp>
      <p:sp>
        <p:nvSpPr>
          <p:cNvPr id="3" name="灯片编号占位符 2">
            <a:extLst>
              <a:ext uri="{FF2B5EF4-FFF2-40B4-BE49-F238E27FC236}">
                <a16:creationId xmlns:a16="http://schemas.microsoft.com/office/drawing/2014/main" id="{75EF2AB8-FDE9-43F4-BE9B-83CD6C8247E4}"/>
              </a:ext>
            </a:extLst>
          </p:cNvPr>
          <p:cNvSpPr>
            <a:spLocks noGrp="1"/>
          </p:cNvSpPr>
          <p:nvPr>
            <p:ph type="sldNum" sz="quarter" idx="10"/>
          </p:nvPr>
        </p:nvSpPr>
        <p:spPr/>
        <p:txBody>
          <a:bodyPr/>
          <a:lstStyle/>
          <a:p>
            <a:pPr>
              <a:defRPr/>
            </a:pPr>
            <a:fld id="{3623D0E5-4D4E-4702-B49E-CFC657857500}" type="slidenum">
              <a:rPr lang="en-US" altLang="zh-CN"/>
              <a:pPr>
                <a:defRPr/>
              </a:pPr>
              <a:t>21</a:t>
            </a:fld>
            <a:endParaRPr lang="en-US" altLang="zh-C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a:extLst>
              <a:ext uri="{FF2B5EF4-FFF2-40B4-BE49-F238E27FC236}">
                <a16:creationId xmlns:a16="http://schemas.microsoft.com/office/drawing/2014/main" id="{67A5FDC9-8180-4FE9-9DF0-564B1D9AE7C1}"/>
              </a:ext>
            </a:extLst>
          </p:cNvPr>
          <p:cNvSpPr txBox="1">
            <a:spLocks noChangeArrowheads="1"/>
          </p:cNvSpPr>
          <p:nvPr/>
        </p:nvSpPr>
        <p:spPr bwMode="auto">
          <a:xfrm>
            <a:off x="454025" y="1143000"/>
            <a:ext cx="8232775"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0838" indent="-350838">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914400" indent="-449263">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3716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8288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286000" indent="-334963">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7432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32004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6576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41148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a:spcBef>
                <a:spcPct val="0"/>
              </a:spcBef>
            </a:pPr>
            <a:r>
              <a:rPr kumimoji="0" lang="zh-CN" altLang="en-US" sz="2800">
                <a:latin typeface="Times New Roman" panose="02020603050405020304" pitchFamily="18" charset="0"/>
                <a:cs typeface="Times New Roman" panose="02020603050405020304" pitchFamily="18" charset="0"/>
              </a:rPr>
              <a:t>基于载体遗传标记的筛选与鉴定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抗药性筛选法</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显色筛选法</a:t>
            </a:r>
            <a:endParaRPr kumimoji="0" lang="en-US" altLang="zh-CN" sz="2400">
              <a:latin typeface="Times New Roman" panose="02020603050405020304" pitchFamily="18" charset="0"/>
              <a:cs typeface="Times New Roman" panose="02020603050405020304" pitchFamily="18" charset="0"/>
            </a:endParaRPr>
          </a:p>
          <a:p>
            <a:pPr>
              <a:spcBef>
                <a:spcPct val="0"/>
              </a:spcBef>
            </a:pPr>
            <a:r>
              <a:rPr kumimoji="0" lang="zh-CN" altLang="en-US" sz="2800">
                <a:latin typeface="Times New Roman" panose="02020603050405020304" pitchFamily="18" charset="0"/>
                <a:cs typeface="Times New Roman" panose="02020603050405020304" pitchFamily="18" charset="0"/>
              </a:rPr>
              <a:t>基于克隆片段序列的筛选与鉴定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菌落原位杂交</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限制性酶切图谱法</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en-US" altLang="zh-CN" sz="2400">
                <a:latin typeface="Times New Roman" panose="02020603050405020304" pitchFamily="18" charset="0"/>
                <a:cs typeface="Times New Roman" panose="02020603050405020304" pitchFamily="18" charset="0"/>
              </a:rPr>
              <a:t>DNA</a:t>
            </a:r>
            <a:r>
              <a:rPr kumimoji="0" lang="zh-CN" altLang="en-US" sz="2400">
                <a:latin typeface="Times New Roman" panose="02020603050405020304" pitchFamily="18" charset="0"/>
                <a:cs typeface="Times New Roman" panose="02020603050405020304" pitchFamily="18" charset="0"/>
              </a:rPr>
              <a:t>测序</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核酸分子杂交（</a:t>
            </a:r>
            <a:r>
              <a:rPr kumimoji="0" lang="en-US" altLang="zh-CN" sz="2400">
                <a:latin typeface="Times New Roman" panose="02020603050405020304" pitchFamily="18" charset="0"/>
                <a:cs typeface="Times New Roman" panose="02020603050405020304" pitchFamily="18" charset="0"/>
              </a:rPr>
              <a:t>DNA-DNA</a:t>
            </a:r>
            <a:r>
              <a:rPr kumimoji="0" lang="zh-CN" altLang="en-US" sz="2400">
                <a:latin typeface="Times New Roman" panose="02020603050405020304" pitchFamily="18" charset="0"/>
                <a:cs typeface="Times New Roman" panose="02020603050405020304" pitchFamily="18" charset="0"/>
              </a:rPr>
              <a:t>杂交，</a:t>
            </a:r>
            <a:r>
              <a:rPr kumimoji="0" lang="en-US" altLang="zh-CN" sz="2400">
                <a:latin typeface="Times New Roman" panose="02020603050405020304" pitchFamily="18" charset="0"/>
                <a:cs typeface="Times New Roman" panose="02020603050405020304" pitchFamily="18" charset="0"/>
              </a:rPr>
              <a:t>DNA-RNA</a:t>
            </a:r>
            <a:r>
              <a:rPr kumimoji="0" lang="zh-CN" altLang="en-US" sz="2400">
                <a:latin typeface="Times New Roman" panose="02020603050405020304" pitchFamily="18" charset="0"/>
                <a:cs typeface="Times New Roman" panose="02020603050405020304" pitchFamily="18" charset="0"/>
              </a:rPr>
              <a:t>杂交）</a:t>
            </a:r>
            <a:endParaRPr kumimoji="0" lang="en-US" altLang="zh-CN" sz="2400">
              <a:latin typeface="Times New Roman" panose="02020603050405020304" pitchFamily="18" charset="0"/>
              <a:cs typeface="Times New Roman" panose="02020603050405020304" pitchFamily="18" charset="0"/>
            </a:endParaRPr>
          </a:p>
          <a:p>
            <a:pPr>
              <a:spcBef>
                <a:spcPct val="0"/>
              </a:spcBef>
            </a:pPr>
            <a:r>
              <a:rPr kumimoji="0" lang="zh-CN" altLang="en-US" sz="2800">
                <a:latin typeface="Times New Roman" panose="02020603050405020304" pitchFamily="18" charset="0"/>
                <a:cs typeface="Times New Roman" panose="02020603050405020304" pitchFamily="18" charset="0"/>
              </a:rPr>
              <a:t>基于外源基因表达产物的筛选与鉴定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外源基因蛋白质功能检测</a:t>
            </a:r>
          </a:p>
          <a:p>
            <a:pPr lvl="1">
              <a:spcBef>
                <a:spcPct val="0"/>
              </a:spcBef>
            </a:pPr>
            <a:r>
              <a:rPr kumimoji="0" lang="zh-CN" altLang="en-US" sz="2400">
                <a:latin typeface="Times New Roman" panose="02020603050405020304" pitchFamily="18" charset="0"/>
                <a:cs typeface="Times New Roman" panose="02020603050405020304" pitchFamily="18" charset="0"/>
              </a:rPr>
              <a:t>蛋白质凝胶电泳检测</a:t>
            </a:r>
            <a:endParaRPr kumimoji="0" lang="en-US" altLang="zh-CN">
              <a:latin typeface="Times New Roman" panose="02020603050405020304" pitchFamily="18" charset="0"/>
              <a:cs typeface="Times New Roman" panose="02020603050405020304" pitchFamily="18" charset="0"/>
            </a:endParaRPr>
          </a:p>
        </p:txBody>
      </p:sp>
      <p:pic>
        <p:nvPicPr>
          <p:cNvPr id="41987" name="图片 12">
            <a:extLst>
              <a:ext uri="{FF2B5EF4-FFF2-40B4-BE49-F238E27FC236}">
                <a16:creationId xmlns:a16="http://schemas.microsoft.com/office/drawing/2014/main" id="{D098176A-AF57-44BB-8A5D-4EC54B819A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09800"/>
            <a:ext cx="2263775"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a:extLst>
              <a:ext uri="{FF2B5EF4-FFF2-40B4-BE49-F238E27FC236}">
                <a16:creationId xmlns:a16="http://schemas.microsoft.com/office/drawing/2014/main" id="{292BEC9F-E05B-47DC-A638-8CDD070FA33D}"/>
              </a:ext>
            </a:extLst>
          </p:cNvPr>
          <p:cNvSpPr txBox="1">
            <a:spLocks noChangeArrowheads="1"/>
          </p:cNvSpPr>
          <p:nvPr/>
        </p:nvSpPr>
        <p:spPr>
          <a:xfrm>
            <a:off x="228600" y="1524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ea typeface="微软雅黑" panose="020B0503020204020204" pitchFamily="34" charset="-122"/>
                <a:cs typeface="Times New Roman" panose="02020603050405020304" pitchFamily="18" charset="0"/>
              </a:rPr>
              <a:t>重组子的筛选</a:t>
            </a:r>
            <a:endParaRPr kumimoji="0" lang="en-US" altLang="zh-CN" sz="4000" kern="0" dirty="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0CFE8E8D-64AE-4FD3-97B6-A58BA1587ABB}"/>
              </a:ext>
            </a:extLst>
          </p:cNvPr>
          <p:cNvSpPr>
            <a:spLocks noGrp="1"/>
          </p:cNvSpPr>
          <p:nvPr>
            <p:ph type="sldNum" sz="quarter" idx="10"/>
          </p:nvPr>
        </p:nvSpPr>
        <p:spPr/>
        <p:txBody>
          <a:bodyPr/>
          <a:lstStyle/>
          <a:p>
            <a:pPr>
              <a:defRPr/>
            </a:pPr>
            <a:fld id="{7EB675BA-4AC9-4C0B-B6BF-D4C797432EBA}" type="slidenum">
              <a:rPr lang="en-US" altLang="zh-CN"/>
              <a:pPr>
                <a:defRPr/>
              </a:pPr>
              <a:t>22</a:t>
            </a:fld>
            <a:endParaRPr lang="en-US" altLang="zh-CN" dirty="0"/>
          </a:p>
        </p:txBody>
      </p:sp>
      <p:grpSp>
        <p:nvGrpSpPr>
          <p:cNvPr id="41990" name="组合 10">
            <a:extLst>
              <a:ext uri="{FF2B5EF4-FFF2-40B4-BE49-F238E27FC236}">
                <a16:creationId xmlns:a16="http://schemas.microsoft.com/office/drawing/2014/main" id="{C7020361-1BD5-45CC-A24C-644E5A406539}"/>
              </a:ext>
            </a:extLst>
          </p:cNvPr>
          <p:cNvGrpSpPr>
            <a:grpSpLocks/>
          </p:cNvGrpSpPr>
          <p:nvPr/>
        </p:nvGrpSpPr>
        <p:grpSpPr bwMode="auto">
          <a:xfrm>
            <a:off x="7129463" y="1720850"/>
            <a:ext cx="1011237" cy="539750"/>
            <a:chOff x="6911756" y="660400"/>
            <a:chExt cx="1011815" cy="540936"/>
          </a:xfrm>
        </p:grpSpPr>
        <p:sp>
          <p:nvSpPr>
            <p:cNvPr id="2" name="矩形 1">
              <a:extLst>
                <a:ext uri="{FF2B5EF4-FFF2-40B4-BE49-F238E27FC236}">
                  <a16:creationId xmlns:a16="http://schemas.microsoft.com/office/drawing/2014/main" id="{CC3074C4-9EE2-49EF-B42B-0F5C0EFB2AA5}"/>
                </a:ext>
              </a:extLst>
            </p:cNvPr>
            <p:cNvSpPr/>
            <p:nvPr/>
          </p:nvSpPr>
          <p:spPr bwMode="auto">
            <a:xfrm>
              <a:off x="7086481" y="660400"/>
              <a:ext cx="533705" cy="101823"/>
            </a:xfrm>
            <a:prstGeom prst="rect">
              <a:avLst/>
            </a:prstGeom>
            <a:solidFill>
              <a:srgbClr val="C00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defRPr/>
              </a:pPr>
              <a:endParaRPr lang="zh-CN" altLang="en-US">
                <a:ea typeface="宋体" panose="02010600030101010101" pitchFamily="2" charset="-122"/>
              </a:endParaRPr>
            </a:p>
          </p:txBody>
        </p:sp>
        <p:sp>
          <p:nvSpPr>
            <p:cNvPr id="8" name="矩形 7">
              <a:extLst>
                <a:ext uri="{FF2B5EF4-FFF2-40B4-BE49-F238E27FC236}">
                  <a16:creationId xmlns:a16="http://schemas.microsoft.com/office/drawing/2014/main" id="{5C69D46E-C310-482D-BB1E-641FC9623A0D}"/>
                </a:ext>
              </a:extLst>
            </p:cNvPr>
            <p:cNvSpPr/>
            <p:nvPr/>
          </p:nvSpPr>
          <p:spPr bwMode="auto">
            <a:xfrm>
              <a:off x="7223084" y="760633"/>
              <a:ext cx="533705" cy="101823"/>
            </a:xfrm>
            <a:prstGeom prst="rect">
              <a:avLst/>
            </a:prstGeom>
            <a:solidFill>
              <a:srgbClr val="C00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defRPr/>
              </a:pPr>
              <a:endParaRPr lang="zh-CN" altLang="en-US">
                <a:ea typeface="宋体" panose="02010600030101010101" pitchFamily="2" charset="-122"/>
              </a:endParaRPr>
            </a:p>
          </p:txBody>
        </p:sp>
        <p:sp>
          <p:nvSpPr>
            <p:cNvPr id="42000" name="文本框 3">
              <a:extLst>
                <a:ext uri="{FF2B5EF4-FFF2-40B4-BE49-F238E27FC236}">
                  <a16:creationId xmlns:a16="http://schemas.microsoft.com/office/drawing/2014/main" id="{4DA45D69-2BE5-49D7-AC2A-8E5CAF80A420}"/>
                </a:ext>
              </a:extLst>
            </p:cNvPr>
            <p:cNvSpPr txBox="1">
              <a:spLocks noChangeArrowheads="1"/>
            </p:cNvSpPr>
            <p:nvPr/>
          </p:nvSpPr>
          <p:spPr bwMode="auto">
            <a:xfrm>
              <a:off x="6911756" y="862782"/>
              <a:ext cx="10118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1600" b="1">
                  <a:latin typeface="黑体" panose="02010609060101010101" pitchFamily="49" charset="-122"/>
                  <a:ea typeface="黑体" panose="02010609060101010101" pitchFamily="49" charset="-122"/>
                </a:rPr>
                <a:t>目的基因</a:t>
              </a:r>
            </a:p>
          </p:txBody>
        </p:sp>
        <p:sp>
          <p:nvSpPr>
            <p:cNvPr id="42001" name="矩形 9">
              <a:extLst>
                <a:ext uri="{FF2B5EF4-FFF2-40B4-BE49-F238E27FC236}">
                  <a16:creationId xmlns:a16="http://schemas.microsoft.com/office/drawing/2014/main" id="{7207D605-AB50-48A2-A345-E6FE16A63FDE}"/>
                </a:ext>
              </a:extLst>
            </p:cNvPr>
            <p:cNvSpPr>
              <a:spLocks noChangeArrowheads="1"/>
            </p:cNvSpPr>
            <p:nvPr/>
          </p:nvSpPr>
          <p:spPr bwMode="auto">
            <a:xfrm>
              <a:off x="7229301" y="719583"/>
              <a:ext cx="386649" cy="84016"/>
            </a:xfrm>
            <a:prstGeom prst="rect">
              <a:avLst/>
            </a:prstGeom>
            <a:solidFill>
              <a:srgbClr val="C00000"/>
            </a:solidFill>
            <a:ln>
              <a:noFill/>
            </a:ln>
            <a:extLst>
              <a:ext uri="{91240B29-F687-4F45-9708-019B960494DF}">
                <a14:hiddenLine xmlns:a14="http://schemas.microsoft.com/office/drawing/2010/main" w="34925" algn="ctr">
                  <a:solidFill>
                    <a:srgbClr val="000000"/>
                  </a:solidFill>
                  <a:round/>
                  <a:headEnd/>
                  <a:tailEnd/>
                </a14:hiddenLine>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grpSp>
      <p:grpSp>
        <p:nvGrpSpPr>
          <p:cNvPr id="41991" name="组合 19466">
            <a:extLst>
              <a:ext uri="{FF2B5EF4-FFF2-40B4-BE49-F238E27FC236}">
                <a16:creationId xmlns:a16="http://schemas.microsoft.com/office/drawing/2014/main" id="{8FEB93D1-85DD-4E6C-86AB-90F1228D781E}"/>
              </a:ext>
            </a:extLst>
          </p:cNvPr>
          <p:cNvGrpSpPr>
            <a:grpSpLocks/>
          </p:cNvGrpSpPr>
          <p:nvPr/>
        </p:nvGrpSpPr>
        <p:grpSpPr bwMode="auto">
          <a:xfrm>
            <a:off x="7983538" y="1903413"/>
            <a:ext cx="306387" cy="869950"/>
            <a:chOff x="8017343" y="1745397"/>
            <a:chExt cx="306552" cy="870277"/>
          </a:xfrm>
        </p:grpSpPr>
        <p:cxnSp>
          <p:nvCxnSpPr>
            <p:cNvPr id="41996" name="直接箭头连接符 19462">
              <a:extLst>
                <a:ext uri="{FF2B5EF4-FFF2-40B4-BE49-F238E27FC236}">
                  <a16:creationId xmlns:a16="http://schemas.microsoft.com/office/drawing/2014/main" id="{FF3F60F2-26B1-4024-9F8A-978F892B086C}"/>
                </a:ext>
              </a:extLst>
            </p:cNvPr>
            <p:cNvCxnSpPr>
              <a:cxnSpLocks noChangeShapeType="1"/>
            </p:cNvCxnSpPr>
            <p:nvPr/>
          </p:nvCxnSpPr>
          <p:spPr bwMode="auto">
            <a:xfrm flipH="1">
              <a:off x="8017343" y="2440008"/>
              <a:ext cx="106485" cy="175666"/>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997" name="任意多边形: 形状 19463">
              <a:extLst>
                <a:ext uri="{FF2B5EF4-FFF2-40B4-BE49-F238E27FC236}">
                  <a16:creationId xmlns:a16="http://schemas.microsoft.com/office/drawing/2014/main" id="{8778DCEB-E2AA-4AFF-8243-E8E507A1436A}"/>
                </a:ext>
              </a:extLst>
            </p:cNvPr>
            <p:cNvSpPr>
              <a:spLocks/>
            </p:cNvSpPr>
            <p:nvPr/>
          </p:nvSpPr>
          <p:spPr bwMode="auto">
            <a:xfrm>
              <a:off x="8087057" y="1745397"/>
              <a:ext cx="236838" cy="761242"/>
            </a:xfrm>
            <a:custGeom>
              <a:avLst/>
              <a:gdLst>
                <a:gd name="T0" fmla="*/ 37910 w 236838"/>
                <a:gd name="T1" fmla="*/ 0 h 761242"/>
                <a:gd name="T2" fmla="*/ 236561 w 236838"/>
                <a:gd name="T3" fmla="*/ 198651 h 761242"/>
                <a:gd name="T4" fmla="*/ 0 w 236838"/>
                <a:gd name="T5" fmla="*/ 761242 h 761242"/>
                <a:gd name="T6" fmla="*/ 0 w 236838"/>
                <a:gd name="T7" fmla="*/ 761242 h 761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6838" h="761242">
                  <a:moveTo>
                    <a:pt x="37910" y="0"/>
                  </a:moveTo>
                  <a:cubicBezTo>
                    <a:pt x="140394" y="35888"/>
                    <a:pt x="242879" y="71777"/>
                    <a:pt x="236561" y="198651"/>
                  </a:cubicBezTo>
                  <a:cubicBezTo>
                    <a:pt x="230243" y="325525"/>
                    <a:pt x="0" y="761242"/>
                    <a:pt x="0" y="761242"/>
                  </a:cubicBezTo>
                </a:path>
              </a:pathLst>
            </a:custGeom>
            <a:noFill/>
            <a:ln w="349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grpSp>
      <p:cxnSp>
        <p:nvCxnSpPr>
          <p:cNvPr id="41992" name="直接箭头连接符 19468">
            <a:extLst>
              <a:ext uri="{FF2B5EF4-FFF2-40B4-BE49-F238E27FC236}">
                <a16:creationId xmlns:a16="http://schemas.microsoft.com/office/drawing/2014/main" id="{D20DB81E-CB66-4E5A-A0D2-8544E88EC9BE}"/>
              </a:ext>
            </a:extLst>
          </p:cNvPr>
          <p:cNvCxnSpPr>
            <a:cxnSpLocks noChangeShapeType="1"/>
          </p:cNvCxnSpPr>
          <p:nvPr/>
        </p:nvCxnSpPr>
        <p:spPr bwMode="auto">
          <a:xfrm flipV="1">
            <a:off x="7834313" y="1292225"/>
            <a:ext cx="0" cy="312738"/>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1993" name="图片 19470">
            <a:extLst>
              <a:ext uri="{FF2B5EF4-FFF2-40B4-BE49-F238E27FC236}">
                <a16:creationId xmlns:a16="http://schemas.microsoft.com/office/drawing/2014/main" id="{FCD6FED1-644E-4ACF-A2C3-D47F7BD676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1667" t="62628" r="25833" b="18750"/>
          <a:stretch>
            <a:fillRect/>
          </a:stretch>
        </p:blipFill>
        <p:spPr bwMode="auto">
          <a:xfrm>
            <a:off x="7213600" y="319088"/>
            <a:ext cx="92075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4" name="文本框 47">
            <a:extLst>
              <a:ext uri="{FF2B5EF4-FFF2-40B4-BE49-F238E27FC236}">
                <a16:creationId xmlns:a16="http://schemas.microsoft.com/office/drawing/2014/main" id="{63C3BE53-591B-4FD2-8AA4-D531499EF06F}"/>
              </a:ext>
            </a:extLst>
          </p:cNvPr>
          <p:cNvSpPr txBox="1">
            <a:spLocks noChangeArrowheads="1"/>
          </p:cNvSpPr>
          <p:nvPr/>
        </p:nvSpPr>
        <p:spPr bwMode="auto">
          <a:xfrm>
            <a:off x="7885113" y="804863"/>
            <a:ext cx="8048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1600" b="1">
                <a:latin typeface="黑体" panose="02010609060101010101" pitchFamily="49" charset="-122"/>
                <a:ea typeface="黑体" panose="02010609060101010101" pitchFamily="49" charset="-122"/>
              </a:rPr>
              <a:t>蛋白质</a:t>
            </a:r>
          </a:p>
        </p:txBody>
      </p:sp>
      <p:sp>
        <p:nvSpPr>
          <p:cNvPr id="19475" name="矩形 19474">
            <a:extLst>
              <a:ext uri="{FF2B5EF4-FFF2-40B4-BE49-F238E27FC236}">
                <a16:creationId xmlns:a16="http://schemas.microsoft.com/office/drawing/2014/main" id="{FBC62FB6-4F9A-4A1D-9F38-1DBA18C8D9D5}"/>
              </a:ext>
            </a:extLst>
          </p:cNvPr>
          <p:cNvSpPr>
            <a:spLocks noChangeArrowheads="1"/>
          </p:cNvSpPr>
          <p:nvPr/>
        </p:nvSpPr>
        <p:spPr bwMode="auto">
          <a:xfrm>
            <a:off x="7129463" y="1604963"/>
            <a:ext cx="1160462" cy="655637"/>
          </a:xfrm>
          <a:prstGeom prst="rect">
            <a:avLst/>
          </a:prstGeom>
          <a:noFill/>
          <a:ln w="349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9460">
                                            <p:txEl>
                                              <p:pRg st="3" end="3"/>
                                            </p:txEl>
                                          </p:spTgt>
                                        </p:tgtEl>
                                        <p:attrNameLst>
                                          <p:attrName>style.color</p:attrName>
                                        </p:attrNameLst>
                                      </p:cBhvr>
                                      <p:to>
                                        <a:srgbClr val="FF00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4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034" name="组合 33">
            <a:extLst>
              <a:ext uri="{FF2B5EF4-FFF2-40B4-BE49-F238E27FC236}">
                <a16:creationId xmlns:a16="http://schemas.microsoft.com/office/drawing/2014/main" id="{8253CBB5-2269-4CC7-8BD3-A78B46D39737}"/>
              </a:ext>
            </a:extLst>
          </p:cNvPr>
          <p:cNvGrpSpPr>
            <a:grpSpLocks/>
          </p:cNvGrpSpPr>
          <p:nvPr/>
        </p:nvGrpSpPr>
        <p:grpSpPr bwMode="auto">
          <a:xfrm>
            <a:off x="3175" y="185738"/>
            <a:ext cx="9217025" cy="6664325"/>
            <a:chOff x="152400" y="152400"/>
            <a:chExt cx="9217902" cy="6664842"/>
          </a:xfrm>
        </p:grpSpPr>
        <p:grpSp>
          <p:nvGrpSpPr>
            <p:cNvPr id="44037" name="组合 32">
              <a:extLst>
                <a:ext uri="{FF2B5EF4-FFF2-40B4-BE49-F238E27FC236}">
                  <a16:creationId xmlns:a16="http://schemas.microsoft.com/office/drawing/2014/main" id="{52FCD2F6-D70E-4297-B9AB-C2D920E3E50D}"/>
                </a:ext>
              </a:extLst>
            </p:cNvPr>
            <p:cNvGrpSpPr>
              <a:grpSpLocks/>
            </p:cNvGrpSpPr>
            <p:nvPr/>
          </p:nvGrpSpPr>
          <p:grpSpPr bwMode="auto">
            <a:xfrm>
              <a:off x="152400" y="152400"/>
              <a:ext cx="9217902" cy="4659227"/>
              <a:chOff x="152400" y="152400"/>
              <a:chExt cx="9217902" cy="4659227"/>
            </a:xfrm>
          </p:grpSpPr>
          <p:grpSp>
            <p:nvGrpSpPr>
              <p:cNvPr id="44052" name="组合 16">
                <a:extLst>
                  <a:ext uri="{FF2B5EF4-FFF2-40B4-BE49-F238E27FC236}">
                    <a16:creationId xmlns:a16="http://schemas.microsoft.com/office/drawing/2014/main" id="{FCC2553E-BA7C-4B55-ACBA-B37DD35C9655}"/>
                  </a:ext>
                </a:extLst>
              </p:cNvPr>
              <p:cNvGrpSpPr>
                <a:grpSpLocks/>
              </p:cNvGrpSpPr>
              <p:nvPr/>
            </p:nvGrpSpPr>
            <p:grpSpPr bwMode="auto">
              <a:xfrm>
                <a:off x="152400" y="152400"/>
                <a:ext cx="7782811" cy="3834275"/>
                <a:chOff x="381000" y="537517"/>
                <a:chExt cx="7782811" cy="3834275"/>
              </a:xfrm>
            </p:grpSpPr>
            <p:pic>
              <p:nvPicPr>
                <p:cNvPr id="44056" name="图片 4">
                  <a:extLst>
                    <a:ext uri="{FF2B5EF4-FFF2-40B4-BE49-F238E27FC236}">
                      <a16:creationId xmlns:a16="http://schemas.microsoft.com/office/drawing/2014/main" id="{A15DBF74-67C3-449D-A4FA-ADBA765AFB9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7517"/>
                  <a:ext cx="7497460" cy="318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7" name="TextBox 4">
                  <a:extLst>
                    <a:ext uri="{FF2B5EF4-FFF2-40B4-BE49-F238E27FC236}">
                      <a16:creationId xmlns:a16="http://schemas.microsoft.com/office/drawing/2014/main" id="{C59093F4-A131-44FE-BC95-3A3E2966D789}"/>
                    </a:ext>
                  </a:extLst>
                </p:cNvPr>
                <p:cNvSpPr txBox="1">
                  <a:spLocks noChangeArrowheads="1"/>
                </p:cNvSpPr>
                <p:nvPr/>
              </p:nvSpPr>
              <p:spPr bwMode="auto">
                <a:xfrm>
                  <a:off x="838200" y="685800"/>
                  <a:ext cx="1295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硝酸纤维素薄膜</a:t>
                  </a:r>
                </a:p>
              </p:txBody>
            </p:sp>
            <p:sp>
              <p:nvSpPr>
                <p:cNvPr id="44058" name="TextBox 4">
                  <a:extLst>
                    <a:ext uri="{FF2B5EF4-FFF2-40B4-BE49-F238E27FC236}">
                      <a16:creationId xmlns:a16="http://schemas.microsoft.com/office/drawing/2014/main" id="{8351F4A9-0A15-4504-941F-DFCCE628BC2D}"/>
                    </a:ext>
                  </a:extLst>
                </p:cNvPr>
                <p:cNvSpPr txBox="1">
                  <a:spLocks noChangeArrowheads="1"/>
                </p:cNvSpPr>
                <p:nvPr/>
              </p:nvSpPr>
              <p:spPr bwMode="auto">
                <a:xfrm>
                  <a:off x="381000" y="3725461"/>
                  <a:ext cx="1752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含有重组质粒的细菌培养皿</a:t>
                  </a:r>
                </a:p>
              </p:txBody>
            </p:sp>
            <p:sp>
              <p:nvSpPr>
                <p:cNvPr id="44059" name="TextBox 4">
                  <a:extLst>
                    <a:ext uri="{FF2B5EF4-FFF2-40B4-BE49-F238E27FC236}">
                      <a16:creationId xmlns:a16="http://schemas.microsoft.com/office/drawing/2014/main" id="{DDCFE179-120C-4EC0-A072-565D78A9B629}"/>
                    </a:ext>
                  </a:extLst>
                </p:cNvPr>
                <p:cNvSpPr txBox="1">
                  <a:spLocks noChangeArrowheads="1"/>
                </p:cNvSpPr>
                <p:nvPr/>
              </p:nvSpPr>
              <p:spPr bwMode="auto">
                <a:xfrm>
                  <a:off x="5715000" y="1553162"/>
                  <a:ext cx="1902673" cy="646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1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结合在硝酸纤维素薄膜上</a:t>
                  </a:r>
                </a:p>
              </p:txBody>
            </p:sp>
            <p:sp>
              <p:nvSpPr>
                <p:cNvPr id="44060" name="TextBox 4">
                  <a:extLst>
                    <a:ext uri="{FF2B5EF4-FFF2-40B4-BE49-F238E27FC236}">
                      <a16:creationId xmlns:a16="http://schemas.microsoft.com/office/drawing/2014/main" id="{5969479B-74AA-4C5D-BF81-7E14842BE8B8}"/>
                    </a:ext>
                  </a:extLst>
                </p:cNvPr>
                <p:cNvSpPr txBox="1">
                  <a:spLocks noChangeArrowheads="1"/>
                </p:cNvSpPr>
                <p:nvPr/>
              </p:nvSpPr>
              <p:spPr bwMode="auto">
                <a:xfrm>
                  <a:off x="3367730" y="3402295"/>
                  <a:ext cx="1981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薄膜覆盖在培养皿上以复制菌落</a:t>
                  </a:r>
                </a:p>
              </p:txBody>
            </p:sp>
            <p:sp>
              <p:nvSpPr>
                <p:cNvPr id="44061" name="TextBox 4">
                  <a:extLst>
                    <a:ext uri="{FF2B5EF4-FFF2-40B4-BE49-F238E27FC236}">
                      <a16:creationId xmlns:a16="http://schemas.microsoft.com/office/drawing/2014/main" id="{1672BC02-2BC5-4ECC-9BF9-E67AD2920B6E}"/>
                    </a:ext>
                  </a:extLst>
                </p:cNvPr>
                <p:cNvSpPr txBox="1">
                  <a:spLocks noChangeArrowheads="1"/>
                </p:cNvSpPr>
                <p:nvPr/>
              </p:nvSpPr>
              <p:spPr bwMode="auto">
                <a:xfrm>
                  <a:off x="6487411" y="3402295"/>
                  <a:ext cx="1676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裂解细菌，使</a:t>
                  </a:r>
                  <a:r>
                    <a:rPr lang="en-US" altLang="zh-CN" sz="1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碱变性</a:t>
                  </a:r>
                </a:p>
              </p:txBody>
            </p:sp>
          </p:grpSp>
          <p:grpSp>
            <p:nvGrpSpPr>
              <p:cNvPr id="44053" name="组合 21">
                <a:extLst>
                  <a:ext uri="{FF2B5EF4-FFF2-40B4-BE49-F238E27FC236}">
                    <a16:creationId xmlns:a16="http://schemas.microsoft.com/office/drawing/2014/main" id="{1649C704-4EAF-495C-8C4E-2F39575B03AF}"/>
                  </a:ext>
                </a:extLst>
              </p:cNvPr>
              <p:cNvGrpSpPr>
                <a:grpSpLocks/>
              </p:cNvGrpSpPr>
              <p:nvPr/>
            </p:nvGrpSpPr>
            <p:grpSpPr bwMode="auto">
              <a:xfrm>
                <a:off x="6919068" y="3653483"/>
                <a:ext cx="2451234" cy="1158144"/>
                <a:chOff x="6919068" y="3653483"/>
                <a:chExt cx="2451234" cy="1158144"/>
              </a:xfrm>
            </p:grpSpPr>
            <p:pic>
              <p:nvPicPr>
                <p:cNvPr id="44054" name="图片 6">
                  <a:extLst>
                    <a:ext uri="{FF2B5EF4-FFF2-40B4-BE49-F238E27FC236}">
                      <a16:creationId xmlns:a16="http://schemas.microsoft.com/office/drawing/2014/main" id="{7C4C04BD-A360-4D15-9802-BCA48C9D22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6995262" y="3577289"/>
                  <a:ext cx="1158144" cy="1310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5" name="TextBox 4">
                  <a:extLst>
                    <a:ext uri="{FF2B5EF4-FFF2-40B4-BE49-F238E27FC236}">
                      <a16:creationId xmlns:a16="http://schemas.microsoft.com/office/drawing/2014/main" id="{A98BF45D-A339-407C-AC48-176E2CE6A81A}"/>
                    </a:ext>
                  </a:extLst>
                </p:cNvPr>
                <p:cNvSpPr txBox="1">
                  <a:spLocks noChangeArrowheads="1"/>
                </p:cNvSpPr>
                <p:nvPr/>
              </p:nvSpPr>
              <p:spPr bwMode="auto">
                <a:xfrm>
                  <a:off x="7971119" y="3653483"/>
                  <a:ext cx="1399183" cy="92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放射性同位素标记的</a:t>
                  </a:r>
                  <a:r>
                    <a:rPr lang="en-US" altLang="zh-CN" sz="1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探针</a:t>
                  </a:r>
                </a:p>
              </p:txBody>
            </p:sp>
          </p:grpSp>
        </p:grpSp>
        <p:grpSp>
          <p:nvGrpSpPr>
            <p:cNvPr id="44038" name="组合 31">
              <a:extLst>
                <a:ext uri="{FF2B5EF4-FFF2-40B4-BE49-F238E27FC236}">
                  <a16:creationId xmlns:a16="http://schemas.microsoft.com/office/drawing/2014/main" id="{9465F5CB-7BB6-44AE-A3B4-A888399E4FA2}"/>
                </a:ext>
              </a:extLst>
            </p:cNvPr>
            <p:cNvGrpSpPr>
              <a:grpSpLocks/>
            </p:cNvGrpSpPr>
            <p:nvPr/>
          </p:nvGrpSpPr>
          <p:grpSpPr bwMode="auto">
            <a:xfrm>
              <a:off x="3048000" y="4572000"/>
              <a:ext cx="6207255" cy="2245242"/>
              <a:chOff x="3048000" y="4572000"/>
              <a:chExt cx="6207255" cy="2245242"/>
            </a:xfrm>
          </p:grpSpPr>
          <p:grpSp>
            <p:nvGrpSpPr>
              <p:cNvPr id="44039" name="组合 27">
                <a:extLst>
                  <a:ext uri="{FF2B5EF4-FFF2-40B4-BE49-F238E27FC236}">
                    <a16:creationId xmlns:a16="http://schemas.microsoft.com/office/drawing/2014/main" id="{AAB3E14E-B555-4912-A4DA-A94A96244AF0}"/>
                  </a:ext>
                </a:extLst>
              </p:cNvPr>
              <p:cNvGrpSpPr>
                <a:grpSpLocks/>
              </p:cNvGrpSpPr>
              <p:nvPr/>
            </p:nvGrpSpPr>
            <p:grpSpPr bwMode="auto">
              <a:xfrm>
                <a:off x="5316530" y="4572000"/>
                <a:ext cx="3938725" cy="1868572"/>
                <a:chOff x="5316530" y="4572000"/>
                <a:chExt cx="3938725" cy="1868572"/>
              </a:xfrm>
            </p:grpSpPr>
            <p:grpSp>
              <p:nvGrpSpPr>
                <p:cNvPr id="44044" name="组合 23">
                  <a:extLst>
                    <a:ext uri="{FF2B5EF4-FFF2-40B4-BE49-F238E27FC236}">
                      <a16:creationId xmlns:a16="http://schemas.microsoft.com/office/drawing/2014/main" id="{9C1FB800-6843-4351-B589-32084B61F9AF}"/>
                    </a:ext>
                  </a:extLst>
                </p:cNvPr>
                <p:cNvGrpSpPr>
                  <a:grpSpLocks/>
                </p:cNvGrpSpPr>
                <p:nvPr/>
              </p:nvGrpSpPr>
              <p:grpSpPr bwMode="auto">
                <a:xfrm>
                  <a:off x="6258811" y="4572000"/>
                  <a:ext cx="2996444" cy="1868572"/>
                  <a:chOff x="6258811" y="4848980"/>
                  <a:chExt cx="2996444" cy="1868572"/>
                </a:xfrm>
              </p:grpSpPr>
              <p:grpSp>
                <p:nvGrpSpPr>
                  <p:cNvPr id="44048" name="组合 20">
                    <a:extLst>
                      <a:ext uri="{FF2B5EF4-FFF2-40B4-BE49-F238E27FC236}">
                        <a16:creationId xmlns:a16="http://schemas.microsoft.com/office/drawing/2014/main" id="{25008AB3-DB75-4FB3-9232-98932A2878F2}"/>
                      </a:ext>
                    </a:extLst>
                  </p:cNvPr>
                  <p:cNvGrpSpPr>
                    <a:grpSpLocks/>
                  </p:cNvGrpSpPr>
                  <p:nvPr/>
                </p:nvGrpSpPr>
                <p:grpSpPr bwMode="auto">
                  <a:xfrm>
                    <a:off x="6258811" y="4848980"/>
                    <a:ext cx="2996444" cy="1598642"/>
                    <a:chOff x="6258811" y="4848980"/>
                    <a:chExt cx="2996444" cy="1598642"/>
                  </a:xfrm>
                </p:grpSpPr>
                <p:pic>
                  <p:nvPicPr>
                    <p:cNvPr id="44050" name="图片 7">
                      <a:extLst>
                        <a:ext uri="{FF2B5EF4-FFF2-40B4-BE49-F238E27FC236}">
                          <a16:creationId xmlns:a16="http://schemas.microsoft.com/office/drawing/2014/main" id="{CF97BA61-C3C9-4319-9A83-15F1C7F738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58811" y="5029200"/>
                      <a:ext cx="1933491" cy="1418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51" name="TextBox 4">
                      <a:extLst>
                        <a:ext uri="{FF2B5EF4-FFF2-40B4-BE49-F238E27FC236}">
                          <a16:creationId xmlns:a16="http://schemas.microsoft.com/office/drawing/2014/main" id="{910A7BCA-DB8A-4F71-B144-A72AB2133CF1}"/>
                        </a:ext>
                      </a:extLst>
                    </p:cNvPr>
                    <p:cNvSpPr txBox="1">
                      <a:spLocks noChangeArrowheads="1"/>
                    </p:cNvSpPr>
                    <p:nvPr/>
                  </p:nvSpPr>
                  <p:spPr bwMode="auto">
                    <a:xfrm>
                      <a:off x="7785847" y="4848980"/>
                      <a:ext cx="14694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携带目标分子的菌落</a:t>
                      </a:r>
                    </a:p>
                  </p:txBody>
                </p:sp>
              </p:grpSp>
              <p:sp>
                <p:nvSpPr>
                  <p:cNvPr id="44049" name="TextBox 4">
                    <a:extLst>
                      <a:ext uri="{FF2B5EF4-FFF2-40B4-BE49-F238E27FC236}">
                        <a16:creationId xmlns:a16="http://schemas.microsoft.com/office/drawing/2014/main" id="{4F24F759-7EC3-438F-9091-80805A7B3912}"/>
                      </a:ext>
                    </a:extLst>
                  </p:cNvPr>
                  <p:cNvSpPr txBox="1">
                    <a:spLocks noChangeArrowheads="1"/>
                  </p:cNvSpPr>
                  <p:nvPr/>
                </p:nvSpPr>
                <p:spPr bwMode="auto">
                  <a:xfrm>
                    <a:off x="6330576" y="6348220"/>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和探针杂交</a:t>
                    </a:r>
                  </a:p>
                </p:txBody>
              </p:sp>
            </p:grpSp>
            <p:grpSp>
              <p:nvGrpSpPr>
                <p:cNvPr id="44045" name="组合 26">
                  <a:extLst>
                    <a:ext uri="{FF2B5EF4-FFF2-40B4-BE49-F238E27FC236}">
                      <a16:creationId xmlns:a16="http://schemas.microsoft.com/office/drawing/2014/main" id="{D74252C9-8970-4A1B-99FB-5826EA6E7B32}"/>
                    </a:ext>
                  </a:extLst>
                </p:cNvPr>
                <p:cNvGrpSpPr>
                  <a:grpSpLocks/>
                </p:cNvGrpSpPr>
                <p:nvPr/>
              </p:nvGrpSpPr>
              <p:grpSpPr bwMode="auto">
                <a:xfrm>
                  <a:off x="5316530" y="4907118"/>
                  <a:ext cx="973306" cy="685903"/>
                  <a:chOff x="5316530" y="4907118"/>
                  <a:chExt cx="973306" cy="685903"/>
                </a:xfrm>
              </p:grpSpPr>
              <p:cxnSp>
                <p:nvCxnSpPr>
                  <p:cNvPr id="44046" name="直接连接符 10">
                    <a:extLst>
                      <a:ext uri="{FF2B5EF4-FFF2-40B4-BE49-F238E27FC236}">
                        <a16:creationId xmlns:a16="http://schemas.microsoft.com/office/drawing/2014/main" id="{90E67673-E3A5-40AB-B745-1CF34EC03212}"/>
                      </a:ext>
                    </a:extLst>
                  </p:cNvPr>
                  <p:cNvCxnSpPr>
                    <a:cxnSpLocks noChangeShapeType="1"/>
                  </p:cNvCxnSpPr>
                  <p:nvPr/>
                </p:nvCxnSpPr>
                <p:spPr bwMode="auto">
                  <a:xfrm>
                    <a:off x="5486400" y="5593021"/>
                    <a:ext cx="648000" cy="0"/>
                  </a:xfrm>
                  <a:prstGeom prst="line">
                    <a:avLst/>
                  </a:prstGeom>
                  <a:noFill/>
                  <a:ln w="34925" algn="ctr">
                    <a:solidFill>
                      <a:schemeClr val="tx1"/>
                    </a:solidFill>
                    <a:round/>
                    <a:headEnd type="triangle" w="med"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047" name="TextBox 4">
                    <a:extLst>
                      <a:ext uri="{FF2B5EF4-FFF2-40B4-BE49-F238E27FC236}">
                        <a16:creationId xmlns:a16="http://schemas.microsoft.com/office/drawing/2014/main" id="{5D7D00D8-D7EC-4DC0-BD3A-77CC3E543A0B}"/>
                      </a:ext>
                    </a:extLst>
                  </p:cNvPr>
                  <p:cNvSpPr txBox="1">
                    <a:spLocks noChangeArrowheads="1"/>
                  </p:cNvSpPr>
                  <p:nvPr/>
                </p:nvSpPr>
                <p:spPr bwMode="auto">
                  <a:xfrm>
                    <a:off x="5316530" y="4907118"/>
                    <a:ext cx="97330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放射自显影</a:t>
                    </a:r>
                  </a:p>
                </p:txBody>
              </p:sp>
            </p:grpSp>
          </p:grpSp>
          <p:grpSp>
            <p:nvGrpSpPr>
              <p:cNvPr id="44040" name="组合 30">
                <a:extLst>
                  <a:ext uri="{FF2B5EF4-FFF2-40B4-BE49-F238E27FC236}">
                    <a16:creationId xmlns:a16="http://schemas.microsoft.com/office/drawing/2014/main" id="{C1B3BAA8-E4D2-47B9-AEB2-32EAB18C060E}"/>
                  </a:ext>
                </a:extLst>
              </p:cNvPr>
              <p:cNvGrpSpPr>
                <a:grpSpLocks/>
              </p:cNvGrpSpPr>
              <p:nvPr/>
            </p:nvGrpSpPr>
            <p:grpSpPr bwMode="auto">
              <a:xfrm>
                <a:off x="3048000" y="4626961"/>
                <a:ext cx="2032810" cy="2190281"/>
                <a:chOff x="3048000" y="4626961"/>
                <a:chExt cx="2032810" cy="2190281"/>
              </a:xfrm>
            </p:grpSpPr>
            <p:pic>
              <p:nvPicPr>
                <p:cNvPr id="44041" name="图片 8">
                  <a:extLst>
                    <a:ext uri="{FF2B5EF4-FFF2-40B4-BE49-F238E27FC236}">
                      <a16:creationId xmlns:a16="http://schemas.microsoft.com/office/drawing/2014/main" id="{F7DF3D8A-05B1-421E-BBD0-A839F4B4DF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4876800"/>
                  <a:ext cx="1895699" cy="1432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2" name="TextBox 4">
                  <a:extLst>
                    <a:ext uri="{FF2B5EF4-FFF2-40B4-BE49-F238E27FC236}">
                      <a16:creationId xmlns:a16="http://schemas.microsoft.com/office/drawing/2014/main" id="{F8255699-640D-403E-976D-08E228E64BA3}"/>
                    </a:ext>
                  </a:extLst>
                </p:cNvPr>
                <p:cNvSpPr txBox="1">
                  <a:spLocks noChangeArrowheads="1"/>
                </p:cNvSpPr>
                <p:nvPr/>
              </p:nvSpPr>
              <p:spPr bwMode="auto">
                <a:xfrm>
                  <a:off x="3318371" y="4626961"/>
                  <a:ext cx="9733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胶片</a:t>
                  </a:r>
                </a:p>
              </p:txBody>
            </p:sp>
            <p:sp>
              <p:nvSpPr>
                <p:cNvPr id="44043" name="TextBox 4">
                  <a:extLst>
                    <a:ext uri="{FF2B5EF4-FFF2-40B4-BE49-F238E27FC236}">
                      <a16:creationId xmlns:a16="http://schemas.microsoft.com/office/drawing/2014/main" id="{8D817DE4-137F-4CF4-B941-B279948B0B86}"/>
                    </a:ext>
                  </a:extLst>
                </p:cNvPr>
                <p:cNvSpPr txBox="1">
                  <a:spLocks noChangeArrowheads="1"/>
                </p:cNvSpPr>
                <p:nvPr/>
              </p:nvSpPr>
              <p:spPr bwMode="auto">
                <a:xfrm>
                  <a:off x="3332206" y="6170911"/>
                  <a:ext cx="17486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1800" b="1">
                      <a:latin typeface="Times New Roman" panose="02020603050405020304" pitchFamily="18" charset="0"/>
                      <a:ea typeface="微软雅黑" panose="020B0503020204020204" pitchFamily="34" charset="-122"/>
                      <a:cs typeface="Times New Roman" panose="02020603050405020304" pitchFamily="18" charset="0"/>
                    </a:rPr>
                    <a:t>含有重组分子的菌落位置</a:t>
                  </a:r>
                </a:p>
              </p:txBody>
            </p:sp>
          </p:grpSp>
        </p:grpSp>
      </p:grpSp>
      <p:sp>
        <p:nvSpPr>
          <p:cNvPr id="44035" name="Rectangle 2">
            <a:extLst>
              <a:ext uri="{FF2B5EF4-FFF2-40B4-BE49-F238E27FC236}">
                <a16:creationId xmlns:a16="http://schemas.microsoft.com/office/drawing/2014/main" id="{C332B379-F75D-46A1-AE65-2DB127FB1FEA}"/>
              </a:ext>
            </a:extLst>
          </p:cNvPr>
          <p:cNvSpPr>
            <a:spLocks noGrp="1" noChangeArrowheads="1"/>
          </p:cNvSpPr>
          <p:nvPr>
            <p:ph type="title" idx="4294967295"/>
          </p:nvPr>
        </p:nvSpPr>
        <p:spPr>
          <a:xfrm>
            <a:off x="5335588" y="136525"/>
            <a:ext cx="3770312" cy="646113"/>
          </a:xfrm>
        </p:spPr>
        <p:txBody>
          <a:bodyPr/>
          <a:lstStyle/>
          <a:p>
            <a:pPr marL="0" indent="0" algn="ctr" eaLnBrk="1" hangingPunct="1"/>
            <a:r>
              <a:rPr lang="zh-CN" altLang="en-US"/>
              <a:t>菌落原位杂交</a:t>
            </a:r>
            <a:endParaRPr lang="en-US" altLang="zh-CN"/>
          </a:p>
        </p:txBody>
      </p:sp>
      <p:sp>
        <p:nvSpPr>
          <p:cNvPr id="3" name="灯片编号占位符 2">
            <a:extLst>
              <a:ext uri="{FF2B5EF4-FFF2-40B4-BE49-F238E27FC236}">
                <a16:creationId xmlns:a16="http://schemas.microsoft.com/office/drawing/2014/main" id="{A2006FB9-678A-446A-B526-F3A73B62D90B}"/>
              </a:ext>
            </a:extLst>
          </p:cNvPr>
          <p:cNvSpPr>
            <a:spLocks noGrp="1"/>
          </p:cNvSpPr>
          <p:nvPr>
            <p:ph type="sldNum" sz="quarter" idx="10"/>
          </p:nvPr>
        </p:nvSpPr>
        <p:spPr/>
        <p:txBody>
          <a:bodyPr/>
          <a:lstStyle/>
          <a:p>
            <a:pPr>
              <a:defRPr/>
            </a:pPr>
            <a:fld id="{0F4DE3C6-2348-406E-97B5-0C9F96715FBB}" type="slidenum">
              <a:rPr lang="en-US" altLang="zh-CN"/>
              <a:pPr>
                <a:defRPr/>
              </a:pPr>
              <a:t>23</a:t>
            </a:fld>
            <a:endParaRPr lang="en-US" altLang="zh-CN" dirty="0"/>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8" descr="20_10RFLPAnalysis-U">
            <a:extLst>
              <a:ext uri="{FF2B5EF4-FFF2-40B4-BE49-F238E27FC236}">
                <a16:creationId xmlns:a16="http://schemas.microsoft.com/office/drawing/2014/main" id="{CDC3B85B-A6EA-4810-9179-F550D2AF98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4907"/>
          <a:stretch>
            <a:fillRect/>
          </a:stretch>
        </p:blipFill>
        <p:spPr bwMode="auto">
          <a:xfrm>
            <a:off x="320675" y="1658938"/>
            <a:ext cx="8542338" cy="367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10">
            <a:extLst>
              <a:ext uri="{FF2B5EF4-FFF2-40B4-BE49-F238E27FC236}">
                <a16:creationId xmlns:a16="http://schemas.microsoft.com/office/drawing/2014/main" id="{78311CC6-3CF9-43D9-A0DD-5627718D15C8}"/>
              </a:ext>
            </a:extLst>
          </p:cNvPr>
          <p:cNvSpPr txBox="1">
            <a:spLocks noChangeArrowheads="1"/>
          </p:cNvSpPr>
          <p:nvPr/>
        </p:nvSpPr>
        <p:spPr bwMode="auto">
          <a:xfrm>
            <a:off x="6019800" y="1952625"/>
            <a:ext cx="692150" cy="4064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600" b="1">
                <a:latin typeface="Times New Roman" panose="02020603050405020304" pitchFamily="18" charset="0"/>
                <a:ea typeface="微软雅黑" panose="020B0503020204020204" pitchFamily="34" charset="-122"/>
                <a:cs typeface="Times New Roman" panose="02020603050405020304" pitchFamily="18" charset="0"/>
              </a:rPr>
              <a:t>目的基因</a:t>
            </a:r>
            <a:endParaRPr kumimoji="0" lang="en-US" altLang="zh-CN" sz="18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060" name="Text Box 11">
            <a:extLst>
              <a:ext uri="{FF2B5EF4-FFF2-40B4-BE49-F238E27FC236}">
                <a16:creationId xmlns:a16="http://schemas.microsoft.com/office/drawing/2014/main" id="{6C45D5C9-59BF-40DB-8FF6-9B6ED74C84BD}"/>
              </a:ext>
            </a:extLst>
          </p:cNvPr>
          <p:cNvSpPr txBox="1">
            <a:spLocks noChangeArrowheads="1"/>
          </p:cNvSpPr>
          <p:nvPr/>
        </p:nvSpPr>
        <p:spPr bwMode="auto">
          <a:xfrm>
            <a:off x="7032625" y="1781175"/>
            <a:ext cx="1022350" cy="3746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600" b="1">
                <a:latin typeface="Times New Roman" panose="02020603050405020304" pitchFamily="18" charset="0"/>
                <a:ea typeface="微软雅黑" panose="020B0503020204020204" pitchFamily="34" charset="-122"/>
                <a:cs typeface="Times New Roman" panose="02020603050405020304" pitchFamily="18" charset="0"/>
              </a:rPr>
              <a:t>检测基因</a:t>
            </a:r>
            <a:endPar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061" name="Text Box 12">
            <a:extLst>
              <a:ext uri="{FF2B5EF4-FFF2-40B4-BE49-F238E27FC236}">
                <a16:creationId xmlns:a16="http://schemas.microsoft.com/office/drawing/2014/main" id="{13A80786-B1F4-434F-8777-0659359E5735}"/>
              </a:ext>
            </a:extLst>
          </p:cNvPr>
          <p:cNvSpPr txBox="1">
            <a:spLocks noChangeArrowheads="1"/>
          </p:cNvSpPr>
          <p:nvPr/>
        </p:nvSpPr>
        <p:spPr bwMode="auto">
          <a:xfrm>
            <a:off x="4937125" y="2841625"/>
            <a:ext cx="908050" cy="4254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t>Large</a:t>
            </a:r>
            <a:b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t>fragment</a:t>
            </a:r>
            <a:endParaRPr kumimoji="0" lang="en-US" altLang="zh-CN" sz="18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062" name="Text Box 14">
            <a:extLst>
              <a:ext uri="{FF2B5EF4-FFF2-40B4-BE49-F238E27FC236}">
                <a16:creationId xmlns:a16="http://schemas.microsoft.com/office/drawing/2014/main" id="{97F28574-98C6-462E-8E9C-1F41D2CFEBA9}"/>
              </a:ext>
            </a:extLst>
          </p:cNvPr>
          <p:cNvSpPr txBox="1">
            <a:spLocks noChangeArrowheads="1"/>
          </p:cNvSpPr>
          <p:nvPr/>
        </p:nvSpPr>
        <p:spPr bwMode="auto">
          <a:xfrm>
            <a:off x="5089525" y="4035425"/>
            <a:ext cx="692150" cy="4064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t>201 bp</a:t>
            </a:r>
            <a:b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t>175 bp</a:t>
            </a:r>
          </a:p>
        </p:txBody>
      </p:sp>
      <p:sp>
        <p:nvSpPr>
          <p:cNvPr id="45063" name="Text Box 15">
            <a:extLst>
              <a:ext uri="{FF2B5EF4-FFF2-40B4-BE49-F238E27FC236}">
                <a16:creationId xmlns:a16="http://schemas.microsoft.com/office/drawing/2014/main" id="{1CE8528D-6F82-4E13-ABF3-103E33D3ADC8}"/>
              </a:ext>
            </a:extLst>
          </p:cNvPr>
          <p:cNvSpPr txBox="1">
            <a:spLocks noChangeArrowheads="1"/>
          </p:cNvSpPr>
          <p:nvPr/>
        </p:nvSpPr>
        <p:spPr bwMode="auto">
          <a:xfrm>
            <a:off x="7978775" y="3800475"/>
            <a:ext cx="685800" cy="2159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t>376 bp</a:t>
            </a:r>
          </a:p>
        </p:txBody>
      </p:sp>
      <p:sp>
        <p:nvSpPr>
          <p:cNvPr id="45064" name="Text Box 17">
            <a:extLst>
              <a:ext uri="{FF2B5EF4-FFF2-40B4-BE49-F238E27FC236}">
                <a16:creationId xmlns:a16="http://schemas.microsoft.com/office/drawing/2014/main" id="{0BB6EBFC-4B74-4FCB-A2E7-6A61E75D02DF}"/>
              </a:ext>
            </a:extLst>
          </p:cNvPr>
          <p:cNvSpPr txBox="1">
            <a:spLocks noChangeArrowheads="1"/>
          </p:cNvSpPr>
          <p:nvPr/>
        </p:nvSpPr>
        <p:spPr bwMode="auto">
          <a:xfrm>
            <a:off x="1133475" y="1717675"/>
            <a:ext cx="2082800" cy="1778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90000"/>
              </a:lnSpc>
            </a:pPr>
            <a:r>
              <a:rPr kumimoji="0" lang="zh-CN" altLang="en-US" sz="1600" b="1">
                <a:latin typeface="Times New Roman" panose="02020603050405020304" pitchFamily="18" charset="0"/>
                <a:ea typeface="微软雅黑" panose="020B0503020204020204" pitchFamily="34" charset="-122"/>
                <a:cs typeface="Times New Roman" panose="02020603050405020304" pitchFamily="18" charset="0"/>
              </a:rPr>
              <a:t>克隆的目的基因</a:t>
            </a:r>
            <a:endPar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065" name="Text Box 18">
            <a:extLst>
              <a:ext uri="{FF2B5EF4-FFF2-40B4-BE49-F238E27FC236}">
                <a16:creationId xmlns:a16="http://schemas.microsoft.com/office/drawing/2014/main" id="{6A96C451-8135-4705-AB7F-4FD281E979DF}"/>
              </a:ext>
            </a:extLst>
          </p:cNvPr>
          <p:cNvSpPr txBox="1">
            <a:spLocks noChangeArrowheads="1"/>
          </p:cNvSpPr>
          <p:nvPr/>
        </p:nvSpPr>
        <p:spPr bwMode="auto">
          <a:xfrm>
            <a:off x="682625" y="3394075"/>
            <a:ext cx="3238500" cy="1968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90000"/>
              </a:lnSpc>
            </a:pPr>
            <a:r>
              <a:rPr kumimoji="0" lang="zh-CN" altLang="en-US" sz="1600" b="1">
                <a:latin typeface="Times New Roman" panose="02020603050405020304" pitchFamily="18" charset="0"/>
                <a:ea typeface="微软雅黑" panose="020B0503020204020204" pitchFamily="34" charset="-122"/>
                <a:cs typeface="Times New Roman" panose="02020603050405020304" pitchFamily="18" charset="0"/>
              </a:rPr>
              <a:t>待检测的细菌克隆中的插入</a:t>
            </a:r>
            <a:r>
              <a:rPr kumimoji="0" lang="en-US" altLang="zh-CN" sz="1600" b="1">
                <a:latin typeface="Times New Roman" panose="02020603050405020304" pitchFamily="18" charset="0"/>
                <a:ea typeface="微软雅黑" panose="020B0503020204020204" pitchFamily="34" charset="-122"/>
                <a:cs typeface="Times New Roman" panose="02020603050405020304" pitchFamily="18" charset="0"/>
              </a:rPr>
              <a:t>DNA</a:t>
            </a:r>
          </a:p>
        </p:txBody>
      </p:sp>
      <p:sp>
        <p:nvSpPr>
          <p:cNvPr id="45066" name="Text Box 19">
            <a:extLst>
              <a:ext uri="{FF2B5EF4-FFF2-40B4-BE49-F238E27FC236}">
                <a16:creationId xmlns:a16="http://schemas.microsoft.com/office/drawing/2014/main" id="{15EF3D85-3B9E-45DA-B474-FD1690AD7A9B}"/>
              </a:ext>
            </a:extLst>
          </p:cNvPr>
          <p:cNvSpPr txBox="1">
            <a:spLocks noChangeArrowheads="1"/>
          </p:cNvSpPr>
          <p:nvPr/>
        </p:nvSpPr>
        <p:spPr bwMode="auto">
          <a:xfrm>
            <a:off x="4175125" y="4511675"/>
            <a:ext cx="53340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Dde</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I</a:t>
            </a:r>
          </a:p>
        </p:txBody>
      </p:sp>
      <p:sp>
        <p:nvSpPr>
          <p:cNvPr id="45067" name="Text Box 20">
            <a:extLst>
              <a:ext uri="{FF2B5EF4-FFF2-40B4-BE49-F238E27FC236}">
                <a16:creationId xmlns:a16="http://schemas.microsoft.com/office/drawing/2014/main" id="{B5EB1E61-9A4A-4E34-8A3D-37866FD4D440}"/>
              </a:ext>
            </a:extLst>
          </p:cNvPr>
          <p:cNvSpPr txBox="1">
            <a:spLocks noChangeArrowheads="1"/>
          </p:cNvSpPr>
          <p:nvPr/>
        </p:nvSpPr>
        <p:spPr bwMode="auto">
          <a:xfrm>
            <a:off x="2917825" y="4143375"/>
            <a:ext cx="1193800" cy="1460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400" b="1">
                <a:latin typeface="Times New Roman" panose="02020603050405020304" pitchFamily="18" charset="0"/>
                <a:ea typeface="微软雅黑" panose="020B0503020204020204" pitchFamily="34" charset="-122"/>
                <a:cs typeface="Times New Roman" panose="02020603050405020304" pitchFamily="18" charset="0"/>
              </a:rPr>
              <a:t>Large fragment</a:t>
            </a:r>
          </a:p>
        </p:txBody>
      </p:sp>
      <p:sp>
        <p:nvSpPr>
          <p:cNvPr id="45068" name="Text Box 21">
            <a:extLst>
              <a:ext uri="{FF2B5EF4-FFF2-40B4-BE49-F238E27FC236}">
                <a16:creationId xmlns:a16="http://schemas.microsoft.com/office/drawing/2014/main" id="{EF322EBF-E451-43FD-A9DA-EE96F4D7F14E}"/>
              </a:ext>
            </a:extLst>
          </p:cNvPr>
          <p:cNvSpPr txBox="1">
            <a:spLocks noChangeArrowheads="1"/>
          </p:cNvSpPr>
          <p:nvPr/>
        </p:nvSpPr>
        <p:spPr bwMode="auto">
          <a:xfrm>
            <a:off x="2917825" y="2466975"/>
            <a:ext cx="1193800" cy="1460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400" b="1">
                <a:latin typeface="Times New Roman" panose="02020603050405020304" pitchFamily="18" charset="0"/>
                <a:ea typeface="微软雅黑" panose="020B0503020204020204" pitchFamily="34" charset="-122"/>
                <a:cs typeface="Times New Roman" panose="02020603050405020304" pitchFamily="18" charset="0"/>
              </a:rPr>
              <a:t>Large fragment</a:t>
            </a:r>
          </a:p>
        </p:txBody>
      </p:sp>
      <p:sp>
        <p:nvSpPr>
          <p:cNvPr id="45069" name="Text Box 22">
            <a:extLst>
              <a:ext uri="{FF2B5EF4-FFF2-40B4-BE49-F238E27FC236}">
                <a16:creationId xmlns:a16="http://schemas.microsoft.com/office/drawing/2014/main" id="{07B7B076-BE4E-43FE-8744-38120F7592C7}"/>
              </a:ext>
            </a:extLst>
          </p:cNvPr>
          <p:cNvSpPr txBox="1">
            <a:spLocks noChangeArrowheads="1"/>
          </p:cNvSpPr>
          <p:nvPr/>
        </p:nvSpPr>
        <p:spPr bwMode="auto">
          <a:xfrm>
            <a:off x="1292225" y="4149725"/>
            <a:ext cx="590550" cy="1206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400" b="1">
                <a:latin typeface="Times New Roman" panose="02020603050405020304" pitchFamily="18" charset="0"/>
                <a:ea typeface="微软雅黑" panose="020B0503020204020204" pitchFamily="34" charset="-122"/>
                <a:cs typeface="Times New Roman" panose="02020603050405020304" pitchFamily="18" charset="0"/>
              </a:rPr>
              <a:t>376 bp</a:t>
            </a:r>
          </a:p>
        </p:txBody>
      </p:sp>
      <p:sp>
        <p:nvSpPr>
          <p:cNvPr id="45070" name="Text Box 23">
            <a:extLst>
              <a:ext uri="{FF2B5EF4-FFF2-40B4-BE49-F238E27FC236}">
                <a16:creationId xmlns:a16="http://schemas.microsoft.com/office/drawing/2014/main" id="{9BA686D6-6A85-43D5-909E-594697455A26}"/>
              </a:ext>
            </a:extLst>
          </p:cNvPr>
          <p:cNvSpPr txBox="1">
            <a:spLocks noChangeArrowheads="1"/>
          </p:cNvSpPr>
          <p:nvPr/>
        </p:nvSpPr>
        <p:spPr bwMode="auto">
          <a:xfrm>
            <a:off x="1746250" y="2459038"/>
            <a:ext cx="590550" cy="1206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400" b="1">
                <a:latin typeface="Times New Roman" panose="02020603050405020304" pitchFamily="18" charset="0"/>
                <a:ea typeface="微软雅黑" panose="020B0503020204020204" pitchFamily="34" charset="-122"/>
                <a:cs typeface="Times New Roman" panose="02020603050405020304" pitchFamily="18" charset="0"/>
              </a:rPr>
              <a:t>201 bp</a:t>
            </a:r>
          </a:p>
        </p:txBody>
      </p:sp>
      <p:sp>
        <p:nvSpPr>
          <p:cNvPr id="45071" name="Text Box 24">
            <a:extLst>
              <a:ext uri="{FF2B5EF4-FFF2-40B4-BE49-F238E27FC236}">
                <a16:creationId xmlns:a16="http://schemas.microsoft.com/office/drawing/2014/main" id="{2E014864-61A5-40F7-84FF-DE837A665DD1}"/>
              </a:ext>
            </a:extLst>
          </p:cNvPr>
          <p:cNvSpPr txBox="1">
            <a:spLocks noChangeArrowheads="1"/>
          </p:cNvSpPr>
          <p:nvPr/>
        </p:nvSpPr>
        <p:spPr bwMode="auto">
          <a:xfrm>
            <a:off x="803275" y="2443163"/>
            <a:ext cx="590550" cy="1206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400" b="1">
                <a:latin typeface="Times New Roman" panose="02020603050405020304" pitchFamily="18" charset="0"/>
                <a:ea typeface="微软雅黑" panose="020B0503020204020204" pitchFamily="34" charset="-122"/>
                <a:cs typeface="Times New Roman" panose="02020603050405020304" pitchFamily="18" charset="0"/>
              </a:rPr>
              <a:t>175 bp</a:t>
            </a:r>
          </a:p>
        </p:txBody>
      </p:sp>
      <p:sp>
        <p:nvSpPr>
          <p:cNvPr id="45072" name="Text Box 25">
            <a:extLst>
              <a:ext uri="{FF2B5EF4-FFF2-40B4-BE49-F238E27FC236}">
                <a16:creationId xmlns:a16="http://schemas.microsoft.com/office/drawing/2014/main" id="{3A3E60C7-6BE4-42CF-8179-A44C8ABD4272}"/>
              </a:ext>
            </a:extLst>
          </p:cNvPr>
          <p:cNvSpPr txBox="1">
            <a:spLocks noChangeArrowheads="1"/>
          </p:cNvSpPr>
          <p:nvPr/>
        </p:nvSpPr>
        <p:spPr bwMode="auto">
          <a:xfrm>
            <a:off x="2257425" y="4505325"/>
            <a:ext cx="53340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Dde</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I</a:t>
            </a:r>
          </a:p>
        </p:txBody>
      </p:sp>
      <p:sp>
        <p:nvSpPr>
          <p:cNvPr id="45073" name="Text Box 26">
            <a:extLst>
              <a:ext uri="{FF2B5EF4-FFF2-40B4-BE49-F238E27FC236}">
                <a16:creationId xmlns:a16="http://schemas.microsoft.com/office/drawing/2014/main" id="{C21526C2-2740-4398-B662-58229853F412}"/>
              </a:ext>
            </a:extLst>
          </p:cNvPr>
          <p:cNvSpPr txBox="1">
            <a:spLocks noChangeArrowheads="1"/>
          </p:cNvSpPr>
          <p:nvPr/>
        </p:nvSpPr>
        <p:spPr bwMode="auto">
          <a:xfrm>
            <a:off x="320675" y="4505325"/>
            <a:ext cx="53340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Dde</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I</a:t>
            </a:r>
          </a:p>
        </p:txBody>
      </p:sp>
      <p:sp>
        <p:nvSpPr>
          <p:cNvPr id="45074" name="Text Box 27">
            <a:extLst>
              <a:ext uri="{FF2B5EF4-FFF2-40B4-BE49-F238E27FC236}">
                <a16:creationId xmlns:a16="http://schemas.microsoft.com/office/drawing/2014/main" id="{5040C1C5-CDAE-4CE4-A59E-C368F93395EC}"/>
              </a:ext>
            </a:extLst>
          </p:cNvPr>
          <p:cNvSpPr txBox="1">
            <a:spLocks noChangeArrowheads="1"/>
          </p:cNvSpPr>
          <p:nvPr/>
        </p:nvSpPr>
        <p:spPr bwMode="auto">
          <a:xfrm>
            <a:off x="327025" y="2828925"/>
            <a:ext cx="53340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Dde</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I</a:t>
            </a:r>
          </a:p>
        </p:txBody>
      </p:sp>
      <p:sp>
        <p:nvSpPr>
          <p:cNvPr id="45075" name="Text Box 28">
            <a:extLst>
              <a:ext uri="{FF2B5EF4-FFF2-40B4-BE49-F238E27FC236}">
                <a16:creationId xmlns:a16="http://schemas.microsoft.com/office/drawing/2014/main" id="{6E5C587D-572B-44DB-B429-3F991FD2959B}"/>
              </a:ext>
            </a:extLst>
          </p:cNvPr>
          <p:cNvSpPr txBox="1">
            <a:spLocks noChangeArrowheads="1"/>
          </p:cNvSpPr>
          <p:nvPr/>
        </p:nvSpPr>
        <p:spPr bwMode="auto">
          <a:xfrm>
            <a:off x="1216025" y="2822575"/>
            <a:ext cx="703263" cy="263525"/>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Hind</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Ⅲ</a:t>
            </a:r>
          </a:p>
        </p:txBody>
      </p:sp>
      <p:sp>
        <p:nvSpPr>
          <p:cNvPr id="45076" name="Text Box 29">
            <a:extLst>
              <a:ext uri="{FF2B5EF4-FFF2-40B4-BE49-F238E27FC236}">
                <a16:creationId xmlns:a16="http://schemas.microsoft.com/office/drawing/2014/main" id="{83400E1C-13C6-4CFD-906F-616BE279025C}"/>
              </a:ext>
            </a:extLst>
          </p:cNvPr>
          <p:cNvSpPr txBox="1">
            <a:spLocks noChangeArrowheads="1"/>
          </p:cNvSpPr>
          <p:nvPr/>
        </p:nvSpPr>
        <p:spPr bwMode="auto">
          <a:xfrm>
            <a:off x="2276475" y="2835275"/>
            <a:ext cx="53340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Dde</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I</a:t>
            </a:r>
          </a:p>
        </p:txBody>
      </p:sp>
      <p:sp>
        <p:nvSpPr>
          <p:cNvPr id="45077" name="Text Box 30">
            <a:extLst>
              <a:ext uri="{FF2B5EF4-FFF2-40B4-BE49-F238E27FC236}">
                <a16:creationId xmlns:a16="http://schemas.microsoft.com/office/drawing/2014/main" id="{7B934127-C868-4019-AB83-F10F982FFB76}"/>
              </a:ext>
            </a:extLst>
          </p:cNvPr>
          <p:cNvSpPr txBox="1">
            <a:spLocks noChangeArrowheads="1"/>
          </p:cNvSpPr>
          <p:nvPr/>
        </p:nvSpPr>
        <p:spPr bwMode="auto">
          <a:xfrm>
            <a:off x="4156075" y="2822575"/>
            <a:ext cx="53340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600" b="1" i="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Dde</a:t>
            </a:r>
            <a:r>
              <a:rPr kumimoji="0" lang="en-US" altLang="zh-CN" sz="1600" b="1">
                <a:solidFill>
                  <a:srgbClr val="E71820"/>
                </a:solidFill>
                <a:latin typeface="Times New Roman" panose="02020603050405020304" pitchFamily="18" charset="0"/>
                <a:ea typeface="微软雅黑" panose="020B0503020204020204" pitchFamily="34" charset="-122"/>
                <a:cs typeface="Times New Roman" panose="02020603050405020304" pitchFamily="18" charset="0"/>
              </a:rPr>
              <a:t>I</a:t>
            </a:r>
          </a:p>
        </p:txBody>
      </p:sp>
      <p:sp>
        <p:nvSpPr>
          <p:cNvPr id="45078" name="AutoShape 31">
            <a:extLst>
              <a:ext uri="{FF2B5EF4-FFF2-40B4-BE49-F238E27FC236}">
                <a16:creationId xmlns:a16="http://schemas.microsoft.com/office/drawing/2014/main" id="{B413E014-20B7-486A-9C33-BC76C219331E}"/>
              </a:ext>
            </a:extLst>
          </p:cNvPr>
          <p:cNvSpPr>
            <a:spLocks/>
          </p:cNvSpPr>
          <p:nvPr/>
        </p:nvSpPr>
        <p:spPr bwMode="auto">
          <a:xfrm rot="5400000">
            <a:off x="2060575" y="1071563"/>
            <a:ext cx="127000" cy="1911350"/>
          </a:xfrm>
          <a:prstGeom prst="leftBrace">
            <a:avLst>
              <a:gd name="adj1" fmla="val 125417"/>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80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079" name="AutoShape 32">
            <a:extLst>
              <a:ext uri="{FF2B5EF4-FFF2-40B4-BE49-F238E27FC236}">
                <a16:creationId xmlns:a16="http://schemas.microsoft.com/office/drawing/2014/main" id="{08BB16FD-EE50-4161-ABE5-456B5EEFFF7B}"/>
              </a:ext>
            </a:extLst>
          </p:cNvPr>
          <p:cNvSpPr>
            <a:spLocks/>
          </p:cNvSpPr>
          <p:nvPr/>
        </p:nvSpPr>
        <p:spPr bwMode="auto">
          <a:xfrm rot="5400000">
            <a:off x="2069306" y="2732882"/>
            <a:ext cx="179387" cy="1911350"/>
          </a:xfrm>
          <a:prstGeom prst="leftBrace">
            <a:avLst>
              <a:gd name="adj1" fmla="val 49575"/>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80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5080" name="Rectangle 2">
            <a:extLst>
              <a:ext uri="{FF2B5EF4-FFF2-40B4-BE49-F238E27FC236}">
                <a16:creationId xmlns:a16="http://schemas.microsoft.com/office/drawing/2014/main" id="{2FBB4EE1-241E-45A8-A60E-DF0BF8A67AEB}"/>
              </a:ext>
            </a:extLst>
          </p:cNvPr>
          <p:cNvSpPr>
            <a:spLocks noGrp="1" noChangeArrowheads="1"/>
          </p:cNvSpPr>
          <p:nvPr>
            <p:ph type="title" idx="4294967295"/>
          </p:nvPr>
        </p:nvSpPr>
        <p:spPr>
          <a:xfrm>
            <a:off x="0" y="255588"/>
            <a:ext cx="7162800" cy="646112"/>
          </a:xfrm>
        </p:spPr>
        <p:txBody>
          <a:bodyPr/>
          <a:lstStyle/>
          <a:p>
            <a:pPr marL="0" indent="0" algn="ctr" eaLnBrk="1" hangingPunct="1"/>
            <a:r>
              <a:rPr lang="zh-CN" altLang="en-US"/>
              <a:t>限制性酶切图谱法原理</a:t>
            </a:r>
            <a:endParaRPr lang="en-US" altLang="zh-CN"/>
          </a:p>
        </p:txBody>
      </p:sp>
      <p:sp>
        <p:nvSpPr>
          <p:cNvPr id="3" name="灯片编号占位符 2">
            <a:extLst>
              <a:ext uri="{FF2B5EF4-FFF2-40B4-BE49-F238E27FC236}">
                <a16:creationId xmlns:a16="http://schemas.microsoft.com/office/drawing/2014/main" id="{ABF218FB-B53D-4BD7-AFEA-12818D52A248}"/>
              </a:ext>
            </a:extLst>
          </p:cNvPr>
          <p:cNvSpPr>
            <a:spLocks noGrp="1"/>
          </p:cNvSpPr>
          <p:nvPr>
            <p:ph type="sldNum" sz="quarter" idx="10"/>
          </p:nvPr>
        </p:nvSpPr>
        <p:spPr/>
        <p:txBody>
          <a:bodyPr/>
          <a:lstStyle/>
          <a:p>
            <a:pPr>
              <a:defRPr/>
            </a:pPr>
            <a:fld id="{24DDBC47-BCD7-44D9-98DD-B8E80D5920F8}" type="slidenum">
              <a:rPr lang="en-US" altLang="zh-CN"/>
              <a:pPr>
                <a:defRPr/>
              </a:pPr>
              <a:t>24</a:t>
            </a:fld>
            <a:endParaRPr lang="en-US" altLang="zh-CN" dirty="0"/>
          </a:p>
        </p:txBody>
      </p: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图片 3">
            <a:extLst>
              <a:ext uri="{FF2B5EF4-FFF2-40B4-BE49-F238E27FC236}">
                <a16:creationId xmlns:a16="http://schemas.microsoft.com/office/drawing/2014/main" id="{934DA117-E9D5-40E8-838E-2B3FEDB8D2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775" y="76200"/>
            <a:ext cx="9039225" cy="670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E69A0B4F-768D-4D3A-8A94-74F4286922B7}"/>
              </a:ext>
            </a:extLst>
          </p:cNvPr>
          <p:cNvSpPr>
            <a:spLocks noGrp="1"/>
          </p:cNvSpPr>
          <p:nvPr>
            <p:ph type="sldNum" sz="quarter" idx="10"/>
          </p:nvPr>
        </p:nvSpPr>
        <p:spPr/>
        <p:txBody>
          <a:bodyPr/>
          <a:lstStyle/>
          <a:p>
            <a:pPr>
              <a:defRPr/>
            </a:pPr>
            <a:fld id="{E7879802-FFA5-452A-BDB8-06E5A2D08EBE}" type="slidenum">
              <a:rPr lang="en-US" altLang="zh-CN"/>
              <a:pPr>
                <a:defRPr/>
              </a:pPr>
              <a:t>25</a:t>
            </a:fld>
            <a:endParaRPr lang="en-US" altLang="zh-CN" dirty="0"/>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图片 4">
            <a:extLst>
              <a:ext uri="{FF2B5EF4-FFF2-40B4-BE49-F238E27FC236}">
                <a16:creationId xmlns:a16="http://schemas.microsoft.com/office/drawing/2014/main" id="{D332F0CD-F50D-449E-9A04-6118F42BA4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5875"/>
            <a:ext cx="6391275"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2">
            <a:extLst>
              <a:ext uri="{FF2B5EF4-FFF2-40B4-BE49-F238E27FC236}">
                <a16:creationId xmlns:a16="http://schemas.microsoft.com/office/drawing/2014/main" id="{735F4D50-296D-42D8-8538-43DD6928E789}"/>
              </a:ext>
            </a:extLst>
          </p:cNvPr>
          <p:cNvSpPr>
            <a:spLocks noGrp="1" noChangeArrowheads="1"/>
          </p:cNvSpPr>
          <p:nvPr>
            <p:ph type="title" idx="4294967295"/>
          </p:nvPr>
        </p:nvSpPr>
        <p:spPr>
          <a:xfrm>
            <a:off x="0" y="5969000"/>
            <a:ext cx="2127250" cy="590550"/>
          </a:xfrm>
        </p:spPr>
        <p:txBody>
          <a:bodyPr/>
          <a:lstStyle/>
          <a:p>
            <a:pPr marL="0" indent="0" eaLnBrk="1" hangingPunct="1"/>
            <a:r>
              <a:rPr lang="en-US" altLang="zh-CN" sz="3600"/>
              <a:t>DNA</a:t>
            </a:r>
            <a:r>
              <a:rPr lang="zh-CN" altLang="en-US" sz="3600"/>
              <a:t>测序</a:t>
            </a:r>
            <a:endParaRPr lang="en-US" altLang="zh-CN" sz="3600"/>
          </a:p>
        </p:txBody>
      </p:sp>
      <p:sp>
        <p:nvSpPr>
          <p:cNvPr id="3" name="灯片编号占位符 2">
            <a:extLst>
              <a:ext uri="{FF2B5EF4-FFF2-40B4-BE49-F238E27FC236}">
                <a16:creationId xmlns:a16="http://schemas.microsoft.com/office/drawing/2014/main" id="{C3E0133B-298A-4D92-A458-EA30B5242474}"/>
              </a:ext>
            </a:extLst>
          </p:cNvPr>
          <p:cNvSpPr>
            <a:spLocks noGrp="1"/>
          </p:cNvSpPr>
          <p:nvPr>
            <p:ph type="sldNum" sz="quarter" idx="10"/>
          </p:nvPr>
        </p:nvSpPr>
        <p:spPr/>
        <p:txBody>
          <a:bodyPr/>
          <a:lstStyle/>
          <a:p>
            <a:pPr>
              <a:defRPr/>
            </a:pPr>
            <a:fld id="{7F5406A9-054A-417C-B1E0-8CCFCB062550}" type="slidenum">
              <a:rPr lang="en-US" altLang="zh-CN"/>
              <a:pPr>
                <a:defRPr/>
              </a:pPr>
              <a:t>26</a:t>
            </a:fld>
            <a:endParaRPr lang="en-US" altLang="zh-CN" dirty="0"/>
          </a:p>
        </p:txBody>
      </p:sp>
      <p:sp>
        <p:nvSpPr>
          <p:cNvPr id="2" name="矩形 1"/>
          <p:cNvSpPr/>
          <p:nvPr/>
        </p:nvSpPr>
        <p:spPr bwMode="auto">
          <a:xfrm>
            <a:off x="5181600" y="4495800"/>
            <a:ext cx="685800" cy="2133600"/>
          </a:xfrm>
          <a:prstGeom prst="rect">
            <a:avLst/>
          </a:prstGeom>
          <a:noFill/>
          <a:ln w="34925" cap="flat" cmpd="sng" algn="ctr">
            <a:solidFill>
              <a:srgbClr val="FF0000"/>
            </a:solidFill>
            <a:prstDash val="solid"/>
            <a:round/>
            <a:headEnd type="none" w="med" len="med"/>
            <a:tailEnd type="none" w="med" len="med"/>
          </a:ln>
          <a:effectLst/>
        </p:spPr>
        <p:txBody>
          <a:bodyPr vert="horz" wrap="none" lIns="92075" tIns="46038" rIns="92075" bIns="46038"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1" lang="zh-CN" altLang="en-US" sz="2500" b="0" i="0" u="none" strike="noStrike" cap="none" normalizeH="0" baseline="0">
              <a:ln>
                <a:noFill/>
              </a:ln>
              <a:solidFill>
                <a:schemeClr val="tx1"/>
              </a:solidFill>
              <a:effectLst/>
              <a:latin typeface="Arial" charset="0"/>
            </a:endParaRPr>
          </a:p>
        </p:txBody>
      </p:sp>
      <p:sp>
        <p:nvSpPr>
          <p:cNvPr id="4" name="矩形 3"/>
          <p:cNvSpPr/>
          <p:nvPr/>
        </p:nvSpPr>
        <p:spPr bwMode="auto">
          <a:xfrm>
            <a:off x="3962400" y="0"/>
            <a:ext cx="1295400" cy="304800"/>
          </a:xfrm>
          <a:prstGeom prst="rect">
            <a:avLst/>
          </a:prstGeom>
          <a:noFill/>
          <a:ln w="34925" cap="flat" cmpd="sng" algn="ctr">
            <a:solidFill>
              <a:srgbClr val="FF0000"/>
            </a:solidFill>
            <a:prstDash val="solid"/>
            <a:round/>
            <a:headEnd type="none" w="med" len="med"/>
            <a:tailEnd type="none" w="med" len="med"/>
          </a:ln>
          <a:effectLst/>
        </p:spPr>
        <p:txBody>
          <a:bodyPr vert="horz" wrap="none" lIns="92075" tIns="46038" rIns="92075" bIns="46038" numCol="1" rtlCol="0" anchor="ctr"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1" lang="zh-CN" altLang="en-US" sz="2500" b="0" i="0" u="none" strike="noStrike" cap="none" normalizeH="0" baseline="0">
              <a:ln>
                <a:noFill/>
              </a:ln>
              <a:solidFill>
                <a:schemeClr val="tx1"/>
              </a:solidFill>
              <a:effectLst/>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8" descr="20_11-SouthernBlotting-U">
            <a:extLst>
              <a:ext uri="{FF2B5EF4-FFF2-40B4-BE49-F238E27FC236}">
                <a16:creationId xmlns:a16="http://schemas.microsoft.com/office/drawing/2014/main" id="{7F9C6371-5366-4E20-935F-3D6C1EEDA2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134"/>
          <a:stretch>
            <a:fillRect/>
          </a:stretch>
        </p:blipFill>
        <p:spPr bwMode="auto">
          <a:xfrm>
            <a:off x="677863" y="174625"/>
            <a:ext cx="7786687" cy="637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Oval 9">
            <a:extLst>
              <a:ext uri="{FF2B5EF4-FFF2-40B4-BE49-F238E27FC236}">
                <a16:creationId xmlns:a16="http://schemas.microsoft.com/office/drawing/2014/main" id="{D845F600-840A-4DD8-9337-5807B18DB932}"/>
              </a:ext>
            </a:extLst>
          </p:cNvPr>
          <p:cNvSpPr>
            <a:spLocks noChangeArrowheads="1"/>
          </p:cNvSpPr>
          <p:nvPr/>
        </p:nvSpPr>
        <p:spPr bwMode="auto">
          <a:xfrm>
            <a:off x="6318250" y="2654300"/>
            <a:ext cx="155575" cy="155575"/>
          </a:xfrm>
          <a:prstGeom prst="ellipse">
            <a:avLst/>
          </a:prstGeom>
          <a:solidFill>
            <a:srgbClr val="0092C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56" name="Oval 10">
            <a:extLst>
              <a:ext uri="{FF2B5EF4-FFF2-40B4-BE49-F238E27FC236}">
                <a16:creationId xmlns:a16="http://schemas.microsoft.com/office/drawing/2014/main" id="{F595F002-DF3E-4021-B91F-2858DCB921CC}"/>
              </a:ext>
            </a:extLst>
          </p:cNvPr>
          <p:cNvSpPr>
            <a:spLocks noChangeArrowheads="1"/>
          </p:cNvSpPr>
          <p:nvPr/>
        </p:nvSpPr>
        <p:spPr bwMode="auto">
          <a:xfrm>
            <a:off x="4260850" y="2647950"/>
            <a:ext cx="155575" cy="155575"/>
          </a:xfrm>
          <a:prstGeom prst="ellipse">
            <a:avLst/>
          </a:prstGeom>
          <a:solidFill>
            <a:srgbClr val="0092C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57" name="Oval 11">
            <a:extLst>
              <a:ext uri="{FF2B5EF4-FFF2-40B4-BE49-F238E27FC236}">
                <a16:creationId xmlns:a16="http://schemas.microsoft.com/office/drawing/2014/main" id="{1E620A7F-0224-4527-9133-8BE20D74A6FF}"/>
              </a:ext>
            </a:extLst>
          </p:cNvPr>
          <p:cNvSpPr>
            <a:spLocks noChangeArrowheads="1"/>
          </p:cNvSpPr>
          <p:nvPr/>
        </p:nvSpPr>
        <p:spPr bwMode="auto">
          <a:xfrm>
            <a:off x="5886450" y="6400800"/>
            <a:ext cx="155575" cy="155575"/>
          </a:xfrm>
          <a:prstGeom prst="ellipse">
            <a:avLst/>
          </a:prstGeom>
          <a:solidFill>
            <a:srgbClr val="0092C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58" name="Oval 12">
            <a:extLst>
              <a:ext uri="{FF2B5EF4-FFF2-40B4-BE49-F238E27FC236}">
                <a16:creationId xmlns:a16="http://schemas.microsoft.com/office/drawing/2014/main" id="{D39EF9BC-E5AA-4C2A-959C-7B0163CC221E}"/>
              </a:ext>
            </a:extLst>
          </p:cNvPr>
          <p:cNvSpPr>
            <a:spLocks noChangeArrowheads="1"/>
          </p:cNvSpPr>
          <p:nvPr/>
        </p:nvSpPr>
        <p:spPr bwMode="auto">
          <a:xfrm>
            <a:off x="889000" y="6394450"/>
            <a:ext cx="155575" cy="155575"/>
          </a:xfrm>
          <a:prstGeom prst="ellipse">
            <a:avLst/>
          </a:prstGeom>
          <a:solidFill>
            <a:srgbClr val="0092C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59" name="Oval 13">
            <a:extLst>
              <a:ext uri="{FF2B5EF4-FFF2-40B4-BE49-F238E27FC236}">
                <a16:creationId xmlns:a16="http://schemas.microsoft.com/office/drawing/2014/main" id="{EEF36293-2D24-4DD9-BCDD-83F6796F502C}"/>
              </a:ext>
            </a:extLst>
          </p:cNvPr>
          <p:cNvSpPr>
            <a:spLocks noChangeArrowheads="1"/>
          </p:cNvSpPr>
          <p:nvPr/>
        </p:nvSpPr>
        <p:spPr bwMode="auto">
          <a:xfrm>
            <a:off x="895350" y="2654300"/>
            <a:ext cx="155575" cy="155575"/>
          </a:xfrm>
          <a:prstGeom prst="ellipse">
            <a:avLst/>
          </a:prstGeom>
          <a:solidFill>
            <a:srgbClr val="0092CA"/>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0" name="Text Box 17">
            <a:extLst>
              <a:ext uri="{FF2B5EF4-FFF2-40B4-BE49-F238E27FC236}">
                <a16:creationId xmlns:a16="http://schemas.microsoft.com/office/drawing/2014/main" id="{C10C13A8-509A-44EA-98A3-82E3EA546EB9}"/>
              </a:ext>
            </a:extLst>
          </p:cNvPr>
          <p:cNvSpPr txBox="1">
            <a:spLocks noChangeArrowheads="1"/>
          </p:cNvSpPr>
          <p:nvPr/>
        </p:nvSpPr>
        <p:spPr bwMode="auto">
          <a:xfrm>
            <a:off x="5749925" y="796925"/>
            <a:ext cx="1492250" cy="2794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硝酸纤维素膜</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1" name="Text Box 18">
            <a:extLst>
              <a:ext uri="{FF2B5EF4-FFF2-40B4-BE49-F238E27FC236}">
                <a16:creationId xmlns:a16="http://schemas.microsoft.com/office/drawing/2014/main" id="{EC81D46A-EE12-4DC4-A117-63C2C3D26661}"/>
              </a:ext>
            </a:extLst>
          </p:cNvPr>
          <p:cNvSpPr txBox="1">
            <a:spLocks noChangeArrowheads="1"/>
          </p:cNvSpPr>
          <p:nvPr/>
        </p:nvSpPr>
        <p:spPr bwMode="auto">
          <a:xfrm>
            <a:off x="3284538" y="630238"/>
            <a:ext cx="677862" cy="317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限制性酶</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切片段</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2" name="Text Box 19">
            <a:extLst>
              <a:ext uri="{FF2B5EF4-FFF2-40B4-BE49-F238E27FC236}">
                <a16:creationId xmlns:a16="http://schemas.microsoft.com/office/drawing/2014/main" id="{C25E8BA5-90E3-4DF5-9218-F869C41AE1B9}"/>
              </a:ext>
            </a:extLst>
          </p:cNvPr>
          <p:cNvSpPr txBox="1">
            <a:spLocks noChangeArrowheads="1"/>
          </p:cNvSpPr>
          <p:nvPr/>
        </p:nvSpPr>
        <p:spPr bwMode="auto">
          <a:xfrm>
            <a:off x="5753100" y="2178050"/>
            <a:ext cx="996950" cy="2857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碱性溶液</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3" name="Text Box 20">
            <a:extLst>
              <a:ext uri="{FF2B5EF4-FFF2-40B4-BE49-F238E27FC236}">
                <a16:creationId xmlns:a16="http://schemas.microsoft.com/office/drawing/2014/main" id="{6016ADFA-AEE9-4502-9901-06981E9E7D6F}"/>
              </a:ext>
            </a:extLst>
          </p:cNvPr>
          <p:cNvSpPr txBox="1">
            <a:spLocks noChangeArrowheads="1"/>
          </p:cNvSpPr>
          <p:nvPr/>
        </p:nvSpPr>
        <p:spPr bwMode="auto">
          <a:xfrm>
            <a:off x="6534150" y="2647950"/>
            <a:ext cx="1739900" cy="1714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DNA transfer (blotting)</a:t>
            </a:r>
          </a:p>
        </p:txBody>
      </p:sp>
      <p:sp>
        <p:nvSpPr>
          <p:cNvPr id="49164" name="Text Box 21">
            <a:extLst>
              <a:ext uri="{FF2B5EF4-FFF2-40B4-BE49-F238E27FC236}">
                <a16:creationId xmlns:a16="http://schemas.microsoft.com/office/drawing/2014/main" id="{338D00BD-7CF9-4072-A23E-757947F4B316}"/>
              </a:ext>
            </a:extLst>
          </p:cNvPr>
          <p:cNvSpPr txBox="1">
            <a:spLocks noChangeArrowheads="1"/>
          </p:cNvSpPr>
          <p:nvPr/>
        </p:nvSpPr>
        <p:spPr bwMode="auto">
          <a:xfrm>
            <a:off x="5824538" y="1762125"/>
            <a:ext cx="584200" cy="1841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海绵</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5" name="Text Box 22">
            <a:extLst>
              <a:ext uri="{FF2B5EF4-FFF2-40B4-BE49-F238E27FC236}">
                <a16:creationId xmlns:a16="http://schemas.microsoft.com/office/drawing/2014/main" id="{113121DE-25C5-4896-8494-7B6072C119B0}"/>
              </a:ext>
            </a:extLst>
          </p:cNvPr>
          <p:cNvSpPr txBox="1">
            <a:spLocks noChangeArrowheads="1"/>
          </p:cNvSpPr>
          <p:nvPr/>
        </p:nvSpPr>
        <p:spPr bwMode="auto">
          <a:xfrm>
            <a:off x="5964238" y="1184275"/>
            <a:ext cx="415925" cy="1714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胶</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6" name="Text Box 23">
            <a:extLst>
              <a:ext uri="{FF2B5EF4-FFF2-40B4-BE49-F238E27FC236}">
                <a16:creationId xmlns:a16="http://schemas.microsoft.com/office/drawing/2014/main" id="{9563C9DB-DF1C-4D21-B1D8-E22B6DF6DBF8}"/>
              </a:ext>
            </a:extLst>
          </p:cNvPr>
          <p:cNvSpPr txBox="1">
            <a:spLocks noChangeArrowheads="1"/>
          </p:cNvSpPr>
          <p:nvPr/>
        </p:nvSpPr>
        <p:spPr bwMode="auto">
          <a:xfrm>
            <a:off x="7656513" y="554038"/>
            <a:ext cx="527050" cy="317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重物</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7" name="Text Box 24">
            <a:extLst>
              <a:ext uri="{FF2B5EF4-FFF2-40B4-BE49-F238E27FC236}">
                <a16:creationId xmlns:a16="http://schemas.microsoft.com/office/drawing/2014/main" id="{AFAF1ED6-7984-425C-AF45-A276AB793BDA}"/>
              </a:ext>
            </a:extLst>
          </p:cNvPr>
          <p:cNvSpPr txBox="1">
            <a:spLocks noChangeArrowheads="1"/>
          </p:cNvSpPr>
          <p:nvPr/>
        </p:nvSpPr>
        <p:spPr bwMode="auto">
          <a:xfrm>
            <a:off x="7924800" y="2120900"/>
            <a:ext cx="508000" cy="3111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滤纸层</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68" name="Text Box 25">
            <a:extLst>
              <a:ext uri="{FF2B5EF4-FFF2-40B4-BE49-F238E27FC236}">
                <a16:creationId xmlns:a16="http://schemas.microsoft.com/office/drawing/2014/main" id="{D6E13FD4-86DB-4148-82F1-F0B5369BFAEA}"/>
              </a:ext>
            </a:extLst>
          </p:cNvPr>
          <p:cNvSpPr txBox="1">
            <a:spLocks noChangeArrowheads="1"/>
          </p:cNvSpPr>
          <p:nvPr/>
        </p:nvSpPr>
        <p:spPr bwMode="auto">
          <a:xfrm>
            <a:off x="1104900" y="2647950"/>
            <a:ext cx="2616200" cy="1778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Preparation of restriction fragments</a:t>
            </a:r>
          </a:p>
        </p:txBody>
      </p:sp>
      <p:sp>
        <p:nvSpPr>
          <p:cNvPr id="49169" name="Text Box 26">
            <a:extLst>
              <a:ext uri="{FF2B5EF4-FFF2-40B4-BE49-F238E27FC236}">
                <a16:creationId xmlns:a16="http://schemas.microsoft.com/office/drawing/2014/main" id="{A110637D-540A-4AE7-B841-0E33FE64D0E6}"/>
              </a:ext>
            </a:extLst>
          </p:cNvPr>
          <p:cNvSpPr txBox="1">
            <a:spLocks noChangeArrowheads="1"/>
          </p:cNvSpPr>
          <p:nvPr/>
        </p:nvSpPr>
        <p:spPr bwMode="auto">
          <a:xfrm>
            <a:off x="4470400" y="2654300"/>
            <a:ext cx="1422400" cy="1651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Gel electrophoresis</a:t>
            </a:r>
          </a:p>
        </p:txBody>
      </p:sp>
      <p:sp>
        <p:nvSpPr>
          <p:cNvPr id="49170" name="Line 27">
            <a:extLst>
              <a:ext uri="{FF2B5EF4-FFF2-40B4-BE49-F238E27FC236}">
                <a16:creationId xmlns:a16="http://schemas.microsoft.com/office/drawing/2014/main" id="{1AD3E1ED-1FC6-4F0A-85BE-38E1B56BF995}"/>
              </a:ext>
            </a:extLst>
          </p:cNvPr>
          <p:cNvSpPr>
            <a:spLocks noChangeShapeType="1"/>
          </p:cNvSpPr>
          <p:nvPr/>
        </p:nvSpPr>
        <p:spPr bwMode="auto">
          <a:xfrm>
            <a:off x="6267450" y="1009650"/>
            <a:ext cx="263525" cy="847725"/>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71" name="Line 28">
            <a:extLst>
              <a:ext uri="{FF2B5EF4-FFF2-40B4-BE49-F238E27FC236}">
                <a16:creationId xmlns:a16="http://schemas.microsoft.com/office/drawing/2014/main" id="{CA8B6E3E-0C85-4124-AFEE-8B64060E0AC0}"/>
              </a:ext>
            </a:extLst>
          </p:cNvPr>
          <p:cNvSpPr>
            <a:spLocks noChangeShapeType="1"/>
          </p:cNvSpPr>
          <p:nvPr/>
        </p:nvSpPr>
        <p:spPr bwMode="auto">
          <a:xfrm>
            <a:off x="6134100" y="1333500"/>
            <a:ext cx="323850" cy="5778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72" name="Line 29">
            <a:extLst>
              <a:ext uri="{FF2B5EF4-FFF2-40B4-BE49-F238E27FC236}">
                <a16:creationId xmlns:a16="http://schemas.microsoft.com/office/drawing/2014/main" id="{3A156936-665D-46B9-9708-F212AE8B4E86}"/>
              </a:ext>
            </a:extLst>
          </p:cNvPr>
          <p:cNvSpPr>
            <a:spLocks noChangeShapeType="1"/>
          </p:cNvSpPr>
          <p:nvPr/>
        </p:nvSpPr>
        <p:spPr bwMode="auto">
          <a:xfrm flipH="1">
            <a:off x="7664450" y="755650"/>
            <a:ext cx="107950" cy="1651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73" name="Line 30">
            <a:extLst>
              <a:ext uri="{FF2B5EF4-FFF2-40B4-BE49-F238E27FC236}">
                <a16:creationId xmlns:a16="http://schemas.microsoft.com/office/drawing/2014/main" id="{3869A41C-06E8-4C13-82D9-5691637959D5}"/>
              </a:ext>
            </a:extLst>
          </p:cNvPr>
          <p:cNvSpPr>
            <a:spLocks noChangeShapeType="1"/>
          </p:cNvSpPr>
          <p:nvPr/>
        </p:nvSpPr>
        <p:spPr bwMode="auto">
          <a:xfrm>
            <a:off x="7594600" y="1765300"/>
            <a:ext cx="298450" cy="4318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74" name="Line 31">
            <a:extLst>
              <a:ext uri="{FF2B5EF4-FFF2-40B4-BE49-F238E27FC236}">
                <a16:creationId xmlns:a16="http://schemas.microsoft.com/office/drawing/2014/main" id="{39744722-ADFC-4B51-96E4-9B0E2931190F}"/>
              </a:ext>
            </a:extLst>
          </p:cNvPr>
          <p:cNvSpPr>
            <a:spLocks noChangeShapeType="1"/>
          </p:cNvSpPr>
          <p:nvPr/>
        </p:nvSpPr>
        <p:spPr bwMode="auto">
          <a:xfrm flipV="1">
            <a:off x="6388100" y="2197100"/>
            <a:ext cx="234950" cy="63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75" name="Line 32">
            <a:extLst>
              <a:ext uri="{FF2B5EF4-FFF2-40B4-BE49-F238E27FC236}">
                <a16:creationId xmlns:a16="http://schemas.microsoft.com/office/drawing/2014/main" id="{543FE13B-EFF6-401C-95C1-BB862581772F}"/>
              </a:ext>
            </a:extLst>
          </p:cNvPr>
          <p:cNvSpPr>
            <a:spLocks noChangeShapeType="1"/>
          </p:cNvSpPr>
          <p:nvPr/>
        </p:nvSpPr>
        <p:spPr bwMode="auto">
          <a:xfrm>
            <a:off x="6191250" y="1841500"/>
            <a:ext cx="190500" cy="1333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76" name="Text Box 33">
            <a:extLst>
              <a:ext uri="{FF2B5EF4-FFF2-40B4-BE49-F238E27FC236}">
                <a16:creationId xmlns:a16="http://schemas.microsoft.com/office/drawing/2014/main" id="{E4B0F6FA-1DF8-44AF-A0F3-91E72047722B}"/>
              </a:ext>
            </a:extLst>
          </p:cNvPr>
          <p:cNvSpPr txBox="1">
            <a:spLocks noChangeArrowheads="1"/>
          </p:cNvSpPr>
          <p:nvPr/>
        </p:nvSpPr>
        <p:spPr bwMode="auto">
          <a:xfrm>
            <a:off x="4491038" y="635000"/>
            <a:ext cx="792162" cy="1778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I      II     III</a:t>
            </a:r>
          </a:p>
        </p:txBody>
      </p:sp>
      <p:sp>
        <p:nvSpPr>
          <p:cNvPr id="49177" name="Text Box 34">
            <a:extLst>
              <a:ext uri="{FF2B5EF4-FFF2-40B4-BE49-F238E27FC236}">
                <a16:creationId xmlns:a16="http://schemas.microsoft.com/office/drawing/2014/main" id="{7BF62B8C-3ED6-43EC-8479-CBD06F0A15E8}"/>
              </a:ext>
            </a:extLst>
          </p:cNvPr>
          <p:cNvSpPr txBox="1">
            <a:spLocks noChangeArrowheads="1"/>
          </p:cNvSpPr>
          <p:nvPr/>
        </p:nvSpPr>
        <p:spPr bwMode="auto">
          <a:xfrm>
            <a:off x="6019800" y="4718050"/>
            <a:ext cx="736600" cy="1778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I      II    III</a:t>
            </a:r>
          </a:p>
        </p:txBody>
      </p:sp>
      <p:sp>
        <p:nvSpPr>
          <p:cNvPr id="49178" name="Text Box 35">
            <a:extLst>
              <a:ext uri="{FF2B5EF4-FFF2-40B4-BE49-F238E27FC236}">
                <a16:creationId xmlns:a16="http://schemas.microsoft.com/office/drawing/2014/main" id="{34386063-4733-466C-8279-AD529BADDC61}"/>
              </a:ext>
            </a:extLst>
          </p:cNvPr>
          <p:cNvSpPr txBox="1">
            <a:spLocks noChangeArrowheads="1"/>
          </p:cNvSpPr>
          <p:nvPr/>
        </p:nvSpPr>
        <p:spPr bwMode="auto">
          <a:xfrm>
            <a:off x="1428750" y="4711700"/>
            <a:ext cx="736600" cy="1778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I      II    III</a:t>
            </a:r>
          </a:p>
        </p:txBody>
      </p:sp>
      <p:sp>
        <p:nvSpPr>
          <p:cNvPr id="49179" name="Text Box 36">
            <a:extLst>
              <a:ext uri="{FF2B5EF4-FFF2-40B4-BE49-F238E27FC236}">
                <a16:creationId xmlns:a16="http://schemas.microsoft.com/office/drawing/2014/main" id="{DA2887CD-5E79-4C97-967E-E0D11694D835}"/>
              </a:ext>
            </a:extLst>
          </p:cNvPr>
          <p:cNvSpPr txBox="1">
            <a:spLocks noChangeArrowheads="1"/>
          </p:cNvSpPr>
          <p:nvPr/>
        </p:nvSpPr>
        <p:spPr bwMode="auto">
          <a:xfrm>
            <a:off x="1898650" y="3257550"/>
            <a:ext cx="1778000" cy="3365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Radioactively labeled</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probe for </a:t>
            </a: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-globin gene</a:t>
            </a:r>
          </a:p>
        </p:txBody>
      </p:sp>
      <p:sp>
        <p:nvSpPr>
          <p:cNvPr id="49180" name="Text Box 37">
            <a:extLst>
              <a:ext uri="{FF2B5EF4-FFF2-40B4-BE49-F238E27FC236}">
                <a16:creationId xmlns:a16="http://schemas.microsoft.com/office/drawing/2014/main" id="{73D6C0F4-B9B9-4854-822F-CAE26A3B3F20}"/>
              </a:ext>
            </a:extLst>
          </p:cNvPr>
          <p:cNvSpPr txBox="1">
            <a:spLocks noChangeArrowheads="1"/>
          </p:cNvSpPr>
          <p:nvPr/>
        </p:nvSpPr>
        <p:spPr bwMode="auto">
          <a:xfrm>
            <a:off x="1193800" y="673100"/>
            <a:ext cx="1949450" cy="1651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DNA + </a:t>
            </a: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限制性核酸内切酶</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81" name="Text Box 38">
            <a:extLst>
              <a:ext uri="{FF2B5EF4-FFF2-40B4-BE49-F238E27FC236}">
                <a16:creationId xmlns:a16="http://schemas.microsoft.com/office/drawing/2014/main" id="{D031697E-7EF5-47E3-8159-58F53B5E4B09}"/>
              </a:ext>
            </a:extLst>
          </p:cNvPr>
          <p:cNvSpPr txBox="1">
            <a:spLocks noChangeArrowheads="1"/>
          </p:cNvSpPr>
          <p:nvPr/>
        </p:nvSpPr>
        <p:spPr bwMode="auto">
          <a:xfrm>
            <a:off x="2533650" y="2073275"/>
            <a:ext cx="1187450" cy="1651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III Heterozygote</a:t>
            </a:r>
          </a:p>
          <a:p>
            <a:pPr algn="ct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杂合子</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82" name="Text Box 39">
            <a:extLst>
              <a:ext uri="{FF2B5EF4-FFF2-40B4-BE49-F238E27FC236}">
                <a16:creationId xmlns:a16="http://schemas.microsoft.com/office/drawing/2014/main" id="{C4FD5773-BE30-4692-BA25-61CA255E861C}"/>
              </a:ext>
            </a:extLst>
          </p:cNvPr>
          <p:cNvSpPr txBox="1">
            <a:spLocks noChangeArrowheads="1"/>
          </p:cNvSpPr>
          <p:nvPr/>
        </p:nvSpPr>
        <p:spPr bwMode="auto">
          <a:xfrm>
            <a:off x="1644650" y="2051050"/>
            <a:ext cx="908050" cy="4953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II Sickle-cell</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allele</a:t>
            </a:r>
          </a:p>
          <a:p>
            <a:pPr>
              <a:lnSpc>
                <a:spcPct val="90000"/>
              </a:lnSpc>
            </a:pPr>
            <a:r>
              <a:rPr kumimoji="0" lang="zh-CN" altLang="en-US" sz="1200" b="1">
                <a:latin typeface="Times New Roman" panose="02020603050405020304" pitchFamily="18" charset="0"/>
                <a:ea typeface="微软雅黑" panose="020B0503020204020204" pitchFamily="34" charset="-122"/>
                <a:cs typeface="Times New Roman" panose="02020603050405020304" pitchFamily="18" charset="0"/>
              </a:rPr>
              <a:t>镰刀型红细胞贫血</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83" name="Text Box 40">
            <a:extLst>
              <a:ext uri="{FF2B5EF4-FFF2-40B4-BE49-F238E27FC236}">
                <a16:creationId xmlns:a16="http://schemas.microsoft.com/office/drawing/2014/main" id="{F48A058C-CAC2-4861-813B-ED3F84779C59}"/>
              </a:ext>
            </a:extLst>
          </p:cNvPr>
          <p:cNvSpPr txBox="1">
            <a:spLocks noChangeArrowheads="1"/>
          </p:cNvSpPr>
          <p:nvPr/>
        </p:nvSpPr>
        <p:spPr bwMode="auto">
          <a:xfrm>
            <a:off x="882650" y="2051050"/>
            <a:ext cx="654050" cy="5016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I Normal</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-globin</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allele</a:t>
            </a:r>
          </a:p>
        </p:txBody>
      </p:sp>
      <p:sp>
        <p:nvSpPr>
          <p:cNvPr id="49184" name="AutoShape 41">
            <a:extLst>
              <a:ext uri="{FF2B5EF4-FFF2-40B4-BE49-F238E27FC236}">
                <a16:creationId xmlns:a16="http://schemas.microsoft.com/office/drawing/2014/main" id="{0201E097-783A-4CF0-AB9F-EA76C64E5FD0}"/>
              </a:ext>
            </a:extLst>
          </p:cNvPr>
          <p:cNvSpPr>
            <a:spLocks/>
          </p:cNvSpPr>
          <p:nvPr/>
        </p:nvSpPr>
        <p:spPr bwMode="auto">
          <a:xfrm rot="5400000">
            <a:off x="2019300" y="-203200"/>
            <a:ext cx="120650" cy="2190750"/>
          </a:xfrm>
          <a:prstGeom prst="leftBrace">
            <a:avLst>
              <a:gd name="adj1" fmla="val 151316"/>
              <a:gd name="adj2" fmla="val 50000"/>
            </a:avLst>
          </a:prstGeom>
          <a:noFill/>
          <a:ln w="254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85" name="Text Box 42">
            <a:extLst>
              <a:ext uri="{FF2B5EF4-FFF2-40B4-BE49-F238E27FC236}">
                <a16:creationId xmlns:a16="http://schemas.microsoft.com/office/drawing/2014/main" id="{5DEFD02E-1EE4-4540-A08C-8245892FD0CB}"/>
              </a:ext>
            </a:extLst>
          </p:cNvPr>
          <p:cNvSpPr txBox="1">
            <a:spLocks noChangeArrowheads="1"/>
          </p:cNvSpPr>
          <p:nvPr/>
        </p:nvSpPr>
        <p:spPr bwMode="auto">
          <a:xfrm>
            <a:off x="7105650" y="5511800"/>
            <a:ext cx="374650" cy="5334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Film </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over</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blot</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86" name="Line 43">
            <a:extLst>
              <a:ext uri="{FF2B5EF4-FFF2-40B4-BE49-F238E27FC236}">
                <a16:creationId xmlns:a16="http://schemas.microsoft.com/office/drawing/2014/main" id="{EB837925-1116-45B6-AE27-13FA30AC00A9}"/>
              </a:ext>
            </a:extLst>
          </p:cNvPr>
          <p:cNvSpPr>
            <a:spLocks noChangeShapeType="1"/>
          </p:cNvSpPr>
          <p:nvPr/>
        </p:nvSpPr>
        <p:spPr bwMode="auto">
          <a:xfrm>
            <a:off x="6826250" y="5416550"/>
            <a:ext cx="260350" cy="1905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87" name="Text Box 44">
            <a:extLst>
              <a:ext uri="{FF2B5EF4-FFF2-40B4-BE49-F238E27FC236}">
                <a16:creationId xmlns:a16="http://schemas.microsoft.com/office/drawing/2014/main" id="{1D703468-F476-4955-AE12-1A32462CCFF1}"/>
              </a:ext>
            </a:extLst>
          </p:cNvPr>
          <p:cNvSpPr txBox="1">
            <a:spLocks noChangeArrowheads="1"/>
          </p:cNvSpPr>
          <p:nvPr/>
        </p:nvSpPr>
        <p:spPr bwMode="auto">
          <a:xfrm>
            <a:off x="6108700" y="6394450"/>
            <a:ext cx="1295400" cy="1524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Probe detection</a:t>
            </a:r>
          </a:p>
        </p:txBody>
      </p:sp>
      <p:sp>
        <p:nvSpPr>
          <p:cNvPr id="49188" name="Text Box 45">
            <a:extLst>
              <a:ext uri="{FF2B5EF4-FFF2-40B4-BE49-F238E27FC236}">
                <a16:creationId xmlns:a16="http://schemas.microsoft.com/office/drawing/2014/main" id="{F49183A7-37A5-43E4-83E1-3E643F5CFB0D}"/>
              </a:ext>
            </a:extLst>
          </p:cNvPr>
          <p:cNvSpPr txBox="1">
            <a:spLocks noChangeArrowheads="1"/>
          </p:cNvSpPr>
          <p:nvPr/>
        </p:nvSpPr>
        <p:spPr bwMode="auto">
          <a:xfrm>
            <a:off x="1117600" y="6400800"/>
            <a:ext cx="2743200" cy="2032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Hybridization with radioactive probe</a:t>
            </a:r>
          </a:p>
        </p:txBody>
      </p:sp>
      <p:sp>
        <p:nvSpPr>
          <p:cNvPr id="49189" name="Text Box 46">
            <a:extLst>
              <a:ext uri="{FF2B5EF4-FFF2-40B4-BE49-F238E27FC236}">
                <a16:creationId xmlns:a16="http://schemas.microsoft.com/office/drawing/2014/main" id="{10C355AA-71FB-46B9-8728-4EEFD57D891A}"/>
              </a:ext>
            </a:extLst>
          </p:cNvPr>
          <p:cNvSpPr txBox="1">
            <a:spLocks noChangeArrowheads="1"/>
          </p:cNvSpPr>
          <p:nvPr/>
        </p:nvSpPr>
        <p:spPr bwMode="auto">
          <a:xfrm>
            <a:off x="3727450" y="5175250"/>
            <a:ext cx="1085850" cy="4635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Fragment from</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sickle-cell</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-globin allele</a:t>
            </a:r>
          </a:p>
        </p:txBody>
      </p:sp>
      <p:sp>
        <p:nvSpPr>
          <p:cNvPr id="49190" name="Text Box 47">
            <a:extLst>
              <a:ext uri="{FF2B5EF4-FFF2-40B4-BE49-F238E27FC236}">
                <a16:creationId xmlns:a16="http://schemas.microsoft.com/office/drawing/2014/main" id="{3F63C157-9DCB-4D2D-ACC6-56AC7D109F6D}"/>
              </a:ext>
            </a:extLst>
          </p:cNvPr>
          <p:cNvSpPr txBox="1">
            <a:spLocks noChangeArrowheads="1"/>
          </p:cNvSpPr>
          <p:nvPr/>
        </p:nvSpPr>
        <p:spPr bwMode="auto">
          <a:xfrm>
            <a:off x="3676650" y="5822950"/>
            <a:ext cx="1085850" cy="4635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Fragment from</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normal </a:t>
            </a: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sym typeface="Symbol" panose="05050102010706020507" pitchFamily="18" charset="2"/>
              </a:rPr>
              <a:t></a:t>
            </a: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-globin </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allele</a:t>
            </a:r>
          </a:p>
        </p:txBody>
      </p:sp>
      <p:sp>
        <p:nvSpPr>
          <p:cNvPr id="49191" name="Text Box 48">
            <a:extLst>
              <a:ext uri="{FF2B5EF4-FFF2-40B4-BE49-F238E27FC236}">
                <a16:creationId xmlns:a16="http://schemas.microsoft.com/office/drawing/2014/main" id="{788AFC72-9306-4A8D-889F-AC5EEABAD19F}"/>
              </a:ext>
            </a:extLst>
          </p:cNvPr>
          <p:cNvSpPr txBox="1">
            <a:spLocks noChangeArrowheads="1"/>
          </p:cNvSpPr>
          <p:nvPr/>
        </p:nvSpPr>
        <p:spPr bwMode="auto">
          <a:xfrm>
            <a:off x="3562350" y="4540250"/>
            <a:ext cx="1257300" cy="3111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Probe base-pairs</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with fragments</a:t>
            </a:r>
          </a:p>
        </p:txBody>
      </p:sp>
      <p:sp>
        <p:nvSpPr>
          <p:cNvPr id="49192" name="Text Box 49">
            <a:extLst>
              <a:ext uri="{FF2B5EF4-FFF2-40B4-BE49-F238E27FC236}">
                <a16:creationId xmlns:a16="http://schemas.microsoft.com/office/drawing/2014/main" id="{3275489F-EDFC-48D5-B8F1-B34DF914D2AC}"/>
              </a:ext>
            </a:extLst>
          </p:cNvPr>
          <p:cNvSpPr txBox="1">
            <a:spLocks noChangeArrowheads="1"/>
          </p:cNvSpPr>
          <p:nvPr/>
        </p:nvSpPr>
        <p:spPr bwMode="auto">
          <a:xfrm>
            <a:off x="717550" y="6121400"/>
            <a:ext cx="1390650" cy="1587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t>Nitrocellulose blot</a:t>
            </a:r>
          </a:p>
        </p:txBody>
      </p:sp>
      <p:sp>
        <p:nvSpPr>
          <p:cNvPr id="49193" name="Line 50">
            <a:extLst>
              <a:ext uri="{FF2B5EF4-FFF2-40B4-BE49-F238E27FC236}">
                <a16:creationId xmlns:a16="http://schemas.microsoft.com/office/drawing/2014/main" id="{29A0D925-8BBC-42BC-BFA9-14C54B027067}"/>
              </a:ext>
            </a:extLst>
          </p:cNvPr>
          <p:cNvSpPr>
            <a:spLocks noChangeShapeType="1"/>
          </p:cNvSpPr>
          <p:nvPr/>
        </p:nvSpPr>
        <p:spPr bwMode="auto">
          <a:xfrm>
            <a:off x="3600450" y="5264150"/>
            <a:ext cx="95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94" name="Line 51">
            <a:extLst>
              <a:ext uri="{FF2B5EF4-FFF2-40B4-BE49-F238E27FC236}">
                <a16:creationId xmlns:a16="http://schemas.microsoft.com/office/drawing/2014/main" id="{CE929575-1ABB-4AF9-ADA8-2713179128C0}"/>
              </a:ext>
            </a:extLst>
          </p:cNvPr>
          <p:cNvSpPr>
            <a:spLocks noChangeShapeType="1"/>
          </p:cNvSpPr>
          <p:nvPr/>
        </p:nvSpPr>
        <p:spPr bwMode="auto">
          <a:xfrm>
            <a:off x="3568700" y="5848350"/>
            <a:ext cx="76200" cy="571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95" name="Line 52">
            <a:extLst>
              <a:ext uri="{FF2B5EF4-FFF2-40B4-BE49-F238E27FC236}">
                <a16:creationId xmlns:a16="http://schemas.microsoft.com/office/drawing/2014/main" id="{A02943E9-A6E3-46F8-8BF9-9D584A73ED1F}"/>
              </a:ext>
            </a:extLst>
          </p:cNvPr>
          <p:cNvSpPr>
            <a:spLocks noChangeShapeType="1"/>
          </p:cNvSpPr>
          <p:nvPr/>
        </p:nvSpPr>
        <p:spPr bwMode="auto">
          <a:xfrm flipH="1">
            <a:off x="1244600" y="5943600"/>
            <a:ext cx="196850" cy="1651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96" name="Text Box 53">
            <a:extLst>
              <a:ext uri="{FF2B5EF4-FFF2-40B4-BE49-F238E27FC236}">
                <a16:creationId xmlns:a16="http://schemas.microsoft.com/office/drawing/2014/main" id="{54A06918-E08E-4B38-886E-997F93BA485B}"/>
              </a:ext>
            </a:extLst>
          </p:cNvPr>
          <p:cNvSpPr txBox="1">
            <a:spLocks noChangeArrowheads="1"/>
          </p:cNvSpPr>
          <p:nvPr/>
        </p:nvSpPr>
        <p:spPr bwMode="auto">
          <a:xfrm>
            <a:off x="927100" y="2635250"/>
            <a:ext cx="10795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kumimoji="0" lang="en-US" altLang="zh-CN" sz="12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1</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97" name="Text Box 54">
            <a:extLst>
              <a:ext uri="{FF2B5EF4-FFF2-40B4-BE49-F238E27FC236}">
                <a16:creationId xmlns:a16="http://schemas.microsoft.com/office/drawing/2014/main" id="{111F7289-5DFD-44EE-BD79-6713BA47998B}"/>
              </a:ext>
            </a:extLst>
          </p:cNvPr>
          <p:cNvSpPr txBox="1">
            <a:spLocks noChangeArrowheads="1"/>
          </p:cNvSpPr>
          <p:nvPr/>
        </p:nvSpPr>
        <p:spPr bwMode="auto">
          <a:xfrm>
            <a:off x="920750" y="6381750"/>
            <a:ext cx="10795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kumimoji="0" lang="en-US" altLang="zh-CN" sz="12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4</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98" name="Text Box 55">
            <a:extLst>
              <a:ext uri="{FF2B5EF4-FFF2-40B4-BE49-F238E27FC236}">
                <a16:creationId xmlns:a16="http://schemas.microsoft.com/office/drawing/2014/main" id="{007E20AE-106F-44ED-AE12-0770D55E8B0D}"/>
              </a:ext>
            </a:extLst>
          </p:cNvPr>
          <p:cNvSpPr txBox="1">
            <a:spLocks noChangeArrowheads="1"/>
          </p:cNvSpPr>
          <p:nvPr/>
        </p:nvSpPr>
        <p:spPr bwMode="auto">
          <a:xfrm>
            <a:off x="5924550" y="6388100"/>
            <a:ext cx="10795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kumimoji="0" lang="en-US" altLang="zh-CN" sz="12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5</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199" name="Text Box 56">
            <a:extLst>
              <a:ext uri="{FF2B5EF4-FFF2-40B4-BE49-F238E27FC236}">
                <a16:creationId xmlns:a16="http://schemas.microsoft.com/office/drawing/2014/main" id="{4A18917E-CA5C-4194-B6DF-C0CC73B9BC7D}"/>
              </a:ext>
            </a:extLst>
          </p:cNvPr>
          <p:cNvSpPr txBox="1">
            <a:spLocks noChangeArrowheads="1"/>
          </p:cNvSpPr>
          <p:nvPr/>
        </p:nvSpPr>
        <p:spPr bwMode="auto">
          <a:xfrm>
            <a:off x="6356350" y="2641600"/>
            <a:ext cx="10795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kumimoji="0" lang="en-US" altLang="zh-CN" sz="12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3</a:t>
            </a:r>
            <a:br>
              <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rPr>
            </a:b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9200" name="Text Box 57">
            <a:extLst>
              <a:ext uri="{FF2B5EF4-FFF2-40B4-BE49-F238E27FC236}">
                <a16:creationId xmlns:a16="http://schemas.microsoft.com/office/drawing/2014/main" id="{B6025C48-BD9A-473D-B6F1-277AC900F4F1}"/>
              </a:ext>
            </a:extLst>
          </p:cNvPr>
          <p:cNvSpPr txBox="1">
            <a:spLocks noChangeArrowheads="1"/>
          </p:cNvSpPr>
          <p:nvPr/>
        </p:nvSpPr>
        <p:spPr bwMode="auto">
          <a:xfrm>
            <a:off x="4298950" y="2628900"/>
            <a:ext cx="107950" cy="190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kumimoji="0" lang="en-US" altLang="zh-CN" sz="1200" b="1">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2</a:t>
            </a:r>
            <a:endParaRPr kumimoji="0" lang="en-US" altLang="zh-CN" sz="12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52" name="Rectangle 2">
            <a:extLst>
              <a:ext uri="{FF2B5EF4-FFF2-40B4-BE49-F238E27FC236}">
                <a16:creationId xmlns:a16="http://schemas.microsoft.com/office/drawing/2014/main" id="{E6C54F27-35AB-40FF-AFDC-C1A6C6DD55BA}"/>
              </a:ext>
            </a:extLst>
          </p:cNvPr>
          <p:cNvSpPr txBox="1">
            <a:spLocks noChangeArrowheads="1"/>
          </p:cNvSpPr>
          <p:nvPr/>
        </p:nvSpPr>
        <p:spPr>
          <a:xfrm>
            <a:off x="228600" y="762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algn="ctr" eaLnBrk="1" hangingPunct="1">
              <a:defRPr/>
            </a:pPr>
            <a:r>
              <a:rPr kumimoji="0" lang="zh-CN" altLang="en-US" kern="0" dirty="0">
                <a:ea typeface="微软雅黑" panose="020B0503020204020204" pitchFamily="34" charset="-122"/>
                <a:cs typeface="Times New Roman" panose="02020603050405020304" pitchFamily="18" charset="0"/>
              </a:rPr>
              <a:t>核酸杂交：</a:t>
            </a:r>
            <a:r>
              <a:rPr kumimoji="0" lang="en-US" altLang="zh-CN" kern="0" dirty="0">
                <a:ea typeface="微软雅黑" panose="020B0503020204020204" pitchFamily="34" charset="-122"/>
                <a:cs typeface="Times New Roman" panose="02020603050405020304" pitchFamily="18" charset="0"/>
              </a:rPr>
              <a:t>Southern</a:t>
            </a:r>
            <a:r>
              <a:rPr kumimoji="0" lang="zh-CN" altLang="en-US" kern="0" dirty="0">
                <a:ea typeface="微软雅黑" panose="020B0503020204020204" pitchFamily="34" charset="-122"/>
                <a:cs typeface="Times New Roman" panose="02020603050405020304" pitchFamily="18" charset="0"/>
              </a:rPr>
              <a:t>印记法</a:t>
            </a:r>
            <a:endParaRPr kumimoji="0" lang="en-US" altLang="zh-CN" kern="0" dirty="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F8CFE231-097B-440D-A73B-A9A7A8F670A2}"/>
              </a:ext>
            </a:extLst>
          </p:cNvPr>
          <p:cNvSpPr>
            <a:spLocks noGrp="1"/>
          </p:cNvSpPr>
          <p:nvPr>
            <p:ph type="sldNum" sz="quarter" idx="10"/>
          </p:nvPr>
        </p:nvSpPr>
        <p:spPr/>
        <p:txBody>
          <a:bodyPr/>
          <a:lstStyle/>
          <a:p>
            <a:pPr>
              <a:defRPr/>
            </a:pPr>
            <a:fld id="{9D60382B-0D13-49D3-ADA8-FC85205B1243}" type="slidenum">
              <a:rPr lang="en-US" altLang="zh-CN"/>
              <a:pPr>
                <a:defRPr/>
              </a:pPr>
              <a:t>27</a:t>
            </a:fld>
            <a:endParaRPr lang="en-US" altLang="zh-CN" dirty="0"/>
          </a:p>
        </p:txBody>
      </p:sp>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CD8DD777-44F4-45A1-B261-E5963079C920}"/>
              </a:ext>
            </a:extLst>
          </p:cNvPr>
          <p:cNvSpPr txBox="1">
            <a:spLocks noChangeArrowheads="1"/>
          </p:cNvSpPr>
          <p:nvPr/>
        </p:nvSpPr>
        <p:spPr>
          <a:xfrm>
            <a:off x="228600" y="1524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ea typeface="微软雅黑" panose="020B0503020204020204" pitchFamily="34" charset="-122"/>
                <a:cs typeface="Times New Roman" panose="02020603050405020304" pitchFamily="18" charset="0"/>
              </a:rPr>
              <a:t>重组子的筛选</a:t>
            </a:r>
            <a:endParaRPr kumimoji="0" lang="en-US" altLang="zh-CN" sz="4000" kern="0" dirty="0">
              <a:ea typeface="微软雅黑" panose="020B0503020204020204" pitchFamily="34" charset="-122"/>
              <a:cs typeface="Times New Roman" panose="02020603050405020304" pitchFamily="18" charset="0"/>
            </a:endParaRPr>
          </a:p>
        </p:txBody>
      </p:sp>
      <p:sp>
        <p:nvSpPr>
          <p:cNvPr id="19460" name="Rectangle 3">
            <a:extLst>
              <a:ext uri="{FF2B5EF4-FFF2-40B4-BE49-F238E27FC236}">
                <a16:creationId xmlns:a16="http://schemas.microsoft.com/office/drawing/2014/main" id="{D6804218-D60F-4C75-A8EE-BE1646230132}"/>
              </a:ext>
            </a:extLst>
          </p:cNvPr>
          <p:cNvSpPr txBox="1">
            <a:spLocks noChangeArrowheads="1"/>
          </p:cNvSpPr>
          <p:nvPr/>
        </p:nvSpPr>
        <p:spPr bwMode="auto">
          <a:xfrm>
            <a:off x="454025" y="1143000"/>
            <a:ext cx="8232775"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0838" indent="-350838">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914400" indent="-449263">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3716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8288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286000" indent="-334963">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7432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32004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6576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4114800" indent="-334963" eaLnBrk="0" fontAlgn="base" hangingPunct="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a:spcBef>
                <a:spcPct val="0"/>
              </a:spcBef>
            </a:pPr>
            <a:r>
              <a:rPr kumimoji="0" lang="zh-CN" altLang="en-US" sz="2800">
                <a:latin typeface="Times New Roman" panose="02020603050405020304" pitchFamily="18" charset="0"/>
                <a:cs typeface="Times New Roman" panose="02020603050405020304" pitchFamily="18" charset="0"/>
              </a:rPr>
              <a:t>基于载体遗传标记的筛选与鉴定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抗药性筛选法</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显色筛选法</a:t>
            </a:r>
            <a:endParaRPr kumimoji="0" lang="en-US" altLang="zh-CN" sz="2400">
              <a:latin typeface="Times New Roman" panose="02020603050405020304" pitchFamily="18" charset="0"/>
              <a:cs typeface="Times New Roman" panose="02020603050405020304" pitchFamily="18" charset="0"/>
            </a:endParaRPr>
          </a:p>
          <a:p>
            <a:pPr>
              <a:spcBef>
                <a:spcPct val="0"/>
              </a:spcBef>
            </a:pPr>
            <a:r>
              <a:rPr kumimoji="0" lang="zh-CN" altLang="en-US" sz="2800">
                <a:latin typeface="Times New Roman" panose="02020603050405020304" pitchFamily="18" charset="0"/>
                <a:cs typeface="Times New Roman" panose="02020603050405020304" pitchFamily="18" charset="0"/>
              </a:rPr>
              <a:t>基于克隆片段序列的筛选与鉴定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菌落原位杂交</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限制性酶切图谱法</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en-US" altLang="zh-CN" sz="2400">
                <a:latin typeface="Times New Roman" panose="02020603050405020304" pitchFamily="18" charset="0"/>
                <a:cs typeface="Times New Roman" panose="02020603050405020304" pitchFamily="18" charset="0"/>
              </a:rPr>
              <a:t>DNA</a:t>
            </a:r>
            <a:r>
              <a:rPr kumimoji="0" lang="zh-CN" altLang="en-US" sz="2400">
                <a:latin typeface="Times New Roman" panose="02020603050405020304" pitchFamily="18" charset="0"/>
                <a:cs typeface="Times New Roman" panose="02020603050405020304" pitchFamily="18" charset="0"/>
              </a:rPr>
              <a:t>测序</a:t>
            </a:r>
            <a:endParaRPr kumimoji="0" lang="en-US" altLang="zh-CN" sz="24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核酸分子杂交（</a:t>
            </a:r>
            <a:r>
              <a:rPr kumimoji="0" lang="en-US" altLang="zh-CN" sz="2400">
                <a:latin typeface="Times New Roman" panose="02020603050405020304" pitchFamily="18" charset="0"/>
                <a:cs typeface="Times New Roman" panose="02020603050405020304" pitchFamily="18" charset="0"/>
              </a:rPr>
              <a:t>DNA-DNA</a:t>
            </a:r>
            <a:r>
              <a:rPr kumimoji="0" lang="zh-CN" altLang="en-US" sz="2400">
                <a:latin typeface="Times New Roman" panose="02020603050405020304" pitchFamily="18" charset="0"/>
                <a:cs typeface="Times New Roman" panose="02020603050405020304" pitchFamily="18" charset="0"/>
              </a:rPr>
              <a:t>杂交，</a:t>
            </a:r>
            <a:r>
              <a:rPr kumimoji="0" lang="en-US" altLang="zh-CN" sz="2400">
                <a:latin typeface="Times New Roman" panose="02020603050405020304" pitchFamily="18" charset="0"/>
                <a:cs typeface="Times New Roman" panose="02020603050405020304" pitchFamily="18" charset="0"/>
              </a:rPr>
              <a:t>DNA-RNA</a:t>
            </a:r>
            <a:r>
              <a:rPr kumimoji="0" lang="zh-CN" altLang="en-US" sz="2400">
                <a:latin typeface="Times New Roman" panose="02020603050405020304" pitchFamily="18" charset="0"/>
                <a:cs typeface="Times New Roman" panose="02020603050405020304" pitchFamily="18" charset="0"/>
              </a:rPr>
              <a:t>杂交）</a:t>
            </a:r>
            <a:endParaRPr kumimoji="0" lang="en-US" altLang="zh-CN" sz="2400">
              <a:latin typeface="Times New Roman" panose="02020603050405020304" pitchFamily="18" charset="0"/>
              <a:cs typeface="Times New Roman" panose="02020603050405020304" pitchFamily="18" charset="0"/>
            </a:endParaRPr>
          </a:p>
          <a:p>
            <a:pPr>
              <a:spcBef>
                <a:spcPct val="0"/>
              </a:spcBef>
            </a:pPr>
            <a:r>
              <a:rPr kumimoji="0" lang="zh-CN" altLang="en-US" sz="2800">
                <a:latin typeface="Times New Roman" panose="02020603050405020304" pitchFamily="18" charset="0"/>
                <a:cs typeface="Times New Roman" panose="02020603050405020304" pitchFamily="18" charset="0"/>
              </a:rPr>
              <a:t>基于外源基因表达产物的筛选与鉴定</a:t>
            </a:r>
            <a:endParaRPr kumimoji="0" lang="en-US" altLang="zh-CN" sz="2800">
              <a:latin typeface="Times New Roman" panose="02020603050405020304" pitchFamily="18" charset="0"/>
              <a:cs typeface="Times New Roman" panose="02020603050405020304" pitchFamily="18" charset="0"/>
            </a:endParaRPr>
          </a:p>
          <a:p>
            <a:pPr lvl="1">
              <a:spcBef>
                <a:spcPct val="0"/>
              </a:spcBef>
            </a:pPr>
            <a:r>
              <a:rPr kumimoji="0" lang="zh-CN" altLang="en-US" sz="2400">
                <a:latin typeface="Times New Roman" panose="02020603050405020304" pitchFamily="18" charset="0"/>
                <a:cs typeface="Times New Roman" panose="02020603050405020304" pitchFamily="18" charset="0"/>
              </a:rPr>
              <a:t>外源基因蛋白质功能检测</a:t>
            </a:r>
          </a:p>
          <a:p>
            <a:pPr lvl="1">
              <a:spcBef>
                <a:spcPct val="0"/>
              </a:spcBef>
            </a:pPr>
            <a:r>
              <a:rPr kumimoji="0" lang="zh-CN" altLang="en-US" sz="2400">
                <a:latin typeface="Times New Roman" panose="02020603050405020304" pitchFamily="18" charset="0"/>
                <a:cs typeface="Times New Roman" panose="02020603050405020304" pitchFamily="18" charset="0"/>
              </a:rPr>
              <a:t>蛋白质凝胶电泳检测</a:t>
            </a:r>
            <a:endParaRPr kumimoji="0" lang="en-US" altLang="zh-CN">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1145801C-6E85-4A55-A341-FCEC8CE33738}"/>
              </a:ext>
            </a:extLst>
          </p:cNvPr>
          <p:cNvSpPr>
            <a:spLocks noGrp="1"/>
          </p:cNvSpPr>
          <p:nvPr>
            <p:ph type="sldNum" sz="quarter" idx="10"/>
          </p:nvPr>
        </p:nvSpPr>
        <p:spPr/>
        <p:txBody>
          <a:bodyPr/>
          <a:lstStyle/>
          <a:p>
            <a:pPr>
              <a:defRPr/>
            </a:pPr>
            <a:fld id="{8078EB82-627D-44E1-AF6D-3FF2A5682259}" type="slidenum">
              <a:rPr lang="en-US" altLang="zh-CN"/>
              <a:pPr>
                <a:defRPr/>
              </a:pPr>
              <a:t>28</a:t>
            </a:fld>
            <a:endParaRPr lang="en-US" altLang="zh-CN" dirty="0"/>
          </a:p>
        </p:txBody>
      </p:sp>
      <p:pic>
        <p:nvPicPr>
          <p:cNvPr id="51205" name="图片 4">
            <a:extLst>
              <a:ext uri="{FF2B5EF4-FFF2-40B4-BE49-F238E27FC236}">
                <a16:creationId xmlns:a16="http://schemas.microsoft.com/office/drawing/2014/main" id="{2F9ED066-D277-4AD9-AB06-29D7CD3108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09800"/>
            <a:ext cx="2263775"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06" name="组合 5">
            <a:extLst>
              <a:ext uri="{FF2B5EF4-FFF2-40B4-BE49-F238E27FC236}">
                <a16:creationId xmlns:a16="http://schemas.microsoft.com/office/drawing/2014/main" id="{D0C23FBC-1819-47EA-B8C8-A8D0CE2F6234}"/>
              </a:ext>
            </a:extLst>
          </p:cNvPr>
          <p:cNvGrpSpPr>
            <a:grpSpLocks/>
          </p:cNvGrpSpPr>
          <p:nvPr/>
        </p:nvGrpSpPr>
        <p:grpSpPr bwMode="auto">
          <a:xfrm>
            <a:off x="7129463" y="1720850"/>
            <a:ext cx="1011237" cy="539750"/>
            <a:chOff x="6911756" y="660400"/>
            <a:chExt cx="1011815" cy="540936"/>
          </a:xfrm>
        </p:grpSpPr>
        <p:sp>
          <p:nvSpPr>
            <p:cNvPr id="7" name="矩形 6">
              <a:extLst>
                <a:ext uri="{FF2B5EF4-FFF2-40B4-BE49-F238E27FC236}">
                  <a16:creationId xmlns:a16="http://schemas.microsoft.com/office/drawing/2014/main" id="{666F1267-8A25-403E-8B99-38294DB68908}"/>
                </a:ext>
              </a:extLst>
            </p:cNvPr>
            <p:cNvSpPr/>
            <p:nvPr/>
          </p:nvSpPr>
          <p:spPr bwMode="auto">
            <a:xfrm>
              <a:off x="7086481" y="660400"/>
              <a:ext cx="533705" cy="101823"/>
            </a:xfrm>
            <a:prstGeom prst="rect">
              <a:avLst/>
            </a:prstGeom>
            <a:solidFill>
              <a:srgbClr val="C00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defRPr/>
              </a:pPr>
              <a:endParaRPr lang="zh-CN" altLang="en-US">
                <a:ea typeface="宋体" panose="02010600030101010101" pitchFamily="2" charset="-122"/>
              </a:endParaRPr>
            </a:p>
          </p:txBody>
        </p:sp>
        <p:sp>
          <p:nvSpPr>
            <p:cNvPr id="8" name="矩形 7">
              <a:extLst>
                <a:ext uri="{FF2B5EF4-FFF2-40B4-BE49-F238E27FC236}">
                  <a16:creationId xmlns:a16="http://schemas.microsoft.com/office/drawing/2014/main" id="{869DE601-20A2-42AA-BE08-1F03341526B2}"/>
                </a:ext>
              </a:extLst>
            </p:cNvPr>
            <p:cNvSpPr/>
            <p:nvPr/>
          </p:nvSpPr>
          <p:spPr bwMode="auto">
            <a:xfrm>
              <a:off x="7223084" y="760633"/>
              <a:ext cx="533705" cy="101823"/>
            </a:xfrm>
            <a:prstGeom prst="rect">
              <a:avLst/>
            </a:prstGeom>
            <a:solidFill>
              <a:srgbClr val="C00000"/>
            </a:solidFill>
            <a:ln>
              <a:solidFill>
                <a:schemeClr val="tx1"/>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defRPr/>
              </a:pPr>
              <a:endParaRPr lang="zh-CN" altLang="en-US">
                <a:ea typeface="宋体" panose="02010600030101010101" pitchFamily="2" charset="-122"/>
              </a:endParaRPr>
            </a:p>
          </p:txBody>
        </p:sp>
        <p:sp>
          <p:nvSpPr>
            <p:cNvPr id="51216" name="文本框 9">
              <a:extLst>
                <a:ext uri="{FF2B5EF4-FFF2-40B4-BE49-F238E27FC236}">
                  <a16:creationId xmlns:a16="http://schemas.microsoft.com/office/drawing/2014/main" id="{98DA5B67-9836-4881-B17B-0E1C21310B59}"/>
                </a:ext>
              </a:extLst>
            </p:cNvPr>
            <p:cNvSpPr txBox="1">
              <a:spLocks noChangeArrowheads="1"/>
            </p:cNvSpPr>
            <p:nvPr/>
          </p:nvSpPr>
          <p:spPr bwMode="auto">
            <a:xfrm>
              <a:off x="6911756" y="862782"/>
              <a:ext cx="10118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1600" b="1">
                  <a:latin typeface="黑体" panose="02010609060101010101" pitchFamily="49" charset="-122"/>
                  <a:ea typeface="黑体" panose="02010609060101010101" pitchFamily="49" charset="-122"/>
                </a:rPr>
                <a:t>目的基因</a:t>
              </a:r>
            </a:p>
          </p:txBody>
        </p:sp>
        <p:sp>
          <p:nvSpPr>
            <p:cNvPr id="51217" name="矩形 10">
              <a:extLst>
                <a:ext uri="{FF2B5EF4-FFF2-40B4-BE49-F238E27FC236}">
                  <a16:creationId xmlns:a16="http://schemas.microsoft.com/office/drawing/2014/main" id="{AE93A0F1-06A8-4B51-81AF-CD15AEFC5ADF}"/>
                </a:ext>
              </a:extLst>
            </p:cNvPr>
            <p:cNvSpPr>
              <a:spLocks noChangeArrowheads="1"/>
            </p:cNvSpPr>
            <p:nvPr/>
          </p:nvSpPr>
          <p:spPr bwMode="auto">
            <a:xfrm>
              <a:off x="7229301" y="719583"/>
              <a:ext cx="386649" cy="84016"/>
            </a:xfrm>
            <a:prstGeom prst="rect">
              <a:avLst/>
            </a:prstGeom>
            <a:solidFill>
              <a:srgbClr val="C00000"/>
            </a:solidFill>
            <a:ln>
              <a:noFill/>
            </a:ln>
            <a:extLst>
              <a:ext uri="{91240B29-F687-4F45-9708-019B960494DF}">
                <a14:hiddenLine xmlns:a14="http://schemas.microsoft.com/office/drawing/2010/main" w="34925" algn="ctr">
                  <a:solidFill>
                    <a:srgbClr val="000000"/>
                  </a:solidFill>
                  <a:round/>
                  <a:headEnd/>
                  <a:tailEnd/>
                </a14:hiddenLine>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grpSp>
      <p:grpSp>
        <p:nvGrpSpPr>
          <p:cNvPr id="51207" name="组合 11">
            <a:extLst>
              <a:ext uri="{FF2B5EF4-FFF2-40B4-BE49-F238E27FC236}">
                <a16:creationId xmlns:a16="http://schemas.microsoft.com/office/drawing/2014/main" id="{96C2AB37-ADB4-4A16-9579-B0C5EFE252E5}"/>
              </a:ext>
            </a:extLst>
          </p:cNvPr>
          <p:cNvGrpSpPr>
            <a:grpSpLocks/>
          </p:cNvGrpSpPr>
          <p:nvPr/>
        </p:nvGrpSpPr>
        <p:grpSpPr bwMode="auto">
          <a:xfrm>
            <a:off x="7983538" y="1903413"/>
            <a:ext cx="306387" cy="869950"/>
            <a:chOff x="8017343" y="1745397"/>
            <a:chExt cx="306552" cy="870277"/>
          </a:xfrm>
        </p:grpSpPr>
        <p:cxnSp>
          <p:nvCxnSpPr>
            <p:cNvPr id="51212" name="直接箭头连接符 12">
              <a:extLst>
                <a:ext uri="{FF2B5EF4-FFF2-40B4-BE49-F238E27FC236}">
                  <a16:creationId xmlns:a16="http://schemas.microsoft.com/office/drawing/2014/main" id="{EA5BB396-EDE5-4B50-9639-82F0B7CCC5EC}"/>
                </a:ext>
              </a:extLst>
            </p:cNvPr>
            <p:cNvCxnSpPr>
              <a:cxnSpLocks noChangeShapeType="1"/>
            </p:cNvCxnSpPr>
            <p:nvPr/>
          </p:nvCxnSpPr>
          <p:spPr bwMode="auto">
            <a:xfrm flipH="1">
              <a:off x="8017343" y="2440008"/>
              <a:ext cx="106485" cy="175666"/>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13" name="任意多边形: 形状 13">
              <a:extLst>
                <a:ext uri="{FF2B5EF4-FFF2-40B4-BE49-F238E27FC236}">
                  <a16:creationId xmlns:a16="http://schemas.microsoft.com/office/drawing/2014/main" id="{9DB9F387-6A87-47D3-9B43-36C9EBBFE592}"/>
                </a:ext>
              </a:extLst>
            </p:cNvPr>
            <p:cNvSpPr>
              <a:spLocks/>
            </p:cNvSpPr>
            <p:nvPr/>
          </p:nvSpPr>
          <p:spPr bwMode="auto">
            <a:xfrm>
              <a:off x="8087057" y="1745397"/>
              <a:ext cx="236838" cy="761242"/>
            </a:xfrm>
            <a:custGeom>
              <a:avLst/>
              <a:gdLst>
                <a:gd name="T0" fmla="*/ 37910 w 236838"/>
                <a:gd name="T1" fmla="*/ 0 h 761242"/>
                <a:gd name="T2" fmla="*/ 236561 w 236838"/>
                <a:gd name="T3" fmla="*/ 198651 h 761242"/>
                <a:gd name="T4" fmla="*/ 0 w 236838"/>
                <a:gd name="T5" fmla="*/ 761242 h 761242"/>
                <a:gd name="T6" fmla="*/ 0 w 236838"/>
                <a:gd name="T7" fmla="*/ 761242 h 76124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6838" h="761242">
                  <a:moveTo>
                    <a:pt x="37910" y="0"/>
                  </a:moveTo>
                  <a:cubicBezTo>
                    <a:pt x="140394" y="35888"/>
                    <a:pt x="242879" y="71777"/>
                    <a:pt x="236561" y="198651"/>
                  </a:cubicBezTo>
                  <a:cubicBezTo>
                    <a:pt x="230243" y="325525"/>
                    <a:pt x="0" y="761242"/>
                    <a:pt x="0" y="761242"/>
                  </a:cubicBezTo>
                </a:path>
              </a:pathLst>
            </a:custGeom>
            <a:noFill/>
            <a:ln w="349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grpSp>
      <p:cxnSp>
        <p:nvCxnSpPr>
          <p:cNvPr id="51208" name="直接箭头连接符 14">
            <a:extLst>
              <a:ext uri="{FF2B5EF4-FFF2-40B4-BE49-F238E27FC236}">
                <a16:creationId xmlns:a16="http://schemas.microsoft.com/office/drawing/2014/main" id="{9D311E53-06B1-443F-9CD9-4C64B41CA1DB}"/>
              </a:ext>
            </a:extLst>
          </p:cNvPr>
          <p:cNvCxnSpPr>
            <a:cxnSpLocks noChangeShapeType="1"/>
          </p:cNvCxnSpPr>
          <p:nvPr/>
        </p:nvCxnSpPr>
        <p:spPr bwMode="auto">
          <a:xfrm flipV="1">
            <a:off x="7834313" y="1292225"/>
            <a:ext cx="0" cy="312738"/>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1209" name="图片 15">
            <a:extLst>
              <a:ext uri="{FF2B5EF4-FFF2-40B4-BE49-F238E27FC236}">
                <a16:creationId xmlns:a16="http://schemas.microsoft.com/office/drawing/2014/main" id="{231B5258-5516-4CD1-8F9C-8E45B88F9A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1667" t="62628" r="25833" b="18750"/>
          <a:stretch>
            <a:fillRect/>
          </a:stretch>
        </p:blipFill>
        <p:spPr bwMode="auto">
          <a:xfrm>
            <a:off x="7213600" y="319088"/>
            <a:ext cx="92075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0" name="文本框 16">
            <a:extLst>
              <a:ext uri="{FF2B5EF4-FFF2-40B4-BE49-F238E27FC236}">
                <a16:creationId xmlns:a16="http://schemas.microsoft.com/office/drawing/2014/main" id="{56211DBB-A81D-4780-99A7-E09830255319}"/>
              </a:ext>
            </a:extLst>
          </p:cNvPr>
          <p:cNvSpPr txBox="1">
            <a:spLocks noChangeArrowheads="1"/>
          </p:cNvSpPr>
          <p:nvPr/>
        </p:nvSpPr>
        <p:spPr bwMode="auto">
          <a:xfrm>
            <a:off x="7885113" y="804863"/>
            <a:ext cx="8048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1600" b="1">
                <a:latin typeface="黑体" panose="02010609060101010101" pitchFamily="49" charset="-122"/>
                <a:ea typeface="黑体" panose="02010609060101010101" pitchFamily="49" charset="-122"/>
              </a:rPr>
              <a:t>蛋白质</a:t>
            </a:r>
          </a:p>
        </p:txBody>
      </p:sp>
      <p:sp>
        <p:nvSpPr>
          <p:cNvPr id="19" name="矩形 18">
            <a:extLst>
              <a:ext uri="{FF2B5EF4-FFF2-40B4-BE49-F238E27FC236}">
                <a16:creationId xmlns:a16="http://schemas.microsoft.com/office/drawing/2014/main" id="{92A778F7-B620-4C89-82B7-0742C925859F}"/>
              </a:ext>
            </a:extLst>
          </p:cNvPr>
          <p:cNvSpPr>
            <a:spLocks noChangeArrowheads="1"/>
          </p:cNvSpPr>
          <p:nvPr/>
        </p:nvSpPr>
        <p:spPr bwMode="auto">
          <a:xfrm>
            <a:off x="7129463" y="319088"/>
            <a:ext cx="1633537" cy="973137"/>
          </a:xfrm>
          <a:prstGeom prst="rect">
            <a:avLst/>
          </a:prstGeom>
          <a:noFill/>
          <a:ln w="349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a:ea typeface="宋体" panose="0201060003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19460">
                                            <p:txEl>
                                              <p:pRg st="8" end="8"/>
                                            </p:txEl>
                                          </p:spTgt>
                                        </p:tgtEl>
                                        <p:attrNameLst>
                                          <p:attrName>style.color</p:attrName>
                                        </p:attrNameLst>
                                      </p:cBhvr>
                                      <p:to>
                                        <a:srgbClr val="FF00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8D670535">
            <a:extLst>
              <a:ext uri="{FF2B5EF4-FFF2-40B4-BE49-F238E27FC236}">
                <a16:creationId xmlns:a16="http://schemas.microsoft.com/office/drawing/2014/main" id="{44EE05F5-2329-4B0A-A543-1C2A38701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752600"/>
            <a:ext cx="80772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10E05465-DF69-49F6-A9AA-67AEFA14441C}"/>
              </a:ext>
            </a:extLst>
          </p:cNvPr>
          <p:cNvSpPr txBox="1">
            <a:spLocks noChangeArrowheads="1"/>
          </p:cNvSpPr>
          <p:nvPr/>
        </p:nvSpPr>
        <p:spPr>
          <a:xfrm>
            <a:off x="228600" y="1778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algn="ctr" eaLnBrk="1" hangingPunct="1">
              <a:defRPr/>
            </a:pPr>
            <a:r>
              <a:rPr kumimoji="0" lang="zh-CN" altLang="en-US" sz="3600" kern="0" dirty="0">
                <a:ea typeface="微软雅黑" panose="020B0503020204020204" pitchFamily="34" charset="-122"/>
                <a:cs typeface="Times New Roman" panose="02020603050405020304" pitchFamily="18" charset="0"/>
              </a:rPr>
              <a:t>蛋白电泳：</a:t>
            </a:r>
            <a:r>
              <a:rPr kumimoji="0" lang="en-US" altLang="zh-CN" sz="3600" kern="0" dirty="0">
                <a:ea typeface="微软雅黑" panose="020B0503020204020204" pitchFamily="34" charset="-122"/>
                <a:cs typeface="Times New Roman" panose="02020603050405020304" pitchFamily="18" charset="0"/>
              </a:rPr>
              <a:t>Western</a:t>
            </a:r>
            <a:r>
              <a:rPr kumimoji="0" lang="zh-CN" altLang="en-US" sz="3600" kern="0" dirty="0">
                <a:ea typeface="微软雅黑" panose="020B0503020204020204" pitchFamily="34" charset="-122"/>
                <a:cs typeface="Times New Roman" panose="02020603050405020304" pitchFamily="18" charset="0"/>
              </a:rPr>
              <a:t>印记法</a:t>
            </a:r>
            <a:endParaRPr kumimoji="0" lang="en-US" altLang="zh-CN" sz="3600" kern="0" dirty="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A6B964BB-9B3C-4BF2-9733-8C90F305CABA}"/>
              </a:ext>
            </a:extLst>
          </p:cNvPr>
          <p:cNvSpPr>
            <a:spLocks noGrp="1"/>
          </p:cNvSpPr>
          <p:nvPr>
            <p:ph type="sldNum" sz="quarter" idx="10"/>
          </p:nvPr>
        </p:nvSpPr>
        <p:spPr/>
        <p:txBody>
          <a:bodyPr/>
          <a:lstStyle/>
          <a:p>
            <a:pPr>
              <a:defRPr/>
            </a:pPr>
            <a:fld id="{4E761CA7-61CD-440D-9A09-E853B8E8A39E}" type="slidenum">
              <a:rPr lang="en-US" altLang="zh-CN"/>
              <a:pPr>
                <a:defRPr/>
              </a:pPr>
              <a:t>29</a:t>
            </a:fld>
            <a:endParaRPr lang="en-US" altLang="zh-C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4F048F92-782F-425F-B8C6-E388EBAA0DE5}"/>
              </a:ext>
            </a:extLst>
          </p:cNvPr>
          <p:cNvSpPr>
            <a:spLocks/>
          </p:cNvSpPr>
          <p:nvPr/>
        </p:nvSpPr>
        <p:spPr bwMode="auto">
          <a:xfrm rot="16215835" flipV="1">
            <a:off x="6323807" y="1186656"/>
            <a:ext cx="349250" cy="2271713"/>
          </a:xfrm>
          <a:prstGeom prst="leftBrace">
            <a:avLst>
              <a:gd name="adj1" fmla="val 54205"/>
              <a:gd name="adj2" fmla="val 49935"/>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kumimoji="0" lang="zh-CN" altLang="en-US" sz="1800">
              <a:ea typeface="宋体" panose="02010600030101010101" pitchFamily="2" charset="-122"/>
            </a:endParaRPr>
          </a:p>
        </p:txBody>
      </p:sp>
      <p:sp>
        <p:nvSpPr>
          <p:cNvPr id="12291" name="Text Box 3">
            <a:extLst>
              <a:ext uri="{FF2B5EF4-FFF2-40B4-BE49-F238E27FC236}">
                <a16:creationId xmlns:a16="http://schemas.microsoft.com/office/drawing/2014/main" id="{CA4FD203-D05F-475C-89D9-C13427F660B9}"/>
              </a:ext>
            </a:extLst>
          </p:cNvPr>
          <p:cNvSpPr txBox="1">
            <a:spLocks noChangeArrowheads="1"/>
          </p:cNvSpPr>
          <p:nvPr/>
        </p:nvSpPr>
        <p:spPr bwMode="auto">
          <a:xfrm>
            <a:off x="4873625" y="1700213"/>
            <a:ext cx="149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lang="zh-CN" altLang="en-US" sz="2400" b="1">
                <a:latin typeface="黑体" panose="02010609060101010101" pitchFamily="49" charset="-122"/>
                <a:ea typeface="黑体" panose="02010609060101010101" pitchFamily="49" charset="-122"/>
              </a:rPr>
              <a:t>质粒</a:t>
            </a:r>
          </a:p>
        </p:txBody>
      </p:sp>
      <p:sp>
        <p:nvSpPr>
          <p:cNvPr id="12292" name="Text Box 4">
            <a:extLst>
              <a:ext uri="{FF2B5EF4-FFF2-40B4-BE49-F238E27FC236}">
                <a16:creationId xmlns:a16="http://schemas.microsoft.com/office/drawing/2014/main" id="{6EE3AE80-1702-43D5-BA1C-23B984FEF310}"/>
              </a:ext>
            </a:extLst>
          </p:cNvPr>
          <p:cNvSpPr txBox="1">
            <a:spLocks noChangeArrowheads="1"/>
          </p:cNvSpPr>
          <p:nvPr/>
        </p:nvSpPr>
        <p:spPr bwMode="auto">
          <a:xfrm>
            <a:off x="6494463" y="1746250"/>
            <a:ext cx="228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eaLnBrk="1" hangingPunct="1"/>
            <a:r>
              <a:rPr lang="en-US" altLang="zh-CN" sz="2400" b="1">
                <a:latin typeface="黑体" panose="02010609060101010101" pitchFamily="49" charset="-122"/>
                <a:ea typeface="黑体" panose="02010609060101010101" pitchFamily="49" charset="-122"/>
              </a:rPr>
              <a:t>DNA</a:t>
            </a:r>
            <a:r>
              <a:rPr lang="zh-CN" altLang="en-US" sz="2400" b="1">
                <a:latin typeface="黑体" panose="02010609060101010101" pitchFamily="49" charset="-122"/>
                <a:ea typeface="黑体" panose="02010609060101010101" pitchFamily="49" charset="-122"/>
              </a:rPr>
              <a:t>分子</a:t>
            </a:r>
          </a:p>
        </p:txBody>
      </p:sp>
      <p:sp>
        <p:nvSpPr>
          <p:cNvPr id="12293" name="Line 5">
            <a:extLst>
              <a:ext uri="{FF2B5EF4-FFF2-40B4-BE49-F238E27FC236}">
                <a16:creationId xmlns:a16="http://schemas.microsoft.com/office/drawing/2014/main" id="{D5BAC771-D8A0-4788-86B6-72566CAF655C}"/>
              </a:ext>
            </a:extLst>
          </p:cNvPr>
          <p:cNvSpPr>
            <a:spLocks noChangeShapeType="1"/>
          </p:cNvSpPr>
          <p:nvPr/>
        </p:nvSpPr>
        <p:spPr bwMode="auto">
          <a:xfrm>
            <a:off x="6500813" y="2492375"/>
            <a:ext cx="15875" cy="576263"/>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zh-CN" altLang="en-US"/>
          </a:p>
        </p:txBody>
      </p:sp>
      <p:sp>
        <p:nvSpPr>
          <p:cNvPr id="12294" name="Text Box 6">
            <a:extLst>
              <a:ext uri="{FF2B5EF4-FFF2-40B4-BE49-F238E27FC236}">
                <a16:creationId xmlns:a16="http://schemas.microsoft.com/office/drawing/2014/main" id="{B5A9C5CF-90FE-43BF-9F14-FB5D88593F1D}"/>
              </a:ext>
            </a:extLst>
          </p:cNvPr>
          <p:cNvSpPr txBox="1">
            <a:spLocks noChangeArrowheads="1"/>
          </p:cNvSpPr>
          <p:nvPr/>
        </p:nvSpPr>
        <p:spPr bwMode="auto">
          <a:xfrm>
            <a:off x="5076825" y="2497138"/>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eaLnBrk="1" hangingPunct="1"/>
            <a:r>
              <a:rPr lang="zh-CN" altLang="en-US" sz="2400" b="1">
                <a:latin typeface="黑体" panose="02010609060101010101" pitchFamily="49" charset="-122"/>
                <a:ea typeface="黑体" panose="02010609060101010101" pitchFamily="49" charset="-122"/>
              </a:rPr>
              <a:t>限制酶处理</a:t>
            </a:r>
          </a:p>
        </p:txBody>
      </p:sp>
      <p:sp>
        <p:nvSpPr>
          <p:cNvPr id="12295" name="AutoShape 7">
            <a:extLst>
              <a:ext uri="{FF2B5EF4-FFF2-40B4-BE49-F238E27FC236}">
                <a16:creationId xmlns:a16="http://schemas.microsoft.com/office/drawing/2014/main" id="{9EEA8821-F1DC-45DD-A1F8-F7A9CD357863}"/>
              </a:ext>
            </a:extLst>
          </p:cNvPr>
          <p:cNvSpPr>
            <a:spLocks/>
          </p:cNvSpPr>
          <p:nvPr/>
        </p:nvSpPr>
        <p:spPr bwMode="auto">
          <a:xfrm rot="16215835" flipV="1">
            <a:off x="6366669" y="3145631"/>
            <a:ext cx="276225" cy="2424113"/>
          </a:xfrm>
          <a:prstGeom prst="leftBrace">
            <a:avLst>
              <a:gd name="adj1" fmla="val 73132"/>
              <a:gd name="adj2" fmla="val 49935"/>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kumimoji="0" lang="zh-CN" altLang="en-US" sz="1800">
              <a:ea typeface="宋体" panose="02010600030101010101" pitchFamily="2" charset="-122"/>
            </a:endParaRPr>
          </a:p>
        </p:txBody>
      </p:sp>
      <p:sp>
        <p:nvSpPr>
          <p:cNvPr id="12296" name="AutoShape 8">
            <a:extLst>
              <a:ext uri="{FF2B5EF4-FFF2-40B4-BE49-F238E27FC236}">
                <a16:creationId xmlns:a16="http://schemas.microsoft.com/office/drawing/2014/main" id="{3D825D12-A4C7-44DE-B3BF-A30ABC1E8C4E}"/>
              </a:ext>
            </a:extLst>
          </p:cNvPr>
          <p:cNvSpPr>
            <a:spLocks/>
          </p:cNvSpPr>
          <p:nvPr/>
        </p:nvSpPr>
        <p:spPr bwMode="auto">
          <a:xfrm rot="5408558" flipV="1">
            <a:off x="6361907" y="2051844"/>
            <a:ext cx="300037" cy="2333625"/>
          </a:xfrm>
          <a:prstGeom prst="leftBrace">
            <a:avLst>
              <a:gd name="adj1" fmla="val 64815"/>
              <a:gd name="adj2" fmla="val 49935"/>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kumimoji="0" lang="zh-CN" altLang="en-US" sz="1800">
              <a:ea typeface="宋体" panose="02010600030101010101" pitchFamily="2" charset="-122"/>
            </a:endParaRPr>
          </a:p>
        </p:txBody>
      </p:sp>
      <p:sp>
        <p:nvSpPr>
          <p:cNvPr id="12297" name="Text Box 9">
            <a:extLst>
              <a:ext uri="{FF2B5EF4-FFF2-40B4-BE49-F238E27FC236}">
                <a16:creationId xmlns:a16="http://schemas.microsoft.com/office/drawing/2014/main" id="{BE8E4CA3-D280-4C2B-8F65-1746FFCFB153}"/>
              </a:ext>
            </a:extLst>
          </p:cNvPr>
          <p:cNvSpPr txBox="1">
            <a:spLocks noChangeArrowheads="1"/>
          </p:cNvSpPr>
          <p:nvPr/>
        </p:nvSpPr>
        <p:spPr bwMode="auto">
          <a:xfrm>
            <a:off x="4418013" y="3325813"/>
            <a:ext cx="26749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lang="zh-CN" altLang="en-US" sz="2400" b="1">
                <a:latin typeface="黑体" panose="02010609060101010101" pitchFamily="49" charset="-122"/>
                <a:ea typeface="黑体" panose="02010609060101010101" pitchFamily="49" charset="-122"/>
              </a:rPr>
              <a:t>  一个切口</a:t>
            </a:r>
          </a:p>
          <a:p>
            <a:pPr eaLnBrk="1" hangingPunct="1"/>
            <a:r>
              <a:rPr lang="zh-CN" altLang="en-US" sz="2400" b="1">
                <a:latin typeface="黑体" panose="02010609060101010101" pitchFamily="49" charset="-122"/>
                <a:ea typeface="黑体" panose="02010609060101010101" pitchFamily="49" charset="-122"/>
              </a:rPr>
              <a:t>两个黏性末端</a:t>
            </a:r>
          </a:p>
        </p:txBody>
      </p:sp>
      <p:sp>
        <p:nvSpPr>
          <p:cNvPr id="12298" name="Text Box 10">
            <a:extLst>
              <a:ext uri="{FF2B5EF4-FFF2-40B4-BE49-F238E27FC236}">
                <a16:creationId xmlns:a16="http://schemas.microsoft.com/office/drawing/2014/main" id="{B0FDBDF2-963F-41F3-80A8-8CCED63CF0D2}"/>
              </a:ext>
            </a:extLst>
          </p:cNvPr>
          <p:cNvSpPr txBox="1">
            <a:spLocks noChangeArrowheads="1"/>
          </p:cNvSpPr>
          <p:nvPr/>
        </p:nvSpPr>
        <p:spPr bwMode="auto">
          <a:xfrm>
            <a:off x="6886575" y="3355975"/>
            <a:ext cx="2509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lang="zh-CN" altLang="en-US" sz="2400" b="1">
                <a:latin typeface="黑体" panose="02010609060101010101" pitchFamily="49" charset="-122"/>
                <a:ea typeface="黑体" panose="02010609060101010101" pitchFamily="49" charset="-122"/>
              </a:rPr>
              <a:t>  两个切口</a:t>
            </a:r>
          </a:p>
          <a:p>
            <a:pPr eaLnBrk="1" hangingPunct="1"/>
            <a:r>
              <a:rPr lang="zh-CN" altLang="en-US" sz="2400" b="1">
                <a:latin typeface="黑体" panose="02010609060101010101" pitchFamily="49" charset="-122"/>
                <a:ea typeface="黑体" panose="02010609060101010101" pitchFamily="49" charset="-122"/>
              </a:rPr>
              <a:t>获得目的基因</a:t>
            </a:r>
          </a:p>
        </p:txBody>
      </p:sp>
      <p:sp>
        <p:nvSpPr>
          <p:cNvPr id="12299" name="Text Box 11">
            <a:extLst>
              <a:ext uri="{FF2B5EF4-FFF2-40B4-BE49-F238E27FC236}">
                <a16:creationId xmlns:a16="http://schemas.microsoft.com/office/drawing/2014/main" id="{B5883D33-DF7D-4E82-AD1A-FA73DBEBAEA6}"/>
              </a:ext>
            </a:extLst>
          </p:cNvPr>
          <p:cNvSpPr txBox="1">
            <a:spLocks noChangeArrowheads="1"/>
          </p:cNvSpPr>
          <p:nvPr/>
        </p:nvSpPr>
        <p:spPr bwMode="auto">
          <a:xfrm>
            <a:off x="6516688" y="4483100"/>
            <a:ext cx="2789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lang="en-US" altLang="zh-CN" sz="2400" b="1">
                <a:latin typeface="黑体" panose="02010609060101010101" pitchFamily="49" charset="-122"/>
                <a:ea typeface="黑体" panose="02010609060101010101" pitchFamily="49" charset="-122"/>
              </a:rPr>
              <a:t>DNA</a:t>
            </a:r>
            <a:r>
              <a:rPr lang="zh-CN" altLang="en-US" sz="2400" b="1">
                <a:latin typeface="黑体" panose="02010609060101010101" pitchFamily="49" charset="-122"/>
                <a:ea typeface="黑体" panose="02010609060101010101" pitchFamily="49" charset="-122"/>
              </a:rPr>
              <a:t>连接酶</a:t>
            </a:r>
          </a:p>
        </p:txBody>
      </p:sp>
      <p:sp>
        <p:nvSpPr>
          <p:cNvPr id="12300" name="Text Box 12">
            <a:extLst>
              <a:ext uri="{FF2B5EF4-FFF2-40B4-BE49-F238E27FC236}">
                <a16:creationId xmlns:a16="http://schemas.microsoft.com/office/drawing/2014/main" id="{228EDDB1-36EC-41B8-9FF5-DA2B5447FB51}"/>
              </a:ext>
            </a:extLst>
          </p:cNvPr>
          <p:cNvSpPr txBox="1">
            <a:spLocks noChangeArrowheads="1"/>
          </p:cNvSpPr>
          <p:nvPr/>
        </p:nvSpPr>
        <p:spPr bwMode="auto">
          <a:xfrm>
            <a:off x="3348038" y="5011738"/>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eaLnBrk="1" hangingPunct="1"/>
            <a:r>
              <a:rPr lang="zh-CN" altLang="en-US" sz="2400" b="1">
                <a:latin typeface="黑体" panose="02010609060101010101" pitchFamily="49" charset="-122"/>
                <a:ea typeface="黑体" panose="02010609060101010101" pitchFamily="49" charset="-122"/>
              </a:rPr>
              <a:t>重组</a:t>
            </a:r>
            <a:r>
              <a:rPr lang="en-US" altLang="zh-CN" sz="2400" b="1">
                <a:latin typeface="黑体" panose="02010609060101010101" pitchFamily="49" charset="-122"/>
                <a:ea typeface="黑体" panose="02010609060101010101" pitchFamily="49" charset="-122"/>
              </a:rPr>
              <a:t>DNA</a:t>
            </a:r>
            <a:r>
              <a:rPr lang="zh-CN" altLang="en-US" sz="2400" b="1">
                <a:latin typeface="黑体" panose="02010609060101010101" pitchFamily="49" charset="-122"/>
                <a:ea typeface="黑体" panose="02010609060101010101" pitchFamily="49" charset="-122"/>
              </a:rPr>
              <a:t>分子（重组质粒）</a:t>
            </a:r>
          </a:p>
        </p:txBody>
      </p:sp>
      <p:sp>
        <p:nvSpPr>
          <p:cNvPr id="12301" name="Line 13">
            <a:extLst>
              <a:ext uri="{FF2B5EF4-FFF2-40B4-BE49-F238E27FC236}">
                <a16:creationId xmlns:a16="http://schemas.microsoft.com/office/drawing/2014/main" id="{AAD797A3-1EB1-4B82-BD21-FBE04299609D}"/>
              </a:ext>
            </a:extLst>
          </p:cNvPr>
          <p:cNvSpPr>
            <a:spLocks noChangeShapeType="1"/>
          </p:cNvSpPr>
          <p:nvPr/>
        </p:nvSpPr>
        <p:spPr bwMode="auto">
          <a:xfrm>
            <a:off x="6502400" y="4498975"/>
            <a:ext cx="14288" cy="533400"/>
          </a:xfrm>
          <a:prstGeom prst="line">
            <a:avLst/>
          </a:prstGeom>
          <a:noFill/>
          <a:ln w="38100">
            <a:solidFill>
              <a:schemeClr val="tx1"/>
            </a:solidFill>
            <a:round/>
            <a:headEnd/>
            <a:tailEnd type="arrow" w="med" len="med"/>
          </a:ln>
          <a:extLst>
            <a:ext uri="{909E8E84-426E-40DD-AFC4-6F175D3DCCD1}">
              <a14:hiddenFill xmlns:a14="http://schemas.microsoft.com/office/drawing/2010/main">
                <a:noFill/>
              </a14:hiddenFill>
            </a:ext>
          </a:extLst>
        </p:spPr>
        <p:txBody>
          <a:bodyPr/>
          <a:lstStyle/>
          <a:p>
            <a:endParaRPr lang="zh-CN" altLang="en-US"/>
          </a:p>
        </p:txBody>
      </p:sp>
      <p:sp>
        <p:nvSpPr>
          <p:cNvPr id="12302" name="Rectangle 15">
            <a:extLst>
              <a:ext uri="{FF2B5EF4-FFF2-40B4-BE49-F238E27FC236}">
                <a16:creationId xmlns:a16="http://schemas.microsoft.com/office/drawing/2014/main" id="{AE139D13-D838-4880-8675-A806FD7E8933}"/>
              </a:ext>
            </a:extLst>
          </p:cNvPr>
          <p:cNvSpPr>
            <a:spLocks noChangeArrowheads="1"/>
          </p:cNvSpPr>
          <p:nvPr/>
        </p:nvSpPr>
        <p:spPr bwMode="auto">
          <a:xfrm>
            <a:off x="4800600" y="2492375"/>
            <a:ext cx="182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lang="zh-CN" altLang="en-US" sz="2400" b="1" dirty="0">
                <a:solidFill>
                  <a:srgbClr val="FF0000"/>
                </a:solidFill>
                <a:latin typeface="黑体" panose="02010609060101010101" pitchFamily="49" charset="-122"/>
                <a:ea typeface="黑体" panose="02010609060101010101" pitchFamily="49" charset="-122"/>
              </a:rPr>
              <a:t>常用同一种</a:t>
            </a:r>
          </a:p>
        </p:txBody>
      </p:sp>
      <p:pic>
        <p:nvPicPr>
          <p:cNvPr id="12303" name="Picture 18" descr="pic_135408">
            <a:extLst>
              <a:ext uri="{FF2B5EF4-FFF2-40B4-BE49-F238E27FC236}">
                <a16:creationId xmlns:a16="http://schemas.microsoft.com/office/drawing/2014/main" id="{413B8B69-1943-422E-9A4A-0707310895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615" t="39999" r="26154" b="27826"/>
          <a:stretch>
            <a:fillRect/>
          </a:stretch>
        </p:blipFill>
        <p:spPr bwMode="auto">
          <a:xfrm>
            <a:off x="0" y="1484313"/>
            <a:ext cx="4471988"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2">
            <a:extLst>
              <a:ext uri="{FF2B5EF4-FFF2-40B4-BE49-F238E27FC236}">
                <a16:creationId xmlns:a16="http://schemas.microsoft.com/office/drawing/2014/main" id="{365A1C42-7302-4D80-8620-DF010BCCC51F}"/>
              </a:ext>
            </a:extLst>
          </p:cNvPr>
          <p:cNvSpPr txBox="1">
            <a:spLocks noChangeArrowheads="1"/>
          </p:cNvSpPr>
          <p:nvPr/>
        </p:nvSpPr>
        <p:spPr>
          <a:xfrm>
            <a:off x="228600" y="2540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endParaRPr kumimoji="0" lang="en-US" altLang="zh-CN" kern="0" dirty="0">
              <a:latin typeface="黑体" panose="02010609060101010101" pitchFamily="49" charset="-122"/>
              <a:ea typeface="黑体" panose="02010609060101010101" pitchFamily="49" charset="-122"/>
            </a:endParaRPr>
          </a:p>
        </p:txBody>
      </p:sp>
      <p:sp>
        <p:nvSpPr>
          <p:cNvPr id="12305" name="标题 1">
            <a:extLst>
              <a:ext uri="{FF2B5EF4-FFF2-40B4-BE49-F238E27FC236}">
                <a16:creationId xmlns:a16="http://schemas.microsoft.com/office/drawing/2014/main" id="{7476D7BF-28B1-49AD-9095-6360E5A5A257}"/>
              </a:ext>
            </a:extLst>
          </p:cNvPr>
          <p:cNvSpPr>
            <a:spLocks noGrp="1" noChangeArrowheads="1"/>
          </p:cNvSpPr>
          <p:nvPr>
            <p:ph type="title"/>
          </p:nvPr>
        </p:nvSpPr>
        <p:spPr>
          <a:xfrm>
            <a:off x="220663" y="196850"/>
            <a:ext cx="7772400" cy="647700"/>
          </a:xfrm>
        </p:spPr>
        <p:txBody>
          <a:bodyPr/>
          <a:lstStyle/>
          <a:p>
            <a:r>
              <a:rPr lang="zh-CN" altLang="en-US"/>
              <a:t>基因表达载体的构建</a:t>
            </a:r>
            <a:r>
              <a:rPr lang="en-US" altLang="zh-CN"/>
              <a:t>--</a:t>
            </a:r>
            <a:r>
              <a:rPr lang="zh-CN" altLang="en-US"/>
              <a:t>核心</a:t>
            </a:r>
          </a:p>
        </p:txBody>
      </p:sp>
      <p:sp>
        <p:nvSpPr>
          <p:cNvPr id="5" name="灯片编号占位符 4">
            <a:extLst>
              <a:ext uri="{FF2B5EF4-FFF2-40B4-BE49-F238E27FC236}">
                <a16:creationId xmlns:a16="http://schemas.microsoft.com/office/drawing/2014/main" id="{CCE89DAB-3C9F-462D-9D57-4508347831D1}"/>
              </a:ext>
            </a:extLst>
          </p:cNvPr>
          <p:cNvSpPr>
            <a:spLocks noGrp="1"/>
          </p:cNvSpPr>
          <p:nvPr>
            <p:ph type="sldNum" sz="quarter" idx="10"/>
          </p:nvPr>
        </p:nvSpPr>
        <p:spPr/>
        <p:txBody>
          <a:bodyPr/>
          <a:lstStyle/>
          <a:p>
            <a:pPr>
              <a:defRPr/>
            </a:pPr>
            <a:fld id="{ED6CD8B0-D324-4E18-BBCA-41F37E67FB46}" type="slidenum">
              <a:rPr lang="en-US" altLang="zh-CN"/>
              <a:pPr>
                <a:defRPr/>
              </a:pPr>
              <a:t>3</a:t>
            </a:fld>
            <a:endParaRPr lang="en-US" altLang="zh-CN" dirty="0"/>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4CEDB4E-96A6-4A8A-9406-8F471DF0BA98}"/>
              </a:ext>
            </a:extLst>
          </p:cNvPr>
          <p:cNvSpPr>
            <a:spLocks noGrp="1" noChangeArrowheads="1"/>
          </p:cNvSpPr>
          <p:nvPr>
            <p:ph type="title"/>
          </p:nvPr>
        </p:nvSpPr>
        <p:spPr>
          <a:xfrm>
            <a:off x="217488" y="152400"/>
            <a:ext cx="8534400" cy="646113"/>
          </a:xfrm>
        </p:spPr>
        <p:txBody>
          <a:bodyPr/>
          <a:lstStyle/>
          <a:p>
            <a:pPr marL="0" indent="0" eaLnBrk="1" hangingPunct="1"/>
            <a:r>
              <a:rPr lang="zh-CN" altLang="en-US">
                <a:latin typeface="Times New Roman" panose="02020603050405020304" pitchFamily="18" charset="0"/>
              </a:rPr>
              <a:t>基因工程的应用：基因治疗</a:t>
            </a:r>
            <a:endParaRPr lang="en-US" altLang="zh-CN">
              <a:latin typeface="Times New Roman" panose="02020603050405020304" pitchFamily="18" charset="0"/>
            </a:endParaRPr>
          </a:p>
        </p:txBody>
      </p:sp>
      <p:sp>
        <p:nvSpPr>
          <p:cNvPr id="54275" name="Rectangle 3">
            <a:extLst>
              <a:ext uri="{FF2B5EF4-FFF2-40B4-BE49-F238E27FC236}">
                <a16:creationId xmlns:a16="http://schemas.microsoft.com/office/drawing/2014/main" id="{74D1C665-032B-4320-B52C-11238FA1CF1D}"/>
              </a:ext>
            </a:extLst>
          </p:cNvPr>
          <p:cNvSpPr>
            <a:spLocks noGrp="1" noChangeArrowheads="1"/>
          </p:cNvSpPr>
          <p:nvPr>
            <p:ph idx="1"/>
          </p:nvPr>
        </p:nvSpPr>
        <p:spPr>
          <a:xfrm>
            <a:off x="234950" y="1265238"/>
            <a:ext cx="8674100" cy="4327525"/>
          </a:xfrm>
        </p:spPr>
        <p:txBody>
          <a:bodyPr/>
          <a:lstStyle/>
          <a:p>
            <a:pPr>
              <a:lnSpc>
                <a:spcPct val="95000"/>
              </a:lnSpc>
            </a:pPr>
            <a:r>
              <a:rPr lang="zh-CN" altLang="en-US">
                <a:latin typeface="Times New Roman" panose="02020603050405020304" pitchFamily="18" charset="0"/>
                <a:cs typeface="Times New Roman" panose="02020603050405020304" pitchFamily="18" charset="0"/>
              </a:rPr>
              <a:t>基因疗法是患病个体基因的改变</a:t>
            </a:r>
          </a:p>
          <a:p>
            <a:pPr>
              <a:lnSpc>
                <a:spcPct val="95000"/>
              </a:lnSpc>
            </a:pPr>
            <a:r>
              <a:rPr lang="zh-CN" altLang="en-US">
                <a:latin typeface="Times New Roman" panose="02020603050405020304" pitchFamily="18" charset="0"/>
                <a:cs typeface="Times New Roman" panose="02020603050405020304" pitchFamily="18" charset="0"/>
              </a:rPr>
              <a:t>基因疗法在治疗单基因缺陷的疾病方面具有巨大潜力</a:t>
            </a:r>
          </a:p>
          <a:p>
            <a:pPr>
              <a:lnSpc>
                <a:spcPct val="95000"/>
              </a:lnSpc>
            </a:pPr>
            <a:r>
              <a:rPr lang="zh-CN" altLang="en-US">
                <a:latin typeface="Times New Roman" panose="02020603050405020304" pitchFamily="18" charset="0"/>
                <a:cs typeface="Times New Roman" panose="02020603050405020304" pitchFamily="18" charset="0"/>
              </a:rPr>
              <a:t>用载体将基因递送到特定类型的细胞（例如骨髓）中</a:t>
            </a:r>
          </a:p>
          <a:p>
            <a:pPr>
              <a:lnSpc>
                <a:spcPct val="95000"/>
              </a:lnSpc>
            </a:pPr>
            <a:r>
              <a:rPr lang="zh-CN" altLang="en-US">
                <a:latin typeface="Times New Roman" panose="02020603050405020304" pitchFamily="18" charset="0"/>
                <a:cs typeface="Times New Roman" panose="02020603050405020304" pitchFamily="18" charset="0"/>
              </a:rPr>
              <a:t>医学伦理学问题，例如是否应该治疗人类生殖细胞以纠正后代的缺陷</a:t>
            </a:r>
            <a:endParaRPr lang="en-US" altLang="zh-CN">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8B8EEA6A-6F2E-4037-8C70-B51912126C26}"/>
              </a:ext>
            </a:extLst>
          </p:cNvPr>
          <p:cNvSpPr>
            <a:spLocks noGrp="1"/>
          </p:cNvSpPr>
          <p:nvPr>
            <p:ph type="sldNum" sz="quarter" idx="10"/>
          </p:nvPr>
        </p:nvSpPr>
        <p:spPr/>
        <p:txBody>
          <a:bodyPr/>
          <a:lstStyle/>
          <a:p>
            <a:pPr>
              <a:defRPr/>
            </a:pPr>
            <a:fld id="{B689CF1A-1A24-4EB6-AA0B-DC94A9D16E67}" type="slidenum">
              <a:rPr lang="en-US" altLang="zh-CN"/>
              <a:pPr>
                <a:defRPr/>
              </a:pPr>
              <a:t>30</a:t>
            </a:fld>
            <a:endParaRPr lang="en-US" altLang="zh-CN" dirty="0"/>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917CA81-2B20-4FD6-9DC0-F9BF5634B4A8}"/>
              </a:ext>
            </a:extLst>
          </p:cNvPr>
          <p:cNvSpPr>
            <a:spLocks noGrp="1"/>
          </p:cNvSpPr>
          <p:nvPr>
            <p:ph type="sldNum" sz="quarter" idx="10"/>
          </p:nvPr>
        </p:nvSpPr>
        <p:spPr/>
        <p:txBody>
          <a:bodyPr/>
          <a:lstStyle/>
          <a:p>
            <a:pPr>
              <a:defRPr/>
            </a:pPr>
            <a:fld id="{A6F86829-B515-4CBF-A05F-9268C775A18E}" type="slidenum">
              <a:rPr lang="en-US" altLang="zh-CN"/>
              <a:pPr>
                <a:defRPr/>
              </a:pPr>
              <a:t>31</a:t>
            </a:fld>
            <a:endParaRPr lang="en-US" altLang="zh-CN" dirty="0"/>
          </a:p>
        </p:txBody>
      </p:sp>
      <p:sp>
        <p:nvSpPr>
          <p:cNvPr id="56323" name="Rectangle 4">
            <a:extLst>
              <a:ext uri="{FF2B5EF4-FFF2-40B4-BE49-F238E27FC236}">
                <a16:creationId xmlns:a16="http://schemas.microsoft.com/office/drawing/2014/main" id="{7052BD89-1C89-4EE3-9BFD-D374F243A6DC}"/>
              </a:ext>
            </a:extLst>
          </p:cNvPr>
          <p:cNvSpPr>
            <a:spLocks noChangeArrowheads="1"/>
          </p:cNvSpPr>
          <p:nvPr/>
        </p:nvSpPr>
        <p:spPr bwMode="auto">
          <a:xfrm>
            <a:off x="304800" y="3914775"/>
            <a:ext cx="5486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Ø"/>
            </a:pPr>
            <a:r>
              <a:rPr kumimoji="0" lang="en-US" altLang="zh-CN"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1990</a:t>
            </a:r>
            <a:r>
              <a:rPr kumimoji="0" lang="zh-CN" altLang="en-US"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年，美国医学家</a:t>
            </a:r>
            <a:r>
              <a:rPr kumimoji="0" lang="en-US" altLang="zh-CN"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William French Anderson</a:t>
            </a:r>
            <a:r>
              <a:rPr kumimoji="0" lang="zh-CN" altLang="en-US"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等人对一名患有</a:t>
            </a:r>
            <a:r>
              <a:rPr kumimoji="0" lang="en-US" altLang="zh-CN"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ADA</a:t>
            </a:r>
            <a:r>
              <a:rPr kumimoji="0" lang="zh-CN" altLang="en-US"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缺乏症的</a:t>
            </a:r>
            <a:r>
              <a:rPr kumimoji="0" lang="en-US" altLang="zh-CN"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4</a:t>
            </a:r>
            <a:r>
              <a:rPr kumimoji="0" lang="zh-CN" altLang="en-US" sz="2400" b="1" dirty="0">
                <a:solidFill>
                  <a:schemeClr val="bg2"/>
                </a:solidFill>
                <a:latin typeface="Times New Roman" panose="02020603050405020304" pitchFamily="18" charset="0"/>
                <a:ea typeface="微软雅黑" panose="020B0503020204020204" pitchFamily="34" charset="-122"/>
                <a:cs typeface="Times New Roman" panose="02020603050405020304" pitchFamily="18" charset="0"/>
              </a:rPr>
              <a:t>岁女孩进行了基因治疗，这是世界上第一个基因治疗成功的范例。</a:t>
            </a:r>
          </a:p>
        </p:txBody>
      </p:sp>
      <p:pic>
        <p:nvPicPr>
          <p:cNvPr id="56324" name="图片 6">
            <a:extLst>
              <a:ext uri="{FF2B5EF4-FFF2-40B4-BE49-F238E27FC236}">
                <a16:creationId xmlns:a16="http://schemas.microsoft.com/office/drawing/2014/main" id="{9BA45B63-4F95-44B7-B209-1AA84341F9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33400"/>
            <a:ext cx="1801813"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矩形 7">
            <a:extLst>
              <a:ext uri="{FF2B5EF4-FFF2-40B4-BE49-F238E27FC236}">
                <a16:creationId xmlns:a16="http://schemas.microsoft.com/office/drawing/2014/main" id="{E020321E-026B-45D2-8A6B-43D5BC6D69E1}"/>
              </a:ext>
            </a:extLst>
          </p:cNvPr>
          <p:cNvSpPr>
            <a:spLocks noChangeArrowheads="1"/>
          </p:cNvSpPr>
          <p:nvPr/>
        </p:nvSpPr>
        <p:spPr bwMode="auto">
          <a:xfrm>
            <a:off x="474663" y="3032125"/>
            <a:ext cx="2716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en-US" altLang="zh-CN" sz="2000" b="1" dirty="0">
                <a:solidFill>
                  <a:srgbClr val="222222"/>
                </a:solidFill>
                <a:latin typeface="Times New Roman" panose="02020603050405020304" pitchFamily="18" charset="0"/>
                <a:ea typeface="黑体" panose="02010609060101010101" pitchFamily="49" charset="-122"/>
                <a:cs typeface="Times New Roman" panose="02020603050405020304" pitchFamily="18" charset="0"/>
              </a:rPr>
              <a:t>22</a:t>
            </a:r>
            <a:r>
              <a:rPr lang="zh-CN" altLang="en-US" sz="2000" b="1" dirty="0">
                <a:solidFill>
                  <a:srgbClr val="222222"/>
                </a:solidFill>
                <a:latin typeface="Times New Roman" panose="02020603050405020304" pitchFamily="18" charset="0"/>
                <a:ea typeface="黑体" panose="02010609060101010101" pitchFamily="49" charset="-122"/>
                <a:cs typeface="Times New Roman" panose="02020603050405020304" pitchFamily="18" charset="0"/>
              </a:rPr>
              <a:t>岁的</a:t>
            </a:r>
            <a:r>
              <a:rPr lang="en-US" altLang="zh-CN" sz="2000" b="1" dirty="0">
                <a:solidFill>
                  <a:srgbClr val="222222"/>
                </a:solidFill>
                <a:latin typeface="Times New Roman" panose="02020603050405020304" pitchFamily="18" charset="0"/>
                <a:ea typeface="黑体" panose="02010609060101010101" pitchFamily="49" charset="-122"/>
                <a:cs typeface="Times New Roman" panose="02020603050405020304" pitchFamily="18" charset="0"/>
              </a:rPr>
              <a:t>Ashanti DeSilva</a:t>
            </a:r>
            <a:endParaRPr lang="zh-CN" altLang="en-US" sz="2000" b="1"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56326" name="矩形 8">
            <a:extLst>
              <a:ext uri="{FF2B5EF4-FFF2-40B4-BE49-F238E27FC236}">
                <a16:creationId xmlns:a16="http://schemas.microsoft.com/office/drawing/2014/main" id="{640C4333-E8ED-49E8-A617-6DEFF147E168}"/>
              </a:ext>
            </a:extLst>
          </p:cNvPr>
          <p:cNvSpPr>
            <a:spLocks noChangeArrowheads="1"/>
          </p:cNvSpPr>
          <p:nvPr/>
        </p:nvSpPr>
        <p:spPr bwMode="auto">
          <a:xfrm>
            <a:off x="2895600" y="815975"/>
            <a:ext cx="59436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buFont typeface="Wingdings" panose="05000000000000000000" pitchFamily="2" charset="2"/>
              <a:buChar char="Ø"/>
            </a:pPr>
            <a:r>
              <a:rPr kumimoji="0" lang="en-US" altLang="zh-CN"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ADA</a:t>
            </a:r>
            <a:r>
              <a:rPr kumimoji="0" lang="zh-CN" altLang="en-US" sz="2400" b="1" dirty="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缺乏症</a:t>
            </a:r>
            <a:r>
              <a:rPr kumimoji="0" lang="zh-CN" altLang="en-US" sz="2400" b="1" dirty="0">
                <a:solidFill>
                  <a:srgbClr val="000000"/>
                </a:solidFill>
                <a:latin typeface="Times New Roman" panose="02020603050405020304" pitchFamily="18" charset="0"/>
                <a:ea typeface="微软雅黑" panose="020B0503020204020204" pitchFamily="34" charset="-122"/>
                <a:cs typeface="Times New Roman" panose="02020603050405020304" pitchFamily="18" charset="0"/>
              </a:rPr>
              <a:t>：腺苷脱氨酶缺乏症。</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腺苷脱氨酶的缺乏可使</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淋巴细胞因代谢产物的累积而死亡，从而导致严重的联合性免疫缺陷症（</a:t>
            </a:r>
            <a:r>
              <a:rPr lang="en-US" altLang="zh-CN" sz="2400" b="1" dirty="0">
                <a:latin typeface="Times New Roman" panose="02020603050405020304" pitchFamily="18" charset="0"/>
                <a:ea typeface="微软雅黑" panose="020B0503020204020204" pitchFamily="34" charset="-122"/>
                <a:cs typeface="Times New Roman" panose="02020603050405020304" pitchFamily="18" charset="0"/>
              </a:rPr>
              <a:t>SCID</a:t>
            </a:r>
            <a:r>
              <a:rPr lang="zh-CN" altLang="en-US" sz="2400" b="1" dirty="0">
                <a:latin typeface="Times New Roman" panose="02020603050405020304" pitchFamily="18" charset="0"/>
                <a:ea typeface="微软雅黑" panose="020B0503020204020204" pitchFamily="34" charset="-122"/>
                <a:cs typeface="Times New Roman" panose="02020603050405020304" pitchFamily="18" charset="0"/>
              </a:rPr>
              <a:t>）。</a:t>
            </a:r>
          </a:p>
        </p:txBody>
      </p:sp>
      <p:pic>
        <p:nvPicPr>
          <p:cNvPr id="4" name="图片 3">
            <a:extLst>
              <a:ext uri="{FF2B5EF4-FFF2-40B4-BE49-F238E27FC236}">
                <a16:creationId xmlns:a16="http://schemas.microsoft.com/office/drawing/2014/main" id="{8BFC353C-00DE-445C-A712-11ADCE938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37" y="3058739"/>
            <a:ext cx="2044583" cy="2540001"/>
          </a:xfrm>
          <a:prstGeom prst="rect">
            <a:avLst/>
          </a:prstGeom>
        </p:spPr>
      </p:pic>
      <p:sp>
        <p:nvSpPr>
          <p:cNvPr id="5" name="矩形 4">
            <a:extLst>
              <a:ext uri="{FF2B5EF4-FFF2-40B4-BE49-F238E27FC236}">
                <a16:creationId xmlns:a16="http://schemas.microsoft.com/office/drawing/2014/main" id="{0CF78EFA-001D-4432-86C0-37D25DABD8A4}"/>
              </a:ext>
            </a:extLst>
          </p:cNvPr>
          <p:cNvSpPr/>
          <p:nvPr/>
        </p:nvSpPr>
        <p:spPr>
          <a:xfrm>
            <a:off x="5317009" y="5598740"/>
            <a:ext cx="38203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000" b="1" dirty="0">
                <a:solidFill>
                  <a:srgbClr val="222222"/>
                </a:solidFill>
                <a:latin typeface="Times New Roman" panose="02020603050405020304" pitchFamily="18" charset="0"/>
                <a:ea typeface="黑体" panose="02010609060101010101" pitchFamily="49" charset="-122"/>
                <a:cs typeface="Times New Roman" panose="02020603050405020304" pitchFamily="18" charset="0"/>
              </a:rPr>
              <a:t>William French Anderson医生和4岁的小患者Ashanti DeSilva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7" descr="20_22RetroviralGeneTher-U">
            <a:extLst>
              <a:ext uri="{FF2B5EF4-FFF2-40B4-BE49-F238E27FC236}">
                <a16:creationId xmlns:a16="http://schemas.microsoft.com/office/drawing/2014/main" id="{08377996-28A4-4E8E-9719-15AFFA2B67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3252"/>
          <a:stretch>
            <a:fillRect/>
          </a:stretch>
        </p:blipFill>
        <p:spPr bwMode="auto">
          <a:xfrm>
            <a:off x="1084263" y="171450"/>
            <a:ext cx="6975475" cy="637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Oval 8">
            <a:extLst>
              <a:ext uri="{FF2B5EF4-FFF2-40B4-BE49-F238E27FC236}">
                <a16:creationId xmlns:a16="http://schemas.microsoft.com/office/drawing/2014/main" id="{A204952D-F1BD-44F3-BAF3-2B1AD1BE027D}"/>
              </a:ext>
            </a:extLst>
          </p:cNvPr>
          <p:cNvSpPr>
            <a:spLocks noChangeArrowheads="1"/>
          </p:cNvSpPr>
          <p:nvPr/>
        </p:nvSpPr>
        <p:spPr bwMode="auto">
          <a:xfrm>
            <a:off x="1536700" y="6094413"/>
            <a:ext cx="209550" cy="209550"/>
          </a:xfrm>
          <a:prstGeom prst="ellipse">
            <a:avLst/>
          </a:prstGeom>
          <a:solidFill>
            <a:srgbClr val="0094D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ea typeface="宋体" panose="02010600030101010101" pitchFamily="2" charset="-122"/>
            </a:endParaRPr>
          </a:p>
        </p:txBody>
      </p:sp>
      <p:sp>
        <p:nvSpPr>
          <p:cNvPr id="57348" name="Oval 9">
            <a:extLst>
              <a:ext uri="{FF2B5EF4-FFF2-40B4-BE49-F238E27FC236}">
                <a16:creationId xmlns:a16="http://schemas.microsoft.com/office/drawing/2014/main" id="{EAD9E576-DBEB-486F-9B81-B400F0879ED8}"/>
              </a:ext>
            </a:extLst>
          </p:cNvPr>
          <p:cNvSpPr>
            <a:spLocks noChangeArrowheads="1"/>
          </p:cNvSpPr>
          <p:nvPr/>
        </p:nvSpPr>
        <p:spPr bwMode="auto">
          <a:xfrm>
            <a:off x="4095750" y="3314700"/>
            <a:ext cx="209550" cy="209550"/>
          </a:xfrm>
          <a:prstGeom prst="ellipse">
            <a:avLst/>
          </a:prstGeom>
          <a:solidFill>
            <a:srgbClr val="0094D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ea typeface="宋体" panose="02010600030101010101" pitchFamily="2" charset="-122"/>
            </a:endParaRPr>
          </a:p>
        </p:txBody>
      </p:sp>
      <p:sp>
        <p:nvSpPr>
          <p:cNvPr id="57349" name="Oval 10">
            <a:extLst>
              <a:ext uri="{FF2B5EF4-FFF2-40B4-BE49-F238E27FC236}">
                <a16:creationId xmlns:a16="http://schemas.microsoft.com/office/drawing/2014/main" id="{42981F21-8092-4655-9116-75D0CC58CCCD}"/>
              </a:ext>
            </a:extLst>
          </p:cNvPr>
          <p:cNvSpPr>
            <a:spLocks noChangeArrowheads="1"/>
          </p:cNvSpPr>
          <p:nvPr/>
        </p:nvSpPr>
        <p:spPr bwMode="auto">
          <a:xfrm>
            <a:off x="3556000" y="2103438"/>
            <a:ext cx="209550" cy="209550"/>
          </a:xfrm>
          <a:prstGeom prst="ellipse">
            <a:avLst/>
          </a:prstGeom>
          <a:solidFill>
            <a:srgbClr val="0094D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ea typeface="宋体" panose="02010600030101010101" pitchFamily="2" charset="-122"/>
            </a:endParaRPr>
          </a:p>
        </p:txBody>
      </p:sp>
      <p:sp>
        <p:nvSpPr>
          <p:cNvPr id="57350" name="Oval 11">
            <a:extLst>
              <a:ext uri="{FF2B5EF4-FFF2-40B4-BE49-F238E27FC236}">
                <a16:creationId xmlns:a16="http://schemas.microsoft.com/office/drawing/2014/main" id="{A0E6BC33-0E28-4921-9DAC-F965726CD902}"/>
              </a:ext>
            </a:extLst>
          </p:cNvPr>
          <p:cNvSpPr>
            <a:spLocks noChangeArrowheads="1"/>
          </p:cNvSpPr>
          <p:nvPr/>
        </p:nvSpPr>
        <p:spPr bwMode="auto">
          <a:xfrm>
            <a:off x="3498850" y="644525"/>
            <a:ext cx="209550" cy="209550"/>
          </a:xfrm>
          <a:prstGeom prst="ellipse">
            <a:avLst/>
          </a:prstGeom>
          <a:solidFill>
            <a:srgbClr val="0094D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a:ea typeface="宋体" panose="02010600030101010101" pitchFamily="2" charset="-122"/>
            </a:endParaRPr>
          </a:p>
        </p:txBody>
      </p:sp>
      <p:sp>
        <p:nvSpPr>
          <p:cNvPr id="57351" name="Text Box 13">
            <a:extLst>
              <a:ext uri="{FF2B5EF4-FFF2-40B4-BE49-F238E27FC236}">
                <a16:creationId xmlns:a16="http://schemas.microsoft.com/office/drawing/2014/main" id="{F1CAFD6F-E8F6-4397-90F5-F4229C3264B8}"/>
              </a:ext>
            </a:extLst>
          </p:cNvPr>
          <p:cNvSpPr txBox="1">
            <a:spLocks noChangeArrowheads="1"/>
          </p:cNvSpPr>
          <p:nvPr/>
        </p:nvSpPr>
        <p:spPr bwMode="auto">
          <a:xfrm>
            <a:off x="5840413" y="5988050"/>
            <a:ext cx="860425" cy="4826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Bone</a:t>
            </a:r>
            <a:br>
              <a:rPr kumimoji="0" lang="en-US" altLang="zh-CN" sz="1800" b="1">
                <a:ea typeface="ヒラギノ角ゴ Pro W3"/>
                <a:cs typeface="ヒラギノ角ゴ Pro W3"/>
              </a:rPr>
            </a:br>
            <a:r>
              <a:rPr kumimoji="0" lang="en-US" altLang="zh-CN" sz="1800" b="1">
                <a:ea typeface="ヒラギノ角ゴ Pro W3"/>
                <a:cs typeface="ヒラギノ角ゴ Pro W3"/>
              </a:rPr>
              <a:t>marrow</a:t>
            </a:r>
          </a:p>
        </p:txBody>
      </p:sp>
      <p:sp>
        <p:nvSpPr>
          <p:cNvPr id="57352" name="Text Box 14">
            <a:extLst>
              <a:ext uri="{FF2B5EF4-FFF2-40B4-BE49-F238E27FC236}">
                <a16:creationId xmlns:a16="http://schemas.microsoft.com/office/drawing/2014/main" id="{95419EAE-8CE0-4A21-9AAF-81368C8F3030}"/>
              </a:ext>
            </a:extLst>
          </p:cNvPr>
          <p:cNvSpPr txBox="1">
            <a:spLocks noChangeArrowheads="1"/>
          </p:cNvSpPr>
          <p:nvPr/>
        </p:nvSpPr>
        <p:spPr bwMode="auto">
          <a:xfrm>
            <a:off x="1135063" y="204788"/>
            <a:ext cx="749300" cy="4826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Cloned</a:t>
            </a:r>
            <a:br>
              <a:rPr kumimoji="0" lang="en-US" altLang="zh-CN" sz="1800" b="1">
                <a:ea typeface="ヒラギノ角ゴ Pro W3"/>
                <a:cs typeface="ヒラギノ角ゴ Pro W3"/>
              </a:rPr>
            </a:br>
            <a:r>
              <a:rPr kumimoji="0" lang="en-US" altLang="zh-CN" sz="1800" b="1">
                <a:ea typeface="ヒラギノ角ゴ Pro W3"/>
                <a:cs typeface="ヒラギノ角ゴ Pro W3"/>
              </a:rPr>
              <a:t>gene</a:t>
            </a:r>
          </a:p>
        </p:txBody>
      </p:sp>
      <p:sp>
        <p:nvSpPr>
          <p:cNvPr id="57353" name="Text Box 15">
            <a:extLst>
              <a:ext uri="{FF2B5EF4-FFF2-40B4-BE49-F238E27FC236}">
                <a16:creationId xmlns:a16="http://schemas.microsoft.com/office/drawing/2014/main" id="{A069FAB1-AF07-4841-A35C-5E460334C5FE}"/>
              </a:ext>
            </a:extLst>
          </p:cNvPr>
          <p:cNvSpPr txBox="1">
            <a:spLocks noChangeArrowheads="1"/>
          </p:cNvSpPr>
          <p:nvPr/>
        </p:nvSpPr>
        <p:spPr bwMode="auto">
          <a:xfrm>
            <a:off x="1147763" y="4084638"/>
            <a:ext cx="927100" cy="9779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Bone</a:t>
            </a:r>
            <a:br>
              <a:rPr kumimoji="0" lang="en-US" altLang="zh-CN" sz="1800" b="1">
                <a:ea typeface="ヒラギノ角ゴ Pro W3"/>
                <a:cs typeface="ヒラギノ角ゴ Pro W3"/>
              </a:rPr>
            </a:br>
            <a:r>
              <a:rPr kumimoji="0" lang="en-US" altLang="zh-CN" sz="1800" b="1">
                <a:ea typeface="ヒラギノ角ゴ Pro W3"/>
                <a:cs typeface="ヒラギノ角ゴ Pro W3"/>
              </a:rPr>
              <a:t>marrow</a:t>
            </a:r>
            <a:br>
              <a:rPr kumimoji="0" lang="en-US" altLang="zh-CN" sz="1800" b="1">
                <a:ea typeface="ヒラギノ角ゴ Pro W3"/>
                <a:cs typeface="ヒラギノ角ゴ Pro W3"/>
              </a:rPr>
            </a:br>
            <a:r>
              <a:rPr kumimoji="0" lang="en-US" altLang="zh-CN" sz="1800" b="1">
                <a:ea typeface="ヒラギノ角ゴ Pro W3"/>
                <a:cs typeface="ヒラギノ角ゴ Pro W3"/>
              </a:rPr>
              <a:t>cell from</a:t>
            </a:r>
            <a:br>
              <a:rPr kumimoji="0" lang="en-US" altLang="zh-CN" sz="1800" b="1">
                <a:ea typeface="ヒラギノ角ゴ Pro W3"/>
                <a:cs typeface="ヒラギノ角ゴ Pro W3"/>
              </a:rPr>
            </a:br>
            <a:r>
              <a:rPr kumimoji="0" lang="en-US" altLang="zh-CN" sz="1800" b="1">
                <a:ea typeface="ヒラギノ角ゴ Pro W3"/>
                <a:cs typeface="ヒラギノ角ゴ Pro W3"/>
              </a:rPr>
              <a:t>patient</a:t>
            </a:r>
          </a:p>
        </p:txBody>
      </p:sp>
      <p:sp>
        <p:nvSpPr>
          <p:cNvPr id="57354" name="Text Box 16">
            <a:extLst>
              <a:ext uri="{FF2B5EF4-FFF2-40B4-BE49-F238E27FC236}">
                <a16:creationId xmlns:a16="http://schemas.microsoft.com/office/drawing/2014/main" id="{457107AA-53A8-4CF0-812C-2518E8124790}"/>
              </a:ext>
            </a:extLst>
          </p:cNvPr>
          <p:cNvSpPr txBox="1">
            <a:spLocks noChangeArrowheads="1"/>
          </p:cNvSpPr>
          <p:nvPr/>
        </p:nvSpPr>
        <p:spPr bwMode="auto">
          <a:xfrm>
            <a:off x="3744913" y="623888"/>
            <a:ext cx="3854450" cy="4381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Insert RNA version of normal allele</a:t>
            </a:r>
            <a:br>
              <a:rPr kumimoji="0" lang="en-US" altLang="zh-CN" sz="1800" b="1">
                <a:ea typeface="ヒラギノ角ゴ Pro W3"/>
                <a:cs typeface="ヒラギノ角ゴ Pro W3"/>
              </a:rPr>
            </a:br>
            <a:r>
              <a:rPr kumimoji="0" lang="en-US" altLang="zh-CN" sz="1800" b="1">
                <a:ea typeface="ヒラギノ角ゴ Pro W3"/>
                <a:cs typeface="ヒラギノ角ゴ Pro W3"/>
              </a:rPr>
              <a:t>into retrovirus.</a:t>
            </a:r>
          </a:p>
        </p:txBody>
      </p:sp>
      <p:sp>
        <p:nvSpPr>
          <p:cNvPr id="57355" name="Text Box 17">
            <a:extLst>
              <a:ext uri="{FF2B5EF4-FFF2-40B4-BE49-F238E27FC236}">
                <a16:creationId xmlns:a16="http://schemas.microsoft.com/office/drawing/2014/main" id="{072D6654-4FA7-4003-820A-8AE67C5AA68B}"/>
              </a:ext>
            </a:extLst>
          </p:cNvPr>
          <p:cNvSpPr txBox="1">
            <a:spLocks noChangeArrowheads="1"/>
          </p:cNvSpPr>
          <p:nvPr/>
        </p:nvSpPr>
        <p:spPr bwMode="auto">
          <a:xfrm>
            <a:off x="1122363" y="2370138"/>
            <a:ext cx="1092200" cy="4445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Retrovirus</a:t>
            </a:r>
            <a:br>
              <a:rPr kumimoji="0" lang="en-US" altLang="zh-CN" sz="1800" b="1">
                <a:ea typeface="ヒラギノ角ゴ Pro W3"/>
                <a:cs typeface="ヒラギノ角ゴ Pro W3"/>
              </a:rPr>
            </a:br>
            <a:r>
              <a:rPr kumimoji="0" lang="en-US" altLang="zh-CN" sz="1800" b="1">
                <a:ea typeface="ヒラギノ角ゴ Pro W3"/>
                <a:cs typeface="ヒラギノ角ゴ Pro W3"/>
              </a:rPr>
              <a:t>capsid</a:t>
            </a:r>
            <a:endParaRPr kumimoji="0" lang="en-US" altLang="zh-CN" sz="2200" b="1">
              <a:ea typeface="ヒラギノ角ゴ Pro W3"/>
              <a:cs typeface="ヒラギノ角ゴ Pro W3"/>
            </a:endParaRPr>
          </a:p>
        </p:txBody>
      </p:sp>
      <p:sp>
        <p:nvSpPr>
          <p:cNvPr id="57356" name="Text Box 18">
            <a:extLst>
              <a:ext uri="{FF2B5EF4-FFF2-40B4-BE49-F238E27FC236}">
                <a16:creationId xmlns:a16="http://schemas.microsoft.com/office/drawing/2014/main" id="{7D983EB1-EF8D-4C9B-BAE4-8BF8EC74C94E}"/>
              </a:ext>
            </a:extLst>
          </p:cNvPr>
          <p:cNvSpPr txBox="1">
            <a:spLocks noChangeArrowheads="1"/>
          </p:cNvSpPr>
          <p:nvPr/>
        </p:nvSpPr>
        <p:spPr bwMode="auto">
          <a:xfrm>
            <a:off x="3605213" y="1500188"/>
            <a:ext cx="1092200" cy="2286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Viral RNA</a:t>
            </a:r>
            <a:endParaRPr kumimoji="0" lang="en-US" altLang="zh-CN" sz="2200" b="1">
              <a:ea typeface="ヒラギノ角ゴ Pro W3"/>
              <a:cs typeface="ヒラギノ角ゴ Pro W3"/>
            </a:endParaRPr>
          </a:p>
        </p:txBody>
      </p:sp>
      <p:sp>
        <p:nvSpPr>
          <p:cNvPr id="57357" name="Text Box 19">
            <a:extLst>
              <a:ext uri="{FF2B5EF4-FFF2-40B4-BE49-F238E27FC236}">
                <a16:creationId xmlns:a16="http://schemas.microsoft.com/office/drawing/2014/main" id="{E3660530-84F9-43D6-BED1-B89132499E23}"/>
              </a:ext>
            </a:extLst>
          </p:cNvPr>
          <p:cNvSpPr txBox="1">
            <a:spLocks noChangeArrowheads="1"/>
          </p:cNvSpPr>
          <p:nvPr/>
        </p:nvSpPr>
        <p:spPr bwMode="auto">
          <a:xfrm>
            <a:off x="3808413" y="2084388"/>
            <a:ext cx="4273550" cy="7175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Let retrovirus infect bone marrow cells</a:t>
            </a:r>
            <a:br>
              <a:rPr kumimoji="0" lang="en-US" altLang="zh-CN" sz="1800" b="1">
                <a:ea typeface="ヒラギノ角ゴ Pro W3"/>
                <a:cs typeface="ヒラギノ角ゴ Pro W3"/>
              </a:rPr>
            </a:br>
            <a:r>
              <a:rPr kumimoji="0" lang="en-US" altLang="zh-CN" sz="1800" b="1">
                <a:ea typeface="ヒラギノ角ゴ Pro W3"/>
                <a:cs typeface="ヒラギノ角ゴ Pro W3"/>
              </a:rPr>
              <a:t>that have been removed from the</a:t>
            </a:r>
            <a:br>
              <a:rPr kumimoji="0" lang="en-US" altLang="zh-CN" sz="1800" b="1">
                <a:ea typeface="ヒラギノ角ゴ Pro W3"/>
                <a:cs typeface="ヒラギノ角ゴ Pro W3"/>
              </a:rPr>
            </a:br>
            <a:r>
              <a:rPr kumimoji="0" lang="en-US" altLang="zh-CN" sz="1800" b="1">
                <a:ea typeface="ヒラギノ角ゴ Pro W3"/>
                <a:cs typeface="ヒラギノ角ゴ Pro W3"/>
              </a:rPr>
              <a:t>patient and cultured.</a:t>
            </a:r>
          </a:p>
        </p:txBody>
      </p:sp>
      <p:sp>
        <p:nvSpPr>
          <p:cNvPr id="57358" name="Text Box 20">
            <a:extLst>
              <a:ext uri="{FF2B5EF4-FFF2-40B4-BE49-F238E27FC236}">
                <a16:creationId xmlns:a16="http://schemas.microsoft.com/office/drawing/2014/main" id="{20C15338-1715-4119-BBE0-536F5E9E7323}"/>
              </a:ext>
            </a:extLst>
          </p:cNvPr>
          <p:cNvSpPr txBox="1">
            <a:spLocks noChangeArrowheads="1"/>
          </p:cNvSpPr>
          <p:nvPr/>
        </p:nvSpPr>
        <p:spPr bwMode="auto">
          <a:xfrm>
            <a:off x="4354513" y="3290888"/>
            <a:ext cx="3448050" cy="50165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Viral DNA carrying the normal</a:t>
            </a:r>
            <a:br>
              <a:rPr kumimoji="0" lang="en-US" altLang="zh-CN" sz="1800" b="1">
                <a:ea typeface="ヒラギノ角ゴ Pro W3"/>
                <a:cs typeface="ヒラギノ角ゴ Pro W3"/>
              </a:rPr>
            </a:br>
            <a:r>
              <a:rPr kumimoji="0" lang="en-US" altLang="zh-CN" sz="1800" b="1">
                <a:ea typeface="ヒラギノ角ゴ Pro W3"/>
                <a:cs typeface="ヒラギノ角ゴ Pro W3"/>
              </a:rPr>
              <a:t>allele inserts into chromosome.</a:t>
            </a:r>
          </a:p>
        </p:txBody>
      </p:sp>
      <p:sp>
        <p:nvSpPr>
          <p:cNvPr id="57359" name="Text Box 21">
            <a:extLst>
              <a:ext uri="{FF2B5EF4-FFF2-40B4-BE49-F238E27FC236}">
                <a16:creationId xmlns:a16="http://schemas.microsoft.com/office/drawing/2014/main" id="{58ADA820-4467-45BF-88ED-0625C0565966}"/>
              </a:ext>
            </a:extLst>
          </p:cNvPr>
          <p:cNvSpPr txBox="1">
            <a:spLocks noChangeArrowheads="1"/>
          </p:cNvSpPr>
          <p:nvPr/>
        </p:nvSpPr>
        <p:spPr bwMode="auto">
          <a:xfrm>
            <a:off x="1782763" y="6078538"/>
            <a:ext cx="2019300" cy="4699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800" b="1">
                <a:ea typeface="ヒラギノ角ゴ Pro W3"/>
                <a:cs typeface="ヒラギノ角ゴ Pro W3"/>
              </a:rPr>
              <a:t>Inject engineered</a:t>
            </a:r>
            <a:br>
              <a:rPr kumimoji="0" lang="en-US" altLang="zh-CN" sz="1800" b="1">
                <a:ea typeface="ヒラギノ角ゴ Pro W3"/>
                <a:cs typeface="ヒラギノ角ゴ Pro W3"/>
              </a:rPr>
            </a:br>
            <a:r>
              <a:rPr kumimoji="0" lang="en-US" altLang="zh-CN" sz="1800" b="1">
                <a:ea typeface="ヒラギノ角ゴ Pro W3"/>
                <a:cs typeface="ヒラギノ角ゴ Pro W3"/>
              </a:rPr>
              <a:t>cells into patient.</a:t>
            </a:r>
          </a:p>
        </p:txBody>
      </p:sp>
      <p:sp>
        <p:nvSpPr>
          <p:cNvPr id="57360" name="Line 22">
            <a:extLst>
              <a:ext uri="{FF2B5EF4-FFF2-40B4-BE49-F238E27FC236}">
                <a16:creationId xmlns:a16="http://schemas.microsoft.com/office/drawing/2014/main" id="{8EB6DB0D-E20D-43BB-82F0-9D97E39DC7BE}"/>
              </a:ext>
            </a:extLst>
          </p:cNvPr>
          <p:cNvSpPr>
            <a:spLocks noChangeShapeType="1"/>
          </p:cNvSpPr>
          <p:nvPr/>
        </p:nvSpPr>
        <p:spPr bwMode="auto">
          <a:xfrm flipV="1">
            <a:off x="1752600" y="4019550"/>
            <a:ext cx="647700" cy="1714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7361" name="Line 23">
            <a:extLst>
              <a:ext uri="{FF2B5EF4-FFF2-40B4-BE49-F238E27FC236}">
                <a16:creationId xmlns:a16="http://schemas.microsoft.com/office/drawing/2014/main" id="{F0A59153-CC5C-48A6-9128-22CFBB47FA7F}"/>
              </a:ext>
            </a:extLst>
          </p:cNvPr>
          <p:cNvSpPr>
            <a:spLocks noChangeShapeType="1"/>
          </p:cNvSpPr>
          <p:nvPr/>
        </p:nvSpPr>
        <p:spPr bwMode="auto">
          <a:xfrm>
            <a:off x="5454650" y="6121400"/>
            <a:ext cx="3365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7362" name="Line 24">
            <a:extLst>
              <a:ext uri="{FF2B5EF4-FFF2-40B4-BE49-F238E27FC236}">
                <a16:creationId xmlns:a16="http://schemas.microsoft.com/office/drawing/2014/main" id="{C64C59D3-C0DB-420D-8EBE-C507FC7F89E2}"/>
              </a:ext>
            </a:extLst>
          </p:cNvPr>
          <p:cNvSpPr>
            <a:spLocks noChangeShapeType="1"/>
          </p:cNvSpPr>
          <p:nvPr/>
        </p:nvSpPr>
        <p:spPr bwMode="auto">
          <a:xfrm flipV="1">
            <a:off x="1676400" y="1943100"/>
            <a:ext cx="730250" cy="4381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7363" name="Line 25">
            <a:extLst>
              <a:ext uri="{FF2B5EF4-FFF2-40B4-BE49-F238E27FC236}">
                <a16:creationId xmlns:a16="http://schemas.microsoft.com/office/drawing/2014/main" id="{842D0844-FE60-4D3B-80A2-89DE7347456D}"/>
              </a:ext>
            </a:extLst>
          </p:cNvPr>
          <p:cNvSpPr>
            <a:spLocks noChangeShapeType="1"/>
          </p:cNvSpPr>
          <p:nvPr/>
        </p:nvSpPr>
        <p:spPr bwMode="auto">
          <a:xfrm>
            <a:off x="3232150" y="1625600"/>
            <a:ext cx="349250" cy="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7364" name="Text Box 26">
            <a:extLst>
              <a:ext uri="{FF2B5EF4-FFF2-40B4-BE49-F238E27FC236}">
                <a16:creationId xmlns:a16="http://schemas.microsoft.com/office/drawing/2014/main" id="{FBF5017A-8B9F-4BF9-B6AD-ECCE7B0411A6}"/>
              </a:ext>
            </a:extLst>
          </p:cNvPr>
          <p:cNvSpPr txBox="1">
            <a:spLocks noChangeArrowheads="1"/>
          </p:cNvSpPr>
          <p:nvPr/>
        </p:nvSpPr>
        <p:spPr bwMode="auto">
          <a:xfrm>
            <a:off x="3541713" y="647700"/>
            <a:ext cx="146050" cy="2413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500" b="1">
                <a:solidFill>
                  <a:schemeClr val="bg1"/>
                </a:solidFill>
                <a:ea typeface="ヒラギノ角ゴ Pro W3"/>
                <a:cs typeface="ヒラギノ角ゴ Pro W3"/>
              </a:rPr>
              <a:t>1</a:t>
            </a:r>
            <a:endParaRPr kumimoji="0" lang="en-US" altLang="zh-CN" sz="1500" b="1">
              <a:ea typeface="ヒラギノ角ゴ Pro W3"/>
              <a:cs typeface="ヒラギノ角ゴ Pro W3"/>
            </a:endParaRPr>
          </a:p>
        </p:txBody>
      </p:sp>
      <p:sp>
        <p:nvSpPr>
          <p:cNvPr id="57365" name="Text Box 27">
            <a:extLst>
              <a:ext uri="{FF2B5EF4-FFF2-40B4-BE49-F238E27FC236}">
                <a16:creationId xmlns:a16="http://schemas.microsoft.com/office/drawing/2014/main" id="{EF67C30B-AE46-4D6A-8D95-41B6FF5F4726}"/>
              </a:ext>
            </a:extLst>
          </p:cNvPr>
          <p:cNvSpPr txBox="1">
            <a:spLocks noChangeArrowheads="1"/>
          </p:cNvSpPr>
          <p:nvPr/>
        </p:nvSpPr>
        <p:spPr bwMode="auto">
          <a:xfrm>
            <a:off x="3605213" y="2106613"/>
            <a:ext cx="146050" cy="2413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500" b="1">
                <a:solidFill>
                  <a:schemeClr val="bg1"/>
                </a:solidFill>
                <a:ea typeface="ヒラギノ角ゴ Pro W3"/>
                <a:cs typeface="ヒラギノ角ゴ Pro W3"/>
              </a:rPr>
              <a:t>2</a:t>
            </a:r>
            <a:endParaRPr kumimoji="0" lang="en-US" altLang="zh-CN" sz="1500" b="1">
              <a:ea typeface="ヒラギノ角ゴ Pro W3"/>
              <a:cs typeface="ヒラギノ角ゴ Pro W3"/>
            </a:endParaRPr>
          </a:p>
        </p:txBody>
      </p:sp>
      <p:sp>
        <p:nvSpPr>
          <p:cNvPr id="57366" name="Text Box 28">
            <a:extLst>
              <a:ext uri="{FF2B5EF4-FFF2-40B4-BE49-F238E27FC236}">
                <a16:creationId xmlns:a16="http://schemas.microsoft.com/office/drawing/2014/main" id="{F822A4D3-1244-46E3-9964-33531E4CE262}"/>
              </a:ext>
            </a:extLst>
          </p:cNvPr>
          <p:cNvSpPr txBox="1">
            <a:spLocks noChangeArrowheads="1"/>
          </p:cNvSpPr>
          <p:nvPr/>
        </p:nvSpPr>
        <p:spPr bwMode="auto">
          <a:xfrm>
            <a:off x="4151313" y="3317875"/>
            <a:ext cx="146050" cy="2413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500" b="1">
                <a:solidFill>
                  <a:schemeClr val="bg1"/>
                </a:solidFill>
                <a:ea typeface="ヒラギノ角ゴ Pro W3"/>
                <a:cs typeface="ヒラギノ角ゴ Pro W3"/>
              </a:rPr>
              <a:t>3</a:t>
            </a:r>
            <a:endParaRPr kumimoji="0" lang="en-US" altLang="zh-CN" sz="1500" b="1">
              <a:ea typeface="ヒラギノ角ゴ Pro W3"/>
              <a:cs typeface="ヒラギノ角ゴ Pro W3"/>
            </a:endParaRPr>
          </a:p>
        </p:txBody>
      </p:sp>
      <p:sp>
        <p:nvSpPr>
          <p:cNvPr id="57367" name="Text Box 29">
            <a:extLst>
              <a:ext uri="{FF2B5EF4-FFF2-40B4-BE49-F238E27FC236}">
                <a16:creationId xmlns:a16="http://schemas.microsoft.com/office/drawing/2014/main" id="{AB3F21FE-C507-476E-8C66-380AB30A3F1B}"/>
              </a:ext>
            </a:extLst>
          </p:cNvPr>
          <p:cNvSpPr txBox="1">
            <a:spLocks noChangeArrowheads="1"/>
          </p:cNvSpPr>
          <p:nvPr/>
        </p:nvSpPr>
        <p:spPr bwMode="auto">
          <a:xfrm>
            <a:off x="1579563" y="6103938"/>
            <a:ext cx="146050" cy="241300"/>
          </a:xfrm>
          <a:prstGeom prst="rect">
            <a:avLst/>
          </a:prstGeom>
          <a:noFill/>
          <a:ln>
            <a:noFill/>
          </a:ln>
          <a:effectLst/>
          <a:extLst>
            <a:ext uri="{909E8E84-426E-40DD-AFC4-6F175D3DCCD1}">
              <a14:hiddenFill xmlns:a14="http://schemas.microsoft.com/office/drawing/2010/main">
                <a:solidFill>
                  <a:srgbClr val="55448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90000"/>
              </a:lnSpc>
            </a:pPr>
            <a:r>
              <a:rPr kumimoji="0" lang="en-US" altLang="zh-CN" sz="1500" b="1">
                <a:solidFill>
                  <a:schemeClr val="bg1"/>
                </a:solidFill>
                <a:ea typeface="ヒラギノ角ゴ Pro W3"/>
                <a:cs typeface="ヒラギノ角ゴ Pro W3"/>
              </a:rPr>
              <a:t>4</a:t>
            </a:r>
            <a:endParaRPr kumimoji="0" lang="en-US" altLang="zh-CN" sz="1500" b="1">
              <a:ea typeface="ヒラギノ角ゴ Pro W3"/>
              <a:cs typeface="ヒラギノ角ゴ Pro W3"/>
            </a:endParaRPr>
          </a:p>
        </p:txBody>
      </p:sp>
      <p:sp>
        <p:nvSpPr>
          <p:cNvPr id="3" name="灯片编号占位符 2">
            <a:extLst>
              <a:ext uri="{FF2B5EF4-FFF2-40B4-BE49-F238E27FC236}">
                <a16:creationId xmlns:a16="http://schemas.microsoft.com/office/drawing/2014/main" id="{E5E07B0E-FCF8-4C77-B9BA-8D148763E161}"/>
              </a:ext>
            </a:extLst>
          </p:cNvPr>
          <p:cNvSpPr>
            <a:spLocks noGrp="1"/>
          </p:cNvSpPr>
          <p:nvPr>
            <p:ph type="sldNum" sz="quarter" idx="10"/>
          </p:nvPr>
        </p:nvSpPr>
        <p:spPr/>
        <p:txBody>
          <a:bodyPr/>
          <a:lstStyle/>
          <a:p>
            <a:pPr>
              <a:defRPr/>
            </a:pPr>
            <a:fld id="{C922EE41-121D-4C00-B02E-9A4A787D2578}" type="slidenum">
              <a:rPr lang="en-US" altLang="zh-CN"/>
              <a:pPr>
                <a:defRPr/>
              </a:pPr>
              <a:t>32</a:t>
            </a:fld>
            <a:endParaRPr lang="en-US" altLang="zh-CN"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548D6C4-8AC1-4385-9974-0F2C658995B4}"/>
              </a:ext>
            </a:extLst>
          </p:cNvPr>
          <p:cNvSpPr>
            <a:spLocks noGrp="1"/>
          </p:cNvSpPr>
          <p:nvPr>
            <p:ph type="sldNum" sz="quarter" idx="10"/>
          </p:nvPr>
        </p:nvSpPr>
        <p:spPr/>
        <p:txBody>
          <a:bodyPr/>
          <a:lstStyle/>
          <a:p>
            <a:pPr>
              <a:defRPr/>
            </a:pPr>
            <a:fld id="{4F5DDF35-6293-460D-9018-CEFC54D23DE7}" type="slidenum">
              <a:rPr lang="en-US" altLang="zh-CN" smtClean="0"/>
              <a:pPr>
                <a:defRPr/>
              </a:pPr>
              <a:t>33</a:t>
            </a:fld>
            <a:endParaRPr lang="en-US" altLang="zh-CN" dirty="0"/>
          </a:p>
        </p:txBody>
      </p:sp>
      <p:pic>
        <p:nvPicPr>
          <p:cNvPr id="59395" name="Picture 7" descr="W020100831477722859892">
            <a:extLst>
              <a:ext uri="{FF2B5EF4-FFF2-40B4-BE49-F238E27FC236}">
                <a16:creationId xmlns:a16="http://schemas.microsoft.com/office/drawing/2014/main" id="{D9D47B60-4FB0-4973-9E3D-8A5719E85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0"/>
            <a:ext cx="8153400" cy="6361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179BEEE8-D6DA-487E-81E5-8E25F581C08D}"/>
              </a:ext>
            </a:extLst>
          </p:cNvPr>
          <p:cNvSpPr>
            <a:spLocks noGrp="1" noChangeArrowheads="1"/>
          </p:cNvSpPr>
          <p:nvPr>
            <p:ph type="title"/>
          </p:nvPr>
        </p:nvSpPr>
        <p:spPr>
          <a:xfrm>
            <a:off x="152400" y="152400"/>
            <a:ext cx="8534400" cy="646113"/>
          </a:xfrm>
        </p:spPr>
        <p:txBody>
          <a:bodyPr/>
          <a:lstStyle/>
          <a:p>
            <a:pPr marL="0" indent="0" eaLnBrk="1" hangingPunct="1"/>
            <a:r>
              <a:rPr lang="zh-CN" altLang="en-US">
                <a:latin typeface="Times New Roman" panose="02020603050405020304" pitchFamily="18" charset="0"/>
              </a:rPr>
              <a:t>基因工程的应用：转基因动物</a:t>
            </a:r>
            <a:endParaRPr lang="en-US" altLang="zh-CN">
              <a:latin typeface="Times New Roman" panose="02020603050405020304" pitchFamily="18" charset="0"/>
            </a:endParaRPr>
          </a:p>
        </p:txBody>
      </p:sp>
      <p:sp>
        <p:nvSpPr>
          <p:cNvPr id="60419" name="Rectangle 3">
            <a:extLst>
              <a:ext uri="{FF2B5EF4-FFF2-40B4-BE49-F238E27FC236}">
                <a16:creationId xmlns:a16="http://schemas.microsoft.com/office/drawing/2014/main" id="{BA914DFB-A1BA-4E75-BD55-7524BA02FE94}"/>
              </a:ext>
            </a:extLst>
          </p:cNvPr>
          <p:cNvSpPr>
            <a:spLocks noGrp="1" noChangeArrowheads="1"/>
          </p:cNvSpPr>
          <p:nvPr>
            <p:ph idx="1"/>
          </p:nvPr>
        </p:nvSpPr>
        <p:spPr>
          <a:xfrm>
            <a:off x="301625" y="1447800"/>
            <a:ext cx="8534400" cy="3316288"/>
          </a:xfrm>
        </p:spPr>
        <p:txBody>
          <a:bodyPr/>
          <a:lstStyle/>
          <a:p>
            <a:pPr>
              <a:lnSpc>
                <a:spcPct val="120000"/>
              </a:lnSpc>
            </a:pPr>
            <a:r>
              <a:rPr lang="zh-CN" altLang="en-US">
                <a:latin typeface="Times New Roman" panose="02020603050405020304" pitchFamily="18" charset="0"/>
                <a:cs typeface="Times New Roman" panose="02020603050405020304" pitchFamily="18" charset="0"/>
              </a:rPr>
              <a:t>转基因动物：将一种物种的基因引入另一种动物的基因组中，这种动物就是转基因动物（</a:t>
            </a:r>
            <a:r>
              <a:rPr lang="en-US" altLang="zh-CN">
                <a:latin typeface="Times New Roman" panose="02020603050405020304" pitchFamily="18" charset="0"/>
                <a:cs typeface="Times New Roman" panose="02020603050405020304" pitchFamily="18" charset="0"/>
              </a:rPr>
              <a:t>transgenic animals</a:t>
            </a:r>
            <a:r>
              <a:rPr lang="zh-CN" altLang="en-US">
                <a:latin typeface="Times New Roman" panose="02020603050405020304" pitchFamily="18" charset="0"/>
                <a:cs typeface="Times New Roman" panose="02020603050405020304" pitchFamily="18" charset="0"/>
              </a:rPr>
              <a:t>）</a:t>
            </a:r>
            <a:endParaRPr lang="en-US" altLang="zh-CN">
              <a:latin typeface="Times New Roman" panose="02020603050405020304" pitchFamily="18" charset="0"/>
              <a:cs typeface="Times New Roman" panose="02020603050405020304" pitchFamily="18" charset="0"/>
            </a:endParaRPr>
          </a:p>
          <a:p>
            <a:pPr>
              <a:lnSpc>
                <a:spcPct val="120000"/>
              </a:lnSpc>
            </a:pPr>
            <a:r>
              <a:rPr lang="zh-CN" altLang="en-US">
                <a:latin typeface="Times New Roman" panose="02020603050405020304" pitchFamily="18" charset="0"/>
                <a:cs typeface="Times New Roman" panose="02020603050405020304" pitchFamily="18" charset="0"/>
              </a:rPr>
              <a:t>转基因动物是制药业的“工厂”，可以大量生产稀有药物</a:t>
            </a:r>
            <a:endParaRPr lang="en-US" altLang="zh-CN">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F0917D6C-4A27-408A-99EA-F140D8400D82}"/>
              </a:ext>
            </a:extLst>
          </p:cNvPr>
          <p:cNvSpPr>
            <a:spLocks noGrp="1"/>
          </p:cNvSpPr>
          <p:nvPr>
            <p:ph type="sldNum" sz="quarter" idx="10"/>
          </p:nvPr>
        </p:nvSpPr>
        <p:spPr/>
        <p:txBody>
          <a:bodyPr/>
          <a:lstStyle/>
          <a:p>
            <a:pPr>
              <a:defRPr/>
            </a:pPr>
            <a:fld id="{AEAE3E65-B111-4929-905B-6A5A53DB601D}" type="slidenum">
              <a:rPr lang="en-US" altLang="zh-CN"/>
              <a:pPr>
                <a:defRPr/>
              </a:pPr>
              <a:t>34</a:t>
            </a:fld>
            <a:endParaRPr lang="en-US" altLang="zh-C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7" descr="20_23-PharmAnimals-U">
            <a:extLst>
              <a:ext uri="{FF2B5EF4-FFF2-40B4-BE49-F238E27FC236}">
                <a16:creationId xmlns:a16="http://schemas.microsoft.com/office/drawing/2014/main" id="{D869EFEC-B7B8-4372-A6E4-E6615AA038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985838"/>
            <a:ext cx="8548687"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9" descr="20_23-PharmAnimals-L">
            <a:extLst>
              <a:ext uri="{FF2B5EF4-FFF2-40B4-BE49-F238E27FC236}">
                <a16:creationId xmlns:a16="http://schemas.microsoft.com/office/drawing/2014/main" id="{3C8543B8-6388-41A6-88B7-E0B431A18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6863" y="985838"/>
            <a:ext cx="8548687"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Picture 10" descr="20_23-PharmAnimals-U">
            <a:extLst>
              <a:ext uri="{FF2B5EF4-FFF2-40B4-BE49-F238E27FC236}">
                <a16:creationId xmlns:a16="http://schemas.microsoft.com/office/drawing/2014/main" id="{5025F63F-1D4D-42CA-8538-5A9618272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985838"/>
            <a:ext cx="8548687"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矩形 1">
            <a:extLst>
              <a:ext uri="{FF2B5EF4-FFF2-40B4-BE49-F238E27FC236}">
                <a16:creationId xmlns:a16="http://schemas.microsoft.com/office/drawing/2014/main" id="{4C51DD03-BB67-43C2-8449-4EDF16CFA719}"/>
              </a:ext>
            </a:extLst>
          </p:cNvPr>
          <p:cNvSpPr/>
          <p:nvPr/>
        </p:nvSpPr>
        <p:spPr>
          <a:xfrm>
            <a:off x="1562100" y="152400"/>
            <a:ext cx="6018213" cy="708025"/>
          </a:xfrm>
          <a:prstGeom prst="rect">
            <a:avLst/>
          </a:prstGeom>
        </p:spPr>
        <p:txBody>
          <a:bodyPr wrap="none">
            <a:spAutoFit/>
          </a:bodyPr>
          <a:lstStyle/>
          <a:p>
            <a:pPr>
              <a:defRPr/>
            </a:pPr>
            <a:r>
              <a:rPr kumimoji="0" lang="en-US" altLang="zh-CN" sz="4000" b="1" kern="0" dirty="0">
                <a:solidFill>
                  <a:schemeClr val="tx2"/>
                </a:solidFill>
                <a:latin typeface="Times New Roman" panose="02020603050405020304" pitchFamily="18" charset="0"/>
                <a:ea typeface="黑体" panose="02010609060101010101" pitchFamily="49" charset="-122"/>
                <a:cs typeface="Times New Roman" panose="02020603050405020304" pitchFamily="18" charset="0"/>
              </a:rPr>
              <a:t>Goats as “pharm” animals</a:t>
            </a:r>
          </a:p>
        </p:txBody>
      </p:sp>
      <p:sp>
        <p:nvSpPr>
          <p:cNvPr id="4" name="灯片编号占位符 3">
            <a:extLst>
              <a:ext uri="{FF2B5EF4-FFF2-40B4-BE49-F238E27FC236}">
                <a16:creationId xmlns:a16="http://schemas.microsoft.com/office/drawing/2014/main" id="{C0480E82-B41F-4A72-9CB6-D5CFD7CAD948}"/>
              </a:ext>
            </a:extLst>
          </p:cNvPr>
          <p:cNvSpPr>
            <a:spLocks noGrp="1"/>
          </p:cNvSpPr>
          <p:nvPr>
            <p:ph type="sldNum" sz="quarter" idx="10"/>
          </p:nvPr>
        </p:nvSpPr>
        <p:spPr/>
        <p:txBody>
          <a:bodyPr/>
          <a:lstStyle/>
          <a:p>
            <a:pPr>
              <a:defRPr/>
            </a:pPr>
            <a:fld id="{611A64B6-ED45-4708-B4AE-F3CAB71DEB24}" type="slidenum">
              <a:rPr lang="en-US" altLang="zh-CN"/>
              <a:pPr>
                <a:defRPr/>
              </a:pPr>
              <a:t>35</a:t>
            </a:fld>
            <a:endParaRPr lang="en-US" altLang="zh-CN"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0A834E11-8EEC-4891-A9C5-045D8194809A}"/>
              </a:ext>
            </a:extLst>
          </p:cNvPr>
          <p:cNvSpPr>
            <a:spLocks noGrp="1" noChangeArrowheads="1"/>
          </p:cNvSpPr>
          <p:nvPr>
            <p:ph type="title"/>
          </p:nvPr>
        </p:nvSpPr>
        <p:spPr>
          <a:xfrm>
            <a:off x="220663" y="136525"/>
            <a:ext cx="8534400" cy="646113"/>
          </a:xfrm>
        </p:spPr>
        <p:txBody>
          <a:bodyPr/>
          <a:lstStyle/>
          <a:p>
            <a:pPr marL="0" indent="0" eaLnBrk="1" hangingPunct="1"/>
            <a:r>
              <a:rPr lang="zh-CN" altLang="en-US">
                <a:latin typeface="Times New Roman" panose="02020603050405020304" pitchFamily="18" charset="0"/>
              </a:rPr>
              <a:t>基因工程的应用：转基因作物</a:t>
            </a:r>
            <a:endParaRPr lang="en-US" altLang="zh-CN">
              <a:latin typeface="Times New Roman" panose="02020603050405020304" pitchFamily="18" charset="0"/>
            </a:endParaRPr>
          </a:p>
        </p:txBody>
      </p:sp>
      <p:sp>
        <p:nvSpPr>
          <p:cNvPr id="64515" name="Rectangle 3">
            <a:extLst>
              <a:ext uri="{FF2B5EF4-FFF2-40B4-BE49-F238E27FC236}">
                <a16:creationId xmlns:a16="http://schemas.microsoft.com/office/drawing/2014/main" id="{E682C068-7C41-4BC5-BCEC-F17D26138740}"/>
              </a:ext>
            </a:extLst>
          </p:cNvPr>
          <p:cNvSpPr>
            <a:spLocks noGrp="1" noChangeArrowheads="1"/>
          </p:cNvSpPr>
          <p:nvPr>
            <p:ph idx="1"/>
          </p:nvPr>
        </p:nvSpPr>
        <p:spPr>
          <a:xfrm>
            <a:off x="228600" y="1193800"/>
            <a:ext cx="8534400" cy="5032375"/>
          </a:xfrm>
        </p:spPr>
        <p:txBody>
          <a:bodyPr/>
          <a:lstStyle/>
          <a:p>
            <a:pPr eaLnBrk="1" hangingPunct="1">
              <a:lnSpc>
                <a:spcPct val="150000"/>
              </a:lnSpc>
              <a:spcBef>
                <a:spcPct val="0"/>
              </a:spcBef>
            </a:pPr>
            <a:r>
              <a:rPr lang="zh-CN" altLang="en-US" sz="2800">
                <a:latin typeface="Times New Roman" panose="02020603050405020304" pitchFamily="18" charset="0"/>
                <a:cs typeface="Times New Roman" panose="02020603050405020304" pitchFamily="18" charset="0"/>
              </a:rPr>
              <a:t>美国人购买的食品中有超过</a:t>
            </a:r>
            <a:r>
              <a:rPr lang="en-US" altLang="zh-CN" sz="2800">
                <a:latin typeface="Times New Roman" panose="02020603050405020304" pitchFamily="18" charset="0"/>
                <a:cs typeface="Times New Roman" panose="02020603050405020304" pitchFamily="18" charset="0"/>
              </a:rPr>
              <a:t>60</a:t>
            </a:r>
            <a:r>
              <a:rPr lang="zh-CN" altLang="en-US" sz="2800">
                <a:latin typeface="Times New Roman" panose="02020603050405020304" pitchFamily="18" charset="0"/>
                <a:cs typeface="Times New Roman" panose="02020603050405020304" pitchFamily="18" charset="0"/>
              </a:rPr>
              <a:t>％含有转基因成分</a:t>
            </a:r>
          </a:p>
          <a:p>
            <a:pPr lvl="1" eaLnBrk="1" hangingPunct="1">
              <a:lnSpc>
                <a:spcPct val="150000"/>
              </a:lnSpc>
              <a:spcBef>
                <a:spcPct val="0"/>
              </a:spcBef>
            </a:pPr>
            <a:r>
              <a:rPr lang="en-US" altLang="zh-CN">
                <a:latin typeface="Times New Roman" panose="02020603050405020304" pitchFamily="18" charset="0"/>
                <a:cs typeface="Times New Roman" panose="02020603050405020304" pitchFamily="18" charset="0"/>
              </a:rPr>
              <a:t>95</a:t>
            </a:r>
            <a:r>
              <a:rPr lang="zh-CN" altLang="en-US">
                <a:latin typeface="Times New Roman" panose="02020603050405020304" pitchFamily="18" charset="0"/>
                <a:cs typeface="Times New Roman" panose="02020603050405020304" pitchFamily="18" charset="0"/>
              </a:rPr>
              <a:t>％的油菜籽具有除草剂耐受性</a:t>
            </a:r>
          </a:p>
          <a:p>
            <a:pPr lvl="1" eaLnBrk="1" hangingPunct="1">
              <a:lnSpc>
                <a:spcPct val="150000"/>
              </a:lnSpc>
              <a:spcBef>
                <a:spcPct val="0"/>
              </a:spcBef>
            </a:pPr>
            <a:r>
              <a:rPr lang="en-US" altLang="zh-CN">
                <a:latin typeface="Times New Roman" panose="02020603050405020304" pitchFamily="18" charset="0"/>
                <a:cs typeface="Times New Roman" panose="02020603050405020304" pitchFamily="18" charset="0"/>
              </a:rPr>
              <a:t>50</a:t>
            </a:r>
            <a:r>
              <a:rPr lang="zh-CN" altLang="en-US">
                <a:latin typeface="Times New Roman" panose="02020603050405020304" pitchFamily="18" charset="0"/>
                <a:cs typeface="Times New Roman" panose="02020603050405020304" pitchFamily="18" charset="0"/>
              </a:rPr>
              <a:t>％的玉米具有除草剂耐受性</a:t>
            </a:r>
          </a:p>
          <a:p>
            <a:pPr lvl="1" eaLnBrk="1" hangingPunct="1">
              <a:lnSpc>
                <a:spcPct val="150000"/>
              </a:lnSpc>
              <a:spcBef>
                <a:spcPct val="0"/>
              </a:spcBef>
            </a:pPr>
            <a:r>
              <a:rPr lang="en-US" altLang="zh-CN">
                <a:latin typeface="Times New Roman" panose="02020603050405020304" pitchFamily="18" charset="0"/>
                <a:cs typeface="Times New Roman" panose="02020603050405020304" pitchFamily="18" charset="0"/>
              </a:rPr>
              <a:t>35</a:t>
            </a:r>
            <a:r>
              <a:rPr lang="zh-CN" altLang="en-US">
                <a:latin typeface="Times New Roman" panose="02020603050405020304" pitchFamily="18" charset="0"/>
                <a:cs typeface="Times New Roman" panose="02020603050405020304" pitchFamily="18" charset="0"/>
              </a:rPr>
              <a:t>％的玉米具有抗虫性</a:t>
            </a:r>
          </a:p>
          <a:p>
            <a:pPr lvl="1" eaLnBrk="1" hangingPunct="1">
              <a:lnSpc>
                <a:spcPct val="150000"/>
              </a:lnSpc>
              <a:spcBef>
                <a:spcPct val="0"/>
              </a:spcBef>
            </a:pPr>
            <a:r>
              <a:rPr lang="en-US" altLang="zh-CN">
                <a:latin typeface="Times New Roman" panose="02020603050405020304" pitchFamily="18" charset="0"/>
                <a:cs typeface="Times New Roman" panose="02020603050405020304" pitchFamily="18" charset="0"/>
              </a:rPr>
              <a:t>61</a:t>
            </a:r>
            <a:r>
              <a:rPr lang="zh-CN" altLang="en-US">
                <a:latin typeface="Times New Roman" panose="02020603050405020304" pitchFamily="18" charset="0"/>
                <a:cs typeface="Times New Roman" panose="02020603050405020304" pitchFamily="18" charset="0"/>
              </a:rPr>
              <a:t>％的棉花具有除草剂耐受性</a:t>
            </a:r>
          </a:p>
          <a:p>
            <a:pPr lvl="1" eaLnBrk="1" hangingPunct="1">
              <a:lnSpc>
                <a:spcPct val="150000"/>
              </a:lnSpc>
              <a:spcBef>
                <a:spcPct val="0"/>
              </a:spcBef>
            </a:pPr>
            <a:r>
              <a:rPr lang="en-US" altLang="zh-CN">
                <a:latin typeface="Times New Roman" panose="02020603050405020304" pitchFamily="18" charset="0"/>
                <a:cs typeface="Times New Roman" panose="02020603050405020304" pitchFamily="18" charset="0"/>
              </a:rPr>
              <a:t>52</a:t>
            </a:r>
            <a:r>
              <a:rPr lang="zh-CN" altLang="en-US">
                <a:latin typeface="Times New Roman" panose="02020603050405020304" pitchFamily="18" charset="0"/>
                <a:cs typeface="Times New Roman" panose="02020603050405020304" pitchFamily="18" charset="0"/>
              </a:rPr>
              <a:t>％的棉花具有生物技术抗虫性</a:t>
            </a:r>
          </a:p>
          <a:p>
            <a:pPr lvl="1" eaLnBrk="1" hangingPunct="1">
              <a:lnSpc>
                <a:spcPct val="150000"/>
              </a:lnSpc>
              <a:spcBef>
                <a:spcPct val="0"/>
              </a:spcBef>
            </a:pPr>
            <a:r>
              <a:rPr lang="en-US" altLang="zh-CN">
                <a:latin typeface="Times New Roman" panose="02020603050405020304" pitchFamily="18" charset="0"/>
                <a:cs typeface="Times New Roman" panose="02020603050405020304" pitchFamily="18" charset="0"/>
              </a:rPr>
              <a:t>93</a:t>
            </a:r>
            <a:r>
              <a:rPr lang="zh-CN" altLang="en-US">
                <a:latin typeface="Times New Roman" panose="02020603050405020304" pitchFamily="18" charset="0"/>
                <a:cs typeface="Times New Roman" panose="02020603050405020304" pitchFamily="18" charset="0"/>
              </a:rPr>
              <a:t>％的大豆具有除草剂耐受性</a:t>
            </a:r>
            <a:endParaRPr lang="en-US" altLang="zh-CN">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BC4F1931-024A-4EE8-AAE3-5CD3CE8FE5E2}"/>
              </a:ext>
            </a:extLst>
          </p:cNvPr>
          <p:cNvSpPr>
            <a:spLocks noGrp="1"/>
          </p:cNvSpPr>
          <p:nvPr>
            <p:ph type="sldNum" sz="quarter" idx="10"/>
          </p:nvPr>
        </p:nvSpPr>
        <p:spPr/>
        <p:txBody>
          <a:bodyPr/>
          <a:lstStyle/>
          <a:p>
            <a:pPr>
              <a:defRPr/>
            </a:pPr>
            <a:fld id="{F9F1AAE5-15DF-4E83-A37E-3BA8B739BB80}" type="slidenum">
              <a:rPr lang="en-US" altLang="zh-CN"/>
              <a:pPr>
                <a:defRPr/>
              </a:pPr>
              <a:t>36</a:t>
            </a:fld>
            <a:endParaRPr lang="en-US" altLang="zh-CN"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5" descr="ModifiedTomato">
            <a:extLst>
              <a:ext uri="{FF2B5EF4-FFF2-40B4-BE49-F238E27FC236}">
                <a16:creationId xmlns:a16="http://schemas.microsoft.com/office/drawing/2014/main" id="{916DD8E3-489E-4B51-8635-73832C423E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8550" y="1023938"/>
            <a:ext cx="6902450" cy="530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31AD4F3E-FCA5-4346-9ABD-DFA971C71FCB}"/>
              </a:ext>
            </a:extLst>
          </p:cNvPr>
          <p:cNvSpPr txBox="1">
            <a:spLocks noChangeArrowheads="1"/>
          </p:cNvSpPr>
          <p:nvPr/>
        </p:nvSpPr>
        <p:spPr bwMode="auto">
          <a:xfrm>
            <a:off x="228600" y="254000"/>
            <a:ext cx="8534400" cy="534988"/>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lang="zh-CN" altLang="en-US" sz="3200" dirty="0">
                <a:latin typeface="Times New Roman" panose="02020603050405020304" pitchFamily="18" charset="0"/>
                <a:ea typeface="微软雅黑" panose="020B0503020204020204" pitchFamily="34" charset="-122"/>
                <a:cs typeface="Times New Roman" panose="02020603050405020304" pitchFamily="18" charset="0"/>
              </a:rPr>
              <a:t>全球第一例转基因食品</a:t>
            </a: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FLAVR SAVR</a:t>
            </a:r>
            <a:r>
              <a:rPr lang="zh-CN" altLang="en-US" sz="3200" dirty="0">
                <a:latin typeface="Times New Roman" panose="02020603050405020304" pitchFamily="18" charset="0"/>
                <a:ea typeface="微软雅黑" panose="020B0503020204020204" pitchFamily="34" charset="-122"/>
                <a:cs typeface="Times New Roman" panose="02020603050405020304" pitchFamily="18" charset="0"/>
              </a:rPr>
              <a:t>西红柿</a:t>
            </a:r>
            <a:endParaRPr kumimoji="0" lang="en-US" altLang="zh-CN" sz="32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4589FDD1-82DD-4625-9903-C83B68A08377}"/>
              </a:ext>
            </a:extLst>
          </p:cNvPr>
          <p:cNvSpPr>
            <a:spLocks noGrp="1"/>
          </p:cNvSpPr>
          <p:nvPr>
            <p:ph type="sldNum" sz="quarter" idx="10"/>
          </p:nvPr>
        </p:nvSpPr>
        <p:spPr/>
        <p:txBody>
          <a:bodyPr/>
          <a:lstStyle/>
          <a:p>
            <a:pPr>
              <a:defRPr/>
            </a:pPr>
            <a:fld id="{8256006F-0D73-44B5-9B03-70E33A6CC30D}" type="slidenum">
              <a:rPr lang="en-US" altLang="zh-CN"/>
              <a:pPr>
                <a:defRPr/>
              </a:pPr>
              <a:t>37</a:t>
            </a:fld>
            <a:endParaRPr lang="en-US" altLang="zh-CN"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Line 2">
            <a:extLst>
              <a:ext uri="{FF2B5EF4-FFF2-40B4-BE49-F238E27FC236}">
                <a16:creationId xmlns:a16="http://schemas.microsoft.com/office/drawing/2014/main" id="{67D31770-009A-46D1-A790-E315916DE30A}"/>
              </a:ext>
            </a:extLst>
          </p:cNvPr>
          <p:cNvSpPr>
            <a:spLocks noChangeShapeType="1"/>
          </p:cNvSpPr>
          <p:nvPr/>
        </p:nvSpPr>
        <p:spPr bwMode="auto">
          <a:xfrm>
            <a:off x="427038" y="3275013"/>
            <a:ext cx="2819400" cy="0"/>
          </a:xfrm>
          <a:prstGeom prst="line">
            <a:avLst/>
          </a:prstGeom>
          <a:noFill/>
          <a:ln w="698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11" name="Line 3">
            <a:extLst>
              <a:ext uri="{FF2B5EF4-FFF2-40B4-BE49-F238E27FC236}">
                <a16:creationId xmlns:a16="http://schemas.microsoft.com/office/drawing/2014/main" id="{06E3B586-67E2-4E2A-8553-562B57842D98}"/>
              </a:ext>
            </a:extLst>
          </p:cNvPr>
          <p:cNvSpPr>
            <a:spLocks noChangeShapeType="1"/>
          </p:cNvSpPr>
          <p:nvPr/>
        </p:nvSpPr>
        <p:spPr bwMode="auto">
          <a:xfrm flipV="1">
            <a:off x="960438" y="2894013"/>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12" name="Line 4">
            <a:extLst>
              <a:ext uri="{FF2B5EF4-FFF2-40B4-BE49-F238E27FC236}">
                <a16:creationId xmlns:a16="http://schemas.microsoft.com/office/drawing/2014/main" id="{B66F84B1-CC3A-4994-AF18-450B4C6C01C1}"/>
              </a:ext>
            </a:extLst>
          </p:cNvPr>
          <p:cNvSpPr>
            <a:spLocks noChangeShapeType="1"/>
          </p:cNvSpPr>
          <p:nvPr/>
        </p:nvSpPr>
        <p:spPr bwMode="auto">
          <a:xfrm>
            <a:off x="960438" y="2894013"/>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13" name="Line 5">
            <a:extLst>
              <a:ext uri="{FF2B5EF4-FFF2-40B4-BE49-F238E27FC236}">
                <a16:creationId xmlns:a16="http://schemas.microsoft.com/office/drawing/2014/main" id="{64A84AAC-CF49-47C3-8493-2E5E76A6331D}"/>
              </a:ext>
            </a:extLst>
          </p:cNvPr>
          <p:cNvSpPr>
            <a:spLocks noChangeShapeType="1"/>
          </p:cNvSpPr>
          <p:nvPr/>
        </p:nvSpPr>
        <p:spPr bwMode="auto">
          <a:xfrm>
            <a:off x="1722438" y="2513013"/>
            <a:ext cx="1295400" cy="0"/>
          </a:xfrm>
          <a:prstGeom prst="line">
            <a:avLst/>
          </a:prstGeom>
          <a:noFill/>
          <a:ln w="5715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14" name="Text Box 6">
            <a:extLst>
              <a:ext uri="{FF2B5EF4-FFF2-40B4-BE49-F238E27FC236}">
                <a16:creationId xmlns:a16="http://schemas.microsoft.com/office/drawing/2014/main" id="{5CDB400D-B8F3-4583-8C7C-3169B9CA3DC0}"/>
              </a:ext>
            </a:extLst>
          </p:cNvPr>
          <p:cNvSpPr txBox="1">
            <a:spLocks noChangeArrowheads="1"/>
          </p:cNvSpPr>
          <p:nvPr/>
        </p:nvSpPr>
        <p:spPr bwMode="auto">
          <a:xfrm>
            <a:off x="533400" y="3406775"/>
            <a:ext cx="2789238"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latin typeface="Times New Roman" panose="02020603050405020304" pitchFamily="18" charset="0"/>
                <a:ea typeface="微软雅黑" panose="020B0503020204020204" pitchFamily="34" charset="-122"/>
                <a:cs typeface="Times New Roman" panose="02020603050405020304" pitchFamily="18" charset="0"/>
              </a:rPr>
              <a:t>多聚半乳糖醛酸酶基因表达，果胶被分解，细胞壁变软</a:t>
            </a:r>
            <a:endParaRPr lang="en-US" altLang="zh-CN"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615" name="Line 7">
            <a:extLst>
              <a:ext uri="{FF2B5EF4-FFF2-40B4-BE49-F238E27FC236}">
                <a16:creationId xmlns:a16="http://schemas.microsoft.com/office/drawing/2014/main" id="{BC3403F1-2602-47AE-B3EF-E7FD7D6A938D}"/>
              </a:ext>
            </a:extLst>
          </p:cNvPr>
          <p:cNvSpPr>
            <a:spLocks noChangeShapeType="1"/>
          </p:cNvSpPr>
          <p:nvPr/>
        </p:nvSpPr>
        <p:spPr bwMode="auto">
          <a:xfrm>
            <a:off x="1874838" y="2665413"/>
            <a:ext cx="1295400" cy="0"/>
          </a:xfrm>
          <a:prstGeom prst="line">
            <a:avLst/>
          </a:prstGeom>
          <a:noFill/>
          <a:ln w="5715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16" name="Line 8">
            <a:extLst>
              <a:ext uri="{FF2B5EF4-FFF2-40B4-BE49-F238E27FC236}">
                <a16:creationId xmlns:a16="http://schemas.microsoft.com/office/drawing/2014/main" id="{AEE48E92-DF44-49C7-B841-FA60F288D29E}"/>
              </a:ext>
            </a:extLst>
          </p:cNvPr>
          <p:cNvSpPr>
            <a:spLocks noChangeShapeType="1"/>
          </p:cNvSpPr>
          <p:nvPr/>
        </p:nvSpPr>
        <p:spPr bwMode="auto">
          <a:xfrm>
            <a:off x="2027238" y="2817813"/>
            <a:ext cx="1295400" cy="0"/>
          </a:xfrm>
          <a:prstGeom prst="line">
            <a:avLst/>
          </a:prstGeom>
          <a:noFill/>
          <a:ln w="5715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17" name="Text Box 9">
            <a:extLst>
              <a:ext uri="{FF2B5EF4-FFF2-40B4-BE49-F238E27FC236}">
                <a16:creationId xmlns:a16="http://schemas.microsoft.com/office/drawing/2014/main" id="{BA535F7A-8097-42B0-8ACE-CCF23E58387D}"/>
              </a:ext>
            </a:extLst>
          </p:cNvPr>
          <p:cNvSpPr txBox="1">
            <a:spLocks noChangeArrowheads="1"/>
          </p:cNvSpPr>
          <p:nvPr/>
        </p:nvSpPr>
        <p:spPr bwMode="auto">
          <a:xfrm>
            <a:off x="914400" y="2457450"/>
            <a:ext cx="1600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latin typeface="Times New Roman" panose="02020603050405020304" pitchFamily="18" charset="0"/>
                <a:ea typeface="微软雅黑" panose="020B0503020204020204" pitchFamily="34" charset="-122"/>
                <a:cs typeface="Times New Roman" panose="02020603050405020304" pitchFamily="18" charset="0"/>
              </a:rPr>
              <a:t>转录</a:t>
            </a:r>
            <a:endParaRPr lang="en-US" altLang="zh-CN"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618" name="Text Box 10">
            <a:extLst>
              <a:ext uri="{FF2B5EF4-FFF2-40B4-BE49-F238E27FC236}">
                <a16:creationId xmlns:a16="http://schemas.microsoft.com/office/drawing/2014/main" id="{5E4C8F17-3041-4810-8914-FDCC7D7FE572}"/>
              </a:ext>
            </a:extLst>
          </p:cNvPr>
          <p:cNvSpPr txBox="1">
            <a:spLocks noChangeArrowheads="1"/>
          </p:cNvSpPr>
          <p:nvPr/>
        </p:nvSpPr>
        <p:spPr bwMode="auto">
          <a:xfrm>
            <a:off x="2636838" y="2894013"/>
            <a:ext cx="9906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en-US" altLang="zh-CN" sz="20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mRNA</a:t>
            </a:r>
          </a:p>
        </p:txBody>
      </p:sp>
      <p:sp>
        <p:nvSpPr>
          <p:cNvPr id="68619" name="Line 11">
            <a:extLst>
              <a:ext uri="{FF2B5EF4-FFF2-40B4-BE49-F238E27FC236}">
                <a16:creationId xmlns:a16="http://schemas.microsoft.com/office/drawing/2014/main" id="{AC18AA6C-B0EA-400B-B7B5-66460C305A10}"/>
              </a:ext>
            </a:extLst>
          </p:cNvPr>
          <p:cNvSpPr>
            <a:spLocks noChangeShapeType="1"/>
          </p:cNvSpPr>
          <p:nvPr/>
        </p:nvSpPr>
        <p:spPr bwMode="auto">
          <a:xfrm flipV="1">
            <a:off x="3322638" y="1674813"/>
            <a:ext cx="53340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0" name="Text Box 12">
            <a:extLst>
              <a:ext uri="{FF2B5EF4-FFF2-40B4-BE49-F238E27FC236}">
                <a16:creationId xmlns:a16="http://schemas.microsoft.com/office/drawing/2014/main" id="{2CE56B3C-E66D-46E9-A754-F8C986FBB30E}"/>
              </a:ext>
            </a:extLst>
          </p:cNvPr>
          <p:cNvSpPr txBox="1">
            <a:spLocks noChangeArrowheads="1"/>
          </p:cNvSpPr>
          <p:nvPr/>
        </p:nvSpPr>
        <p:spPr bwMode="auto">
          <a:xfrm>
            <a:off x="3505200" y="1293813"/>
            <a:ext cx="1600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latin typeface="Times New Roman" panose="02020603050405020304" pitchFamily="18" charset="0"/>
                <a:ea typeface="微软雅黑" panose="020B0503020204020204" pitchFamily="34" charset="-122"/>
                <a:cs typeface="Times New Roman" panose="02020603050405020304" pitchFamily="18" charset="0"/>
              </a:rPr>
              <a:t>翻译</a:t>
            </a:r>
            <a:endParaRPr lang="en-US" altLang="zh-CN"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621" name="Line 14">
            <a:extLst>
              <a:ext uri="{FF2B5EF4-FFF2-40B4-BE49-F238E27FC236}">
                <a16:creationId xmlns:a16="http://schemas.microsoft.com/office/drawing/2014/main" id="{CDA7AF5F-1FB8-4661-BC36-484360EC9CAF}"/>
              </a:ext>
            </a:extLst>
          </p:cNvPr>
          <p:cNvSpPr>
            <a:spLocks noChangeShapeType="1"/>
          </p:cNvSpPr>
          <p:nvPr/>
        </p:nvSpPr>
        <p:spPr bwMode="auto">
          <a:xfrm flipV="1">
            <a:off x="4603750" y="5249863"/>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2" name="Line 15">
            <a:extLst>
              <a:ext uri="{FF2B5EF4-FFF2-40B4-BE49-F238E27FC236}">
                <a16:creationId xmlns:a16="http://schemas.microsoft.com/office/drawing/2014/main" id="{6AFBD6F6-662C-4CA6-B792-22698204FA53}"/>
              </a:ext>
            </a:extLst>
          </p:cNvPr>
          <p:cNvSpPr>
            <a:spLocks noChangeShapeType="1"/>
          </p:cNvSpPr>
          <p:nvPr/>
        </p:nvSpPr>
        <p:spPr bwMode="auto">
          <a:xfrm>
            <a:off x="4603750" y="5249863"/>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3" name="Line 16">
            <a:extLst>
              <a:ext uri="{FF2B5EF4-FFF2-40B4-BE49-F238E27FC236}">
                <a16:creationId xmlns:a16="http://schemas.microsoft.com/office/drawing/2014/main" id="{F8F085A5-1294-404D-BAF5-76C75BB10CA4}"/>
              </a:ext>
            </a:extLst>
          </p:cNvPr>
          <p:cNvSpPr>
            <a:spLocks noChangeShapeType="1"/>
          </p:cNvSpPr>
          <p:nvPr/>
        </p:nvSpPr>
        <p:spPr bwMode="auto">
          <a:xfrm>
            <a:off x="5365750" y="4868863"/>
            <a:ext cx="1295400" cy="0"/>
          </a:xfrm>
          <a:prstGeom prst="line">
            <a:avLst/>
          </a:prstGeom>
          <a:noFill/>
          <a:ln w="5715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4" name="Line 18">
            <a:extLst>
              <a:ext uri="{FF2B5EF4-FFF2-40B4-BE49-F238E27FC236}">
                <a16:creationId xmlns:a16="http://schemas.microsoft.com/office/drawing/2014/main" id="{38285441-E900-49D0-81F5-FD7A02D7B085}"/>
              </a:ext>
            </a:extLst>
          </p:cNvPr>
          <p:cNvSpPr>
            <a:spLocks noChangeShapeType="1"/>
          </p:cNvSpPr>
          <p:nvPr/>
        </p:nvSpPr>
        <p:spPr bwMode="auto">
          <a:xfrm>
            <a:off x="5518150" y="5021263"/>
            <a:ext cx="1295400" cy="0"/>
          </a:xfrm>
          <a:prstGeom prst="line">
            <a:avLst/>
          </a:prstGeom>
          <a:noFill/>
          <a:ln w="5715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5" name="Line 19">
            <a:extLst>
              <a:ext uri="{FF2B5EF4-FFF2-40B4-BE49-F238E27FC236}">
                <a16:creationId xmlns:a16="http://schemas.microsoft.com/office/drawing/2014/main" id="{C3270282-242D-4158-81B6-BB77CF0261EE}"/>
              </a:ext>
            </a:extLst>
          </p:cNvPr>
          <p:cNvSpPr>
            <a:spLocks noChangeShapeType="1"/>
          </p:cNvSpPr>
          <p:nvPr/>
        </p:nvSpPr>
        <p:spPr bwMode="auto">
          <a:xfrm>
            <a:off x="5670550" y="5173663"/>
            <a:ext cx="1295400" cy="0"/>
          </a:xfrm>
          <a:prstGeom prst="line">
            <a:avLst/>
          </a:prstGeom>
          <a:noFill/>
          <a:ln w="57150">
            <a:solidFill>
              <a:srgbClr val="CC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6" name="Text Box 21">
            <a:extLst>
              <a:ext uri="{FF2B5EF4-FFF2-40B4-BE49-F238E27FC236}">
                <a16:creationId xmlns:a16="http://schemas.microsoft.com/office/drawing/2014/main" id="{B14EE57C-B402-49EB-85A1-3417CBEEF0A3}"/>
              </a:ext>
            </a:extLst>
          </p:cNvPr>
          <p:cNvSpPr txBox="1">
            <a:spLocks noChangeArrowheads="1"/>
          </p:cNvSpPr>
          <p:nvPr/>
        </p:nvSpPr>
        <p:spPr bwMode="auto">
          <a:xfrm>
            <a:off x="6280150" y="5249863"/>
            <a:ext cx="9906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en-US" altLang="zh-CN" sz="2000" b="1">
                <a:solidFill>
                  <a:srgbClr val="008000"/>
                </a:solidFill>
                <a:latin typeface="Times New Roman" panose="02020603050405020304" pitchFamily="18" charset="0"/>
                <a:ea typeface="微软雅黑" panose="020B0503020204020204" pitchFamily="34" charset="-122"/>
                <a:cs typeface="Times New Roman" panose="02020603050405020304" pitchFamily="18" charset="0"/>
              </a:rPr>
              <a:t>mRNA</a:t>
            </a:r>
          </a:p>
        </p:txBody>
      </p:sp>
      <p:sp>
        <p:nvSpPr>
          <p:cNvPr id="68627" name="Line 22">
            <a:extLst>
              <a:ext uri="{FF2B5EF4-FFF2-40B4-BE49-F238E27FC236}">
                <a16:creationId xmlns:a16="http://schemas.microsoft.com/office/drawing/2014/main" id="{AFB2BC32-EA99-4002-9C45-F3CCA291782B}"/>
              </a:ext>
            </a:extLst>
          </p:cNvPr>
          <p:cNvSpPr>
            <a:spLocks noChangeShapeType="1"/>
          </p:cNvSpPr>
          <p:nvPr/>
        </p:nvSpPr>
        <p:spPr bwMode="auto">
          <a:xfrm flipV="1">
            <a:off x="6965950" y="4030663"/>
            <a:ext cx="609600" cy="609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28" name="AutoShape 23">
            <a:extLst>
              <a:ext uri="{FF2B5EF4-FFF2-40B4-BE49-F238E27FC236}">
                <a16:creationId xmlns:a16="http://schemas.microsoft.com/office/drawing/2014/main" id="{F940F0ED-E870-4316-9F47-551E0307C44D}"/>
              </a:ext>
            </a:extLst>
          </p:cNvPr>
          <p:cNvSpPr>
            <a:spLocks noChangeArrowheads="1"/>
          </p:cNvSpPr>
          <p:nvPr/>
        </p:nvSpPr>
        <p:spPr bwMode="auto">
          <a:xfrm>
            <a:off x="6889750" y="4106863"/>
            <a:ext cx="609600" cy="53340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lnTo>
                  <a:pt x="17401" y="15493"/>
                </a:lnTo>
                <a:close/>
                <a:moveTo>
                  <a:pt x="4198" y="6106"/>
                </a:moveTo>
                <a:cubicBezTo>
                  <a:pt x="3223" y="7477"/>
                  <a:pt x="2700" y="9117"/>
                  <a:pt x="2700" y="10799"/>
                </a:cubicBezTo>
                <a:cubicBezTo>
                  <a:pt x="2700" y="15273"/>
                  <a:pt x="6326" y="18900"/>
                  <a:pt x="10800" y="18900"/>
                </a:cubicBezTo>
                <a:cubicBezTo>
                  <a:pt x="12482" y="18900"/>
                  <a:pt x="14122" y="18376"/>
                  <a:pt x="15493" y="17401"/>
                </a:cubicBezTo>
                <a:lnTo>
                  <a:pt x="4198" y="6106"/>
                </a:lnTo>
                <a:close/>
              </a:path>
            </a:pathLst>
          </a:cu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8629" name="Line 24">
            <a:extLst>
              <a:ext uri="{FF2B5EF4-FFF2-40B4-BE49-F238E27FC236}">
                <a16:creationId xmlns:a16="http://schemas.microsoft.com/office/drawing/2014/main" id="{1BD17761-29A2-42D7-BC78-631AA389B3F6}"/>
              </a:ext>
            </a:extLst>
          </p:cNvPr>
          <p:cNvSpPr>
            <a:spLocks noChangeShapeType="1"/>
          </p:cNvSpPr>
          <p:nvPr/>
        </p:nvSpPr>
        <p:spPr bwMode="auto">
          <a:xfrm>
            <a:off x="5441950" y="4792663"/>
            <a:ext cx="1295400" cy="0"/>
          </a:xfrm>
          <a:prstGeom prst="line">
            <a:avLst/>
          </a:prstGeom>
          <a:noFill/>
          <a:ln w="571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30" name="Line 25">
            <a:extLst>
              <a:ext uri="{FF2B5EF4-FFF2-40B4-BE49-F238E27FC236}">
                <a16:creationId xmlns:a16="http://schemas.microsoft.com/office/drawing/2014/main" id="{7E965602-557F-46C9-9FA3-CD67F0D103D0}"/>
              </a:ext>
            </a:extLst>
          </p:cNvPr>
          <p:cNvSpPr>
            <a:spLocks noChangeShapeType="1"/>
          </p:cNvSpPr>
          <p:nvPr/>
        </p:nvSpPr>
        <p:spPr bwMode="auto">
          <a:xfrm>
            <a:off x="5594350" y="4945063"/>
            <a:ext cx="1295400" cy="0"/>
          </a:xfrm>
          <a:prstGeom prst="line">
            <a:avLst/>
          </a:prstGeom>
          <a:noFill/>
          <a:ln w="571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31" name="Line 26">
            <a:extLst>
              <a:ext uri="{FF2B5EF4-FFF2-40B4-BE49-F238E27FC236}">
                <a16:creationId xmlns:a16="http://schemas.microsoft.com/office/drawing/2014/main" id="{D020BEAA-3E3E-43C0-96C4-889BF738F396}"/>
              </a:ext>
            </a:extLst>
          </p:cNvPr>
          <p:cNvSpPr>
            <a:spLocks noChangeShapeType="1"/>
          </p:cNvSpPr>
          <p:nvPr/>
        </p:nvSpPr>
        <p:spPr bwMode="auto">
          <a:xfrm>
            <a:off x="5746750" y="5097463"/>
            <a:ext cx="1295400" cy="0"/>
          </a:xfrm>
          <a:prstGeom prst="line">
            <a:avLst/>
          </a:prstGeom>
          <a:noFill/>
          <a:ln w="571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32" name="Text Box 27">
            <a:extLst>
              <a:ext uri="{FF2B5EF4-FFF2-40B4-BE49-F238E27FC236}">
                <a16:creationId xmlns:a16="http://schemas.microsoft.com/office/drawing/2014/main" id="{7D3A02E8-DEE9-409E-BB2F-AE4181887FC7}"/>
              </a:ext>
            </a:extLst>
          </p:cNvPr>
          <p:cNvSpPr txBox="1">
            <a:spLocks noChangeArrowheads="1"/>
          </p:cNvSpPr>
          <p:nvPr/>
        </p:nvSpPr>
        <p:spPr bwMode="auto">
          <a:xfrm>
            <a:off x="5334000" y="4359275"/>
            <a:ext cx="19050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solidFill>
                  <a:schemeClr val="accent2"/>
                </a:solidFill>
                <a:latin typeface="Times New Roman" panose="02020603050405020304" pitchFamily="18" charset="0"/>
                <a:ea typeface="微软雅黑" panose="020B0503020204020204" pitchFamily="34" charset="-122"/>
                <a:cs typeface="Times New Roman" panose="02020603050405020304" pitchFamily="18" charset="0"/>
              </a:rPr>
              <a:t>反义</a:t>
            </a:r>
            <a:r>
              <a:rPr lang="en-US" altLang="zh-CN" sz="2000" b="1">
                <a:solidFill>
                  <a:schemeClr val="accent2"/>
                </a:solidFill>
                <a:latin typeface="Times New Roman" panose="02020603050405020304" pitchFamily="18" charset="0"/>
                <a:ea typeface="微软雅黑" panose="020B0503020204020204" pitchFamily="34" charset="-122"/>
                <a:cs typeface="Times New Roman" panose="02020603050405020304" pitchFamily="18" charset="0"/>
              </a:rPr>
              <a:t> mRNA</a:t>
            </a:r>
          </a:p>
        </p:txBody>
      </p:sp>
      <p:sp>
        <p:nvSpPr>
          <p:cNvPr id="68633" name="Line 30">
            <a:extLst>
              <a:ext uri="{FF2B5EF4-FFF2-40B4-BE49-F238E27FC236}">
                <a16:creationId xmlns:a16="http://schemas.microsoft.com/office/drawing/2014/main" id="{54858C99-4A25-4A32-8BFE-BCAD5D93EA5C}"/>
              </a:ext>
            </a:extLst>
          </p:cNvPr>
          <p:cNvSpPr>
            <a:spLocks noChangeShapeType="1"/>
          </p:cNvSpPr>
          <p:nvPr/>
        </p:nvSpPr>
        <p:spPr bwMode="auto">
          <a:xfrm flipV="1">
            <a:off x="398463" y="515938"/>
            <a:ext cx="8205787" cy="5800725"/>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 name="Rectangle 2">
            <a:extLst>
              <a:ext uri="{FF2B5EF4-FFF2-40B4-BE49-F238E27FC236}">
                <a16:creationId xmlns:a16="http://schemas.microsoft.com/office/drawing/2014/main" id="{858BFA4E-9EA3-406E-9D96-2449FF605C90}"/>
              </a:ext>
            </a:extLst>
          </p:cNvPr>
          <p:cNvSpPr txBox="1">
            <a:spLocks noChangeArrowheads="1"/>
          </p:cNvSpPr>
          <p:nvPr/>
        </p:nvSpPr>
        <p:spPr bwMode="auto">
          <a:xfrm>
            <a:off x="228600" y="254000"/>
            <a:ext cx="8534400" cy="534988"/>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lang="en-US" altLang="zh-CN" sz="3200" dirty="0">
                <a:latin typeface="Times New Roman" panose="02020603050405020304" pitchFamily="18" charset="0"/>
                <a:ea typeface="微软雅黑" panose="020B0503020204020204" pitchFamily="34" charset="-122"/>
                <a:cs typeface="Times New Roman" panose="02020603050405020304" pitchFamily="18" charset="0"/>
              </a:rPr>
              <a:t>FLAVR SAVR</a:t>
            </a:r>
            <a:r>
              <a:rPr lang="zh-CN" altLang="en-US" sz="3200" dirty="0">
                <a:latin typeface="Times New Roman" panose="02020603050405020304" pitchFamily="18" charset="0"/>
                <a:ea typeface="微软雅黑" panose="020B0503020204020204" pitchFamily="34" charset="-122"/>
                <a:cs typeface="Times New Roman" panose="02020603050405020304" pitchFamily="18" charset="0"/>
              </a:rPr>
              <a:t>西红柿运用了反义技术</a:t>
            </a:r>
            <a:endParaRPr kumimoji="0" lang="en-US" altLang="zh-CN" sz="32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635" name="Line 2">
            <a:extLst>
              <a:ext uri="{FF2B5EF4-FFF2-40B4-BE49-F238E27FC236}">
                <a16:creationId xmlns:a16="http://schemas.microsoft.com/office/drawing/2014/main" id="{470B1935-3F8B-4DB1-8F1B-43D8828D7E05}"/>
              </a:ext>
            </a:extLst>
          </p:cNvPr>
          <p:cNvSpPr>
            <a:spLocks noChangeShapeType="1"/>
          </p:cNvSpPr>
          <p:nvPr/>
        </p:nvSpPr>
        <p:spPr bwMode="auto">
          <a:xfrm>
            <a:off x="4114800" y="5638800"/>
            <a:ext cx="2819400" cy="0"/>
          </a:xfrm>
          <a:prstGeom prst="line">
            <a:avLst/>
          </a:prstGeom>
          <a:noFill/>
          <a:ln w="698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8636" name="Text Box 6">
            <a:extLst>
              <a:ext uri="{FF2B5EF4-FFF2-40B4-BE49-F238E27FC236}">
                <a16:creationId xmlns:a16="http://schemas.microsoft.com/office/drawing/2014/main" id="{6AABC3AC-BECD-4284-98A9-2876B710AA67}"/>
              </a:ext>
            </a:extLst>
          </p:cNvPr>
          <p:cNvSpPr txBox="1">
            <a:spLocks noChangeArrowheads="1"/>
          </p:cNvSpPr>
          <p:nvPr/>
        </p:nvSpPr>
        <p:spPr bwMode="auto">
          <a:xfrm>
            <a:off x="4114800" y="5695950"/>
            <a:ext cx="40386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latin typeface="Times New Roman" panose="02020603050405020304" pitchFamily="18" charset="0"/>
                <a:ea typeface="微软雅黑" panose="020B0503020204020204" pitchFamily="34" charset="-122"/>
                <a:cs typeface="Times New Roman" panose="02020603050405020304" pitchFamily="18" charset="0"/>
              </a:rPr>
              <a:t>多聚半乳糖醛酸酶基因不能表达，但不影响果实成熟，细胞壁坚硬</a:t>
            </a:r>
            <a:endParaRPr lang="en-US" altLang="zh-CN"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637" name="Text Box 9">
            <a:extLst>
              <a:ext uri="{FF2B5EF4-FFF2-40B4-BE49-F238E27FC236}">
                <a16:creationId xmlns:a16="http://schemas.microsoft.com/office/drawing/2014/main" id="{87CA52D8-4672-48FB-9386-679257529D8B}"/>
              </a:ext>
            </a:extLst>
          </p:cNvPr>
          <p:cNvSpPr txBox="1">
            <a:spLocks noChangeArrowheads="1"/>
          </p:cNvSpPr>
          <p:nvPr/>
        </p:nvSpPr>
        <p:spPr bwMode="auto">
          <a:xfrm>
            <a:off x="4524375" y="4829175"/>
            <a:ext cx="1600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latin typeface="Times New Roman" panose="02020603050405020304" pitchFamily="18" charset="0"/>
                <a:ea typeface="微软雅黑" panose="020B0503020204020204" pitchFamily="34" charset="-122"/>
                <a:cs typeface="Times New Roman" panose="02020603050405020304" pitchFamily="18" charset="0"/>
              </a:rPr>
              <a:t>转录</a:t>
            </a:r>
            <a:endParaRPr lang="en-US" altLang="zh-CN"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8638" name="Text Box 12">
            <a:extLst>
              <a:ext uri="{FF2B5EF4-FFF2-40B4-BE49-F238E27FC236}">
                <a16:creationId xmlns:a16="http://schemas.microsoft.com/office/drawing/2014/main" id="{4E6F1E95-1B62-480C-946F-F962513623BB}"/>
              </a:ext>
            </a:extLst>
          </p:cNvPr>
          <p:cNvSpPr txBox="1">
            <a:spLocks noChangeArrowheads="1"/>
          </p:cNvSpPr>
          <p:nvPr/>
        </p:nvSpPr>
        <p:spPr bwMode="auto">
          <a:xfrm>
            <a:off x="7239000" y="3665538"/>
            <a:ext cx="16002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r>
              <a:rPr lang="zh-CN" altLang="en-US" sz="2000" b="1">
                <a:latin typeface="Times New Roman" panose="02020603050405020304" pitchFamily="18" charset="0"/>
                <a:ea typeface="微软雅黑" panose="020B0503020204020204" pitchFamily="34" charset="-122"/>
                <a:cs typeface="Times New Roman" panose="02020603050405020304" pitchFamily="18" charset="0"/>
              </a:rPr>
              <a:t>翻译</a:t>
            </a:r>
            <a:endParaRPr lang="en-US" altLang="zh-CN"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87122E64-5572-4166-BDA0-8FCEA5D2A506}"/>
              </a:ext>
            </a:extLst>
          </p:cNvPr>
          <p:cNvSpPr>
            <a:spLocks noGrp="1"/>
          </p:cNvSpPr>
          <p:nvPr>
            <p:ph type="sldNum" sz="quarter" idx="10"/>
          </p:nvPr>
        </p:nvSpPr>
        <p:spPr/>
        <p:txBody>
          <a:bodyPr/>
          <a:lstStyle/>
          <a:p>
            <a:pPr>
              <a:defRPr/>
            </a:pPr>
            <a:fld id="{06EC8D00-8658-454B-B3E2-6F5AB8FD4762}" type="slidenum">
              <a:rPr lang="en-US" altLang="zh-CN"/>
              <a:pPr>
                <a:defRPr/>
              </a:pPr>
              <a:t>38</a:t>
            </a:fld>
            <a:endParaRPr lang="en-US" altLang="zh-C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descr="green1">
            <a:extLst>
              <a:ext uri="{FF2B5EF4-FFF2-40B4-BE49-F238E27FC236}">
                <a16:creationId xmlns:a16="http://schemas.microsoft.com/office/drawing/2014/main" id="{CC42CC51-561B-42A6-8E09-FF652BB956FD}"/>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990600" y="1189038"/>
            <a:ext cx="3313113" cy="4416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9635" name="Picture 3" descr="green2">
            <a:extLst>
              <a:ext uri="{FF2B5EF4-FFF2-40B4-BE49-F238E27FC236}">
                <a16:creationId xmlns:a16="http://schemas.microsoft.com/office/drawing/2014/main" id="{FFB12A1F-A194-4AC9-953F-95A669294473}"/>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029200" y="1220788"/>
            <a:ext cx="3033713" cy="4416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Rectangle 2">
            <a:extLst>
              <a:ext uri="{FF2B5EF4-FFF2-40B4-BE49-F238E27FC236}">
                <a16:creationId xmlns:a16="http://schemas.microsoft.com/office/drawing/2014/main" id="{568DB5ED-A1CA-4E82-AE36-BD99AAD79056}"/>
              </a:ext>
            </a:extLst>
          </p:cNvPr>
          <p:cNvSpPr txBox="1">
            <a:spLocks noChangeArrowheads="1"/>
          </p:cNvSpPr>
          <p:nvPr/>
        </p:nvSpPr>
        <p:spPr bwMode="auto">
          <a:xfrm>
            <a:off x="228600" y="254000"/>
            <a:ext cx="8534400" cy="590550"/>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lang="zh-CN" altLang="en-US" sz="3600" dirty="0">
                <a:latin typeface="Times New Roman" panose="02020603050405020304" pitchFamily="18" charset="0"/>
                <a:ea typeface="微软雅黑" panose="020B0503020204020204" pitchFamily="34" charset="-122"/>
                <a:cs typeface="Times New Roman" panose="02020603050405020304" pitchFamily="18" charset="0"/>
              </a:rPr>
              <a:t>转基因大豆的除草剂耐受性</a:t>
            </a:r>
            <a:endParaRPr kumimoji="0" lang="en-US" altLang="zh-CN" sz="36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9637" name="TextBox 4">
            <a:extLst>
              <a:ext uri="{FF2B5EF4-FFF2-40B4-BE49-F238E27FC236}">
                <a16:creationId xmlns:a16="http://schemas.microsoft.com/office/drawing/2014/main" id="{EB7EF782-A4E2-4953-B100-165A29824FFD}"/>
              </a:ext>
            </a:extLst>
          </p:cNvPr>
          <p:cNvSpPr txBox="1">
            <a:spLocks noChangeArrowheads="1"/>
          </p:cNvSpPr>
          <p:nvPr/>
        </p:nvSpPr>
        <p:spPr bwMode="auto">
          <a:xfrm>
            <a:off x="1752600" y="5819775"/>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野生型大豆</a:t>
            </a:r>
          </a:p>
        </p:txBody>
      </p:sp>
      <p:sp>
        <p:nvSpPr>
          <p:cNvPr id="69638" name="TextBox 4">
            <a:extLst>
              <a:ext uri="{FF2B5EF4-FFF2-40B4-BE49-F238E27FC236}">
                <a16:creationId xmlns:a16="http://schemas.microsoft.com/office/drawing/2014/main" id="{A35BA61D-E0E4-4951-A69A-F73F4C1C7C0A}"/>
              </a:ext>
            </a:extLst>
          </p:cNvPr>
          <p:cNvSpPr txBox="1">
            <a:spLocks noChangeArrowheads="1"/>
          </p:cNvSpPr>
          <p:nvPr/>
        </p:nvSpPr>
        <p:spPr bwMode="auto">
          <a:xfrm>
            <a:off x="5575300" y="5819775"/>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转基因大豆</a:t>
            </a:r>
          </a:p>
        </p:txBody>
      </p:sp>
      <p:sp>
        <p:nvSpPr>
          <p:cNvPr id="3" name="灯片编号占位符 2">
            <a:extLst>
              <a:ext uri="{FF2B5EF4-FFF2-40B4-BE49-F238E27FC236}">
                <a16:creationId xmlns:a16="http://schemas.microsoft.com/office/drawing/2014/main" id="{58E16FB2-5B7B-48D1-9EA4-EDD3095AE76C}"/>
              </a:ext>
            </a:extLst>
          </p:cNvPr>
          <p:cNvSpPr>
            <a:spLocks noGrp="1"/>
          </p:cNvSpPr>
          <p:nvPr>
            <p:ph type="sldNum" sz="quarter" idx="10"/>
          </p:nvPr>
        </p:nvSpPr>
        <p:spPr/>
        <p:txBody>
          <a:bodyPr/>
          <a:lstStyle/>
          <a:p>
            <a:pPr>
              <a:defRPr/>
            </a:pPr>
            <a:fld id="{0EE530DE-A058-4256-BF51-FFD777212408}" type="slidenum">
              <a:rPr lang="en-US" altLang="zh-CN"/>
              <a:pPr>
                <a:defRPr/>
              </a:pPr>
              <a:t>39</a:t>
            </a:fld>
            <a:endParaRPr lang="en-US" altLang="zh-C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9" name="Text Box 5">
            <a:extLst>
              <a:ext uri="{FF2B5EF4-FFF2-40B4-BE49-F238E27FC236}">
                <a16:creationId xmlns:a16="http://schemas.microsoft.com/office/drawing/2014/main" id="{26AE60B9-3C07-474A-A309-0A562DE9E252}"/>
              </a:ext>
            </a:extLst>
          </p:cNvPr>
          <p:cNvSpPr txBox="1">
            <a:spLocks noChangeArrowheads="1"/>
          </p:cNvSpPr>
          <p:nvPr/>
        </p:nvSpPr>
        <p:spPr bwMode="auto">
          <a:xfrm>
            <a:off x="414338" y="1066800"/>
            <a:ext cx="86042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kumimoji="0" lang="zh-CN" altLang="en-US" sz="3200" b="1">
                <a:solidFill>
                  <a:srgbClr val="FF0000"/>
                </a:solidFill>
                <a:latin typeface="黑体" panose="02010609060101010101" pitchFamily="49" charset="-122"/>
                <a:ea typeface="黑体" panose="02010609060101010101" pitchFamily="49" charset="-122"/>
              </a:rPr>
              <a:t>复制原点</a:t>
            </a:r>
            <a:r>
              <a:rPr kumimoji="0" lang="en-US" altLang="zh-CN" sz="3200" b="1">
                <a:solidFill>
                  <a:srgbClr val="FF0000"/>
                </a:solidFill>
                <a:latin typeface="黑体" panose="02010609060101010101" pitchFamily="49" charset="-122"/>
                <a:ea typeface="黑体" panose="02010609060101010101" pitchFamily="49" charset="-122"/>
              </a:rPr>
              <a:t>+</a:t>
            </a:r>
            <a:r>
              <a:rPr kumimoji="0" lang="zh-CN" altLang="en-US" sz="3200" b="1">
                <a:solidFill>
                  <a:srgbClr val="FF0000"/>
                </a:solidFill>
                <a:latin typeface="黑体" panose="02010609060101010101" pitchFamily="49" charset="-122"/>
                <a:ea typeface="黑体" panose="02010609060101010101" pitchFamily="49" charset="-122"/>
              </a:rPr>
              <a:t>目的基因</a:t>
            </a:r>
            <a:r>
              <a:rPr kumimoji="0" lang="en-US" altLang="zh-CN" sz="3200" b="1">
                <a:solidFill>
                  <a:srgbClr val="FF0000"/>
                </a:solidFill>
                <a:latin typeface="黑体" panose="02010609060101010101" pitchFamily="49" charset="-122"/>
                <a:ea typeface="黑体" panose="02010609060101010101" pitchFamily="49" charset="-122"/>
              </a:rPr>
              <a:t>+</a:t>
            </a:r>
            <a:r>
              <a:rPr kumimoji="0" lang="zh-CN" altLang="en-US" sz="3200" b="1">
                <a:solidFill>
                  <a:srgbClr val="FF0000"/>
                </a:solidFill>
                <a:latin typeface="黑体" panose="02010609060101010101" pitchFamily="49" charset="-122"/>
                <a:ea typeface="黑体" panose="02010609060101010101" pitchFamily="49" charset="-122"/>
              </a:rPr>
              <a:t>启动子</a:t>
            </a:r>
            <a:r>
              <a:rPr kumimoji="0" lang="en-US" altLang="zh-CN" sz="3200" b="1">
                <a:solidFill>
                  <a:srgbClr val="FF0000"/>
                </a:solidFill>
                <a:latin typeface="黑体" panose="02010609060101010101" pitchFamily="49" charset="-122"/>
                <a:ea typeface="黑体" panose="02010609060101010101" pitchFamily="49" charset="-122"/>
              </a:rPr>
              <a:t>+</a:t>
            </a:r>
            <a:r>
              <a:rPr kumimoji="0" lang="zh-CN" altLang="en-US" sz="3200" b="1">
                <a:solidFill>
                  <a:srgbClr val="FF0000"/>
                </a:solidFill>
                <a:latin typeface="黑体" panose="02010609060101010101" pitchFamily="49" charset="-122"/>
                <a:ea typeface="黑体" panose="02010609060101010101" pitchFamily="49" charset="-122"/>
              </a:rPr>
              <a:t>终止子</a:t>
            </a:r>
            <a:r>
              <a:rPr kumimoji="0" lang="en-US" altLang="zh-CN" sz="3200" b="1">
                <a:solidFill>
                  <a:srgbClr val="FF0000"/>
                </a:solidFill>
                <a:latin typeface="黑体" panose="02010609060101010101" pitchFamily="49" charset="-122"/>
                <a:ea typeface="黑体" panose="02010609060101010101" pitchFamily="49" charset="-122"/>
              </a:rPr>
              <a:t>+</a:t>
            </a:r>
            <a:r>
              <a:rPr kumimoji="0" lang="zh-CN" altLang="en-US" sz="3200" b="1">
                <a:solidFill>
                  <a:srgbClr val="FF0000"/>
                </a:solidFill>
                <a:latin typeface="黑体" panose="02010609060101010101" pitchFamily="49" charset="-122"/>
                <a:ea typeface="黑体" panose="02010609060101010101" pitchFamily="49" charset="-122"/>
              </a:rPr>
              <a:t>标记基因</a:t>
            </a:r>
          </a:p>
        </p:txBody>
      </p:sp>
      <p:pic>
        <p:nvPicPr>
          <p:cNvPr id="13315" name="Picture 6" descr="11">
            <a:extLst>
              <a:ext uri="{FF2B5EF4-FFF2-40B4-BE49-F238E27FC236}">
                <a16:creationId xmlns:a16="http://schemas.microsoft.com/office/drawing/2014/main" id="{CD28DB4D-11EC-4604-988A-FC3D34A011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14525"/>
            <a:ext cx="4716463" cy="454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3193" name="Text Box 9">
            <a:extLst>
              <a:ext uri="{FF2B5EF4-FFF2-40B4-BE49-F238E27FC236}">
                <a16:creationId xmlns:a16="http://schemas.microsoft.com/office/drawing/2014/main" id="{6AB1BA85-4AE0-4BF5-BA60-15FD210E313A}"/>
              </a:ext>
            </a:extLst>
          </p:cNvPr>
          <p:cNvSpPr txBox="1">
            <a:spLocks noChangeArrowheads="1"/>
          </p:cNvSpPr>
          <p:nvPr/>
        </p:nvSpPr>
        <p:spPr bwMode="auto">
          <a:xfrm>
            <a:off x="4738688" y="2133600"/>
            <a:ext cx="4464050" cy="3970338"/>
          </a:xfrm>
          <a:prstGeom prst="rect">
            <a:avLst/>
          </a:prstGeom>
          <a:noFill/>
          <a:ln>
            <a:noFill/>
          </a:ln>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marL="350838" indent="-350838">
              <a:lnSpc>
                <a:spcPct val="150000"/>
              </a:lnSpc>
              <a:spcAft>
                <a:spcPct val="20000"/>
              </a:spcAft>
              <a:buClr>
                <a:schemeClr val="tx2"/>
              </a:buClr>
              <a:buFontTx/>
              <a:buChar char="•"/>
              <a:defRPr/>
            </a:pPr>
            <a:r>
              <a:rPr kumimoji="0" lang="zh-CN" altLang="en-US" sz="2800" b="1" kern="0" dirty="0">
                <a:latin typeface="黑体" panose="02010609060101010101" pitchFamily="49" charset="-122"/>
                <a:ea typeface="黑体" panose="02010609060101010101" pitchFamily="49" charset="-122"/>
                <a:cs typeface="+mn-cs"/>
              </a:rPr>
              <a:t>构建基因表达载体的目的：使目的基因在受体细胞中稳定存在，并且可以遗传给下一代，同时使目的基因能够表达和发挥作用</a:t>
            </a:r>
          </a:p>
        </p:txBody>
      </p:sp>
      <p:sp>
        <p:nvSpPr>
          <p:cNvPr id="13317" name="Rectangle 2">
            <a:extLst>
              <a:ext uri="{FF2B5EF4-FFF2-40B4-BE49-F238E27FC236}">
                <a16:creationId xmlns:a16="http://schemas.microsoft.com/office/drawing/2014/main" id="{57E82FB4-5F1D-4FDC-9126-C7B3E7CF044A}"/>
              </a:ext>
            </a:extLst>
          </p:cNvPr>
          <p:cNvSpPr>
            <a:spLocks noGrp="1" noChangeArrowheads="1"/>
          </p:cNvSpPr>
          <p:nvPr>
            <p:ph type="title"/>
          </p:nvPr>
        </p:nvSpPr>
        <p:spPr>
          <a:xfrm>
            <a:off x="304800" y="152400"/>
            <a:ext cx="8534400" cy="646113"/>
          </a:xfrm>
        </p:spPr>
        <p:txBody>
          <a:bodyPr/>
          <a:lstStyle/>
          <a:p>
            <a:pPr marL="0" indent="0" eaLnBrk="1" hangingPunct="1"/>
            <a:r>
              <a:rPr lang="zh-CN" altLang="en-US"/>
              <a:t>基因表达载体的组成</a:t>
            </a:r>
            <a:endParaRPr lang="en-US" altLang="zh-CN"/>
          </a:p>
        </p:txBody>
      </p:sp>
      <p:sp>
        <p:nvSpPr>
          <p:cNvPr id="2" name="灯片编号占位符 1">
            <a:extLst>
              <a:ext uri="{FF2B5EF4-FFF2-40B4-BE49-F238E27FC236}">
                <a16:creationId xmlns:a16="http://schemas.microsoft.com/office/drawing/2014/main" id="{3038CE4A-18FB-472A-A804-F98EA4101EC1}"/>
              </a:ext>
            </a:extLst>
          </p:cNvPr>
          <p:cNvSpPr>
            <a:spLocks noGrp="1"/>
          </p:cNvSpPr>
          <p:nvPr>
            <p:ph type="sldNum" sz="quarter" idx="10"/>
          </p:nvPr>
        </p:nvSpPr>
        <p:spPr/>
        <p:txBody>
          <a:bodyPr/>
          <a:lstStyle/>
          <a:p>
            <a:pPr>
              <a:defRPr/>
            </a:pPr>
            <a:fld id="{330A9723-385E-4D88-8358-B7C54FFA09EC}" type="slidenum">
              <a:rPr lang="en-US" altLang="zh-CN"/>
              <a:pPr>
                <a:defRPr/>
              </a:pPr>
              <a:t>4</a:t>
            </a:fld>
            <a:endParaRPr lang="en-US" altLang="zh-CN"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3189"/>
                                        </p:tgtEl>
                                        <p:attrNameLst>
                                          <p:attrName>style.visibility</p:attrName>
                                        </p:attrNameLst>
                                      </p:cBhvr>
                                      <p:to>
                                        <p:strVal val="visible"/>
                                      </p:to>
                                    </p:set>
                                    <p:anim calcmode="lin" valueType="num">
                                      <p:cBhvr additive="base">
                                        <p:cTn id="7" dur="500" fill="hold"/>
                                        <p:tgtEl>
                                          <p:spTgt spid="733189"/>
                                        </p:tgtEl>
                                        <p:attrNameLst>
                                          <p:attrName>ppt_x</p:attrName>
                                        </p:attrNameLst>
                                      </p:cBhvr>
                                      <p:tavLst>
                                        <p:tav tm="0">
                                          <p:val>
                                            <p:strVal val="0-#ppt_w/2"/>
                                          </p:val>
                                        </p:tav>
                                        <p:tav tm="100000">
                                          <p:val>
                                            <p:strVal val="#ppt_x"/>
                                          </p:val>
                                        </p:tav>
                                      </p:tavLst>
                                    </p:anim>
                                    <p:anim calcmode="lin" valueType="num">
                                      <p:cBhvr additive="base">
                                        <p:cTn id="8" dur="500" fill="hold"/>
                                        <p:tgtEl>
                                          <p:spTgt spid="733189"/>
                                        </p:tgtEl>
                                        <p:attrNameLst>
                                          <p:attrName>ppt_y</p:attrName>
                                        </p:attrNameLst>
                                      </p:cBhvr>
                                      <p:tavLst>
                                        <p:tav tm="0">
                                          <p:val>
                                            <p:strVal val="#ppt_y"/>
                                          </p:val>
                                        </p:tav>
                                        <p:tav tm="100000">
                                          <p:val>
                                            <p:strVal val="#ppt_y"/>
                                          </p:val>
                                        </p:tav>
                                      </p:tavLst>
                                    </p:anim>
                                  </p:childTnLst>
                                </p:cTn>
                              </p:par>
                              <p:par>
                                <p:cTn id="9" presetID="3" presetClass="entr" presetSubtype="10" fill="hold" grpId="0" nodeType="withEffect">
                                  <p:stCondLst>
                                    <p:cond delay="0"/>
                                  </p:stCondLst>
                                  <p:childTnLst>
                                    <p:set>
                                      <p:cBhvr>
                                        <p:cTn id="10" dur="1" fill="hold">
                                          <p:stCondLst>
                                            <p:cond delay="0"/>
                                          </p:stCondLst>
                                        </p:cTn>
                                        <p:tgtEl>
                                          <p:spTgt spid="733193"/>
                                        </p:tgtEl>
                                        <p:attrNameLst>
                                          <p:attrName>style.visibility</p:attrName>
                                        </p:attrNameLst>
                                      </p:cBhvr>
                                      <p:to>
                                        <p:strVal val="visible"/>
                                      </p:to>
                                    </p:set>
                                    <p:animEffect transition="in" filter="blinds(horizontal)">
                                      <p:cBhvr>
                                        <p:cTn id="11" dur="500"/>
                                        <p:tgtEl>
                                          <p:spTgt spid="733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3189" grpId="0" autoUpdateAnimBg="0"/>
      <p:bldP spid="73319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a:extLst>
              <a:ext uri="{FF2B5EF4-FFF2-40B4-BE49-F238E27FC236}">
                <a16:creationId xmlns:a16="http://schemas.microsoft.com/office/drawing/2014/main" id="{E00D01BB-A369-44E8-9DA5-87AAEEFC7D1A}"/>
              </a:ext>
            </a:extLst>
          </p:cNvPr>
          <p:cNvSpPr txBox="1">
            <a:spLocks noChangeArrowheads="1"/>
          </p:cNvSpPr>
          <p:nvPr/>
        </p:nvSpPr>
        <p:spPr bwMode="auto">
          <a:xfrm>
            <a:off x="304800" y="5786438"/>
            <a:ext cx="8610600"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347663">
              <a:defRPr kumimoji="1" sz="2500">
                <a:solidFill>
                  <a:schemeClr val="tx1"/>
                </a:solidFill>
                <a:latin typeface="Arial" panose="020B0604020202020204" pitchFamily="34" charset="0"/>
                <a:cs typeface="Arial" panose="020B0604020202020204" pitchFamily="34" charset="0"/>
              </a:defRPr>
            </a:lvl1pPr>
            <a:lvl2pPr marL="742950" indent="-285750" defTabSz="347663">
              <a:defRPr kumimoji="1" sz="2500">
                <a:solidFill>
                  <a:schemeClr val="tx1"/>
                </a:solidFill>
                <a:latin typeface="Arial" panose="020B0604020202020204" pitchFamily="34" charset="0"/>
                <a:cs typeface="Arial" panose="020B0604020202020204" pitchFamily="34" charset="0"/>
              </a:defRPr>
            </a:lvl2pPr>
            <a:lvl3pPr marL="1143000" indent="-228600" defTabSz="347663">
              <a:defRPr kumimoji="1" sz="2500">
                <a:solidFill>
                  <a:schemeClr val="tx1"/>
                </a:solidFill>
                <a:latin typeface="Arial" panose="020B0604020202020204" pitchFamily="34" charset="0"/>
                <a:cs typeface="Arial" panose="020B0604020202020204" pitchFamily="34" charset="0"/>
              </a:defRPr>
            </a:lvl3pPr>
            <a:lvl4pPr marL="1600200" indent="-228600" defTabSz="347663">
              <a:defRPr kumimoji="1" sz="2500">
                <a:solidFill>
                  <a:schemeClr val="tx1"/>
                </a:solidFill>
                <a:latin typeface="Arial" panose="020B0604020202020204" pitchFamily="34" charset="0"/>
                <a:cs typeface="Arial" panose="020B0604020202020204" pitchFamily="34" charset="0"/>
              </a:defRPr>
            </a:lvl4pPr>
            <a:lvl5pPr marL="2057400" indent="-228600" defTabSz="347663">
              <a:defRPr kumimoji="1" sz="2500">
                <a:solidFill>
                  <a:schemeClr val="tx1"/>
                </a:solidFill>
                <a:latin typeface="Arial" panose="020B0604020202020204" pitchFamily="34" charset="0"/>
                <a:cs typeface="Arial" panose="020B0604020202020204" pitchFamily="34" charset="0"/>
              </a:defRPr>
            </a:lvl5pPr>
            <a:lvl6pPr marL="2514600" indent="-228600" defTabSz="347663"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defTabSz="347663"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defTabSz="347663"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defTabSz="347663"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buClr>
                <a:schemeClr val="accent1"/>
              </a:buClr>
              <a:buSzPct val="140000"/>
            </a:pP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自</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1996</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年以来，转基因木瓜（抗木瓜环斑病毒）已经在夏威夷种植</a:t>
            </a:r>
            <a:endParaRPr lang="en-GB"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0659" name="Text Box 3">
            <a:extLst>
              <a:ext uri="{FF2B5EF4-FFF2-40B4-BE49-F238E27FC236}">
                <a16:creationId xmlns:a16="http://schemas.microsoft.com/office/drawing/2014/main" id="{8FADE3E2-72DF-472C-BB10-BE4A7373187E}"/>
              </a:ext>
            </a:extLst>
          </p:cNvPr>
          <p:cNvSpPr txBox="1">
            <a:spLocks noChangeArrowheads="1"/>
          </p:cNvSpPr>
          <p:nvPr/>
        </p:nvSpPr>
        <p:spPr bwMode="auto">
          <a:xfrm>
            <a:off x="3832225" y="1516063"/>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pPr>
            <a:endParaRPr lang="en-GB"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0660" name="Picture 6" descr="papayachart">
            <a:extLst>
              <a:ext uri="{FF2B5EF4-FFF2-40B4-BE49-F238E27FC236}">
                <a16:creationId xmlns:a16="http://schemas.microsoft.com/office/drawing/2014/main" id="{D730C9EB-7816-4792-8EC1-7755D4303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905000"/>
            <a:ext cx="4495800" cy="263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ext Box 7">
            <a:extLst>
              <a:ext uri="{FF2B5EF4-FFF2-40B4-BE49-F238E27FC236}">
                <a16:creationId xmlns:a16="http://schemas.microsoft.com/office/drawing/2014/main" id="{62B9F18F-BB43-45EF-981B-1041F5CB5BD8}"/>
              </a:ext>
            </a:extLst>
          </p:cNvPr>
          <p:cNvSpPr txBox="1">
            <a:spLocks noChangeArrowheads="1"/>
          </p:cNvSpPr>
          <p:nvPr/>
        </p:nvSpPr>
        <p:spPr bwMode="auto">
          <a:xfrm>
            <a:off x="304800" y="4800600"/>
            <a:ext cx="88392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82575">
              <a:defRPr kumimoji="1" sz="2500">
                <a:solidFill>
                  <a:schemeClr val="tx1"/>
                </a:solidFill>
                <a:latin typeface="Arial" panose="020B0604020202020204" pitchFamily="34" charset="0"/>
                <a:cs typeface="Arial" panose="020B0604020202020204" pitchFamily="34" charset="0"/>
              </a:defRPr>
            </a:lvl1pPr>
            <a:lvl2pPr marL="742950" indent="-285750" defTabSz="282575">
              <a:defRPr kumimoji="1" sz="2500">
                <a:solidFill>
                  <a:schemeClr val="tx1"/>
                </a:solidFill>
                <a:latin typeface="Arial" panose="020B0604020202020204" pitchFamily="34" charset="0"/>
                <a:cs typeface="Arial" panose="020B0604020202020204" pitchFamily="34" charset="0"/>
              </a:defRPr>
            </a:lvl2pPr>
            <a:lvl3pPr marL="1143000" indent="-228600" defTabSz="282575">
              <a:defRPr kumimoji="1" sz="2500">
                <a:solidFill>
                  <a:schemeClr val="tx1"/>
                </a:solidFill>
                <a:latin typeface="Arial" panose="020B0604020202020204" pitchFamily="34" charset="0"/>
                <a:cs typeface="Arial" panose="020B0604020202020204" pitchFamily="34" charset="0"/>
              </a:defRPr>
            </a:lvl3pPr>
            <a:lvl4pPr marL="1600200" indent="-228600" defTabSz="282575">
              <a:defRPr kumimoji="1" sz="2500">
                <a:solidFill>
                  <a:schemeClr val="tx1"/>
                </a:solidFill>
                <a:latin typeface="Arial" panose="020B0604020202020204" pitchFamily="34" charset="0"/>
                <a:cs typeface="Arial" panose="020B0604020202020204" pitchFamily="34" charset="0"/>
              </a:defRPr>
            </a:lvl4pPr>
            <a:lvl5pPr marL="2057400" indent="-228600" defTabSz="282575">
              <a:defRPr kumimoji="1" sz="2500">
                <a:solidFill>
                  <a:schemeClr val="tx1"/>
                </a:solidFill>
                <a:latin typeface="Arial" panose="020B0604020202020204" pitchFamily="34" charset="0"/>
                <a:cs typeface="Arial" panose="020B0604020202020204" pitchFamily="34" charset="0"/>
              </a:defRPr>
            </a:lvl5pPr>
            <a:lvl6pPr marL="25146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buClr>
                <a:schemeClr val="accent1"/>
              </a:buClr>
              <a:buSzPct val="140000"/>
            </a:pP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野生型木瓜没有天然存在的抗性基因 </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 </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没有转基因，夏威夷的木瓜产业将被摧毁</a:t>
            </a:r>
            <a:endParaRPr lang="en-GB"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70662" name="Picture 8" descr="PRV3">
            <a:extLst>
              <a:ext uri="{FF2B5EF4-FFF2-40B4-BE49-F238E27FC236}">
                <a16:creationId xmlns:a16="http://schemas.microsoft.com/office/drawing/2014/main" id="{C5214614-045A-46DF-A166-A7EA458ECF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880" b="5252"/>
          <a:stretch>
            <a:fillRect/>
          </a:stretch>
        </p:blipFill>
        <p:spPr bwMode="auto">
          <a:xfrm>
            <a:off x="152400" y="1905000"/>
            <a:ext cx="4267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id="{2632E7CB-E780-4EBF-9859-D9EB824C4589}"/>
              </a:ext>
            </a:extLst>
          </p:cNvPr>
          <p:cNvSpPr txBox="1">
            <a:spLocks noChangeArrowheads="1"/>
          </p:cNvSpPr>
          <p:nvPr/>
        </p:nvSpPr>
        <p:spPr bwMode="auto">
          <a:xfrm>
            <a:off x="228600" y="254000"/>
            <a:ext cx="8534400" cy="590550"/>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kumimoji="0" lang="zh-CN" altLang="en-US" sz="3600" kern="0" dirty="0">
                <a:latin typeface="Times New Roman" panose="02020603050405020304" pitchFamily="18" charset="0"/>
                <a:ea typeface="微软雅黑" panose="020B0503020204020204" pitchFamily="34" charset="-122"/>
                <a:cs typeface="Times New Roman" panose="02020603050405020304" pitchFamily="18" charset="0"/>
              </a:rPr>
              <a:t>转基因木瓜的抗病毒性</a:t>
            </a:r>
            <a:endParaRPr kumimoji="0" lang="en-US" altLang="zh-CN" sz="36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C1BD3AB0-6C40-4007-9273-73C04D8B8883}"/>
              </a:ext>
            </a:extLst>
          </p:cNvPr>
          <p:cNvSpPr>
            <a:spLocks noGrp="1"/>
          </p:cNvSpPr>
          <p:nvPr>
            <p:ph type="sldNum" sz="quarter" idx="10"/>
          </p:nvPr>
        </p:nvSpPr>
        <p:spPr/>
        <p:txBody>
          <a:bodyPr/>
          <a:lstStyle/>
          <a:p>
            <a:pPr>
              <a:defRPr/>
            </a:pPr>
            <a:fld id="{6DCF884F-6214-49CF-B1D8-0AFBAE026A34}" type="slidenum">
              <a:rPr lang="en-US" altLang="zh-CN"/>
              <a:pPr>
                <a:defRPr/>
              </a:pPr>
              <a:t>40</a:t>
            </a:fld>
            <a:endParaRPr lang="en-US" altLang="zh-C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7">
            <a:extLst>
              <a:ext uri="{FF2B5EF4-FFF2-40B4-BE49-F238E27FC236}">
                <a16:creationId xmlns:a16="http://schemas.microsoft.com/office/drawing/2014/main" id="{1A6B88C2-5563-4905-9340-7B247E556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82" t="9898" r="1482" b="1979"/>
          <a:stretch>
            <a:fillRect/>
          </a:stretch>
        </p:blipFill>
        <p:spPr bwMode="auto">
          <a:xfrm>
            <a:off x="1219200" y="1204913"/>
            <a:ext cx="65024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a:extLst>
              <a:ext uri="{FF2B5EF4-FFF2-40B4-BE49-F238E27FC236}">
                <a16:creationId xmlns:a16="http://schemas.microsoft.com/office/drawing/2014/main" id="{D28B4AF6-2023-4BAB-A1B2-F6EDB696FA9C}"/>
              </a:ext>
            </a:extLst>
          </p:cNvPr>
          <p:cNvSpPr txBox="1">
            <a:spLocks noChangeArrowheads="1"/>
          </p:cNvSpPr>
          <p:nvPr/>
        </p:nvSpPr>
        <p:spPr bwMode="auto">
          <a:xfrm>
            <a:off x="285750" y="228600"/>
            <a:ext cx="8534400" cy="590550"/>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lang="zh-CN" altLang="en-US" sz="3600" dirty="0">
                <a:latin typeface="Times New Roman" panose="02020603050405020304" pitchFamily="18" charset="0"/>
                <a:ea typeface="微软雅黑" panose="020B0503020204020204" pitchFamily="34" charset="-122"/>
                <a:cs typeface="Times New Roman" panose="02020603050405020304" pitchFamily="18" charset="0"/>
              </a:rPr>
              <a:t>转基因玉米的抗虫性</a:t>
            </a:r>
            <a:endParaRPr kumimoji="0" lang="en-US" altLang="zh-CN" sz="36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2708" name="Text Box 9">
            <a:extLst>
              <a:ext uri="{FF2B5EF4-FFF2-40B4-BE49-F238E27FC236}">
                <a16:creationId xmlns:a16="http://schemas.microsoft.com/office/drawing/2014/main" id="{7604D659-7B87-404F-800D-17A1D5FB9E58}"/>
              </a:ext>
            </a:extLst>
          </p:cNvPr>
          <p:cNvSpPr txBox="1">
            <a:spLocks noChangeArrowheads="1"/>
          </p:cNvSpPr>
          <p:nvPr/>
        </p:nvSpPr>
        <p:spPr bwMode="auto">
          <a:xfrm>
            <a:off x="1905000" y="5683250"/>
            <a:ext cx="19050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spcBef>
                <a:spcPct val="50000"/>
              </a:spcBef>
            </a:pP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野生型玉米</a:t>
            </a:r>
            <a:endParaRPr lang="en-US"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2709" name="Text Box 9">
            <a:extLst>
              <a:ext uri="{FF2B5EF4-FFF2-40B4-BE49-F238E27FC236}">
                <a16:creationId xmlns:a16="http://schemas.microsoft.com/office/drawing/2014/main" id="{1D31A9A2-0213-42C9-9873-0B40A9E5DE24}"/>
              </a:ext>
            </a:extLst>
          </p:cNvPr>
          <p:cNvSpPr txBox="1">
            <a:spLocks noChangeArrowheads="1"/>
          </p:cNvSpPr>
          <p:nvPr/>
        </p:nvSpPr>
        <p:spPr bwMode="auto">
          <a:xfrm>
            <a:off x="4876800" y="5683250"/>
            <a:ext cx="21336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Bt</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转基因玉米</a:t>
            </a:r>
            <a:endParaRPr lang="en-US"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FE2BE40D-4C85-436D-92E4-2AB681368888}"/>
              </a:ext>
            </a:extLst>
          </p:cNvPr>
          <p:cNvSpPr>
            <a:spLocks noGrp="1"/>
          </p:cNvSpPr>
          <p:nvPr>
            <p:ph type="sldNum" sz="quarter" idx="10"/>
          </p:nvPr>
        </p:nvSpPr>
        <p:spPr/>
        <p:txBody>
          <a:bodyPr/>
          <a:lstStyle/>
          <a:p>
            <a:pPr>
              <a:defRPr/>
            </a:pPr>
            <a:fld id="{47FFC834-8678-4CFF-9E4F-A84325E9C4EA}" type="slidenum">
              <a:rPr lang="en-US" altLang="zh-CN"/>
              <a:pPr>
                <a:defRPr/>
              </a:pPr>
              <a:t>41</a:t>
            </a:fld>
            <a:endParaRPr lang="en-US" altLang="zh-CN"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30" name="Object 2">
            <a:extLst>
              <a:ext uri="{FF2B5EF4-FFF2-40B4-BE49-F238E27FC236}">
                <a16:creationId xmlns:a16="http://schemas.microsoft.com/office/drawing/2014/main" id="{5A7E81FF-84AE-4FCB-B74A-CF9E9761151C}"/>
              </a:ext>
            </a:extLst>
          </p:cNvPr>
          <p:cNvGraphicFramePr>
            <a:graphicFrameLocks noGrp="1" noChangeAspect="1"/>
          </p:cNvGraphicFramePr>
          <p:nvPr>
            <p:ph idx="1"/>
          </p:nvPr>
        </p:nvGraphicFramePr>
        <p:xfrm>
          <a:off x="468313" y="1182688"/>
          <a:ext cx="8134350" cy="5284787"/>
        </p:xfrm>
        <a:graphic>
          <a:graphicData uri="http://schemas.openxmlformats.org/presentationml/2006/ole">
            <mc:AlternateContent xmlns:mc="http://schemas.openxmlformats.org/markup-compatibility/2006">
              <mc:Choice xmlns:v="urn:schemas-microsoft-com:vml" Requires="v">
                <p:oleObj name="BMP 图像" r:id="rId3" imgW="0" imgH="0" progId="Paint.Picture">
                  <p:embed/>
                </p:oleObj>
              </mc:Choice>
              <mc:Fallback>
                <p:oleObj name="BMP 图像" r:id="rId3" imgW="0" imgH="0" progId="Paint.Picture">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182688"/>
                        <a:ext cx="8134350" cy="5284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Rectangle 2">
            <a:extLst>
              <a:ext uri="{FF2B5EF4-FFF2-40B4-BE49-F238E27FC236}">
                <a16:creationId xmlns:a16="http://schemas.microsoft.com/office/drawing/2014/main" id="{F72ED9C0-5F9E-42C4-82E0-52D995A4010C}"/>
              </a:ext>
            </a:extLst>
          </p:cNvPr>
          <p:cNvSpPr txBox="1">
            <a:spLocks noChangeArrowheads="1"/>
          </p:cNvSpPr>
          <p:nvPr/>
        </p:nvSpPr>
        <p:spPr bwMode="auto">
          <a:xfrm>
            <a:off x="228600" y="152400"/>
            <a:ext cx="8534400" cy="646113"/>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lang="zh-CN" altLang="en-US" sz="4000" dirty="0">
                <a:latin typeface="微软雅黑" panose="020B0503020204020204" pitchFamily="34" charset="-122"/>
                <a:ea typeface="微软雅黑" panose="020B0503020204020204" pitchFamily="34" charset="-122"/>
              </a:rPr>
              <a:t>转基因玉米的抗虫性</a:t>
            </a:r>
            <a:endParaRPr kumimoji="0" lang="en-US" altLang="zh-CN" sz="4000" kern="0" dirty="0">
              <a:latin typeface="微软雅黑" panose="020B0503020204020204" pitchFamily="34" charset="-122"/>
              <a:ea typeface="微软雅黑" panose="020B0503020204020204" pitchFamily="34" charset="-122"/>
            </a:endParaRPr>
          </a:p>
        </p:txBody>
      </p:sp>
      <p:sp>
        <p:nvSpPr>
          <p:cNvPr id="3" name="灯片编号占位符 2">
            <a:extLst>
              <a:ext uri="{FF2B5EF4-FFF2-40B4-BE49-F238E27FC236}">
                <a16:creationId xmlns:a16="http://schemas.microsoft.com/office/drawing/2014/main" id="{3EE9570B-3A2F-4254-8EAD-CE40772B4C6D}"/>
              </a:ext>
            </a:extLst>
          </p:cNvPr>
          <p:cNvSpPr>
            <a:spLocks noGrp="1"/>
          </p:cNvSpPr>
          <p:nvPr>
            <p:ph type="sldNum" sz="quarter" idx="10"/>
          </p:nvPr>
        </p:nvSpPr>
        <p:spPr/>
        <p:txBody>
          <a:bodyPr/>
          <a:lstStyle/>
          <a:p>
            <a:pPr>
              <a:defRPr/>
            </a:pPr>
            <a:fld id="{F7B36C6F-DE76-4323-AAEC-057BFDCFEBEE}" type="slidenum">
              <a:rPr lang="en-US" altLang="zh-CN"/>
              <a:pPr>
                <a:defRPr/>
              </a:pPr>
              <a:t>42</a:t>
            </a:fld>
            <a:endParaRPr lang="en-US" altLang="zh-CN" dirty="0"/>
          </a:p>
        </p:txBody>
      </p:sp>
      <p:sp>
        <p:nvSpPr>
          <p:cNvPr id="73733" name="矩形 3">
            <a:extLst>
              <a:ext uri="{FF2B5EF4-FFF2-40B4-BE49-F238E27FC236}">
                <a16:creationId xmlns:a16="http://schemas.microsoft.com/office/drawing/2014/main" id="{B95C7F4C-BC5F-4DB1-BFFE-BDAB785ACC56}"/>
              </a:ext>
            </a:extLst>
          </p:cNvPr>
          <p:cNvSpPr>
            <a:spLocks noChangeArrowheads="1"/>
          </p:cNvSpPr>
          <p:nvPr/>
        </p:nvSpPr>
        <p:spPr bwMode="auto">
          <a:xfrm>
            <a:off x="1676400" y="2743200"/>
            <a:ext cx="1724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2000" b="1">
                <a:solidFill>
                  <a:schemeClr val="bg2"/>
                </a:solidFill>
                <a:latin typeface="黑体" panose="02010609060101010101" pitchFamily="49" charset="-122"/>
                <a:ea typeface="黑体" panose="02010609060101010101" pitchFamily="49" charset="-122"/>
              </a:rPr>
              <a:t>杀虫晶体蛋白</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8">
            <a:extLst>
              <a:ext uri="{FF2B5EF4-FFF2-40B4-BE49-F238E27FC236}">
                <a16:creationId xmlns:a16="http://schemas.microsoft.com/office/drawing/2014/main" id="{047E17F8-98F5-4B8C-A452-DA2BEE3E69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96963"/>
            <a:ext cx="4783138"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79" name="Picture 9">
            <a:extLst>
              <a:ext uri="{FF2B5EF4-FFF2-40B4-BE49-F238E27FC236}">
                <a16:creationId xmlns:a16="http://schemas.microsoft.com/office/drawing/2014/main" id="{F272EA44-F4AB-4560-8646-AD5852D30A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104900"/>
            <a:ext cx="2452688"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2">
            <a:extLst>
              <a:ext uri="{FF2B5EF4-FFF2-40B4-BE49-F238E27FC236}">
                <a16:creationId xmlns:a16="http://schemas.microsoft.com/office/drawing/2014/main" id="{4AEBACD4-D307-4A3B-A097-9AE39352A5D6}"/>
              </a:ext>
            </a:extLst>
          </p:cNvPr>
          <p:cNvSpPr txBox="1">
            <a:spLocks noChangeArrowheads="1"/>
          </p:cNvSpPr>
          <p:nvPr/>
        </p:nvSpPr>
        <p:spPr bwMode="auto">
          <a:xfrm>
            <a:off x="228600" y="252413"/>
            <a:ext cx="8534400" cy="590550"/>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lang="en-US" altLang="zh-CN" sz="3600" dirty="0" err="1">
                <a:latin typeface="Times New Roman" panose="02020603050405020304" pitchFamily="18" charset="0"/>
                <a:ea typeface="微软雅黑" panose="020B0503020204020204" pitchFamily="34" charset="-122"/>
                <a:cs typeface="Times New Roman" panose="02020603050405020304" pitchFamily="18" charset="0"/>
              </a:rPr>
              <a:t>Bt</a:t>
            </a:r>
            <a:r>
              <a:rPr lang="zh-CN" altLang="en-US" sz="3600" dirty="0">
                <a:latin typeface="Times New Roman" panose="02020603050405020304" pitchFamily="18" charset="0"/>
                <a:ea typeface="微软雅黑" panose="020B0503020204020204" pitchFamily="34" charset="-122"/>
                <a:cs typeface="Times New Roman" panose="02020603050405020304" pitchFamily="18" charset="0"/>
              </a:rPr>
              <a:t>玉米对生物多样性的影响</a:t>
            </a:r>
            <a:endParaRPr kumimoji="0" lang="en-US" altLang="zh-CN" sz="36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5781" name="Text Box 7">
            <a:extLst>
              <a:ext uri="{FF2B5EF4-FFF2-40B4-BE49-F238E27FC236}">
                <a16:creationId xmlns:a16="http://schemas.microsoft.com/office/drawing/2014/main" id="{10ECE747-B572-4E09-8C43-0507AF7DEE96}"/>
              </a:ext>
            </a:extLst>
          </p:cNvPr>
          <p:cNvSpPr txBox="1">
            <a:spLocks noChangeArrowheads="1"/>
          </p:cNvSpPr>
          <p:nvPr/>
        </p:nvSpPr>
        <p:spPr bwMode="auto">
          <a:xfrm>
            <a:off x="342900" y="4851400"/>
            <a:ext cx="84582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82575">
              <a:defRPr kumimoji="1" sz="2500">
                <a:solidFill>
                  <a:schemeClr val="tx1"/>
                </a:solidFill>
                <a:latin typeface="Arial" panose="020B0604020202020204" pitchFamily="34" charset="0"/>
                <a:cs typeface="Arial" panose="020B0604020202020204" pitchFamily="34" charset="0"/>
              </a:defRPr>
            </a:lvl1pPr>
            <a:lvl2pPr marL="742950" indent="-285750" defTabSz="282575">
              <a:defRPr kumimoji="1" sz="2500">
                <a:solidFill>
                  <a:schemeClr val="tx1"/>
                </a:solidFill>
                <a:latin typeface="Arial" panose="020B0604020202020204" pitchFamily="34" charset="0"/>
                <a:cs typeface="Arial" panose="020B0604020202020204" pitchFamily="34" charset="0"/>
              </a:defRPr>
            </a:lvl2pPr>
            <a:lvl3pPr marL="1143000" indent="-228600" defTabSz="282575">
              <a:defRPr kumimoji="1" sz="2500">
                <a:solidFill>
                  <a:schemeClr val="tx1"/>
                </a:solidFill>
                <a:latin typeface="Arial" panose="020B0604020202020204" pitchFamily="34" charset="0"/>
                <a:cs typeface="Arial" panose="020B0604020202020204" pitchFamily="34" charset="0"/>
              </a:defRPr>
            </a:lvl3pPr>
            <a:lvl4pPr marL="1600200" indent="-228600" defTabSz="282575">
              <a:defRPr kumimoji="1" sz="2500">
                <a:solidFill>
                  <a:schemeClr val="tx1"/>
                </a:solidFill>
                <a:latin typeface="Arial" panose="020B0604020202020204" pitchFamily="34" charset="0"/>
                <a:cs typeface="Arial" panose="020B0604020202020204" pitchFamily="34" charset="0"/>
              </a:defRPr>
            </a:lvl4pPr>
            <a:lvl5pPr marL="2057400" indent="-228600" defTabSz="282575">
              <a:defRPr kumimoji="1" sz="2500">
                <a:solidFill>
                  <a:schemeClr val="tx1"/>
                </a:solidFill>
                <a:latin typeface="Arial" panose="020B0604020202020204" pitchFamily="34" charset="0"/>
                <a:cs typeface="Arial" panose="020B0604020202020204" pitchFamily="34" charset="0"/>
              </a:defRPr>
            </a:lvl5pPr>
            <a:lvl6pPr marL="25146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buClr>
                <a:schemeClr val="accent1"/>
              </a:buClr>
              <a:buSzPct val="140000"/>
            </a:pP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Cry</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基因可以在所有植物以及花粉中表达，玉米花粉可以吹到玉米田附近生长的乳草上</a:t>
            </a:r>
          </a:p>
          <a:p>
            <a:pPr>
              <a:spcBef>
                <a:spcPct val="50000"/>
              </a:spcBef>
              <a:buClr>
                <a:schemeClr val="accent1"/>
              </a:buClr>
              <a:buSzPct val="140000"/>
            </a:pP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帝王蝶的幼虫完全以乳草为食，研究表明</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Bt</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花粉可对帝王蝶的幼虫产生毒性作用</a:t>
            </a:r>
            <a:endParaRPr lang="en-GB"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81ABC7F7-6460-4F66-BA94-EA49FB05E1E6}"/>
              </a:ext>
            </a:extLst>
          </p:cNvPr>
          <p:cNvSpPr>
            <a:spLocks noGrp="1"/>
          </p:cNvSpPr>
          <p:nvPr>
            <p:ph type="sldNum" sz="quarter" idx="10"/>
          </p:nvPr>
        </p:nvSpPr>
        <p:spPr/>
        <p:txBody>
          <a:bodyPr/>
          <a:lstStyle/>
          <a:p>
            <a:pPr>
              <a:defRPr/>
            </a:pPr>
            <a:fld id="{9B59996A-AEDD-4CF6-8C86-E0AC45208F1F}" type="slidenum">
              <a:rPr lang="en-US" altLang="zh-CN"/>
              <a:pPr>
                <a:defRPr/>
              </a:pPr>
              <a:t>43</a:t>
            </a:fld>
            <a:endParaRPr lang="en-US" altLang="zh-CN"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how_SGR2">
            <a:extLst>
              <a:ext uri="{FF2B5EF4-FFF2-40B4-BE49-F238E27FC236}">
                <a16:creationId xmlns:a16="http://schemas.microsoft.com/office/drawing/2014/main" id="{BA2F603D-1DB9-45C9-B6DD-4353D0380F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 y="1333500"/>
            <a:ext cx="84455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83E8BAF7-867D-4B2E-85A9-076E6539AA2E}"/>
              </a:ext>
            </a:extLst>
          </p:cNvPr>
          <p:cNvSpPr txBox="1">
            <a:spLocks noChangeArrowheads="1"/>
          </p:cNvSpPr>
          <p:nvPr/>
        </p:nvSpPr>
        <p:spPr bwMode="auto">
          <a:xfrm>
            <a:off x="228600" y="246063"/>
            <a:ext cx="8534400" cy="646112"/>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3000" b="1">
                <a:solidFill>
                  <a:schemeClr val="tx1"/>
                </a:solidFill>
                <a:latin typeface="黑体" panose="02010609060101010101" pitchFamily="49" charset="-122"/>
                <a:ea typeface="黑体" panose="02010609060101010101" pitchFamily="49" charset="-122"/>
                <a:cs typeface="+mj-cs"/>
              </a:defRPr>
            </a:lvl1pPr>
            <a:lvl2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2pPr>
            <a:lvl3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3pPr>
            <a:lvl4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4pPr>
            <a:lvl5pPr marL="450850" indent="-450850" algn="l" rtl="0" eaLnBrk="0" fontAlgn="base" hangingPunct="0">
              <a:lnSpc>
                <a:spcPct val="90000"/>
              </a:lnSpc>
              <a:spcBef>
                <a:spcPct val="0"/>
              </a:spcBef>
              <a:spcAft>
                <a:spcPct val="0"/>
              </a:spcAft>
              <a:defRPr sz="3000" b="1">
                <a:solidFill>
                  <a:schemeClr val="tx1"/>
                </a:solidFill>
                <a:latin typeface="黑体" pitchFamily="49" charset="-122"/>
                <a:ea typeface="黑体" pitchFamily="49" charset="-122"/>
              </a:defRPr>
            </a:lvl5pPr>
            <a:lvl6pPr marL="908050" indent="-450850" algn="l" rtl="0" fontAlgn="base">
              <a:lnSpc>
                <a:spcPct val="90000"/>
              </a:lnSpc>
              <a:spcBef>
                <a:spcPct val="0"/>
              </a:spcBef>
              <a:spcAft>
                <a:spcPct val="0"/>
              </a:spcAft>
              <a:defRPr sz="3000" b="1">
                <a:solidFill>
                  <a:schemeClr val="tx2"/>
                </a:solidFill>
                <a:latin typeface="Times New Roman" pitchFamily="18"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defRPr>
            </a:lvl9pPr>
          </a:lstStyle>
          <a:p>
            <a:pPr marL="0" indent="0" algn="ctr" eaLnBrk="1" hangingPunct="1">
              <a:defRPr/>
            </a:pPr>
            <a:r>
              <a:rPr kumimoji="0" lang="zh-CN" altLang="en-US" sz="4000" kern="0" dirty="0">
                <a:latin typeface="Times New Roman" panose="02020603050405020304" pitchFamily="18" charset="0"/>
                <a:ea typeface="微软雅黑" panose="020B0503020204020204" pitchFamily="34" charset="-122"/>
                <a:cs typeface="Times New Roman" panose="02020603050405020304" pitchFamily="18" charset="0"/>
              </a:rPr>
              <a:t>转基因金米</a:t>
            </a:r>
            <a:endParaRPr kumimoji="0" lang="en-US" altLang="zh-CN" sz="4000" kern="0"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7828" name="Text Box 7">
            <a:extLst>
              <a:ext uri="{FF2B5EF4-FFF2-40B4-BE49-F238E27FC236}">
                <a16:creationId xmlns:a16="http://schemas.microsoft.com/office/drawing/2014/main" id="{8A9A6C6D-BF61-4AB3-BE9A-CAEAC43B205F}"/>
              </a:ext>
            </a:extLst>
          </p:cNvPr>
          <p:cNvSpPr txBox="1">
            <a:spLocks noChangeArrowheads="1"/>
          </p:cNvSpPr>
          <p:nvPr/>
        </p:nvSpPr>
        <p:spPr bwMode="auto">
          <a:xfrm>
            <a:off x="304800" y="5189538"/>
            <a:ext cx="8458200"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282575">
              <a:defRPr kumimoji="1" sz="2500">
                <a:solidFill>
                  <a:schemeClr val="tx1"/>
                </a:solidFill>
                <a:latin typeface="Arial" panose="020B0604020202020204" pitchFamily="34" charset="0"/>
                <a:cs typeface="Arial" panose="020B0604020202020204" pitchFamily="34" charset="0"/>
              </a:defRPr>
            </a:lvl1pPr>
            <a:lvl2pPr marL="742950" indent="-285750" defTabSz="282575">
              <a:defRPr kumimoji="1" sz="2500">
                <a:solidFill>
                  <a:schemeClr val="tx1"/>
                </a:solidFill>
                <a:latin typeface="Arial" panose="020B0604020202020204" pitchFamily="34" charset="0"/>
                <a:cs typeface="Arial" panose="020B0604020202020204" pitchFamily="34" charset="0"/>
              </a:defRPr>
            </a:lvl2pPr>
            <a:lvl3pPr marL="1143000" indent="-228600" defTabSz="282575">
              <a:defRPr kumimoji="1" sz="2500">
                <a:solidFill>
                  <a:schemeClr val="tx1"/>
                </a:solidFill>
                <a:latin typeface="Arial" panose="020B0604020202020204" pitchFamily="34" charset="0"/>
                <a:cs typeface="Arial" panose="020B0604020202020204" pitchFamily="34" charset="0"/>
              </a:defRPr>
            </a:lvl3pPr>
            <a:lvl4pPr marL="1600200" indent="-228600" defTabSz="282575">
              <a:defRPr kumimoji="1" sz="2500">
                <a:solidFill>
                  <a:schemeClr val="tx1"/>
                </a:solidFill>
                <a:latin typeface="Arial" panose="020B0604020202020204" pitchFamily="34" charset="0"/>
                <a:cs typeface="Arial" panose="020B0604020202020204" pitchFamily="34" charset="0"/>
              </a:defRPr>
            </a:lvl4pPr>
            <a:lvl5pPr marL="2057400" indent="-228600" defTabSz="282575">
              <a:defRPr kumimoji="1" sz="2500">
                <a:solidFill>
                  <a:schemeClr val="tx1"/>
                </a:solidFill>
                <a:latin typeface="Arial" panose="020B0604020202020204" pitchFamily="34" charset="0"/>
                <a:cs typeface="Arial" panose="020B0604020202020204" pitchFamily="34" charset="0"/>
              </a:defRPr>
            </a:lvl5pPr>
            <a:lvl6pPr marL="25146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defTabSz="282575"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spcBef>
                <a:spcPct val="50000"/>
              </a:spcBef>
              <a:buClr>
                <a:schemeClr val="accent1"/>
              </a:buClr>
              <a:buSzPct val="140000"/>
            </a:pP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在水稻籽实中表达</a:t>
            </a:r>
            <a:r>
              <a:rPr lang="el-GR" altLang="zh-CN" sz="2400" b="1">
                <a:latin typeface="Times New Roman" panose="02020603050405020304" pitchFamily="18" charset="0"/>
                <a:ea typeface="微软雅黑" panose="020B0503020204020204" pitchFamily="34" charset="-122"/>
                <a:cs typeface="Times New Roman" panose="02020603050405020304" pitchFamily="18" charset="0"/>
              </a:rPr>
              <a:t>β</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胡萝卜素，</a:t>
            </a:r>
            <a:r>
              <a:rPr lang="el-GR" altLang="zh-CN" sz="2400" b="1">
                <a:latin typeface="Times New Roman" panose="02020603050405020304" pitchFamily="18" charset="0"/>
                <a:ea typeface="微软雅黑" panose="020B0503020204020204" pitchFamily="34" charset="-122"/>
                <a:cs typeface="Times New Roman" panose="02020603050405020304" pitchFamily="18" charset="0"/>
              </a:rPr>
              <a:t> β</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胡萝卜素是</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400" b="1"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前体，全球范围内有超过近</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200</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百万儿童患有</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V</a:t>
            </a:r>
            <a:r>
              <a:rPr lang="en-US" altLang="zh-CN" sz="2400" b="1" baseline="-25000">
                <a:latin typeface="Times New Roman" panose="02020603050405020304" pitchFamily="18" charset="0"/>
                <a:ea typeface="微软雅黑" panose="020B0503020204020204" pitchFamily="34" charset="-122"/>
                <a:cs typeface="Times New Roman" panose="02020603050405020304" pitchFamily="18" charset="0"/>
              </a:rPr>
              <a:t>A</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缺乏症</a:t>
            </a:r>
            <a:endParaRPr lang="en-GB" altLang="zh-CN"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25F79984-C835-4A49-A530-770A02E81594}"/>
              </a:ext>
            </a:extLst>
          </p:cNvPr>
          <p:cNvSpPr>
            <a:spLocks noGrp="1"/>
          </p:cNvSpPr>
          <p:nvPr>
            <p:ph type="sldNum" sz="quarter" idx="10"/>
          </p:nvPr>
        </p:nvSpPr>
        <p:spPr/>
        <p:txBody>
          <a:bodyPr/>
          <a:lstStyle/>
          <a:p>
            <a:pPr>
              <a:defRPr/>
            </a:pPr>
            <a:fld id="{C2FA6100-B3B7-4B58-993F-6062F36B2382}" type="slidenum">
              <a:rPr lang="en-US" altLang="zh-CN"/>
              <a:pPr>
                <a:defRPr/>
              </a:pPr>
              <a:t>44</a:t>
            </a:fld>
            <a:endParaRPr lang="en-US" altLang="zh-C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a:extLst>
              <a:ext uri="{FF2B5EF4-FFF2-40B4-BE49-F238E27FC236}">
                <a16:creationId xmlns:a16="http://schemas.microsoft.com/office/drawing/2014/main" id="{CB7F3977-BA87-45C2-B32B-FE528D8CDC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38" y="533400"/>
            <a:ext cx="8670925" cy="579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灯片编号占位符 2">
            <a:extLst>
              <a:ext uri="{FF2B5EF4-FFF2-40B4-BE49-F238E27FC236}">
                <a16:creationId xmlns:a16="http://schemas.microsoft.com/office/drawing/2014/main" id="{BB09B4BF-E9B7-4695-AD0D-EAEB2092B6C3}"/>
              </a:ext>
            </a:extLst>
          </p:cNvPr>
          <p:cNvSpPr>
            <a:spLocks noGrp="1"/>
          </p:cNvSpPr>
          <p:nvPr>
            <p:ph type="sldNum" sz="quarter" idx="10"/>
          </p:nvPr>
        </p:nvSpPr>
        <p:spPr/>
        <p:txBody>
          <a:bodyPr/>
          <a:lstStyle/>
          <a:p>
            <a:pPr>
              <a:defRPr/>
            </a:pPr>
            <a:fld id="{48ACF7AC-A858-45FD-ADF8-2350A55DB302}" type="slidenum">
              <a:rPr lang="en-US" altLang="zh-CN"/>
              <a:pPr>
                <a:defRPr/>
              </a:pPr>
              <a:t>45</a:t>
            </a:fld>
            <a:endParaRPr lang="en-US" altLang="zh-CN"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399E5CE-FF60-4900-A7F5-46327C3CDD5E}"/>
              </a:ext>
            </a:extLst>
          </p:cNvPr>
          <p:cNvSpPr>
            <a:spLocks noGrp="1"/>
          </p:cNvSpPr>
          <p:nvPr>
            <p:ph type="sldNum" sz="quarter" idx="10"/>
          </p:nvPr>
        </p:nvSpPr>
        <p:spPr/>
        <p:txBody>
          <a:bodyPr/>
          <a:lstStyle/>
          <a:p>
            <a:pPr>
              <a:defRPr/>
            </a:pPr>
            <a:fld id="{5BB8CDCE-9312-4872-A9E4-5A4A9A8EC5DD}" type="slidenum">
              <a:rPr lang="en-US" altLang="zh-CN" smtClean="0"/>
              <a:pPr>
                <a:defRPr/>
              </a:pPr>
              <a:t>46</a:t>
            </a:fld>
            <a:endParaRPr lang="en-US" altLang="zh-CN" dirty="0"/>
          </a:p>
        </p:txBody>
      </p:sp>
      <p:sp>
        <p:nvSpPr>
          <p:cNvPr id="3" name="文本框 2">
            <a:extLst>
              <a:ext uri="{FF2B5EF4-FFF2-40B4-BE49-F238E27FC236}">
                <a16:creationId xmlns:a16="http://schemas.microsoft.com/office/drawing/2014/main" id="{59B40633-B453-4771-8FBD-16308C23A1DB}"/>
              </a:ext>
            </a:extLst>
          </p:cNvPr>
          <p:cNvSpPr txBox="1"/>
          <p:nvPr/>
        </p:nvSpPr>
        <p:spPr>
          <a:xfrm>
            <a:off x="685800" y="2057400"/>
            <a:ext cx="8001000" cy="1107996"/>
          </a:xfrm>
          <a:prstGeom prst="rect">
            <a:avLst/>
          </a:prstGeom>
          <a:noFill/>
        </p:spPr>
        <p:txBody>
          <a:bodyPr wrap="square" rtlCol="0">
            <a:spAutoFit/>
          </a:bodyPr>
          <a:lstStyle/>
          <a:p>
            <a:pPr algn="ctr"/>
            <a:r>
              <a:rPr lang="zh-CN" altLang="en-US" sz="6600" b="1" dirty="0">
                <a:solidFill>
                  <a:srgbClr val="FF0000"/>
                </a:solidFill>
                <a:latin typeface="微软雅黑" panose="020B0503020204020204" pitchFamily="34" charset="-122"/>
                <a:ea typeface="微软雅黑" panose="020B0503020204020204" pitchFamily="34" charset="-122"/>
              </a:rPr>
              <a:t>转基因 </a:t>
            </a:r>
            <a:r>
              <a:rPr lang="zh-CN" altLang="en-US" sz="6600" b="1" dirty="0">
                <a:latin typeface="微软雅黑" panose="020B0503020204020204" pitchFamily="34" charset="-122"/>
                <a:ea typeface="微软雅黑" panose="020B0503020204020204" pitchFamily="34" charset="-122"/>
              </a:rPr>
              <a:t> </a:t>
            </a:r>
            <a:r>
              <a:rPr lang="en-US" altLang="zh-CN" sz="4400" b="1" dirty="0">
                <a:latin typeface="微软雅黑" panose="020B0503020204020204" pitchFamily="34" charset="-122"/>
                <a:ea typeface="微软雅黑" panose="020B0503020204020204" pitchFamily="34" charset="-122"/>
              </a:rPr>
              <a:t>VS.  </a:t>
            </a:r>
            <a:r>
              <a:rPr lang="zh-CN" altLang="en-US" sz="6600" b="1" dirty="0">
                <a:solidFill>
                  <a:srgbClr val="0070C0"/>
                </a:solidFill>
                <a:latin typeface="微软雅黑" panose="020B0503020204020204" pitchFamily="34" charset="-122"/>
                <a:ea typeface="微软雅黑" panose="020B0503020204020204" pitchFamily="34" charset="-122"/>
              </a:rPr>
              <a:t>基因编辑</a:t>
            </a:r>
          </a:p>
        </p:txBody>
      </p:sp>
    </p:spTree>
    <p:extLst>
      <p:ext uri="{BB962C8B-B14F-4D97-AF65-F5344CB8AC3E}">
        <p14:creationId xmlns:p14="http://schemas.microsoft.com/office/powerpoint/2010/main" val="13197184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EEE01E4E-3203-4D0E-950E-A05C0D744757}"/>
              </a:ext>
            </a:extLst>
          </p:cNvPr>
          <p:cNvSpPr>
            <a:spLocks noGrp="1" noChangeArrowheads="1"/>
          </p:cNvSpPr>
          <p:nvPr>
            <p:ph type="title"/>
          </p:nvPr>
        </p:nvSpPr>
        <p:spPr>
          <a:xfrm>
            <a:off x="228600" y="188913"/>
            <a:ext cx="8534400" cy="646112"/>
          </a:xfrm>
        </p:spPr>
        <p:txBody>
          <a:bodyPr/>
          <a:lstStyle/>
          <a:p>
            <a:pPr marL="0" indent="0" eaLnBrk="1" hangingPunct="1"/>
            <a:r>
              <a:rPr lang="zh-CN" altLang="en-US">
                <a:latin typeface="Times New Roman" panose="02020603050405020304" pitchFamily="18" charset="0"/>
              </a:rPr>
              <a:t>一则轰动世界的新闻</a:t>
            </a:r>
            <a:endParaRPr lang="en-US" altLang="zh-CN">
              <a:latin typeface="Times New Roman" panose="02020603050405020304" pitchFamily="18" charset="0"/>
            </a:endParaRPr>
          </a:p>
        </p:txBody>
      </p:sp>
      <p:sp>
        <p:nvSpPr>
          <p:cNvPr id="80899" name="Rectangle 3">
            <a:extLst>
              <a:ext uri="{FF2B5EF4-FFF2-40B4-BE49-F238E27FC236}">
                <a16:creationId xmlns:a16="http://schemas.microsoft.com/office/drawing/2014/main" id="{0A02C67D-C634-4ACD-B8C0-8BEA8EFFCF87}"/>
              </a:ext>
            </a:extLst>
          </p:cNvPr>
          <p:cNvSpPr>
            <a:spLocks noGrp="1" noChangeArrowheads="1"/>
          </p:cNvSpPr>
          <p:nvPr>
            <p:ph idx="1"/>
          </p:nvPr>
        </p:nvSpPr>
        <p:spPr>
          <a:xfrm>
            <a:off x="333375" y="966788"/>
            <a:ext cx="8534400" cy="4249737"/>
          </a:xfrm>
        </p:spPr>
        <p:txBody>
          <a:bodyPr/>
          <a:lstStyle/>
          <a:p>
            <a:pPr eaLnBrk="1" hangingPunct="1">
              <a:lnSpc>
                <a:spcPct val="150000"/>
              </a:lnSpc>
            </a:pPr>
            <a:r>
              <a:rPr lang="en-US" altLang="zh-CN" sz="2800">
                <a:latin typeface="Times New Roman" panose="02020603050405020304" pitchFamily="18" charset="0"/>
                <a:cs typeface="Times New Roman" panose="02020603050405020304" pitchFamily="18" charset="0"/>
              </a:rPr>
              <a:t>2016</a:t>
            </a:r>
            <a:r>
              <a:rPr lang="zh-CN" altLang="en-US" sz="2800">
                <a:latin typeface="Times New Roman" panose="02020603050405020304" pitchFamily="18" charset="0"/>
                <a:cs typeface="Times New Roman" panose="02020603050405020304" pitchFamily="18" charset="0"/>
              </a:rPr>
              <a:t>年</a:t>
            </a:r>
            <a:r>
              <a:rPr lang="en-US" altLang="zh-CN" sz="2800">
                <a:latin typeface="Times New Roman" panose="02020603050405020304" pitchFamily="18" charset="0"/>
                <a:cs typeface="Times New Roman" panose="02020603050405020304" pitchFamily="18" charset="0"/>
              </a:rPr>
              <a:t>4</a:t>
            </a:r>
            <a:r>
              <a:rPr lang="zh-CN" altLang="en-US" sz="2800">
                <a:latin typeface="Times New Roman" panose="02020603050405020304" pitchFamily="18" charset="0"/>
                <a:cs typeface="Times New Roman" panose="02020603050405020304" pitchFamily="18" charset="0"/>
              </a:rPr>
              <a:t>月</a:t>
            </a:r>
            <a:r>
              <a:rPr lang="en-US" altLang="zh-CN" sz="2800">
                <a:latin typeface="Times New Roman" panose="02020603050405020304" pitchFamily="18" charset="0"/>
                <a:cs typeface="Times New Roman" panose="02020603050405020304" pitchFamily="18" charset="0"/>
              </a:rPr>
              <a:t>13</a:t>
            </a:r>
            <a:r>
              <a:rPr lang="zh-CN" altLang="en-US" sz="2800">
                <a:latin typeface="Times New Roman" panose="02020603050405020304" pitchFamily="18" charset="0"/>
                <a:cs typeface="Times New Roman" panose="02020603050405020304" pitchFamily="18" charset="0"/>
              </a:rPr>
              <a:t>日，美国农业部致信宾夕法尼亚州立大学杨亦农教授称：他所培育的</a:t>
            </a:r>
            <a:r>
              <a:rPr lang="en-US" altLang="zh-CN" sz="2800">
                <a:latin typeface="Times New Roman" panose="02020603050405020304" pitchFamily="18" charset="0"/>
                <a:cs typeface="Times New Roman" panose="02020603050405020304" pitchFamily="18" charset="0"/>
              </a:rPr>
              <a:t>CRISPR</a:t>
            </a:r>
            <a:r>
              <a:rPr lang="zh-CN" altLang="en-US" sz="2800">
                <a:latin typeface="Times New Roman" panose="02020603050405020304" pitchFamily="18" charset="0"/>
                <a:cs typeface="Times New Roman" panose="02020603050405020304" pitchFamily="18" charset="0"/>
              </a:rPr>
              <a:t>基因编辑白蘑菇不会受到该机构的监管</a:t>
            </a:r>
            <a:endParaRPr lang="en-US" altLang="zh-CN" sz="2800">
              <a:latin typeface="Times New Roman" panose="02020603050405020304" pitchFamily="18" charset="0"/>
              <a:cs typeface="Times New Roman" panose="02020603050405020304" pitchFamily="18" charset="0"/>
            </a:endParaRPr>
          </a:p>
          <a:p>
            <a:pPr eaLnBrk="1" hangingPunct="1">
              <a:lnSpc>
                <a:spcPct val="150000"/>
              </a:lnSpc>
            </a:pPr>
            <a:r>
              <a:rPr lang="zh-CN" altLang="en-US" sz="2800">
                <a:latin typeface="Times New Roman" panose="02020603050405020304" pitchFamily="18" charset="0"/>
                <a:cs typeface="Times New Roman" panose="02020603050405020304" pitchFamily="18" charset="0"/>
              </a:rPr>
              <a:t>五天后，农化巨头杜邦先锋公司宣布其第一个</a:t>
            </a:r>
            <a:r>
              <a:rPr lang="en-US" altLang="zh-CN" sz="2800">
                <a:latin typeface="Times New Roman" panose="02020603050405020304" pitchFamily="18" charset="0"/>
                <a:cs typeface="Times New Roman" panose="02020603050405020304" pitchFamily="18" charset="0"/>
              </a:rPr>
              <a:t>CRISPR</a:t>
            </a:r>
            <a:r>
              <a:rPr lang="zh-CN" altLang="en-US" sz="2800">
                <a:latin typeface="Times New Roman" panose="02020603050405020304" pitchFamily="18" charset="0"/>
                <a:cs typeface="Times New Roman" panose="02020603050405020304" pitchFamily="18" charset="0"/>
              </a:rPr>
              <a:t>玉米的上市计划：于</a:t>
            </a:r>
            <a:r>
              <a:rPr lang="en-US" altLang="zh-CN" sz="2800">
                <a:latin typeface="Times New Roman" panose="02020603050405020304" pitchFamily="18" charset="0"/>
                <a:cs typeface="Times New Roman" panose="02020603050405020304" pitchFamily="18" charset="0"/>
              </a:rPr>
              <a:t>2021</a:t>
            </a:r>
            <a:r>
              <a:rPr lang="zh-CN" altLang="en-US" sz="2800">
                <a:latin typeface="Times New Roman" panose="02020603050405020304" pitchFamily="18" charset="0"/>
                <a:cs typeface="Times New Roman" panose="02020603050405020304" pitchFamily="18" charset="0"/>
              </a:rPr>
              <a:t>年让农民种上这种玉米，它也刚刚获得美国农业部的放行</a:t>
            </a:r>
            <a:endParaRPr lang="en-US" altLang="zh-CN" sz="2800">
              <a:latin typeface="Times New Roman" panose="02020603050405020304" pitchFamily="18" charset="0"/>
              <a:cs typeface="Times New Roman" panose="02020603050405020304" pitchFamily="18" charset="0"/>
            </a:endParaRPr>
          </a:p>
        </p:txBody>
      </p:sp>
      <p:sp>
        <p:nvSpPr>
          <p:cNvPr id="102406" name="TextBox 1">
            <a:extLst>
              <a:ext uri="{FF2B5EF4-FFF2-40B4-BE49-F238E27FC236}">
                <a16:creationId xmlns:a16="http://schemas.microsoft.com/office/drawing/2014/main" id="{8084DE2A-08E6-4A2D-BCFF-2F6F80596F5C}"/>
              </a:ext>
            </a:extLst>
          </p:cNvPr>
          <p:cNvSpPr txBox="1">
            <a:spLocks noChangeArrowheads="1"/>
          </p:cNvSpPr>
          <p:nvPr/>
        </p:nvSpPr>
        <p:spPr bwMode="auto">
          <a:xfrm>
            <a:off x="676275" y="5216525"/>
            <a:ext cx="7848600" cy="13096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150000"/>
              </a:lnSpc>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在不到一周的时间里，美国农业部相继豁免了一种基因编辑蘑菇和一种基因编辑玉米的监管</a:t>
            </a:r>
          </a:p>
        </p:txBody>
      </p:sp>
      <p:sp>
        <p:nvSpPr>
          <p:cNvPr id="3" name="灯片编号占位符 2">
            <a:extLst>
              <a:ext uri="{FF2B5EF4-FFF2-40B4-BE49-F238E27FC236}">
                <a16:creationId xmlns:a16="http://schemas.microsoft.com/office/drawing/2014/main" id="{8384AA9F-5DC6-44B9-B29D-A75B4949B0C0}"/>
              </a:ext>
            </a:extLst>
          </p:cNvPr>
          <p:cNvSpPr>
            <a:spLocks noGrp="1"/>
          </p:cNvSpPr>
          <p:nvPr>
            <p:ph type="sldNum" sz="quarter" idx="10"/>
          </p:nvPr>
        </p:nvSpPr>
        <p:spPr/>
        <p:txBody>
          <a:bodyPr/>
          <a:lstStyle/>
          <a:p>
            <a:pPr>
              <a:defRPr/>
            </a:pPr>
            <a:fld id="{B50469FA-04EA-4285-83A1-5082A2540E00}" type="slidenum">
              <a:rPr lang="en-US" altLang="zh-CN"/>
              <a:pPr>
                <a:defRPr/>
              </a:pPr>
              <a:t>47</a:t>
            </a:fld>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06"/>
                                        </p:tgtEl>
                                        <p:attrNameLst>
                                          <p:attrName>style.visibility</p:attrName>
                                        </p:attrNameLst>
                                      </p:cBhvr>
                                      <p:to>
                                        <p:strVal val="visible"/>
                                      </p:to>
                                    </p:set>
                                    <p:animEffect transition="in" filter="fade">
                                      <p:cBhvr>
                                        <p:cTn id="7" dur="500"/>
                                        <p:tgtEl>
                                          <p:spTgt spid="1024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s://www.plantsciences.ucdavis.edu/plantsciences_faculty/beckles/img/news.jpg">
            <a:extLst>
              <a:ext uri="{FF2B5EF4-FFF2-40B4-BE49-F238E27FC236}">
                <a16:creationId xmlns:a16="http://schemas.microsoft.com/office/drawing/2014/main" id="{B8E93CDE-B1B6-4F28-A6FD-3F23817ED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9325" y="1068388"/>
            <a:ext cx="7045325" cy="576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Rectangle 2">
            <a:extLst>
              <a:ext uri="{FF2B5EF4-FFF2-40B4-BE49-F238E27FC236}">
                <a16:creationId xmlns:a16="http://schemas.microsoft.com/office/drawing/2014/main" id="{C836E01A-6170-4DE0-AD4F-1BE90EB8392E}"/>
              </a:ext>
            </a:extLst>
          </p:cNvPr>
          <p:cNvSpPr>
            <a:spLocks noGrp="1" noChangeArrowheads="1"/>
          </p:cNvSpPr>
          <p:nvPr>
            <p:ph type="title" idx="4294967295"/>
          </p:nvPr>
        </p:nvSpPr>
        <p:spPr>
          <a:xfrm>
            <a:off x="0" y="254000"/>
            <a:ext cx="8534400" cy="646113"/>
          </a:xfrm>
        </p:spPr>
        <p:txBody>
          <a:bodyPr/>
          <a:lstStyle/>
          <a:p>
            <a:pPr marL="0" indent="0" algn="ctr" eaLnBrk="1" hangingPunct="1"/>
            <a:r>
              <a:rPr lang="zh-CN" altLang="en-US"/>
              <a:t>两种基因编辑作物免于监管</a:t>
            </a:r>
            <a:endParaRPr lang="en-US" altLang="zh-CN"/>
          </a:p>
        </p:txBody>
      </p:sp>
      <p:sp>
        <p:nvSpPr>
          <p:cNvPr id="3" name="灯片编号占位符 2">
            <a:extLst>
              <a:ext uri="{FF2B5EF4-FFF2-40B4-BE49-F238E27FC236}">
                <a16:creationId xmlns:a16="http://schemas.microsoft.com/office/drawing/2014/main" id="{442F6576-5F73-4FC5-A4B8-8D94FD0FC85A}"/>
              </a:ext>
            </a:extLst>
          </p:cNvPr>
          <p:cNvSpPr>
            <a:spLocks noGrp="1"/>
          </p:cNvSpPr>
          <p:nvPr>
            <p:ph type="sldNum" sz="quarter" idx="10"/>
          </p:nvPr>
        </p:nvSpPr>
        <p:spPr/>
        <p:txBody>
          <a:bodyPr/>
          <a:lstStyle/>
          <a:p>
            <a:pPr>
              <a:defRPr/>
            </a:pPr>
            <a:fld id="{68C5E645-D2AF-4D6C-BF7E-B18A9C469E2C}" type="slidenum">
              <a:rPr lang="en-US" altLang="zh-CN"/>
              <a:pPr>
                <a:defRPr/>
              </a:pPr>
              <a:t>48</a:t>
            </a:fld>
            <a:endParaRPr lang="en-US" altLang="zh-CN" dirty="0"/>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58DD5502-2E78-4330-9465-648DD27ABB5E}"/>
              </a:ext>
            </a:extLst>
          </p:cNvPr>
          <p:cNvSpPr>
            <a:spLocks noGrp="1" noChangeArrowheads="1"/>
          </p:cNvSpPr>
          <p:nvPr>
            <p:ph type="title"/>
          </p:nvPr>
        </p:nvSpPr>
        <p:spPr>
          <a:xfrm>
            <a:off x="228600" y="228600"/>
            <a:ext cx="8534400" cy="646113"/>
          </a:xfrm>
        </p:spPr>
        <p:txBody>
          <a:bodyPr/>
          <a:lstStyle/>
          <a:p>
            <a:pPr marL="0" indent="0" eaLnBrk="1" hangingPunct="1"/>
            <a:r>
              <a:rPr lang="zh-CN" altLang="en-US">
                <a:latin typeface="Times New Roman" panose="02020603050405020304" pitchFamily="18" charset="0"/>
              </a:rPr>
              <a:t>基因编辑作物是个啥？</a:t>
            </a:r>
            <a:endParaRPr lang="en-US" altLang="zh-CN">
              <a:latin typeface="Times New Roman" panose="02020603050405020304" pitchFamily="18" charset="0"/>
            </a:endParaRPr>
          </a:p>
        </p:txBody>
      </p:sp>
      <p:sp>
        <p:nvSpPr>
          <p:cNvPr id="84995" name="Rectangle 3">
            <a:extLst>
              <a:ext uri="{FF2B5EF4-FFF2-40B4-BE49-F238E27FC236}">
                <a16:creationId xmlns:a16="http://schemas.microsoft.com/office/drawing/2014/main" id="{EF0A9B67-96DB-4697-AA20-90AABFD5DB34}"/>
              </a:ext>
            </a:extLst>
          </p:cNvPr>
          <p:cNvSpPr>
            <a:spLocks noGrp="1" noChangeArrowheads="1"/>
          </p:cNvSpPr>
          <p:nvPr>
            <p:ph idx="1"/>
          </p:nvPr>
        </p:nvSpPr>
        <p:spPr>
          <a:xfrm>
            <a:off x="228600" y="1143000"/>
            <a:ext cx="8534400" cy="5176838"/>
          </a:xfrm>
        </p:spPr>
        <p:txBody>
          <a:bodyPr/>
          <a:lstStyle/>
          <a:p>
            <a:pPr eaLnBrk="1" hangingPunct="1">
              <a:lnSpc>
                <a:spcPct val="150000"/>
              </a:lnSpc>
            </a:pPr>
            <a:r>
              <a:rPr lang="zh-CN" altLang="en-US" sz="2800" dirty="0">
                <a:latin typeface="Times New Roman" panose="02020603050405020304" pitchFamily="18" charset="0"/>
                <a:cs typeface="Times New Roman" panose="02020603050405020304" pitchFamily="18" charset="0"/>
              </a:rPr>
              <a:t>所谓的</a:t>
            </a:r>
            <a:r>
              <a:rPr lang="zh-CN" altLang="en-US" sz="2800" dirty="0">
                <a:solidFill>
                  <a:srgbClr val="FF0000"/>
                </a:solidFill>
                <a:latin typeface="Times New Roman" panose="02020603050405020304" pitchFamily="18" charset="0"/>
                <a:cs typeface="Times New Roman" panose="02020603050405020304" pitchFamily="18" charset="0"/>
              </a:rPr>
              <a:t>基因编辑作物（</a:t>
            </a:r>
            <a:r>
              <a:rPr lang="en-US" altLang="zh-CN" sz="2800" dirty="0">
                <a:solidFill>
                  <a:srgbClr val="FF0000"/>
                </a:solidFill>
                <a:latin typeface="Times New Roman" panose="02020603050405020304" pitchFamily="18" charset="0"/>
                <a:cs typeface="Times New Roman" panose="02020603050405020304" pitchFamily="18" charset="0"/>
              </a:rPr>
              <a:t>Gene editing crop</a:t>
            </a:r>
            <a:r>
              <a:rPr lang="zh-CN" altLang="en-US" sz="2800" dirty="0">
                <a:solidFill>
                  <a:srgbClr val="FF0000"/>
                </a:solidFill>
                <a:latin typeface="Times New Roman" panose="02020603050405020304" pitchFamily="18" charset="0"/>
                <a:cs typeface="Times New Roman" panose="02020603050405020304" pitchFamily="18" charset="0"/>
              </a:rPr>
              <a:t>）</a:t>
            </a:r>
            <a:r>
              <a:rPr lang="zh-CN" altLang="en-US" sz="2800" dirty="0">
                <a:latin typeface="Times New Roman" panose="02020603050405020304" pitchFamily="18" charset="0"/>
                <a:cs typeface="Times New Roman" panose="02020603050405020304" pitchFamily="18" charset="0"/>
              </a:rPr>
              <a:t>，指的是利用</a:t>
            </a:r>
            <a:r>
              <a:rPr lang="en-US" altLang="zh-CN" sz="2800" dirty="0">
                <a:latin typeface="Times New Roman" panose="02020603050405020304" pitchFamily="18" charset="0"/>
                <a:cs typeface="Times New Roman" panose="02020603050405020304" pitchFamily="18" charset="0"/>
              </a:rPr>
              <a:t>CRISPR-Cas9</a:t>
            </a:r>
            <a:r>
              <a:rPr lang="zh-CN" altLang="en-US" sz="2800" dirty="0">
                <a:latin typeface="Times New Roman" panose="02020603050405020304" pitchFamily="18" charset="0"/>
                <a:cs typeface="Times New Roman" panose="02020603050405020304" pitchFamily="18" charset="0"/>
              </a:rPr>
              <a:t>等基因编辑技术精确修改过基因的作物</a:t>
            </a:r>
            <a:endParaRPr lang="en-US" altLang="zh-CN" sz="2800" dirty="0">
              <a:latin typeface="Times New Roman" panose="02020603050405020304" pitchFamily="18" charset="0"/>
              <a:cs typeface="Times New Roman" panose="02020603050405020304" pitchFamily="18" charset="0"/>
            </a:endParaRPr>
          </a:p>
          <a:p>
            <a:pPr eaLnBrk="1" hangingPunct="1">
              <a:lnSpc>
                <a:spcPct val="150000"/>
              </a:lnSpc>
            </a:pPr>
            <a:r>
              <a:rPr lang="zh-CN" altLang="en-US" sz="2800" dirty="0">
                <a:latin typeface="Times New Roman" panose="02020603050405020304" pitchFamily="18" charset="0"/>
                <a:cs typeface="Times New Roman" panose="02020603050405020304" pitchFamily="18" charset="0"/>
              </a:rPr>
              <a:t>与传统转基因作物相比，基因编辑的产物更加精确可控，对基因的改变也更加自由，同时在大多数情况下并不会加入来自其他物种的基因</a:t>
            </a:r>
          </a:p>
          <a:p>
            <a:pPr eaLnBrk="1" hangingPunct="1">
              <a:lnSpc>
                <a:spcPct val="150000"/>
              </a:lnSpc>
            </a:pPr>
            <a:endParaRPr lang="en-US" altLang="zh-CN" sz="2800" dirty="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186CF335-D6A0-42DD-8468-84790DBFA6FB}"/>
              </a:ext>
            </a:extLst>
          </p:cNvPr>
          <p:cNvSpPr>
            <a:spLocks noGrp="1"/>
          </p:cNvSpPr>
          <p:nvPr>
            <p:ph type="sldNum" sz="quarter" idx="10"/>
          </p:nvPr>
        </p:nvSpPr>
        <p:spPr/>
        <p:txBody>
          <a:bodyPr/>
          <a:lstStyle/>
          <a:p>
            <a:pPr>
              <a:defRPr/>
            </a:pPr>
            <a:fld id="{A641D0F4-5179-47FC-8046-5FB433DD5FAA}" type="slidenum">
              <a:rPr lang="en-US" altLang="zh-CN"/>
              <a:pPr>
                <a:defRPr/>
              </a:pPr>
              <a:t>49</a:t>
            </a:fld>
            <a:endParaRPr lang="en-US" altLang="zh-CN" dirty="0"/>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组合 3">
            <a:extLst>
              <a:ext uri="{FF2B5EF4-FFF2-40B4-BE49-F238E27FC236}">
                <a16:creationId xmlns:a16="http://schemas.microsoft.com/office/drawing/2014/main" id="{3F49EC12-5563-4117-89D9-6B22AD371DA0}"/>
              </a:ext>
            </a:extLst>
          </p:cNvPr>
          <p:cNvGrpSpPr>
            <a:grpSpLocks/>
          </p:cNvGrpSpPr>
          <p:nvPr/>
        </p:nvGrpSpPr>
        <p:grpSpPr bwMode="auto">
          <a:xfrm>
            <a:off x="1219200" y="730250"/>
            <a:ext cx="7616825" cy="6011863"/>
            <a:chOff x="1222820" y="609600"/>
            <a:chExt cx="7616380" cy="6012597"/>
          </a:xfrm>
        </p:grpSpPr>
        <p:pic>
          <p:nvPicPr>
            <p:cNvPr id="14341" name="图片 1">
              <a:extLst>
                <a:ext uri="{FF2B5EF4-FFF2-40B4-BE49-F238E27FC236}">
                  <a16:creationId xmlns:a16="http://schemas.microsoft.com/office/drawing/2014/main" id="{CC1B2C88-711D-4971-A246-E1987F19190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343211"/>
              <a:ext cx="4270820" cy="4646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文本框 2">
              <a:extLst>
                <a:ext uri="{FF2B5EF4-FFF2-40B4-BE49-F238E27FC236}">
                  <a16:creationId xmlns:a16="http://schemas.microsoft.com/office/drawing/2014/main" id="{79CF6870-F16E-4870-8842-18AFE74105AA}"/>
                </a:ext>
              </a:extLst>
            </p:cNvPr>
            <p:cNvSpPr txBox="1">
              <a:spLocks noChangeArrowheads="1"/>
            </p:cNvSpPr>
            <p:nvPr/>
          </p:nvSpPr>
          <p:spPr bwMode="auto">
            <a:xfrm>
              <a:off x="3581400" y="609600"/>
              <a:ext cx="16764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启动子和操纵基因</a:t>
              </a:r>
            </a:p>
          </p:txBody>
        </p:sp>
        <p:sp>
          <p:nvSpPr>
            <p:cNvPr id="14343" name="文本框 4">
              <a:extLst>
                <a:ext uri="{FF2B5EF4-FFF2-40B4-BE49-F238E27FC236}">
                  <a16:creationId xmlns:a16="http://schemas.microsoft.com/office/drawing/2014/main" id="{00E357FE-D50D-4867-BA65-1DD9FBD8F8FF}"/>
                </a:ext>
              </a:extLst>
            </p:cNvPr>
            <p:cNvSpPr txBox="1">
              <a:spLocks noChangeArrowheads="1"/>
            </p:cNvSpPr>
            <p:nvPr/>
          </p:nvSpPr>
          <p:spPr bwMode="auto">
            <a:xfrm>
              <a:off x="6248400" y="320498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终止子</a:t>
              </a:r>
            </a:p>
          </p:txBody>
        </p:sp>
        <p:sp>
          <p:nvSpPr>
            <p:cNvPr id="14344" name="文本框 5">
              <a:extLst>
                <a:ext uri="{FF2B5EF4-FFF2-40B4-BE49-F238E27FC236}">
                  <a16:creationId xmlns:a16="http://schemas.microsoft.com/office/drawing/2014/main" id="{7FCCA1BF-9A09-4FAD-B68B-7145FCAB5DD3}"/>
                </a:ext>
              </a:extLst>
            </p:cNvPr>
            <p:cNvSpPr txBox="1">
              <a:spLocks noChangeArrowheads="1"/>
            </p:cNvSpPr>
            <p:nvPr/>
          </p:nvSpPr>
          <p:spPr bwMode="auto">
            <a:xfrm>
              <a:off x="3886200" y="3354822"/>
              <a:ext cx="1676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核糖体结合位点</a:t>
              </a:r>
            </a:p>
          </p:txBody>
        </p:sp>
        <p:sp>
          <p:nvSpPr>
            <p:cNvPr id="14345" name="文本框 6">
              <a:extLst>
                <a:ext uri="{FF2B5EF4-FFF2-40B4-BE49-F238E27FC236}">
                  <a16:creationId xmlns:a16="http://schemas.microsoft.com/office/drawing/2014/main" id="{DBDAC743-02A2-4649-A216-9048F3BFA027}"/>
                </a:ext>
              </a:extLst>
            </p:cNvPr>
            <p:cNvSpPr txBox="1">
              <a:spLocks noChangeArrowheads="1"/>
            </p:cNvSpPr>
            <p:nvPr/>
          </p:nvSpPr>
          <p:spPr bwMode="auto">
            <a:xfrm>
              <a:off x="1222820" y="5334000"/>
              <a:ext cx="1676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复制起点</a:t>
              </a:r>
            </a:p>
          </p:txBody>
        </p:sp>
        <p:sp>
          <p:nvSpPr>
            <p:cNvPr id="14346" name="文本框 7">
              <a:extLst>
                <a:ext uri="{FF2B5EF4-FFF2-40B4-BE49-F238E27FC236}">
                  <a16:creationId xmlns:a16="http://schemas.microsoft.com/office/drawing/2014/main" id="{5C69EEC2-5EA4-4922-846B-7993CB01018D}"/>
                </a:ext>
              </a:extLst>
            </p:cNvPr>
            <p:cNvSpPr txBox="1">
              <a:spLocks noChangeArrowheads="1"/>
            </p:cNvSpPr>
            <p:nvPr/>
          </p:nvSpPr>
          <p:spPr bwMode="auto">
            <a:xfrm>
              <a:off x="1222820" y="1905000"/>
              <a:ext cx="209188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调节基因，编码阻遏蛋白</a:t>
              </a:r>
            </a:p>
          </p:txBody>
        </p:sp>
        <p:sp>
          <p:nvSpPr>
            <p:cNvPr id="14347" name="文本框 8">
              <a:extLst>
                <a:ext uri="{FF2B5EF4-FFF2-40B4-BE49-F238E27FC236}">
                  <a16:creationId xmlns:a16="http://schemas.microsoft.com/office/drawing/2014/main" id="{E9B8AB77-C0E4-44FA-8542-C9AE3DE043C2}"/>
                </a:ext>
              </a:extLst>
            </p:cNvPr>
            <p:cNvSpPr txBox="1">
              <a:spLocks noChangeArrowheads="1"/>
            </p:cNvSpPr>
            <p:nvPr/>
          </p:nvSpPr>
          <p:spPr bwMode="auto">
            <a:xfrm>
              <a:off x="6477000" y="1690512"/>
              <a:ext cx="2362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克隆位点：具有多种限制性内切酶唯一酶切位点</a:t>
              </a:r>
            </a:p>
          </p:txBody>
        </p:sp>
        <p:sp>
          <p:nvSpPr>
            <p:cNvPr id="14348" name="文本框 9">
              <a:extLst>
                <a:ext uri="{FF2B5EF4-FFF2-40B4-BE49-F238E27FC236}">
                  <a16:creationId xmlns:a16="http://schemas.microsoft.com/office/drawing/2014/main" id="{FD2204A2-4622-47D2-9D25-537B7F0203E9}"/>
                </a:ext>
              </a:extLst>
            </p:cNvPr>
            <p:cNvSpPr txBox="1">
              <a:spLocks noChangeArrowheads="1"/>
            </p:cNvSpPr>
            <p:nvPr/>
          </p:nvSpPr>
          <p:spPr bwMode="auto">
            <a:xfrm>
              <a:off x="5728447" y="5791200"/>
              <a:ext cx="2362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黑体" panose="02010609060101010101" pitchFamily="49" charset="-122"/>
                  <a:ea typeface="黑体" panose="02010609060101010101" pitchFamily="49" charset="-122"/>
                </a:rPr>
                <a:t>标记基因，如：抗生素抗性基因</a:t>
              </a:r>
            </a:p>
          </p:txBody>
        </p:sp>
      </p:grpSp>
      <p:sp>
        <p:nvSpPr>
          <p:cNvPr id="14339" name="Rectangle 2">
            <a:extLst>
              <a:ext uri="{FF2B5EF4-FFF2-40B4-BE49-F238E27FC236}">
                <a16:creationId xmlns:a16="http://schemas.microsoft.com/office/drawing/2014/main" id="{0473289D-8D65-44DC-9EFD-3D33BFAACB80}"/>
              </a:ext>
            </a:extLst>
          </p:cNvPr>
          <p:cNvSpPr>
            <a:spLocks noGrp="1" noChangeArrowheads="1"/>
          </p:cNvSpPr>
          <p:nvPr>
            <p:ph type="title" idx="4294967295"/>
          </p:nvPr>
        </p:nvSpPr>
        <p:spPr>
          <a:xfrm>
            <a:off x="0" y="123825"/>
            <a:ext cx="3886200" cy="646113"/>
          </a:xfrm>
        </p:spPr>
        <p:txBody>
          <a:bodyPr/>
          <a:lstStyle/>
          <a:p>
            <a:pPr marL="0" indent="0" algn="ctr" eaLnBrk="1" hangingPunct="1"/>
            <a:r>
              <a:rPr lang="zh-CN" altLang="en-US">
                <a:latin typeface="微软雅黑" panose="020B0503020204020204" pitchFamily="34" charset="-122"/>
              </a:rPr>
              <a:t>原核表达载体</a:t>
            </a:r>
            <a:endParaRPr lang="en-US" altLang="zh-CN">
              <a:latin typeface="微软雅黑" panose="020B0503020204020204" pitchFamily="34" charset="-122"/>
            </a:endParaRPr>
          </a:p>
        </p:txBody>
      </p:sp>
      <p:sp>
        <p:nvSpPr>
          <p:cNvPr id="3" name="灯片编号占位符 2">
            <a:extLst>
              <a:ext uri="{FF2B5EF4-FFF2-40B4-BE49-F238E27FC236}">
                <a16:creationId xmlns:a16="http://schemas.microsoft.com/office/drawing/2014/main" id="{4D843259-CA22-420E-A34B-3D925EA1B27B}"/>
              </a:ext>
            </a:extLst>
          </p:cNvPr>
          <p:cNvSpPr>
            <a:spLocks noGrp="1"/>
          </p:cNvSpPr>
          <p:nvPr>
            <p:ph type="sldNum" sz="quarter" idx="10"/>
          </p:nvPr>
        </p:nvSpPr>
        <p:spPr/>
        <p:txBody>
          <a:bodyPr/>
          <a:lstStyle/>
          <a:p>
            <a:pPr>
              <a:defRPr/>
            </a:pPr>
            <a:fld id="{9EC0C5A4-0B6D-4AE7-976B-D720CAE69A75}" type="slidenum">
              <a:rPr lang="en-US" altLang="zh-CN"/>
              <a:pPr>
                <a:defRPr/>
              </a:pPr>
              <a:t>5</a:t>
            </a:fld>
            <a:endParaRPr lang="en-US" altLang="zh-CN" dirty="0"/>
          </a:p>
        </p:txBody>
      </p:sp>
    </p:spTree>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2DBDCE61-7ACA-4746-AE1F-DEF13E517067}"/>
              </a:ext>
            </a:extLst>
          </p:cNvPr>
          <p:cNvSpPr>
            <a:spLocks noGrp="1" noChangeArrowheads="1"/>
          </p:cNvSpPr>
          <p:nvPr>
            <p:ph type="title"/>
          </p:nvPr>
        </p:nvSpPr>
        <p:spPr>
          <a:xfrm>
            <a:off x="228600" y="254000"/>
            <a:ext cx="8534400" cy="646113"/>
          </a:xfrm>
        </p:spPr>
        <p:txBody>
          <a:bodyPr/>
          <a:lstStyle/>
          <a:p>
            <a:pPr marL="0" indent="0" eaLnBrk="1" hangingPunct="1"/>
            <a:r>
              <a:rPr lang="zh-CN" altLang="en-US">
                <a:latin typeface="Times New Roman" panose="02020603050405020304" pitchFamily="18" charset="0"/>
              </a:rPr>
              <a:t>什么是</a:t>
            </a:r>
            <a:r>
              <a:rPr lang="en-US" altLang="zh-CN">
                <a:latin typeface="Times New Roman" panose="02020603050405020304" pitchFamily="18" charset="0"/>
              </a:rPr>
              <a:t>CRISPR</a:t>
            </a:r>
            <a:r>
              <a:rPr lang="zh-CN" altLang="en-US">
                <a:latin typeface="Times New Roman" panose="02020603050405020304" pitchFamily="18" charset="0"/>
              </a:rPr>
              <a:t>？</a:t>
            </a:r>
            <a:endParaRPr lang="en-US" altLang="zh-CN">
              <a:latin typeface="Times New Roman" panose="02020603050405020304" pitchFamily="18" charset="0"/>
            </a:endParaRPr>
          </a:p>
        </p:txBody>
      </p:sp>
      <p:sp>
        <p:nvSpPr>
          <p:cNvPr id="87043" name="Rectangle 3">
            <a:extLst>
              <a:ext uri="{FF2B5EF4-FFF2-40B4-BE49-F238E27FC236}">
                <a16:creationId xmlns:a16="http://schemas.microsoft.com/office/drawing/2014/main" id="{A16CE843-7999-4754-823C-8FEF3D958200}"/>
              </a:ext>
            </a:extLst>
          </p:cNvPr>
          <p:cNvSpPr>
            <a:spLocks noGrp="1" noChangeArrowheads="1"/>
          </p:cNvSpPr>
          <p:nvPr>
            <p:ph idx="1"/>
          </p:nvPr>
        </p:nvSpPr>
        <p:spPr>
          <a:xfrm>
            <a:off x="4913313" y="2128838"/>
            <a:ext cx="3657600" cy="2600325"/>
          </a:xfrm>
        </p:spPr>
        <p:txBody>
          <a:bodyPr/>
          <a:lstStyle/>
          <a:p>
            <a:pPr eaLnBrk="1" hangingPunct="1">
              <a:lnSpc>
                <a:spcPct val="150000"/>
              </a:lnSpc>
            </a:pPr>
            <a:r>
              <a:rPr lang="zh-CN" altLang="en-US" sz="2800">
                <a:latin typeface="Times New Roman" panose="02020603050405020304" pitchFamily="18" charset="0"/>
                <a:cs typeface="Times New Roman" panose="02020603050405020304" pitchFamily="18" charset="0"/>
              </a:rPr>
              <a:t>是一个广泛存在于细菌和古细菌基因组中的特殊</a:t>
            </a:r>
            <a:r>
              <a:rPr lang="en-US" altLang="zh-CN" sz="2800">
                <a:latin typeface="Times New Roman" panose="02020603050405020304" pitchFamily="18" charset="0"/>
                <a:cs typeface="Times New Roman" panose="02020603050405020304" pitchFamily="18" charset="0"/>
              </a:rPr>
              <a:t>DNA</a:t>
            </a:r>
            <a:r>
              <a:rPr lang="zh-CN" altLang="en-US" sz="2800">
                <a:latin typeface="Times New Roman" panose="02020603050405020304" pitchFamily="18" charset="0"/>
                <a:cs typeface="Times New Roman" panose="02020603050405020304" pitchFamily="18" charset="0"/>
              </a:rPr>
              <a:t>重复序列家族</a:t>
            </a:r>
            <a:endParaRPr lang="en-US" altLang="zh-CN" sz="2800">
              <a:latin typeface="Times New Roman" panose="02020603050405020304" pitchFamily="18" charset="0"/>
              <a:cs typeface="Times New Roman" panose="02020603050405020304" pitchFamily="18" charset="0"/>
            </a:endParaRPr>
          </a:p>
        </p:txBody>
      </p:sp>
      <p:sp>
        <p:nvSpPr>
          <p:cNvPr id="87044" name="矩形 2">
            <a:extLst>
              <a:ext uri="{FF2B5EF4-FFF2-40B4-BE49-F238E27FC236}">
                <a16:creationId xmlns:a16="http://schemas.microsoft.com/office/drawing/2014/main" id="{474A1B91-75C3-497F-8E8F-45FC7E7EC6B7}"/>
              </a:ext>
            </a:extLst>
          </p:cNvPr>
          <p:cNvSpPr>
            <a:spLocks noChangeArrowheads="1"/>
          </p:cNvSpPr>
          <p:nvPr/>
        </p:nvSpPr>
        <p:spPr bwMode="auto">
          <a:xfrm>
            <a:off x="457200" y="5194300"/>
            <a:ext cx="53625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lnSpc>
                <a:spcPct val="150000"/>
              </a:lnSpc>
            </a:pPr>
            <a:r>
              <a:rPr lang="zh-CN" altLang="en-US" sz="24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成簇规律性间隔短回文重复序列</a:t>
            </a:r>
            <a:endParaRPr lang="en-US" altLang="zh-CN" sz="2400" b="1">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graphicFrame>
        <p:nvGraphicFramePr>
          <p:cNvPr id="4" name="表格 4">
            <a:extLst>
              <a:ext uri="{FF2B5EF4-FFF2-40B4-BE49-F238E27FC236}">
                <a16:creationId xmlns:a16="http://schemas.microsoft.com/office/drawing/2014/main" id="{44405CB0-0336-42D2-8EB5-52217D60AB69}"/>
              </a:ext>
            </a:extLst>
          </p:cNvPr>
          <p:cNvGraphicFramePr>
            <a:graphicFrameLocks noGrp="1"/>
          </p:cNvGraphicFramePr>
          <p:nvPr/>
        </p:nvGraphicFramePr>
        <p:xfrm>
          <a:off x="1295400" y="1576388"/>
          <a:ext cx="3124200" cy="3475038"/>
        </p:xfrm>
        <a:graphic>
          <a:graphicData uri="http://schemas.openxmlformats.org/drawingml/2006/table">
            <a:tbl>
              <a:tblPr/>
              <a:tblGrid>
                <a:gridCol w="474663">
                  <a:extLst>
                    <a:ext uri="{9D8B030D-6E8A-4147-A177-3AD203B41FA5}">
                      <a16:colId xmlns:a16="http://schemas.microsoft.com/office/drawing/2014/main" val="20000"/>
                    </a:ext>
                  </a:extLst>
                </a:gridCol>
                <a:gridCol w="2649537">
                  <a:extLst>
                    <a:ext uri="{9D8B030D-6E8A-4147-A177-3AD203B41FA5}">
                      <a16:colId xmlns:a16="http://schemas.microsoft.com/office/drawing/2014/main" val="20001"/>
                    </a:ext>
                  </a:extLst>
                </a:gridCol>
              </a:tblGrid>
              <a:tr h="579173">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C</a:t>
                      </a:r>
                      <a:endParaRPr kumimoji="0" lang="zh-CN" altLang="en-US"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rPr>
                        <a:t>Clustered</a:t>
                      </a:r>
                      <a:endParaRPr kumimoji="0" lang="zh-CN" altLang="en-US"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79173">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R</a:t>
                      </a:r>
                      <a:endParaRPr kumimoji="0" lang="zh-CN" altLang="en-US"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rPr>
                        <a:t>regularly</a:t>
                      </a:r>
                      <a:endParaRPr kumimoji="0" lang="zh-CN" altLang="en-US"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79173">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I</a:t>
                      </a:r>
                      <a:endParaRPr kumimoji="0" lang="zh-CN" altLang="en-US"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rPr>
                        <a:t>interspaced</a:t>
                      </a:r>
                      <a:endParaRPr kumimoji="0" lang="zh-CN" altLang="en-US"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79173">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S</a:t>
                      </a:r>
                      <a:endParaRPr kumimoji="0" lang="zh-CN" altLang="en-US"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rPr>
                        <a:t>short</a:t>
                      </a:r>
                      <a:endParaRPr kumimoji="0" lang="zh-CN" altLang="en-US" sz="3200" b="1" i="0" u="none" strike="noStrike" cap="none" normalizeH="0" baseline="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579173">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P</a:t>
                      </a:r>
                      <a:endParaRPr kumimoji="0" lang="zh-CN" altLang="en-US"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rPr>
                        <a:t>palindromic</a:t>
                      </a:r>
                      <a:endParaRPr kumimoji="0" lang="zh-CN" altLang="en-US" sz="3200" b="1" i="0" u="none" strike="noStrike" cap="none" normalizeH="0" baseline="0" dirty="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579173">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R</a:t>
                      </a:r>
                      <a:endParaRPr kumimoji="0" lang="zh-CN" altLang="en-US" sz="3200" b="1" i="0" u="none" strike="noStrike" cap="none" normalizeH="0" baseline="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tc>
                  <a:txBody>
                    <a:bodyPr/>
                    <a:lstStyle>
                      <a:lvl1pPr>
                        <a:spcBef>
                          <a:spcPct val="45000"/>
                        </a:spcBef>
                        <a:spcAft>
                          <a:spcPct val="20000"/>
                        </a:spcAft>
                        <a:buClr>
                          <a:schemeClr val="tx2"/>
                        </a:buCl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742950" indent="-285750">
                        <a:spcBef>
                          <a:spcPct val="45000"/>
                        </a:spcBef>
                        <a:spcAft>
                          <a:spcPct val="20000"/>
                        </a:spcAft>
                        <a:buClr>
                          <a:schemeClr val="tx2"/>
                        </a:buClr>
                        <a:buFont typeface="Times New Roman" panose="02020603050405020304" pitchFamily="18" charset="0"/>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143000" indent="-228600">
                        <a:spcBef>
                          <a:spcPct val="45000"/>
                        </a:spcBef>
                        <a:spcAft>
                          <a:spcPct val="20000"/>
                        </a:spcAft>
                        <a:buClr>
                          <a:schemeClr val="tx2"/>
                        </a:buClr>
                        <a:buFont typeface="Times New Roman" panose="02020603050405020304" pitchFamily="18" charset="0"/>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600200" indent="-228600">
                        <a:spcBef>
                          <a:spcPct val="45000"/>
                        </a:spcBef>
                        <a:spcAft>
                          <a:spcPct val="20000"/>
                        </a:spcAft>
                        <a:buClr>
                          <a:schemeClr val="tx2"/>
                        </a:buClr>
                        <a:buFont typeface="Times New Roman" panose="02020603050405020304" pitchFamily="18" charset="0"/>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057400" indent="-22860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5146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29718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4290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3886200" indent="-228600" eaLnBrk="0" fontAlgn="base" hangingPunct="0">
                        <a:spcBef>
                          <a:spcPct val="45000"/>
                        </a:spcBef>
                        <a:spcAft>
                          <a:spcPct val="20000"/>
                        </a:spcAft>
                        <a:buClr>
                          <a:schemeClr val="tx2"/>
                        </a:buClr>
                        <a:buFont typeface="Times New Roman" panose="02020603050405020304" pitchFamily="18" charset="0"/>
                        <a:defRPr sz="16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3200" b="1" i="0" u="none" strike="noStrike" cap="none" normalizeH="0" baseline="0" dirty="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rPr>
                        <a:t>repeats</a:t>
                      </a:r>
                      <a:endParaRPr kumimoji="0" lang="zh-CN" altLang="en-US" sz="3200" b="1" i="0" u="none" strike="noStrike" cap="none" normalizeH="0" baseline="0" dirty="0">
                        <a:ln>
                          <a:noFill/>
                        </a:ln>
                        <a:solidFill>
                          <a:schemeClr val="tx2"/>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T="45724" marB="4572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bl>
          </a:graphicData>
        </a:graphic>
      </p:graphicFrame>
      <p:sp>
        <p:nvSpPr>
          <p:cNvPr id="87058" name="矩形: 圆角 5">
            <a:extLst>
              <a:ext uri="{FF2B5EF4-FFF2-40B4-BE49-F238E27FC236}">
                <a16:creationId xmlns:a16="http://schemas.microsoft.com/office/drawing/2014/main" id="{1F16452F-314D-4A87-BD1C-E5B38056C7AE}"/>
              </a:ext>
            </a:extLst>
          </p:cNvPr>
          <p:cNvSpPr>
            <a:spLocks noChangeArrowheads="1"/>
          </p:cNvSpPr>
          <p:nvPr/>
        </p:nvSpPr>
        <p:spPr bwMode="auto">
          <a:xfrm>
            <a:off x="1066800" y="1447800"/>
            <a:ext cx="3200400" cy="3662363"/>
          </a:xfrm>
          <a:prstGeom prst="roundRect">
            <a:avLst>
              <a:gd name="adj" fmla="val 16667"/>
            </a:avLst>
          </a:prstGeom>
          <a:noFill/>
          <a:ln w="19050" algn="ctr">
            <a:solidFill>
              <a:srgbClr val="034694"/>
            </a:solidFill>
            <a:prstDash val="sysDash"/>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r"/>
            <a:endParaRPr lang="zh-CN" altLang="en-US" sz="3200">
              <a:ea typeface="宋体" panose="02010600030101010101" pitchFamily="2" charset="-122"/>
            </a:endParaRPr>
          </a:p>
        </p:txBody>
      </p:sp>
      <p:sp>
        <p:nvSpPr>
          <p:cNvPr id="8" name="灯片编号占位符 7">
            <a:extLst>
              <a:ext uri="{FF2B5EF4-FFF2-40B4-BE49-F238E27FC236}">
                <a16:creationId xmlns:a16="http://schemas.microsoft.com/office/drawing/2014/main" id="{39D05EB8-CC44-4C00-AF33-B07962660C36}"/>
              </a:ext>
            </a:extLst>
          </p:cNvPr>
          <p:cNvSpPr>
            <a:spLocks noGrp="1"/>
          </p:cNvSpPr>
          <p:nvPr>
            <p:ph type="sldNum" sz="quarter" idx="10"/>
          </p:nvPr>
        </p:nvSpPr>
        <p:spPr/>
        <p:txBody>
          <a:bodyPr/>
          <a:lstStyle/>
          <a:p>
            <a:pPr>
              <a:defRPr/>
            </a:pPr>
            <a:fld id="{6255C932-E4DF-4440-9A3A-8768CBC6ACE0}" type="slidenum">
              <a:rPr lang="en-US" altLang="zh-CN"/>
              <a:pPr>
                <a:defRPr/>
              </a:pPr>
              <a:t>50</a:t>
            </a:fld>
            <a:endParaRPr lang="en-US" altLang="zh-CN"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1BDE9A27-3234-4CA0-8B26-38999A84BA22}"/>
              </a:ext>
            </a:extLst>
          </p:cNvPr>
          <p:cNvSpPr>
            <a:spLocks noGrp="1" noChangeArrowheads="1"/>
          </p:cNvSpPr>
          <p:nvPr>
            <p:ph type="title"/>
          </p:nvPr>
        </p:nvSpPr>
        <p:spPr>
          <a:xfrm>
            <a:off x="220663" y="166688"/>
            <a:ext cx="8534400" cy="646112"/>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系统</a:t>
            </a:r>
            <a:endParaRPr lang="en-US" altLang="zh-CN">
              <a:latin typeface="Times New Roman" panose="02020603050405020304" pitchFamily="18" charset="0"/>
            </a:endParaRPr>
          </a:p>
        </p:txBody>
      </p:sp>
      <p:sp>
        <p:nvSpPr>
          <p:cNvPr id="89091" name="Rectangle 3">
            <a:extLst>
              <a:ext uri="{FF2B5EF4-FFF2-40B4-BE49-F238E27FC236}">
                <a16:creationId xmlns:a16="http://schemas.microsoft.com/office/drawing/2014/main" id="{B3594705-9E28-4AA9-9ABD-976588795579}"/>
              </a:ext>
            </a:extLst>
          </p:cNvPr>
          <p:cNvSpPr>
            <a:spLocks noGrp="1" noChangeArrowheads="1"/>
          </p:cNvSpPr>
          <p:nvPr>
            <p:ph idx="1"/>
          </p:nvPr>
        </p:nvSpPr>
        <p:spPr>
          <a:xfrm>
            <a:off x="304800" y="990600"/>
            <a:ext cx="8534400" cy="5092700"/>
          </a:xfrm>
        </p:spPr>
        <p:txBody>
          <a:bodyPr/>
          <a:lstStyle/>
          <a:p>
            <a:pPr eaLnBrk="1" hangingPunct="1">
              <a:lnSpc>
                <a:spcPct val="150000"/>
              </a:lnSpc>
            </a:pPr>
            <a:r>
              <a:rPr lang="en-US" altLang="zh-CN" sz="2800">
                <a:latin typeface="Times New Roman" panose="02020603050405020304" pitchFamily="18" charset="0"/>
                <a:cs typeface="Times New Roman" panose="02020603050405020304" pitchFamily="18" charset="0"/>
              </a:rPr>
              <a:t>CRISPR-Cas</a:t>
            </a:r>
            <a:r>
              <a:rPr lang="zh-CN" altLang="en-US" sz="2800">
                <a:latin typeface="Times New Roman" panose="02020603050405020304" pitchFamily="18" charset="0"/>
                <a:cs typeface="Times New Roman" panose="02020603050405020304" pitchFamily="18" charset="0"/>
              </a:rPr>
              <a:t>系统是一种原核生物的免疫系统，用来抵抗外源遗传物质的入侵，如噬菌体病毒和外源质粒</a:t>
            </a:r>
            <a:endParaRPr lang="en-US" altLang="zh-CN" sz="2800">
              <a:latin typeface="Times New Roman" panose="02020603050405020304" pitchFamily="18" charset="0"/>
              <a:cs typeface="Times New Roman" panose="02020603050405020304" pitchFamily="18" charset="0"/>
            </a:endParaRPr>
          </a:p>
          <a:p>
            <a:pPr eaLnBrk="1" hangingPunct="1">
              <a:lnSpc>
                <a:spcPct val="150000"/>
              </a:lnSpc>
            </a:pPr>
            <a:r>
              <a:rPr lang="zh-CN" altLang="en-US" sz="2800">
                <a:latin typeface="Times New Roman" panose="02020603050405020304" pitchFamily="18" charset="0"/>
                <a:cs typeface="Times New Roman" panose="02020603050405020304" pitchFamily="18" charset="0"/>
              </a:rPr>
              <a:t>同时，它为细菌提供了获得性免疫，这与哺乳动物的二次免疫类似</a:t>
            </a:r>
          </a:p>
          <a:p>
            <a:pPr eaLnBrk="1" hangingPunct="1">
              <a:lnSpc>
                <a:spcPct val="150000"/>
              </a:lnSpc>
            </a:pPr>
            <a:r>
              <a:rPr lang="zh-CN" altLang="en-US" sz="2800">
                <a:latin typeface="Times New Roman" panose="02020603050405020304" pitchFamily="18" charset="0"/>
                <a:cs typeface="Times New Roman" panose="02020603050405020304" pitchFamily="18" charset="0"/>
              </a:rPr>
              <a:t>当细菌遭受病毒或者外源质粒入侵时，会产生相应的“记忆”，从而可以抵抗它们的再次入侵</a:t>
            </a:r>
            <a:endParaRPr lang="en-US" altLang="zh-CN" sz="280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A010F57E-5FEF-48E1-AAD1-E46723D64FB4}"/>
              </a:ext>
            </a:extLst>
          </p:cNvPr>
          <p:cNvSpPr>
            <a:spLocks noGrp="1"/>
          </p:cNvSpPr>
          <p:nvPr>
            <p:ph type="sldNum" sz="quarter" idx="10"/>
          </p:nvPr>
        </p:nvSpPr>
        <p:spPr/>
        <p:txBody>
          <a:bodyPr/>
          <a:lstStyle/>
          <a:p>
            <a:pPr>
              <a:defRPr/>
            </a:pPr>
            <a:fld id="{260974FC-2D2F-4AB7-A104-74BF94A0D08D}" type="slidenum">
              <a:rPr lang="en-US" altLang="zh-CN"/>
              <a:pPr>
                <a:defRPr/>
              </a:pPr>
              <a:t>51</a:t>
            </a:fld>
            <a:endParaRPr lang="en-US" altLang="zh-CN"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标题 1">
            <a:extLst>
              <a:ext uri="{FF2B5EF4-FFF2-40B4-BE49-F238E27FC236}">
                <a16:creationId xmlns:a16="http://schemas.microsoft.com/office/drawing/2014/main" id="{F64BDC6D-909C-4997-A956-9CD0F0CC0D89}"/>
              </a:ext>
            </a:extLst>
          </p:cNvPr>
          <p:cNvSpPr>
            <a:spLocks noGrp="1" noChangeArrowheads="1"/>
          </p:cNvSpPr>
          <p:nvPr>
            <p:ph type="title" idx="4294967295"/>
          </p:nvPr>
        </p:nvSpPr>
        <p:spPr>
          <a:xfrm>
            <a:off x="57150" y="168275"/>
            <a:ext cx="8534400" cy="647700"/>
          </a:xfrm>
        </p:spPr>
        <p:txBody>
          <a:bodyPr/>
          <a:lstStyle/>
          <a:p>
            <a:pPr algn="ctr"/>
            <a:r>
              <a:rPr lang="en-US" altLang="zh-CN"/>
              <a:t>CRISPR-Cas</a:t>
            </a:r>
            <a:r>
              <a:rPr lang="zh-CN" altLang="en-US"/>
              <a:t>系统研究历史</a:t>
            </a:r>
          </a:p>
        </p:txBody>
      </p:sp>
      <p:pic>
        <p:nvPicPr>
          <p:cNvPr id="91139" name="图片 3">
            <a:extLst>
              <a:ext uri="{FF2B5EF4-FFF2-40B4-BE49-F238E27FC236}">
                <a16:creationId xmlns:a16="http://schemas.microsoft.com/office/drawing/2014/main" id="{D4F39BCC-0181-4E36-8BBD-52CF436D9A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066800"/>
            <a:ext cx="2895600"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0" name="矩形 4">
            <a:extLst>
              <a:ext uri="{FF2B5EF4-FFF2-40B4-BE49-F238E27FC236}">
                <a16:creationId xmlns:a16="http://schemas.microsoft.com/office/drawing/2014/main" id="{8A35AB0A-C324-4B57-B48E-033B55E46B5A}"/>
              </a:ext>
            </a:extLst>
          </p:cNvPr>
          <p:cNvSpPr>
            <a:spLocks noChangeArrowheads="1"/>
          </p:cNvSpPr>
          <p:nvPr/>
        </p:nvSpPr>
        <p:spPr bwMode="auto">
          <a:xfrm>
            <a:off x="1090613" y="4933950"/>
            <a:ext cx="30241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日本微生物学家石野良纯</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1141" name="图片 5">
            <a:extLst>
              <a:ext uri="{FF2B5EF4-FFF2-40B4-BE49-F238E27FC236}">
                <a16:creationId xmlns:a16="http://schemas.microsoft.com/office/drawing/2014/main" id="{60D9AE6C-7AD3-4F4F-BD27-E7BC2C5723A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24350" y="1066800"/>
            <a:ext cx="3860800"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矩形 6">
            <a:extLst>
              <a:ext uri="{FF2B5EF4-FFF2-40B4-BE49-F238E27FC236}">
                <a16:creationId xmlns:a16="http://schemas.microsoft.com/office/drawing/2014/main" id="{D1C104BD-576C-4A83-9533-54F3EC3B0AA0}"/>
              </a:ext>
            </a:extLst>
          </p:cNvPr>
          <p:cNvSpPr>
            <a:spLocks noChangeArrowheads="1"/>
          </p:cNvSpPr>
          <p:nvPr/>
        </p:nvSpPr>
        <p:spPr bwMode="auto">
          <a:xfrm>
            <a:off x="4524375" y="4933950"/>
            <a:ext cx="3781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荷兰乌得勒支大学</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Ruud Jansen</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1143" name="Picture 2">
            <a:extLst>
              <a:ext uri="{FF2B5EF4-FFF2-40B4-BE49-F238E27FC236}">
                <a16:creationId xmlns:a16="http://schemas.microsoft.com/office/drawing/2014/main" id="{4F4EBBAE-DA55-4459-B065-24ECB0BFA1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738" y="5429250"/>
            <a:ext cx="8810625" cy="1100138"/>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3" name="灯片编号占位符 2">
            <a:extLst>
              <a:ext uri="{FF2B5EF4-FFF2-40B4-BE49-F238E27FC236}">
                <a16:creationId xmlns:a16="http://schemas.microsoft.com/office/drawing/2014/main" id="{3DC56A2A-76C4-487F-90F9-6B2F56B62D0B}"/>
              </a:ext>
            </a:extLst>
          </p:cNvPr>
          <p:cNvSpPr>
            <a:spLocks noGrp="1"/>
          </p:cNvSpPr>
          <p:nvPr>
            <p:ph type="sldNum" sz="quarter" idx="10"/>
          </p:nvPr>
        </p:nvSpPr>
        <p:spPr/>
        <p:txBody>
          <a:bodyPr/>
          <a:lstStyle/>
          <a:p>
            <a:pPr>
              <a:defRPr/>
            </a:pPr>
            <a:fld id="{E7F76588-533C-4657-99A4-AD6ABF25B8A6}" type="slidenum">
              <a:rPr lang="en-US" altLang="zh-CN"/>
              <a:pPr>
                <a:defRPr/>
              </a:pPr>
              <a:t>52</a:t>
            </a:fld>
            <a:endParaRPr lang="en-US" altLang="zh-CN"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a:extLst>
              <a:ext uri="{FF2B5EF4-FFF2-40B4-BE49-F238E27FC236}">
                <a16:creationId xmlns:a16="http://schemas.microsoft.com/office/drawing/2014/main" id="{B91F3241-F223-4E73-B5C7-E26B650BB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8739188" cy="48006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6" name="标题 1">
            <a:extLst>
              <a:ext uri="{FF2B5EF4-FFF2-40B4-BE49-F238E27FC236}">
                <a16:creationId xmlns:a16="http://schemas.microsoft.com/office/drawing/2014/main" id="{CAA72B42-32DC-424F-9CC3-2E951AB50220}"/>
              </a:ext>
            </a:extLst>
          </p:cNvPr>
          <p:cNvSpPr txBox="1">
            <a:spLocks/>
          </p:cNvSpPr>
          <p:nvPr/>
        </p:nvSpPr>
        <p:spPr bwMode="auto">
          <a:xfrm>
            <a:off x="57150" y="168275"/>
            <a:ext cx="8534400" cy="647700"/>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4000" b="1">
                <a:solidFill>
                  <a:schemeClr val="tx2"/>
                </a:solidFill>
                <a:latin typeface="Times New Roman" panose="02020603050405020304" pitchFamily="18" charset="0"/>
                <a:ea typeface="微软雅黑" panose="020B0503020204020204" pitchFamily="34" charset="-122"/>
                <a:cs typeface="Times New Roman" panose="02020603050405020304" pitchFamily="18" charset="0"/>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algn="ctr">
              <a:defRPr/>
            </a:pPr>
            <a:r>
              <a:rPr kumimoji="0" lang="en-US" altLang="zh-CN" kern="0"/>
              <a:t>CRISPR-Cas</a:t>
            </a:r>
            <a:r>
              <a:rPr kumimoji="0" lang="zh-CN" altLang="en-US" kern="0"/>
              <a:t>系统研究历史</a:t>
            </a:r>
            <a:endParaRPr kumimoji="0" lang="zh-CN" altLang="en-US" kern="0" dirty="0"/>
          </a:p>
        </p:txBody>
      </p:sp>
      <p:sp>
        <p:nvSpPr>
          <p:cNvPr id="3" name="灯片编号占位符 2">
            <a:extLst>
              <a:ext uri="{FF2B5EF4-FFF2-40B4-BE49-F238E27FC236}">
                <a16:creationId xmlns:a16="http://schemas.microsoft.com/office/drawing/2014/main" id="{B7B89BCA-8487-4CD8-90B5-DEE9E37E2B8C}"/>
              </a:ext>
            </a:extLst>
          </p:cNvPr>
          <p:cNvSpPr>
            <a:spLocks noGrp="1"/>
          </p:cNvSpPr>
          <p:nvPr>
            <p:ph type="sldNum" sz="quarter" idx="10"/>
          </p:nvPr>
        </p:nvSpPr>
        <p:spPr/>
        <p:txBody>
          <a:bodyPr/>
          <a:lstStyle/>
          <a:p>
            <a:pPr>
              <a:defRPr/>
            </a:pPr>
            <a:fld id="{7BCDDF55-F101-4227-B85C-DAB3811A3C97}" type="slidenum">
              <a:rPr lang="en-US" altLang="zh-CN"/>
              <a:pPr>
                <a:defRPr/>
              </a:pPr>
              <a:t>53</a:t>
            </a:fld>
            <a:endParaRPr lang="en-US" altLang="zh-CN"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38" y="0"/>
            <a:ext cx="9144001"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矩形 6"/>
          <p:cNvSpPr>
            <a:spLocks noChangeArrowheads="1"/>
          </p:cNvSpPr>
          <p:nvPr/>
        </p:nvSpPr>
        <p:spPr bwMode="auto">
          <a:xfrm>
            <a:off x="0" y="6096000"/>
            <a:ext cx="4572000" cy="762000"/>
          </a:xfrm>
          <a:prstGeom prst="rect">
            <a:avLst/>
          </a:prstGeom>
          <a:solidFill>
            <a:srgbClr val="6BA3DE"/>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lIns="92075" tIns="46038" rIns="92075" bIns="46038"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en-US">
              <a:ea typeface="宋体" panose="02010600030101010101" pitchFamily="2" charset="-122"/>
            </a:endParaRPr>
          </a:p>
        </p:txBody>
      </p:sp>
      <p:sp>
        <p:nvSpPr>
          <p:cNvPr id="129028" name="矩形 7"/>
          <p:cNvSpPr>
            <a:spLocks noChangeArrowheads="1"/>
          </p:cNvSpPr>
          <p:nvPr/>
        </p:nvSpPr>
        <p:spPr bwMode="auto">
          <a:xfrm>
            <a:off x="4579938" y="6096000"/>
            <a:ext cx="4556125" cy="762000"/>
          </a:xfrm>
          <a:prstGeom prst="rect">
            <a:avLst/>
          </a:prstGeom>
          <a:solidFill>
            <a:srgbClr val="893AB6"/>
          </a:solidFill>
          <a:ln>
            <a:noFill/>
          </a:ln>
          <a:extLst>
            <a:ext uri="{91240B29-F687-4F45-9708-019B960494DF}">
              <a14:hiddenLine xmlns:a14="http://schemas.microsoft.com/office/drawing/2010/main" w="25400" algn="ctr">
                <a:solidFill>
                  <a:srgbClr val="000000"/>
                </a:solidFill>
                <a:round/>
                <a:headEnd/>
                <a:tailEnd/>
              </a14:hiddenLine>
            </a:ext>
          </a:extLst>
        </p:spPr>
        <p:txBody>
          <a:bodyPr wrap="none" lIns="92075" tIns="46038" rIns="92075" bIns="46038" anchor="ct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endParaRPr lang="zh-CN" altLang="en-US">
              <a:ea typeface="宋体" panose="02010600030101010101" pitchFamily="2" charset="-122"/>
            </a:endParaRPr>
          </a:p>
        </p:txBody>
      </p:sp>
      <p:sp>
        <p:nvSpPr>
          <p:cNvPr id="129029" name="矩形 4"/>
          <p:cNvSpPr>
            <a:spLocks noChangeArrowheads="1"/>
          </p:cNvSpPr>
          <p:nvPr/>
        </p:nvSpPr>
        <p:spPr bwMode="auto">
          <a:xfrm>
            <a:off x="0" y="5195888"/>
            <a:ext cx="4419600"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just"/>
            <a:r>
              <a:rPr lang="zh-CN" altLang="en-US" sz="2000">
                <a:solidFill>
                  <a:schemeClr val="bg1"/>
                </a:solidFill>
                <a:latin typeface="黑体" panose="02010609060101010101" pitchFamily="49" charset="-122"/>
                <a:ea typeface="黑体" panose="02010609060101010101" pitchFamily="49" charset="-122"/>
              </a:rPr>
              <a:t>埃马纽埃尔</a:t>
            </a:r>
            <a:r>
              <a:rPr lang="en-US" altLang="zh-CN" sz="2000">
                <a:solidFill>
                  <a:schemeClr val="bg1"/>
                </a:solidFill>
                <a:latin typeface="黑体" panose="02010609060101010101" pitchFamily="49" charset="-122"/>
                <a:ea typeface="黑体" panose="02010609060101010101" pitchFamily="49" charset="-122"/>
              </a:rPr>
              <a:t>·</a:t>
            </a:r>
            <a:r>
              <a:rPr lang="zh-CN" altLang="en-US" sz="2000">
                <a:solidFill>
                  <a:schemeClr val="bg1"/>
                </a:solidFill>
                <a:latin typeface="黑体" panose="02010609060101010101" pitchFamily="49" charset="-122"/>
                <a:ea typeface="黑体" panose="02010609060101010101" pitchFamily="49" charset="-122"/>
              </a:rPr>
              <a:t>卡彭蒂耶（</a:t>
            </a:r>
            <a:r>
              <a:rPr lang="en-US" altLang="zh-CN" sz="2000">
                <a:solidFill>
                  <a:schemeClr val="bg1"/>
                </a:solidFill>
                <a:latin typeface="黑体" panose="02010609060101010101" pitchFamily="49" charset="-122"/>
                <a:ea typeface="黑体" panose="02010609060101010101" pitchFamily="49" charset="-122"/>
              </a:rPr>
              <a:t>Emmanuelle Charpentier</a:t>
            </a:r>
            <a:r>
              <a:rPr lang="zh-CN" altLang="en-US" sz="2000">
                <a:solidFill>
                  <a:schemeClr val="bg1"/>
                </a:solidFill>
                <a:latin typeface="黑体" panose="02010609060101010101" pitchFamily="49" charset="-122"/>
                <a:ea typeface="黑体" panose="02010609060101010101" pitchFamily="49" charset="-122"/>
              </a:rPr>
              <a:t>）。</a:t>
            </a:r>
            <a:r>
              <a:rPr lang="en-US" altLang="zh-CN" sz="2000">
                <a:solidFill>
                  <a:schemeClr val="bg1"/>
                </a:solidFill>
                <a:latin typeface="黑体" panose="02010609060101010101" pitchFamily="49" charset="-122"/>
                <a:ea typeface="黑体" panose="02010609060101010101" pitchFamily="49" charset="-122"/>
              </a:rPr>
              <a:t>1968</a:t>
            </a:r>
            <a:r>
              <a:rPr lang="zh-CN" altLang="en-US" sz="2000">
                <a:solidFill>
                  <a:schemeClr val="bg1"/>
                </a:solidFill>
                <a:latin typeface="黑体" panose="02010609060101010101" pitchFamily="49" charset="-122"/>
                <a:ea typeface="黑体" panose="02010609060101010101" pitchFamily="49" charset="-122"/>
              </a:rPr>
              <a:t>年生于法国奥尔日河畔瑞维西。于</a:t>
            </a:r>
            <a:r>
              <a:rPr lang="en-US" altLang="zh-CN" sz="2000">
                <a:solidFill>
                  <a:schemeClr val="bg1"/>
                </a:solidFill>
                <a:latin typeface="黑体" panose="02010609060101010101" pitchFamily="49" charset="-122"/>
                <a:ea typeface="黑体" panose="02010609060101010101" pitchFamily="49" charset="-122"/>
              </a:rPr>
              <a:t>1995</a:t>
            </a:r>
            <a:r>
              <a:rPr lang="zh-CN" altLang="en-US" sz="2000">
                <a:solidFill>
                  <a:schemeClr val="bg1"/>
                </a:solidFill>
                <a:latin typeface="黑体" panose="02010609060101010101" pitchFamily="49" charset="-122"/>
                <a:ea typeface="黑体" panose="02010609060101010101" pitchFamily="49" charset="-122"/>
              </a:rPr>
              <a:t>年在法国巴斯德研究所获得博士学位。德国马克斯</a:t>
            </a:r>
            <a:r>
              <a:rPr lang="en-US" altLang="zh-CN" sz="2000">
                <a:solidFill>
                  <a:schemeClr val="bg1"/>
                </a:solidFill>
                <a:latin typeface="黑体" panose="02010609060101010101" pitchFamily="49" charset="-122"/>
                <a:ea typeface="黑体" panose="02010609060101010101" pitchFamily="49" charset="-122"/>
              </a:rPr>
              <a:t>·</a:t>
            </a:r>
            <a:r>
              <a:rPr lang="zh-CN" altLang="en-US" sz="2000">
                <a:solidFill>
                  <a:schemeClr val="bg1"/>
                </a:solidFill>
                <a:latin typeface="黑体" panose="02010609060101010101" pitchFamily="49" charset="-122"/>
                <a:ea typeface="黑体" panose="02010609060101010101" pitchFamily="49" charset="-122"/>
              </a:rPr>
              <a:t>普朗克病原体科学研究所主任</a:t>
            </a:r>
          </a:p>
        </p:txBody>
      </p:sp>
      <p:sp>
        <p:nvSpPr>
          <p:cNvPr id="129030" name="矩形 5"/>
          <p:cNvSpPr>
            <a:spLocks noChangeArrowheads="1"/>
          </p:cNvSpPr>
          <p:nvPr/>
        </p:nvSpPr>
        <p:spPr bwMode="auto">
          <a:xfrm>
            <a:off x="4487863" y="5195888"/>
            <a:ext cx="4724400"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just"/>
            <a:r>
              <a:rPr lang="zh-CN" altLang="en-US" sz="2000">
                <a:solidFill>
                  <a:schemeClr val="bg1"/>
                </a:solidFill>
                <a:latin typeface="黑体" panose="02010609060101010101" pitchFamily="49" charset="-122"/>
                <a:ea typeface="黑体" panose="02010609060101010101" pitchFamily="49" charset="-122"/>
              </a:rPr>
              <a:t>詹妮弗</a:t>
            </a:r>
            <a:r>
              <a:rPr lang="en-US" altLang="zh-CN" sz="2000">
                <a:solidFill>
                  <a:schemeClr val="bg1"/>
                </a:solidFill>
                <a:latin typeface="黑体" panose="02010609060101010101" pitchFamily="49" charset="-122"/>
                <a:ea typeface="黑体" panose="02010609060101010101" pitchFamily="49" charset="-122"/>
              </a:rPr>
              <a:t>·</a:t>
            </a:r>
            <a:r>
              <a:rPr lang="zh-CN" altLang="en-US" sz="2000">
                <a:solidFill>
                  <a:schemeClr val="bg1"/>
                </a:solidFill>
                <a:latin typeface="黑体" panose="02010609060101010101" pitchFamily="49" charset="-122"/>
                <a:ea typeface="黑体" panose="02010609060101010101" pitchFamily="49" charset="-122"/>
              </a:rPr>
              <a:t>杜德纳（</a:t>
            </a:r>
            <a:r>
              <a:rPr lang="en-US" altLang="zh-CN" sz="2000">
                <a:solidFill>
                  <a:schemeClr val="bg1"/>
                </a:solidFill>
                <a:latin typeface="黑体" panose="02010609060101010101" pitchFamily="49" charset="-122"/>
                <a:ea typeface="黑体" panose="02010609060101010101" pitchFamily="49" charset="-122"/>
              </a:rPr>
              <a:t>Jennifer.Doudna</a:t>
            </a:r>
            <a:r>
              <a:rPr lang="zh-CN" altLang="en-US" sz="2000">
                <a:solidFill>
                  <a:schemeClr val="bg1"/>
                </a:solidFill>
                <a:latin typeface="黑体" panose="02010609060101010101" pitchFamily="49" charset="-122"/>
                <a:ea typeface="黑体" panose="02010609060101010101" pitchFamily="49" charset="-122"/>
              </a:rPr>
              <a:t>）。</a:t>
            </a:r>
            <a:r>
              <a:rPr lang="en-US" altLang="zh-CN" sz="2000">
                <a:solidFill>
                  <a:schemeClr val="bg1"/>
                </a:solidFill>
                <a:latin typeface="黑体" panose="02010609060101010101" pitchFamily="49" charset="-122"/>
                <a:ea typeface="黑体" panose="02010609060101010101" pitchFamily="49" charset="-122"/>
              </a:rPr>
              <a:t>1964</a:t>
            </a:r>
            <a:r>
              <a:rPr lang="zh-CN" altLang="en-US" sz="2000">
                <a:solidFill>
                  <a:schemeClr val="bg1"/>
                </a:solidFill>
                <a:latin typeface="黑体" panose="02010609060101010101" pitchFamily="49" charset="-122"/>
                <a:ea typeface="黑体" panose="02010609060101010101" pitchFamily="49" charset="-122"/>
              </a:rPr>
              <a:t>年生于美国华盛顿特区。于</a:t>
            </a:r>
            <a:r>
              <a:rPr lang="en-US" altLang="zh-CN" sz="2000">
                <a:solidFill>
                  <a:schemeClr val="bg1"/>
                </a:solidFill>
                <a:latin typeface="黑体" panose="02010609060101010101" pitchFamily="49" charset="-122"/>
                <a:ea typeface="黑体" panose="02010609060101010101" pitchFamily="49" charset="-122"/>
              </a:rPr>
              <a:t>1989</a:t>
            </a:r>
            <a:r>
              <a:rPr lang="zh-CN" altLang="en-US" sz="2000">
                <a:solidFill>
                  <a:schemeClr val="bg1"/>
                </a:solidFill>
                <a:latin typeface="黑体" panose="02010609060101010101" pitchFamily="49" charset="-122"/>
                <a:ea typeface="黑体" panose="02010609060101010101" pitchFamily="49" charset="-122"/>
              </a:rPr>
              <a:t>年在美国哈佛医学院获得博士学位。美国加州大学伯克利分校教授、霍华德</a:t>
            </a:r>
            <a:r>
              <a:rPr lang="en-US" altLang="zh-CN" sz="2000">
                <a:solidFill>
                  <a:schemeClr val="bg1"/>
                </a:solidFill>
                <a:latin typeface="黑体" panose="02010609060101010101" pitchFamily="49" charset="-122"/>
                <a:ea typeface="黑体" panose="02010609060101010101" pitchFamily="49" charset="-122"/>
              </a:rPr>
              <a:t>·</a:t>
            </a:r>
            <a:r>
              <a:rPr lang="zh-CN" altLang="en-US" sz="2000">
                <a:solidFill>
                  <a:schemeClr val="bg1"/>
                </a:solidFill>
                <a:latin typeface="黑体" panose="02010609060101010101" pitchFamily="49" charset="-122"/>
                <a:ea typeface="黑体" panose="02010609060101010101" pitchFamily="49" charset="-122"/>
              </a:rPr>
              <a:t>休斯医学研究所研究员。</a:t>
            </a:r>
          </a:p>
        </p:txBody>
      </p:sp>
    </p:spTree>
    <p:extLst>
      <p:ext uri="{BB962C8B-B14F-4D97-AF65-F5344CB8AC3E}">
        <p14:creationId xmlns:p14="http://schemas.microsoft.com/office/powerpoint/2010/main" val="36373980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图片 3">
            <a:extLst>
              <a:ext uri="{FF2B5EF4-FFF2-40B4-BE49-F238E27FC236}">
                <a16:creationId xmlns:a16="http://schemas.microsoft.com/office/drawing/2014/main" id="{6156485E-A710-4609-BD1A-6C53C83193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00300" y="1371600"/>
            <a:ext cx="42862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矩形 1">
            <a:extLst>
              <a:ext uri="{FF2B5EF4-FFF2-40B4-BE49-F238E27FC236}">
                <a16:creationId xmlns:a16="http://schemas.microsoft.com/office/drawing/2014/main" id="{FE6AF458-2FC2-4D3D-B231-5B606CC835ED}"/>
              </a:ext>
            </a:extLst>
          </p:cNvPr>
          <p:cNvSpPr>
            <a:spLocks noChangeArrowheads="1"/>
          </p:cNvSpPr>
          <p:nvPr/>
        </p:nvSpPr>
        <p:spPr bwMode="auto">
          <a:xfrm>
            <a:off x="314325" y="4953000"/>
            <a:ext cx="84582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2000" b="1">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张峰，第一个在哺乳动物细胞中实施</a:t>
            </a:r>
            <a:r>
              <a:rPr lang="en-US" altLang="zh-CN" sz="2000" b="1">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CRISPR</a:t>
            </a:r>
            <a:r>
              <a:rPr lang="zh-CN" altLang="en-US" sz="2000" b="1">
                <a:solidFill>
                  <a:srgbClr val="333333"/>
                </a:solidFill>
                <a:latin typeface="Times New Roman" panose="02020603050405020304" pitchFamily="18" charset="0"/>
                <a:ea typeface="微软雅黑" panose="020B0503020204020204" pitchFamily="34" charset="-122"/>
                <a:cs typeface="Times New Roman" panose="02020603050405020304" pitchFamily="18" charset="0"/>
              </a:rPr>
              <a:t>来编辑基因组的人。</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 2017</a:t>
            </a:r>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年</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月</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15</a:t>
            </a:r>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日，美国专利及商标局宣布，隶属于哈佛大学与麻省理工学院的博德研究所继续保有</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2014</a:t>
            </a:r>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年获批的</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 CRISPR-Cas9 </a:t>
            </a:r>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应用专利。这也意味着本世纪最重要生物发现之一的</a:t>
            </a:r>
            <a:r>
              <a:rPr lang="en-US" altLang="zh-CN" sz="2000" b="1">
                <a:latin typeface="Times New Roman" panose="02020603050405020304" pitchFamily="18" charset="0"/>
                <a:ea typeface="微软雅黑" panose="020B0503020204020204" pitchFamily="34" charset="-122"/>
                <a:cs typeface="Times New Roman" panose="02020603050405020304" pitchFamily="18" charset="0"/>
              </a:rPr>
              <a:t>CRISPR-Cas9 </a:t>
            </a:r>
            <a:r>
              <a:rPr lang="zh-CN" altLang="zh-CN" sz="2000" b="1">
                <a:latin typeface="Times New Roman" panose="02020603050405020304" pitchFamily="18" charset="0"/>
                <a:ea typeface="微软雅黑" panose="020B0503020204020204" pitchFamily="34" charset="-122"/>
                <a:cs typeface="Times New Roman" panose="02020603050405020304" pitchFamily="18" charset="0"/>
              </a:rPr>
              <a:t>基因编辑技术专利之争暂时画上了句号，华裔科学家张锋研究团队取得了决定性胜利</a:t>
            </a:r>
            <a:endParaRPr lang="zh-CN" altLang="en-US" sz="20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标题 1">
            <a:extLst>
              <a:ext uri="{FF2B5EF4-FFF2-40B4-BE49-F238E27FC236}">
                <a16:creationId xmlns:a16="http://schemas.microsoft.com/office/drawing/2014/main" id="{BB8C0B24-B214-477B-8607-5CAF272AFE2C}"/>
              </a:ext>
            </a:extLst>
          </p:cNvPr>
          <p:cNvSpPr txBox="1">
            <a:spLocks/>
          </p:cNvSpPr>
          <p:nvPr/>
        </p:nvSpPr>
        <p:spPr bwMode="auto">
          <a:xfrm>
            <a:off x="57150" y="168275"/>
            <a:ext cx="8534400" cy="647700"/>
          </a:xfrm>
          <a:prstGeom prst="rect">
            <a:avLst/>
          </a:prstGeom>
          <a:noFill/>
          <a:ln>
            <a:noFill/>
          </a:ln>
          <a:effectLst/>
        </p:spPr>
        <p:txBody>
          <a:bodyPr>
            <a:spAutoFit/>
          </a:bodyPr>
          <a:lstStyle>
            <a:lvl1pPr marL="450850" indent="-450850" algn="l" rtl="0" eaLnBrk="0" fontAlgn="base" hangingPunct="0">
              <a:lnSpc>
                <a:spcPct val="90000"/>
              </a:lnSpc>
              <a:spcBef>
                <a:spcPct val="0"/>
              </a:spcBef>
              <a:spcAft>
                <a:spcPct val="0"/>
              </a:spcAft>
              <a:defRPr sz="4000" b="1">
                <a:solidFill>
                  <a:schemeClr val="tx2"/>
                </a:solidFill>
                <a:latin typeface="Times New Roman" panose="02020603050405020304" pitchFamily="18" charset="0"/>
                <a:ea typeface="微软雅黑" panose="020B0503020204020204" pitchFamily="34" charset="-122"/>
                <a:cs typeface="Times New Roman" panose="02020603050405020304" pitchFamily="18" charset="0"/>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algn="ctr">
              <a:defRPr/>
            </a:pPr>
            <a:r>
              <a:rPr kumimoji="0" lang="en-US" altLang="zh-CN" kern="0" dirty="0"/>
              <a:t>CRISPR-Cas</a:t>
            </a:r>
            <a:r>
              <a:rPr kumimoji="0" lang="zh-CN" altLang="en-US" kern="0" dirty="0"/>
              <a:t>系统研究历史</a:t>
            </a:r>
          </a:p>
        </p:txBody>
      </p:sp>
      <p:sp>
        <p:nvSpPr>
          <p:cNvPr id="4" name="灯片编号占位符 3">
            <a:extLst>
              <a:ext uri="{FF2B5EF4-FFF2-40B4-BE49-F238E27FC236}">
                <a16:creationId xmlns:a16="http://schemas.microsoft.com/office/drawing/2014/main" id="{681BC528-75EB-4791-944B-688804C85F4F}"/>
              </a:ext>
            </a:extLst>
          </p:cNvPr>
          <p:cNvSpPr>
            <a:spLocks noGrp="1"/>
          </p:cNvSpPr>
          <p:nvPr>
            <p:ph type="sldNum" sz="quarter" idx="10"/>
          </p:nvPr>
        </p:nvSpPr>
        <p:spPr/>
        <p:txBody>
          <a:bodyPr/>
          <a:lstStyle/>
          <a:p>
            <a:pPr>
              <a:defRPr/>
            </a:pPr>
            <a:fld id="{4DBDF2B8-8788-4817-A632-C5A4C5EE86FC}" type="slidenum">
              <a:rPr lang="en-US" altLang="zh-CN"/>
              <a:pPr>
                <a:defRPr/>
              </a:pPr>
              <a:t>55</a:t>
            </a:fld>
            <a:endParaRPr lang="en-US" altLang="zh-CN"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图片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28600"/>
            <a:ext cx="5543550"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矩形 6"/>
          <p:cNvSpPr>
            <a:spLocks noChangeArrowheads="1"/>
          </p:cNvSpPr>
          <p:nvPr/>
        </p:nvSpPr>
        <p:spPr bwMode="auto">
          <a:xfrm>
            <a:off x="528638" y="5867400"/>
            <a:ext cx="7991475" cy="830263"/>
          </a:xfrm>
          <a:prstGeom prst="rect">
            <a:avLst/>
          </a:prstGeom>
          <a:noFill/>
          <a:ln w="34925">
            <a:solidFill>
              <a:srgbClr val="4E1D2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sz="2400" b="1">
                <a:solidFill>
                  <a:schemeClr val="tx1"/>
                </a:solidFill>
                <a:latin typeface="Times New Roman" panose="02020603050405020304" pitchFamily="18" charset="0"/>
              </a:defRPr>
            </a:lvl1pPr>
            <a:lvl2pPr marL="742950" indent="-285750">
              <a:defRPr kumimoji="1" sz="2400" b="1">
                <a:solidFill>
                  <a:schemeClr val="tx1"/>
                </a:solidFill>
                <a:latin typeface="Times New Roman" panose="02020603050405020304" pitchFamily="18" charset="0"/>
              </a:defRPr>
            </a:lvl2pPr>
            <a:lvl3pPr marL="1143000" indent="-228600">
              <a:defRPr kumimoji="1" sz="2400" b="1">
                <a:solidFill>
                  <a:schemeClr val="tx1"/>
                </a:solidFill>
                <a:latin typeface="Times New Roman" panose="02020603050405020304" pitchFamily="18" charset="0"/>
              </a:defRPr>
            </a:lvl3pPr>
            <a:lvl4pPr marL="1600200" indent="-228600">
              <a:defRPr kumimoji="1" sz="2400" b="1">
                <a:solidFill>
                  <a:schemeClr val="tx1"/>
                </a:solidFill>
                <a:latin typeface="Times New Roman" panose="02020603050405020304" pitchFamily="18" charset="0"/>
              </a:defRPr>
            </a:lvl4pPr>
            <a:lvl5pPr marL="2057400" indent="-228600">
              <a:defRPr kumimoji="1" sz="24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b="1">
                <a:solidFill>
                  <a:schemeClr val="tx1"/>
                </a:solidFill>
                <a:latin typeface="Times New Roman" panose="02020603050405020304" pitchFamily="18" charset="0"/>
              </a:defRPr>
            </a:lvl9pPr>
          </a:lstStyle>
          <a:p>
            <a:pPr algn="ctr"/>
            <a:r>
              <a:rPr lang="en-US" altLang="zh-CN">
                <a:latin typeface="黑体" panose="02010609060101010101" pitchFamily="49" charset="-122"/>
                <a:ea typeface="黑体" panose="02010609060101010101" pitchFamily="49" charset="-122"/>
              </a:rPr>
              <a:t>2020</a:t>
            </a:r>
            <a:r>
              <a:rPr lang="zh-CN" altLang="en-US">
                <a:latin typeface="黑体" panose="02010609060101010101" pitchFamily="49" charset="-122"/>
                <a:ea typeface="黑体" panose="02010609060101010101" pitchFamily="49" charset="-122"/>
              </a:rPr>
              <a:t>年诺贝尔化学奖颁给了埃马纽埃尔</a:t>
            </a:r>
            <a:r>
              <a:rPr lang="en-US" altLang="zh-CN">
                <a:latin typeface="黑体" panose="02010609060101010101" pitchFamily="49" charset="-122"/>
                <a:ea typeface="黑体" panose="02010609060101010101" pitchFamily="49" charset="-122"/>
              </a:rPr>
              <a:t>·</a:t>
            </a:r>
            <a:r>
              <a:rPr lang="zh-CN" altLang="en-US">
                <a:latin typeface="黑体" panose="02010609060101010101" pitchFamily="49" charset="-122"/>
                <a:ea typeface="黑体" panose="02010609060101010101" pitchFamily="49" charset="-122"/>
              </a:rPr>
              <a:t>卡彭蒂耶和詹妮弗</a:t>
            </a:r>
            <a:r>
              <a:rPr lang="en-US" altLang="zh-CN">
                <a:latin typeface="黑体" panose="02010609060101010101" pitchFamily="49" charset="-122"/>
                <a:ea typeface="黑体" panose="02010609060101010101" pitchFamily="49" charset="-122"/>
              </a:rPr>
              <a:t>·</a:t>
            </a:r>
            <a:r>
              <a:rPr lang="zh-CN" altLang="en-US">
                <a:latin typeface="黑体" panose="02010609060101010101" pitchFamily="49" charset="-122"/>
                <a:ea typeface="黑体" panose="02010609060101010101" pitchFamily="49" charset="-122"/>
              </a:rPr>
              <a:t>杜德纳 </a:t>
            </a:r>
            <a:r>
              <a:rPr lang="en-US" altLang="zh-CN">
                <a:latin typeface="黑体" panose="02010609060101010101" pitchFamily="49" charset="-122"/>
                <a:ea typeface="黑体" panose="02010609060101010101" pitchFamily="49" charset="-122"/>
              </a:rPr>
              <a:t>– CRISPR/Cas9</a:t>
            </a:r>
            <a:r>
              <a:rPr lang="zh-CN" altLang="en-US">
                <a:latin typeface="黑体" panose="02010609060101010101" pitchFamily="49" charset="-122"/>
                <a:ea typeface="黑体" panose="02010609060101010101" pitchFamily="49" charset="-122"/>
              </a:rPr>
              <a:t>基因编辑技术的创始发明人</a:t>
            </a:r>
          </a:p>
        </p:txBody>
      </p:sp>
    </p:spTree>
    <p:extLst>
      <p:ext uri="{BB962C8B-B14F-4D97-AF65-F5344CB8AC3E}">
        <p14:creationId xmlns:p14="http://schemas.microsoft.com/office/powerpoint/2010/main" val="20992136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标题 1">
            <a:extLst>
              <a:ext uri="{FF2B5EF4-FFF2-40B4-BE49-F238E27FC236}">
                <a16:creationId xmlns:a16="http://schemas.microsoft.com/office/drawing/2014/main" id="{830198D3-33D6-48BE-830E-C5A4579BB5E4}"/>
              </a:ext>
            </a:extLst>
          </p:cNvPr>
          <p:cNvSpPr>
            <a:spLocks noGrp="1" noChangeArrowheads="1"/>
          </p:cNvSpPr>
          <p:nvPr>
            <p:ph type="title" idx="4294967295"/>
          </p:nvPr>
        </p:nvSpPr>
        <p:spPr>
          <a:xfrm>
            <a:off x="109538" y="76200"/>
            <a:ext cx="8534400" cy="503238"/>
          </a:xfrm>
        </p:spPr>
        <p:txBody>
          <a:bodyPr/>
          <a:lstStyle/>
          <a:p>
            <a:pPr algn="ctr"/>
            <a:r>
              <a:rPr lang="zh-CN" altLang="en-US">
                <a:latin typeface="黑体" panose="02010609060101010101" pitchFamily="49" charset="-122"/>
                <a:ea typeface="黑体" panose="02010609060101010101" pitchFamily="49" charset="-122"/>
              </a:rPr>
              <a:t>基因编辑婴儿事件</a:t>
            </a:r>
          </a:p>
        </p:txBody>
      </p:sp>
      <p:pic>
        <p:nvPicPr>
          <p:cNvPr id="97283" name="图片 3">
            <a:extLst>
              <a:ext uri="{FF2B5EF4-FFF2-40B4-BE49-F238E27FC236}">
                <a16:creationId xmlns:a16="http://schemas.microsoft.com/office/drawing/2014/main" id="{BCFE766C-84DD-43C2-9B62-596BA9E60CE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838200"/>
            <a:ext cx="6772275" cy="459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4" name="矩形 4">
            <a:extLst>
              <a:ext uri="{FF2B5EF4-FFF2-40B4-BE49-F238E27FC236}">
                <a16:creationId xmlns:a16="http://schemas.microsoft.com/office/drawing/2014/main" id="{C39F976B-1B70-411F-A5FC-391558868DBE}"/>
              </a:ext>
            </a:extLst>
          </p:cNvPr>
          <p:cNvSpPr>
            <a:spLocks noChangeArrowheads="1"/>
          </p:cNvSpPr>
          <p:nvPr/>
        </p:nvSpPr>
        <p:spPr bwMode="auto">
          <a:xfrm>
            <a:off x="654050" y="5430838"/>
            <a:ext cx="80057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2018年11月26日，南方科技大学副教授贺建奎宣布一对名为露露和娜娜的基因编辑婴儿于11月在中国健康诞生，由于这对双胞胎的一个基因（CCR5）经过修改，她们出生后即能天然抵抗艾滋病病毒HIV。这一消息迅速激起轩然大波，震动了中国和世界</a:t>
            </a:r>
          </a:p>
        </p:txBody>
      </p:sp>
      <p:sp>
        <p:nvSpPr>
          <p:cNvPr id="3" name="灯片编号占位符 2">
            <a:extLst>
              <a:ext uri="{FF2B5EF4-FFF2-40B4-BE49-F238E27FC236}">
                <a16:creationId xmlns:a16="http://schemas.microsoft.com/office/drawing/2014/main" id="{93861DA9-0654-46B7-93A8-12C3F472FD4A}"/>
              </a:ext>
            </a:extLst>
          </p:cNvPr>
          <p:cNvSpPr>
            <a:spLocks noGrp="1"/>
          </p:cNvSpPr>
          <p:nvPr>
            <p:ph type="sldNum" sz="quarter" idx="10"/>
          </p:nvPr>
        </p:nvSpPr>
        <p:spPr/>
        <p:txBody>
          <a:bodyPr/>
          <a:lstStyle/>
          <a:p>
            <a:pPr>
              <a:defRPr/>
            </a:pPr>
            <a:fld id="{7ED955FF-E909-4FA4-80A8-425F9B23970D}" type="slidenum">
              <a:rPr lang="en-US" altLang="zh-CN"/>
              <a:pPr>
                <a:defRPr/>
              </a:pPr>
              <a:t>57</a:t>
            </a:fld>
            <a:endParaRPr lang="en-US" altLang="zh-CN"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78124E2-C534-4C4E-BDEC-2107588CFBF1}"/>
              </a:ext>
            </a:extLst>
          </p:cNvPr>
          <p:cNvSpPr>
            <a:spLocks noGrp="1"/>
          </p:cNvSpPr>
          <p:nvPr>
            <p:ph type="sldNum" sz="quarter" idx="10"/>
          </p:nvPr>
        </p:nvSpPr>
        <p:spPr/>
        <p:txBody>
          <a:bodyPr/>
          <a:lstStyle/>
          <a:p>
            <a:pPr>
              <a:defRPr/>
            </a:pPr>
            <a:fld id="{7058F697-9CFD-4E98-9F49-583D494385CC}" type="slidenum">
              <a:rPr lang="en-US" altLang="zh-CN"/>
              <a:pPr>
                <a:defRPr/>
              </a:pPr>
              <a:t>58</a:t>
            </a:fld>
            <a:endParaRPr lang="en-US" altLang="zh-CN" dirty="0"/>
          </a:p>
        </p:txBody>
      </p:sp>
      <p:pic>
        <p:nvPicPr>
          <p:cNvPr id="98307" name="图片 2">
            <a:extLst>
              <a:ext uri="{FF2B5EF4-FFF2-40B4-BE49-F238E27FC236}">
                <a16:creationId xmlns:a16="http://schemas.microsoft.com/office/drawing/2014/main" id="{F0046694-DD63-4338-9FA3-453C905A3D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833" t="12500" r="9167" b="12500"/>
          <a:stretch>
            <a:fillRect/>
          </a:stretch>
        </p:blipFill>
        <p:spPr bwMode="auto">
          <a:xfrm>
            <a:off x="0" y="828675"/>
            <a:ext cx="9144000" cy="538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文本框 3">
            <a:extLst>
              <a:ext uri="{FF2B5EF4-FFF2-40B4-BE49-F238E27FC236}">
                <a16:creationId xmlns:a16="http://schemas.microsoft.com/office/drawing/2014/main" id="{07870082-33A0-4A44-914C-AF0566A6C82C}"/>
              </a:ext>
            </a:extLst>
          </p:cNvPr>
          <p:cNvSpPr txBox="1">
            <a:spLocks noChangeArrowheads="1"/>
          </p:cNvSpPr>
          <p:nvPr/>
        </p:nvSpPr>
        <p:spPr bwMode="auto">
          <a:xfrm>
            <a:off x="6705600" y="2743200"/>
            <a:ext cx="16002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en-US" altLang="zh-CN" sz="2400" b="1">
                <a:solidFill>
                  <a:schemeClr val="bg1"/>
                </a:solidFill>
                <a:latin typeface="Times New Roman" panose="02020603050405020304" pitchFamily="18" charset="0"/>
                <a:ea typeface="宋体" panose="02010600030101010101" pitchFamily="2" charset="-122"/>
                <a:cs typeface="Times New Roman" panose="02020603050405020304" pitchFamily="18" charset="0"/>
              </a:rPr>
              <a:t>CD4</a:t>
            </a:r>
          </a:p>
          <a:p>
            <a:r>
              <a:rPr lang="en-US" altLang="zh-CN" sz="2400" b="1">
                <a:solidFill>
                  <a:schemeClr val="bg1"/>
                </a:solidFill>
                <a:latin typeface="Times New Roman" panose="02020603050405020304" pitchFamily="18" charset="0"/>
                <a:ea typeface="宋体" panose="02010600030101010101" pitchFamily="2" charset="-122"/>
                <a:cs typeface="Times New Roman" panose="02020603050405020304" pitchFamily="18" charset="0"/>
              </a:rPr>
              <a:t>Receptor </a:t>
            </a:r>
            <a:endParaRPr lang="zh-CN" altLang="en-US" sz="2400" b="1">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98309" name="文本框 4">
            <a:extLst>
              <a:ext uri="{FF2B5EF4-FFF2-40B4-BE49-F238E27FC236}">
                <a16:creationId xmlns:a16="http://schemas.microsoft.com/office/drawing/2014/main" id="{8FBC2B40-ECDF-4338-BB72-157BA89A6315}"/>
              </a:ext>
            </a:extLst>
          </p:cNvPr>
          <p:cNvSpPr txBox="1">
            <a:spLocks noChangeArrowheads="1"/>
          </p:cNvSpPr>
          <p:nvPr/>
        </p:nvSpPr>
        <p:spPr bwMode="auto">
          <a:xfrm>
            <a:off x="1409700" y="2743200"/>
            <a:ext cx="16002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en-US" altLang="zh-CN" sz="2400" b="1">
                <a:solidFill>
                  <a:schemeClr val="bg1"/>
                </a:solidFill>
                <a:latin typeface="Times New Roman" panose="02020603050405020304" pitchFamily="18" charset="0"/>
                <a:ea typeface="宋体" panose="02010600030101010101" pitchFamily="2" charset="-122"/>
                <a:cs typeface="Times New Roman" panose="02020603050405020304" pitchFamily="18" charset="0"/>
              </a:rPr>
              <a:t>CD4</a:t>
            </a:r>
          </a:p>
          <a:p>
            <a:r>
              <a:rPr lang="en-US" altLang="zh-CN" sz="2400" b="1">
                <a:solidFill>
                  <a:schemeClr val="bg1"/>
                </a:solidFill>
                <a:latin typeface="Times New Roman" panose="02020603050405020304" pitchFamily="18" charset="0"/>
                <a:ea typeface="宋体" panose="02010600030101010101" pitchFamily="2" charset="-122"/>
                <a:cs typeface="Times New Roman" panose="02020603050405020304" pitchFamily="18" charset="0"/>
              </a:rPr>
              <a:t>Receptor </a:t>
            </a:r>
            <a:endParaRPr lang="zh-CN" altLang="en-US" sz="2400" b="1">
              <a:solidFill>
                <a:schemeClr val="bg1"/>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98310" name="文本框 5">
            <a:extLst>
              <a:ext uri="{FF2B5EF4-FFF2-40B4-BE49-F238E27FC236}">
                <a16:creationId xmlns:a16="http://schemas.microsoft.com/office/drawing/2014/main" id="{0135BABC-2B45-47EB-ADAC-7B60FF2416C8}"/>
              </a:ext>
            </a:extLst>
          </p:cNvPr>
          <p:cNvSpPr txBox="1">
            <a:spLocks noChangeArrowheads="1"/>
          </p:cNvSpPr>
          <p:nvPr/>
        </p:nvSpPr>
        <p:spPr bwMode="auto">
          <a:xfrm>
            <a:off x="5562600" y="914400"/>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400" b="1" dirty="0">
                <a:solidFill>
                  <a:schemeClr val="bg2"/>
                </a:solidFill>
                <a:latin typeface="Times New Roman" panose="02020603050405020304" pitchFamily="18" charset="0"/>
                <a:ea typeface="宋体" panose="02010600030101010101" pitchFamily="2" charset="-122"/>
                <a:cs typeface="Times New Roman" panose="02020603050405020304" pitchFamily="18" charset="0"/>
              </a:rPr>
              <a:t>HIV</a:t>
            </a:r>
            <a:endParaRPr lang="zh-CN" altLang="en-US" sz="2400" b="1" dirty="0">
              <a:solidFill>
                <a:schemeClr val="bg2"/>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7" name="文本框 5">
            <a:extLst>
              <a:ext uri="{FF2B5EF4-FFF2-40B4-BE49-F238E27FC236}">
                <a16:creationId xmlns:a16="http://schemas.microsoft.com/office/drawing/2014/main" id="{0C5D07B4-FCA9-4A07-A1B3-26115818269D}"/>
              </a:ext>
            </a:extLst>
          </p:cNvPr>
          <p:cNvSpPr txBox="1">
            <a:spLocks noChangeArrowheads="1"/>
          </p:cNvSpPr>
          <p:nvPr/>
        </p:nvSpPr>
        <p:spPr bwMode="auto">
          <a:xfrm>
            <a:off x="6705600" y="5567660"/>
            <a:ext cx="2286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400" b="1" dirty="0">
                <a:solidFill>
                  <a:schemeClr val="bg2"/>
                </a:solidFill>
                <a:latin typeface="Times New Roman" panose="02020603050405020304" pitchFamily="18" charset="0"/>
                <a:ea typeface="宋体" panose="02010600030101010101" pitchFamily="2" charset="-122"/>
                <a:cs typeface="Times New Roman" panose="02020603050405020304" pitchFamily="18" charset="0"/>
              </a:rPr>
              <a:t>CD4</a:t>
            </a:r>
            <a:r>
              <a:rPr lang="en-US" altLang="zh-CN" sz="2400" b="1" baseline="30000" dirty="0">
                <a:solidFill>
                  <a:schemeClr val="bg2"/>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b="1" dirty="0">
                <a:solidFill>
                  <a:schemeClr val="bg2"/>
                </a:solidFill>
                <a:latin typeface="Times New Roman" panose="02020603050405020304" pitchFamily="18" charset="0"/>
                <a:ea typeface="宋体" panose="02010600030101010101" pitchFamily="2" charset="-122"/>
                <a:cs typeface="Times New Roman" panose="02020603050405020304" pitchFamily="18" charset="0"/>
              </a:rPr>
              <a:t> T cell</a:t>
            </a:r>
            <a:endParaRPr lang="zh-CN" altLang="en-US" sz="2400" b="1" dirty="0">
              <a:solidFill>
                <a:schemeClr val="bg2"/>
              </a:solidFill>
              <a:latin typeface="Times New Roman" panose="02020603050405020304" pitchFamily="18" charset="0"/>
              <a:ea typeface="宋体" panose="02010600030101010101" pitchFamily="2" charset="-122"/>
              <a:cs typeface="Times New Roman" panose="02020603050405020304"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699D034-CBC8-44A9-911E-EF0DC01DCE0E}"/>
              </a:ext>
            </a:extLst>
          </p:cNvPr>
          <p:cNvSpPr>
            <a:spLocks noGrp="1" noChangeArrowheads="1"/>
          </p:cNvSpPr>
          <p:nvPr>
            <p:ph type="title"/>
          </p:nvPr>
        </p:nvSpPr>
        <p:spPr>
          <a:xfrm>
            <a:off x="228600" y="195263"/>
            <a:ext cx="8534400" cy="646112"/>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系统的结构</a:t>
            </a:r>
            <a:endParaRPr lang="en-US" altLang="zh-CN">
              <a:latin typeface="Times New Roman" panose="02020603050405020304" pitchFamily="18" charset="0"/>
            </a:endParaRPr>
          </a:p>
        </p:txBody>
      </p:sp>
      <p:sp>
        <p:nvSpPr>
          <p:cNvPr id="99331" name="Rectangle 3">
            <a:extLst>
              <a:ext uri="{FF2B5EF4-FFF2-40B4-BE49-F238E27FC236}">
                <a16:creationId xmlns:a16="http://schemas.microsoft.com/office/drawing/2014/main" id="{A8584DE3-BBFA-4393-8211-56F9FF9E5108}"/>
              </a:ext>
            </a:extLst>
          </p:cNvPr>
          <p:cNvSpPr>
            <a:spLocks noGrp="1" noChangeArrowheads="1"/>
          </p:cNvSpPr>
          <p:nvPr>
            <p:ph idx="1"/>
          </p:nvPr>
        </p:nvSpPr>
        <p:spPr>
          <a:xfrm>
            <a:off x="304800" y="914400"/>
            <a:ext cx="8653463" cy="2551113"/>
          </a:xfrm>
        </p:spPr>
        <p:txBody>
          <a:bodyPr/>
          <a:lstStyle/>
          <a:p>
            <a:pPr eaLnBrk="1" hangingPunct="1">
              <a:lnSpc>
                <a:spcPct val="150000"/>
              </a:lnSpc>
              <a:spcBef>
                <a:spcPts val="600"/>
              </a:spcBef>
              <a:spcAft>
                <a:spcPts val="600"/>
              </a:spcAft>
            </a:pPr>
            <a:r>
              <a:rPr lang="en-US" altLang="zh-CN" sz="2400">
                <a:solidFill>
                  <a:srgbClr val="FF0000"/>
                </a:solidFill>
                <a:latin typeface="Times New Roman" panose="02020603050405020304" pitchFamily="18" charset="0"/>
                <a:cs typeface="Times New Roman" panose="02020603050405020304" pitchFamily="18" charset="0"/>
              </a:rPr>
              <a:t>CRISPR</a:t>
            </a:r>
            <a:r>
              <a:rPr lang="zh-CN" altLang="en-US" sz="2400">
                <a:solidFill>
                  <a:srgbClr val="FF0000"/>
                </a:solidFill>
                <a:latin typeface="Times New Roman" panose="02020603050405020304" pitchFamily="18" charset="0"/>
                <a:cs typeface="Times New Roman" panose="02020603050405020304" pitchFamily="18" charset="0"/>
              </a:rPr>
              <a:t>序列由众多短而保守的</a:t>
            </a:r>
            <a:r>
              <a:rPr lang="en-US" altLang="zh-CN" sz="2400">
                <a:solidFill>
                  <a:srgbClr val="FF0000"/>
                </a:solidFill>
                <a:latin typeface="Times New Roman" panose="02020603050405020304" pitchFamily="18" charset="0"/>
                <a:cs typeface="Times New Roman" panose="02020603050405020304" pitchFamily="18" charset="0"/>
              </a:rPr>
              <a:t>DNA</a:t>
            </a:r>
            <a:r>
              <a:rPr lang="zh-CN" altLang="en-US" sz="2400">
                <a:solidFill>
                  <a:srgbClr val="FF0000"/>
                </a:solidFill>
                <a:latin typeface="Times New Roman" panose="02020603050405020304" pitchFamily="18" charset="0"/>
                <a:cs typeface="Times New Roman" panose="02020603050405020304" pitchFamily="18" charset="0"/>
              </a:rPr>
              <a:t>重复序列区（</a:t>
            </a:r>
            <a:r>
              <a:rPr lang="en-US" altLang="zh-CN" sz="2400">
                <a:solidFill>
                  <a:srgbClr val="FF0000"/>
                </a:solidFill>
                <a:latin typeface="Times New Roman" panose="02020603050405020304" pitchFamily="18" charset="0"/>
                <a:cs typeface="Times New Roman" panose="02020603050405020304" pitchFamily="18" charset="0"/>
              </a:rPr>
              <a:t>Repeat</a:t>
            </a:r>
            <a:r>
              <a:rPr lang="zh-CN" altLang="en-US" sz="2400">
                <a:solidFill>
                  <a:srgbClr val="FF0000"/>
                </a:solidFill>
                <a:latin typeface="Times New Roman" panose="02020603050405020304" pitchFamily="18" charset="0"/>
                <a:cs typeface="Times New Roman" panose="02020603050405020304" pitchFamily="18" charset="0"/>
              </a:rPr>
              <a:t>）和</a:t>
            </a:r>
            <a:r>
              <a:rPr lang="en-US" altLang="zh-CN" sz="2400">
                <a:solidFill>
                  <a:srgbClr val="FF0000"/>
                </a:solidFill>
                <a:latin typeface="Times New Roman" panose="02020603050405020304" pitchFamily="18" charset="0"/>
                <a:cs typeface="Times New Roman" panose="02020603050405020304" pitchFamily="18" charset="0"/>
              </a:rPr>
              <a:t>DNA</a:t>
            </a:r>
            <a:r>
              <a:rPr lang="zh-CN" altLang="en-US" sz="2400">
                <a:solidFill>
                  <a:srgbClr val="FF0000"/>
                </a:solidFill>
                <a:latin typeface="Times New Roman" panose="02020603050405020304" pitchFamily="18" charset="0"/>
                <a:cs typeface="Times New Roman" panose="02020603050405020304" pitchFamily="18" charset="0"/>
              </a:rPr>
              <a:t>间隔区（</a:t>
            </a:r>
            <a:r>
              <a:rPr lang="en-US" altLang="zh-CN" sz="2400">
                <a:solidFill>
                  <a:srgbClr val="FF0000"/>
                </a:solidFill>
                <a:latin typeface="Times New Roman" panose="02020603050405020304" pitchFamily="18" charset="0"/>
                <a:cs typeface="Times New Roman" panose="02020603050405020304" pitchFamily="18" charset="0"/>
              </a:rPr>
              <a:t>Spacer</a:t>
            </a:r>
            <a:r>
              <a:rPr lang="zh-CN" altLang="en-US" sz="2400">
                <a:solidFill>
                  <a:srgbClr val="FF0000"/>
                </a:solidFill>
                <a:latin typeface="Times New Roman" panose="02020603050405020304" pitchFamily="18" charset="0"/>
                <a:cs typeface="Times New Roman" panose="02020603050405020304" pitchFamily="18" charset="0"/>
              </a:rPr>
              <a:t>）组成</a:t>
            </a:r>
          </a:p>
          <a:p>
            <a:pPr eaLnBrk="1" hangingPunct="1">
              <a:lnSpc>
                <a:spcPct val="150000"/>
              </a:lnSpc>
              <a:spcBef>
                <a:spcPts val="600"/>
              </a:spcBef>
              <a:spcAft>
                <a:spcPts val="600"/>
              </a:spcAft>
            </a:pPr>
            <a:r>
              <a:rPr lang="zh-CN" altLang="en-US" sz="2400">
                <a:latin typeface="Times New Roman" panose="02020603050405020304" pitchFamily="18" charset="0"/>
                <a:cs typeface="Times New Roman" panose="02020603050405020304" pitchFamily="18" charset="0"/>
              </a:rPr>
              <a:t>重复序列区含有回文序列，可以形成发卡结构</a:t>
            </a:r>
          </a:p>
          <a:p>
            <a:pPr eaLnBrk="1" hangingPunct="1">
              <a:lnSpc>
                <a:spcPct val="150000"/>
              </a:lnSpc>
              <a:spcBef>
                <a:spcPts val="600"/>
              </a:spcBef>
              <a:spcAft>
                <a:spcPts val="600"/>
              </a:spcAft>
            </a:pPr>
            <a:r>
              <a:rPr lang="zh-CN" altLang="en-US" sz="2400">
                <a:latin typeface="Times New Roman" panose="02020603050405020304" pitchFamily="18" charset="0"/>
                <a:cs typeface="Times New Roman" panose="02020603050405020304" pitchFamily="18" charset="0"/>
              </a:rPr>
              <a:t>间隔区比较特殊，它们是被细菌俘获的外源</a:t>
            </a:r>
            <a:r>
              <a:rPr lang="en-US" altLang="zh-CN" sz="2400">
                <a:latin typeface="Times New Roman" panose="02020603050405020304" pitchFamily="18" charset="0"/>
                <a:cs typeface="Times New Roman" panose="02020603050405020304" pitchFamily="18" charset="0"/>
              </a:rPr>
              <a:t>DNA</a:t>
            </a:r>
            <a:r>
              <a:rPr lang="zh-CN" altLang="en-US" sz="2400">
                <a:latin typeface="Times New Roman" panose="02020603050405020304" pitchFamily="18" charset="0"/>
                <a:cs typeface="Times New Roman" panose="02020603050405020304" pitchFamily="18" charset="0"/>
              </a:rPr>
              <a:t>序列</a:t>
            </a:r>
          </a:p>
        </p:txBody>
      </p:sp>
      <p:pic>
        <p:nvPicPr>
          <p:cNvPr id="99332" name="Picture 2">
            <a:extLst>
              <a:ext uri="{FF2B5EF4-FFF2-40B4-BE49-F238E27FC236}">
                <a16:creationId xmlns:a16="http://schemas.microsoft.com/office/drawing/2014/main" id="{AD91698D-E74F-410F-A673-977088FFC2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3733800"/>
            <a:ext cx="7686675" cy="2562225"/>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3" name="灯片编号占位符 2">
            <a:extLst>
              <a:ext uri="{FF2B5EF4-FFF2-40B4-BE49-F238E27FC236}">
                <a16:creationId xmlns:a16="http://schemas.microsoft.com/office/drawing/2014/main" id="{3E80F068-17E5-4CF2-8204-3C30E0E92412}"/>
              </a:ext>
            </a:extLst>
          </p:cNvPr>
          <p:cNvSpPr>
            <a:spLocks noGrp="1"/>
          </p:cNvSpPr>
          <p:nvPr>
            <p:ph type="sldNum" sz="quarter" idx="10"/>
          </p:nvPr>
        </p:nvSpPr>
        <p:spPr/>
        <p:txBody>
          <a:bodyPr/>
          <a:lstStyle/>
          <a:p>
            <a:pPr>
              <a:defRPr/>
            </a:pPr>
            <a:fld id="{470C83B8-EB5C-4FEA-9F4D-33F7F9E122AD}" type="slidenum">
              <a:rPr lang="en-US" altLang="zh-CN"/>
              <a:pPr>
                <a:defRPr/>
              </a:pPr>
              <a:t>59</a:t>
            </a:fld>
            <a:endParaRPr lang="en-US" altLang="zh-C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40" name="Rectangle 4">
            <a:extLst>
              <a:ext uri="{FF2B5EF4-FFF2-40B4-BE49-F238E27FC236}">
                <a16:creationId xmlns:a16="http://schemas.microsoft.com/office/drawing/2014/main" id="{02E65955-BC64-4AE4-B9E4-96A591B993C2}"/>
              </a:ext>
            </a:extLst>
          </p:cNvPr>
          <p:cNvSpPr>
            <a:spLocks noChangeArrowheads="1"/>
          </p:cNvSpPr>
          <p:nvPr/>
        </p:nvSpPr>
        <p:spPr bwMode="auto">
          <a:xfrm>
            <a:off x="622300" y="4186238"/>
            <a:ext cx="1676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kumimoji="0" lang="zh-CN" altLang="en-US" sz="2800" b="1">
                <a:latin typeface="微软雅黑" panose="020B0503020204020204" pitchFamily="34" charset="-122"/>
                <a:ea typeface="微软雅黑" panose="020B0503020204020204" pitchFamily="34" charset="-122"/>
              </a:rPr>
              <a:t>方法</a:t>
            </a:r>
          </a:p>
        </p:txBody>
      </p:sp>
      <p:sp>
        <p:nvSpPr>
          <p:cNvPr id="628741" name="AutoShape 5">
            <a:extLst>
              <a:ext uri="{FF2B5EF4-FFF2-40B4-BE49-F238E27FC236}">
                <a16:creationId xmlns:a16="http://schemas.microsoft.com/office/drawing/2014/main" id="{706A854F-66D3-4B7E-BA93-0B4981EBAF39}"/>
              </a:ext>
            </a:extLst>
          </p:cNvPr>
          <p:cNvSpPr>
            <a:spLocks/>
          </p:cNvSpPr>
          <p:nvPr/>
        </p:nvSpPr>
        <p:spPr bwMode="auto">
          <a:xfrm>
            <a:off x="1765300" y="3089275"/>
            <a:ext cx="457200" cy="2819400"/>
          </a:xfrm>
          <a:prstGeom prst="leftBrace">
            <a:avLst>
              <a:gd name="adj1" fmla="val 51389"/>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kumimoji="0" lang="zh-CN" altLang="en-US" sz="2800">
              <a:latin typeface="微软雅黑" panose="020B0503020204020204" pitchFamily="34" charset="-122"/>
              <a:ea typeface="微软雅黑" panose="020B0503020204020204" pitchFamily="34" charset="-122"/>
            </a:endParaRPr>
          </a:p>
        </p:txBody>
      </p:sp>
      <p:sp>
        <p:nvSpPr>
          <p:cNvPr id="628742" name="Text Box 6">
            <a:extLst>
              <a:ext uri="{FF2B5EF4-FFF2-40B4-BE49-F238E27FC236}">
                <a16:creationId xmlns:a16="http://schemas.microsoft.com/office/drawing/2014/main" id="{C6F685F8-58FE-453F-846A-B971C59EBAA6}"/>
              </a:ext>
            </a:extLst>
          </p:cNvPr>
          <p:cNvSpPr txBox="1">
            <a:spLocks noChangeArrowheads="1"/>
          </p:cNvSpPr>
          <p:nvPr/>
        </p:nvSpPr>
        <p:spPr bwMode="auto">
          <a:xfrm>
            <a:off x="1917700" y="2841625"/>
            <a:ext cx="32766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kumimoji="0" lang="zh-CN" altLang="en-US" sz="2800" b="1">
                <a:latin typeface="微软雅黑" panose="020B0503020204020204" pitchFamily="34" charset="-122"/>
                <a:ea typeface="微软雅黑" panose="020B0503020204020204" pitchFamily="34" charset="-122"/>
              </a:rPr>
              <a:t>将目的基因导入</a:t>
            </a:r>
          </a:p>
          <a:p>
            <a:pPr algn="ctr" eaLnBrk="1" hangingPunct="1">
              <a:lnSpc>
                <a:spcPct val="90000"/>
              </a:lnSpc>
            </a:pPr>
            <a:r>
              <a:rPr kumimoji="0" lang="zh-CN" altLang="en-US" sz="2800" b="1">
                <a:latin typeface="微软雅黑" panose="020B0503020204020204" pitchFamily="34" charset="-122"/>
                <a:ea typeface="微软雅黑" panose="020B0503020204020204" pitchFamily="34" charset="-122"/>
              </a:rPr>
              <a:t>植物细胞</a:t>
            </a:r>
          </a:p>
        </p:txBody>
      </p:sp>
      <p:sp>
        <p:nvSpPr>
          <p:cNvPr id="628743" name="Text Box 7">
            <a:extLst>
              <a:ext uri="{FF2B5EF4-FFF2-40B4-BE49-F238E27FC236}">
                <a16:creationId xmlns:a16="http://schemas.microsoft.com/office/drawing/2014/main" id="{A1C878A8-0FCA-4C38-80A1-E262C523044E}"/>
              </a:ext>
            </a:extLst>
          </p:cNvPr>
          <p:cNvSpPr txBox="1">
            <a:spLocks noChangeArrowheads="1"/>
          </p:cNvSpPr>
          <p:nvPr/>
        </p:nvSpPr>
        <p:spPr bwMode="auto">
          <a:xfrm>
            <a:off x="1955800" y="4373563"/>
            <a:ext cx="3276600"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kumimoji="0" lang="zh-CN" altLang="en-US" sz="2800" b="1">
                <a:latin typeface="微软雅黑" panose="020B0503020204020204" pitchFamily="34" charset="-122"/>
                <a:ea typeface="微软雅黑" panose="020B0503020204020204" pitchFamily="34" charset="-122"/>
              </a:rPr>
              <a:t>将目的基因导入</a:t>
            </a:r>
          </a:p>
          <a:p>
            <a:pPr algn="ctr" eaLnBrk="1" hangingPunct="1">
              <a:lnSpc>
                <a:spcPct val="90000"/>
              </a:lnSpc>
            </a:pPr>
            <a:r>
              <a:rPr kumimoji="0" lang="zh-CN" altLang="en-US" sz="2800" b="1">
                <a:latin typeface="微软雅黑" panose="020B0503020204020204" pitchFamily="34" charset="-122"/>
                <a:ea typeface="微软雅黑" panose="020B0503020204020204" pitchFamily="34" charset="-122"/>
              </a:rPr>
              <a:t>动物细胞</a:t>
            </a:r>
          </a:p>
        </p:txBody>
      </p:sp>
      <p:sp>
        <p:nvSpPr>
          <p:cNvPr id="628744" name="Text Box 8">
            <a:extLst>
              <a:ext uri="{FF2B5EF4-FFF2-40B4-BE49-F238E27FC236}">
                <a16:creationId xmlns:a16="http://schemas.microsoft.com/office/drawing/2014/main" id="{09E3A6C9-AB64-47C6-BA0B-39507C958049}"/>
              </a:ext>
            </a:extLst>
          </p:cNvPr>
          <p:cNvSpPr txBox="1">
            <a:spLocks noChangeArrowheads="1"/>
          </p:cNvSpPr>
          <p:nvPr/>
        </p:nvSpPr>
        <p:spPr bwMode="auto">
          <a:xfrm>
            <a:off x="1993900" y="5581650"/>
            <a:ext cx="32766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eaLnBrk="1" hangingPunct="1">
              <a:lnSpc>
                <a:spcPct val="90000"/>
              </a:lnSpc>
            </a:pPr>
            <a:r>
              <a:rPr kumimoji="0" lang="zh-CN" altLang="en-US" sz="2800" b="1">
                <a:latin typeface="微软雅黑" panose="020B0503020204020204" pitchFamily="34" charset="-122"/>
                <a:ea typeface="微软雅黑" panose="020B0503020204020204" pitchFamily="34" charset="-122"/>
              </a:rPr>
              <a:t>将目的基因导入</a:t>
            </a:r>
          </a:p>
          <a:p>
            <a:pPr algn="ctr" eaLnBrk="1" hangingPunct="1">
              <a:lnSpc>
                <a:spcPct val="90000"/>
              </a:lnSpc>
            </a:pPr>
            <a:r>
              <a:rPr kumimoji="0" lang="zh-CN" altLang="en-US" sz="2800" b="1">
                <a:latin typeface="微软雅黑" panose="020B0503020204020204" pitchFamily="34" charset="-122"/>
                <a:ea typeface="微软雅黑" panose="020B0503020204020204" pitchFamily="34" charset="-122"/>
              </a:rPr>
              <a:t>微生物细胞</a:t>
            </a:r>
          </a:p>
        </p:txBody>
      </p:sp>
      <p:sp>
        <p:nvSpPr>
          <p:cNvPr id="628745" name="AutoShape 9">
            <a:extLst>
              <a:ext uri="{FF2B5EF4-FFF2-40B4-BE49-F238E27FC236}">
                <a16:creationId xmlns:a16="http://schemas.microsoft.com/office/drawing/2014/main" id="{9A5CCE23-15CF-43BA-9E06-67F742BBCE0E}"/>
              </a:ext>
            </a:extLst>
          </p:cNvPr>
          <p:cNvSpPr>
            <a:spLocks/>
          </p:cNvSpPr>
          <p:nvPr/>
        </p:nvSpPr>
        <p:spPr bwMode="auto">
          <a:xfrm>
            <a:off x="4965700" y="2516188"/>
            <a:ext cx="304800" cy="1295400"/>
          </a:xfrm>
          <a:prstGeom prst="leftBrace">
            <a:avLst>
              <a:gd name="adj1" fmla="val 35417"/>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kumimoji="0" lang="zh-CN" altLang="en-US" sz="2800">
              <a:latin typeface="微软雅黑" panose="020B0503020204020204" pitchFamily="34" charset="-122"/>
              <a:ea typeface="微软雅黑" panose="020B0503020204020204" pitchFamily="34" charset="-122"/>
            </a:endParaRPr>
          </a:p>
        </p:txBody>
      </p:sp>
      <p:sp>
        <p:nvSpPr>
          <p:cNvPr id="628746" name="Text Box 10">
            <a:extLst>
              <a:ext uri="{FF2B5EF4-FFF2-40B4-BE49-F238E27FC236}">
                <a16:creationId xmlns:a16="http://schemas.microsoft.com/office/drawing/2014/main" id="{2C2CC335-E072-4991-AA0D-096FD6507B5A}"/>
              </a:ext>
            </a:extLst>
          </p:cNvPr>
          <p:cNvSpPr txBox="1">
            <a:spLocks noChangeArrowheads="1"/>
          </p:cNvSpPr>
          <p:nvPr/>
        </p:nvSpPr>
        <p:spPr bwMode="auto">
          <a:xfrm>
            <a:off x="5335588" y="2355850"/>
            <a:ext cx="3352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kumimoji="0" lang="zh-CN" altLang="en-US" sz="2800" b="1">
                <a:latin typeface="微软雅黑" panose="020B0503020204020204" pitchFamily="34" charset="-122"/>
                <a:ea typeface="微软雅黑" panose="020B0503020204020204" pitchFamily="34" charset="-122"/>
              </a:rPr>
              <a:t>农杆菌转化法</a:t>
            </a:r>
          </a:p>
        </p:txBody>
      </p:sp>
      <p:sp>
        <p:nvSpPr>
          <p:cNvPr id="628747" name="Text Box 11">
            <a:extLst>
              <a:ext uri="{FF2B5EF4-FFF2-40B4-BE49-F238E27FC236}">
                <a16:creationId xmlns:a16="http://schemas.microsoft.com/office/drawing/2014/main" id="{50E44633-E08A-48D3-8E04-187CFF6D9677}"/>
              </a:ext>
            </a:extLst>
          </p:cNvPr>
          <p:cNvSpPr txBox="1">
            <a:spLocks noChangeArrowheads="1"/>
          </p:cNvSpPr>
          <p:nvPr/>
        </p:nvSpPr>
        <p:spPr bwMode="auto">
          <a:xfrm>
            <a:off x="5365750" y="2965450"/>
            <a:ext cx="2819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kumimoji="0" lang="zh-CN" altLang="en-US" sz="2800" b="1">
                <a:latin typeface="微软雅黑" panose="020B0503020204020204" pitchFamily="34" charset="-122"/>
                <a:ea typeface="微软雅黑" panose="020B0503020204020204" pitchFamily="34" charset="-122"/>
              </a:rPr>
              <a:t>基因枪法</a:t>
            </a:r>
          </a:p>
        </p:txBody>
      </p:sp>
      <p:sp>
        <p:nvSpPr>
          <p:cNvPr id="628748" name="Rectangle 12">
            <a:extLst>
              <a:ext uri="{FF2B5EF4-FFF2-40B4-BE49-F238E27FC236}">
                <a16:creationId xmlns:a16="http://schemas.microsoft.com/office/drawing/2014/main" id="{D666D33B-9B00-4433-9935-843F0F4CCEFD}"/>
              </a:ext>
            </a:extLst>
          </p:cNvPr>
          <p:cNvSpPr>
            <a:spLocks noChangeArrowheads="1"/>
          </p:cNvSpPr>
          <p:nvPr/>
        </p:nvSpPr>
        <p:spPr bwMode="auto">
          <a:xfrm>
            <a:off x="5365750" y="3575050"/>
            <a:ext cx="30686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r>
              <a:rPr kumimoji="0" lang="zh-CN" altLang="en-US" sz="2800" b="1">
                <a:latin typeface="微软雅黑" panose="020B0503020204020204" pitchFamily="34" charset="-122"/>
                <a:ea typeface="微软雅黑" panose="020B0503020204020204" pitchFamily="34" charset="-122"/>
              </a:rPr>
              <a:t>花粉管通道法</a:t>
            </a:r>
          </a:p>
        </p:txBody>
      </p:sp>
      <p:sp>
        <p:nvSpPr>
          <p:cNvPr id="628749" name="Text Box 13">
            <a:extLst>
              <a:ext uri="{FF2B5EF4-FFF2-40B4-BE49-F238E27FC236}">
                <a16:creationId xmlns:a16="http://schemas.microsoft.com/office/drawing/2014/main" id="{4B345312-93D2-4840-9CAB-2C6A40513E47}"/>
              </a:ext>
            </a:extLst>
          </p:cNvPr>
          <p:cNvSpPr txBox="1">
            <a:spLocks noChangeArrowheads="1"/>
          </p:cNvSpPr>
          <p:nvPr/>
        </p:nvSpPr>
        <p:spPr bwMode="auto">
          <a:xfrm>
            <a:off x="4976813" y="4406900"/>
            <a:ext cx="3657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kumimoji="0" lang="en-US" altLang="zh-CN" sz="2800" b="1">
                <a:latin typeface="微软雅黑" panose="020B0503020204020204" pitchFamily="34" charset="-122"/>
                <a:ea typeface="微软雅黑" panose="020B0503020204020204" pitchFamily="34" charset="-122"/>
              </a:rPr>
              <a:t>——</a:t>
            </a:r>
            <a:r>
              <a:rPr kumimoji="0" lang="zh-CN" altLang="en-US" sz="2800" b="1">
                <a:latin typeface="微软雅黑" panose="020B0503020204020204" pitchFamily="34" charset="-122"/>
                <a:ea typeface="微软雅黑" panose="020B0503020204020204" pitchFamily="34" charset="-122"/>
              </a:rPr>
              <a:t>显微注射法</a:t>
            </a:r>
          </a:p>
        </p:txBody>
      </p:sp>
      <p:sp>
        <p:nvSpPr>
          <p:cNvPr id="628750" name="Text Box 14">
            <a:extLst>
              <a:ext uri="{FF2B5EF4-FFF2-40B4-BE49-F238E27FC236}">
                <a16:creationId xmlns:a16="http://schemas.microsoft.com/office/drawing/2014/main" id="{CC8F7A8E-36A0-4F8C-8A15-91AB8473C5E5}"/>
              </a:ext>
            </a:extLst>
          </p:cNvPr>
          <p:cNvSpPr txBox="1">
            <a:spLocks noChangeArrowheads="1"/>
          </p:cNvSpPr>
          <p:nvPr/>
        </p:nvSpPr>
        <p:spPr bwMode="auto">
          <a:xfrm>
            <a:off x="5362575" y="5321300"/>
            <a:ext cx="3935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kumimoji="0" lang="zh-CN" altLang="en-US" sz="2800" b="1">
                <a:latin typeface="微软雅黑" panose="020B0503020204020204" pitchFamily="34" charset="-122"/>
                <a:ea typeface="微软雅黑" panose="020B0503020204020204" pitchFamily="34" charset="-122"/>
              </a:rPr>
              <a:t>感受态细胞法</a:t>
            </a:r>
          </a:p>
        </p:txBody>
      </p:sp>
      <p:sp>
        <p:nvSpPr>
          <p:cNvPr id="17" name="Rectangle 2">
            <a:extLst>
              <a:ext uri="{FF2B5EF4-FFF2-40B4-BE49-F238E27FC236}">
                <a16:creationId xmlns:a16="http://schemas.microsoft.com/office/drawing/2014/main" id="{30CFDFF1-57B8-44F0-9684-0655F7FD3484}"/>
              </a:ext>
            </a:extLst>
          </p:cNvPr>
          <p:cNvSpPr txBox="1">
            <a:spLocks noChangeArrowheads="1"/>
          </p:cNvSpPr>
          <p:nvPr/>
        </p:nvSpPr>
        <p:spPr>
          <a:xfrm>
            <a:off x="190500" y="163513"/>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latin typeface="微软雅黑" panose="020B0503020204020204" pitchFamily="34" charset="-122"/>
                <a:ea typeface="微软雅黑" panose="020B0503020204020204" pitchFamily="34" charset="-122"/>
              </a:rPr>
              <a:t>将目的基因导入受体细胞</a:t>
            </a:r>
            <a:endParaRPr kumimoji="0" lang="en-US" altLang="zh-CN" sz="4000" kern="0" dirty="0">
              <a:latin typeface="微软雅黑" panose="020B0503020204020204" pitchFamily="34" charset="-122"/>
              <a:ea typeface="微软雅黑" panose="020B0503020204020204" pitchFamily="34" charset="-122"/>
            </a:endParaRPr>
          </a:p>
        </p:txBody>
      </p:sp>
      <p:sp>
        <p:nvSpPr>
          <p:cNvPr id="19" name="Rectangle 3">
            <a:extLst>
              <a:ext uri="{FF2B5EF4-FFF2-40B4-BE49-F238E27FC236}">
                <a16:creationId xmlns:a16="http://schemas.microsoft.com/office/drawing/2014/main" id="{38873EBE-9F67-4840-95E6-BF2C4F7E4854}"/>
              </a:ext>
            </a:extLst>
          </p:cNvPr>
          <p:cNvSpPr txBox="1">
            <a:spLocks noChangeArrowheads="1"/>
          </p:cNvSpPr>
          <p:nvPr/>
        </p:nvSpPr>
        <p:spPr bwMode="auto">
          <a:xfrm>
            <a:off x="455613" y="990600"/>
            <a:ext cx="8232775" cy="1308100"/>
          </a:xfrm>
          <a:prstGeom prst="rect">
            <a:avLst/>
          </a:prstGeom>
          <a:noFill/>
          <a:ln>
            <a:noFill/>
          </a:ln>
          <a:effectLst/>
        </p:spPr>
        <p:txBody>
          <a:bodyPr>
            <a:spAutoFit/>
          </a:bodyPr>
          <a:lstStyle>
            <a:lvl1pPr marL="350838" indent="-350838" algn="l" rtl="0" eaLnBrk="0" fontAlgn="base" hangingPunct="0">
              <a:spcBef>
                <a:spcPct val="45000"/>
              </a:spcBef>
              <a:spcAft>
                <a:spcPct val="20000"/>
              </a:spcAft>
              <a:buClr>
                <a:schemeClr val="tx2"/>
              </a:buClr>
              <a:buChar char="•"/>
              <a:defRPr sz="2800" b="1">
                <a:solidFill>
                  <a:schemeClr val="tx1"/>
                </a:solidFill>
                <a:latin typeface="黑体" panose="02010609060101010101" pitchFamily="49" charset="-122"/>
                <a:ea typeface="黑体" panose="02010609060101010101" pitchFamily="49" charset="-122"/>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3pPr>
            <a:lvl4pPr marL="1828800" indent="-342900"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4pPr>
            <a:lvl5pPr marL="2286000" indent="-334963" algn="l" rtl="0" eaLnBrk="0" fontAlgn="base" hangingPunct="0">
              <a:spcBef>
                <a:spcPct val="45000"/>
              </a:spcBef>
              <a:spcAft>
                <a:spcPct val="20000"/>
              </a:spcAft>
              <a:buClr>
                <a:schemeClr val="tx2"/>
              </a:buClr>
              <a:buFont typeface="Times New Roman" pitchFamily="18" charset="0"/>
              <a:buChar char="•"/>
              <a:defRPr sz="2800" b="1">
                <a:solidFill>
                  <a:schemeClr val="tx1"/>
                </a:solidFill>
                <a:latin typeface="黑体" panose="02010609060101010101" pitchFamily="49" charset="-122"/>
                <a:ea typeface="黑体" panose="02010609060101010101" pitchFamily="49" charset="-122"/>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defRPr>
            </a:lvl9pPr>
          </a:lstStyle>
          <a:p>
            <a:pPr>
              <a:lnSpc>
                <a:spcPct val="150000"/>
              </a:lnSpc>
              <a:spcBef>
                <a:spcPct val="0"/>
              </a:spcBef>
              <a:defRPr/>
            </a:pPr>
            <a:r>
              <a:rPr kumimoji="0" lang="zh-CN" altLang="en-US" kern="0" dirty="0">
                <a:solidFill>
                  <a:srgbClr val="FF0000"/>
                </a:solidFill>
                <a:latin typeface="微软雅黑" panose="020B0503020204020204" pitchFamily="34" charset="-122"/>
                <a:ea typeface="微软雅黑" panose="020B0503020204020204" pitchFamily="34" charset="-122"/>
              </a:rPr>
              <a:t>转化</a:t>
            </a:r>
            <a:r>
              <a:rPr kumimoji="0" lang="zh-CN" altLang="en-US" kern="0" dirty="0">
                <a:latin typeface="微软雅黑" panose="020B0503020204020204" pitchFamily="34" charset="-122"/>
                <a:ea typeface="微软雅黑" panose="020B0503020204020204" pitchFamily="34" charset="-122"/>
              </a:rPr>
              <a:t>：</a:t>
            </a:r>
            <a:r>
              <a:rPr kumimoji="0" lang="zh-CN" altLang="en-US" dirty="0">
                <a:latin typeface="微软雅黑" panose="020B0503020204020204" pitchFamily="34" charset="-122"/>
                <a:ea typeface="微软雅黑" panose="020B0503020204020204" pitchFamily="34" charset="-122"/>
              </a:rPr>
              <a:t>目的基因进入受体细胞内，并且在受体细胞内维持稳定和表达的过程</a:t>
            </a:r>
            <a:endParaRPr kumimoji="0" lang="en-US" altLang="zh-CN" kern="0" dirty="0">
              <a:latin typeface="微软雅黑" panose="020B0503020204020204" pitchFamily="34" charset="-122"/>
              <a:ea typeface="微软雅黑" panose="020B0503020204020204" pitchFamily="34" charset="-122"/>
            </a:endParaRPr>
          </a:p>
        </p:txBody>
      </p:sp>
      <p:sp>
        <p:nvSpPr>
          <p:cNvPr id="20" name="AutoShape 9">
            <a:extLst>
              <a:ext uri="{FF2B5EF4-FFF2-40B4-BE49-F238E27FC236}">
                <a16:creationId xmlns:a16="http://schemas.microsoft.com/office/drawing/2014/main" id="{8AE6D3A3-099B-44AA-98F4-EB335D36DB07}"/>
              </a:ext>
            </a:extLst>
          </p:cNvPr>
          <p:cNvSpPr>
            <a:spLocks/>
          </p:cNvSpPr>
          <p:nvPr/>
        </p:nvSpPr>
        <p:spPr bwMode="auto">
          <a:xfrm>
            <a:off x="5087938" y="5581650"/>
            <a:ext cx="247650" cy="885825"/>
          </a:xfrm>
          <a:prstGeom prst="leftBrace">
            <a:avLst>
              <a:gd name="adj1" fmla="val 35471"/>
              <a:gd name="adj2" fmla="val 50000"/>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kumimoji="0" lang="zh-CN" altLang="en-US" sz="2800">
              <a:latin typeface="微软雅黑" panose="020B0503020204020204" pitchFamily="34" charset="-122"/>
              <a:ea typeface="微软雅黑" panose="020B0503020204020204" pitchFamily="34" charset="-122"/>
            </a:endParaRPr>
          </a:p>
        </p:txBody>
      </p:sp>
      <p:sp>
        <p:nvSpPr>
          <p:cNvPr id="21" name="Text Box 14">
            <a:extLst>
              <a:ext uri="{FF2B5EF4-FFF2-40B4-BE49-F238E27FC236}">
                <a16:creationId xmlns:a16="http://schemas.microsoft.com/office/drawing/2014/main" id="{C5D42F18-E40E-471A-B696-2647A7186C94}"/>
              </a:ext>
            </a:extLst>
          </p:cNvPr>
          <p:cNvSpPr txBox="1">
            <a:spLocks noChangeArrowheads="1"/>
          </p:cNvSpPr>
          <p:nvPr/>
        </p:nvSpPr>
        <p:spPr bwMode="auto">
          <a:xfrm>
            <a:off x="5362575" y="6135688"/>
            <a:ext cx="393541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kumimoji="0" lang="zh-CN" altLang="en-US" sz="2800" b="1">
                <a:latin typeface="微软雅黑" panose="020B0503020204020204" pitchFamily="34" charset="-122"/>
                <a:ea typeface="微软雅黑" panose="020B0503020204020204" pitchFamily="34" charset="-122"/>
              </a:rPr>
              <a:t>电转法</a:t>
            </a:r>
          </a:p>
        </p:txBody>
      </p:sp>
      <p:sp>
        <p:nvSpPr>
          <p:cNvPr id="3" name="灯片编号占位符 2">
            <a:extLst>
              <a:ext uri="{FF2B5EF4-FFF2-40B4-BE49-F238E27FC236}">
                <a16:creationId xmlns:a16="http://schemas.microsoft.com/office/drawing/2014/main" id="{3A273E11-B8F6-4066-83B3-C131E8578B2E}"/>
              </a:ext>
            </a:extLst>
          </p:cNvPr>
          <p:cNvSpPr>
            <a:spLocks noGrp="1"/>
          </p:cNvSpPr>
          <p:nvPr>
            <p:ph type="sldNum" sz="quarter" idx="10"/>
          </p:nvPr>
        </p:nvSpPr>
        <p:spPr/>
        <p:txBody>
          <a:bodyPr/>
          <a:lstStyle/>
          <a:p>
            <a:pPr>
              <a:defRPr/>
            </a:pPr>
            <a:fld id="{3C602731-5763-4915-B699-C295E279C0EB}" type="slidenum">
              <a:rPr lang="en-US" altLang="zh-CN"/>
              <a:pPr>
                <a:defRPr/>
              </a:pPr>
              <a:t>6</a:t>
            </a:fld>
            <a:endParaRPr lang="en-US" altLang="zh-CN"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628740"/>
                                        </p:tgtEl>
                                        <p:attrNameLst>
                                          <p:attrName>style.visibility</p:attrName>
                                        </p:attrNameLst>
                                      </p:cBhvr>
                                      <p:to>
                                        <p:strVal val="visible"/>
                                      </p:to>
                                    </p:set>
                                    <p:animEffect transition="in" filter="slide(fromLeft)">
                                      <p:cBhvr>
                                        <p:cTn id="7" dur="500"/>
                                        <p:tgtEl>
                                          <p:spTgt spid="628740"/>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628741"/>
                                        </p:tgtEl>
                                        <p:attrNameLst>
                                          <p:attrName>style.visibility</p:attrName>
                                        </p:attrNameLst>
                                      </p:cBhvr>
                                      <p:to>
                                        <p:strVal val="visible"/>
                                      </p:to>
                                    </p:set>
                                    <p:animEffect transition="in" filter="slide(fromLeft)">
                                      <p:cBhvr>
                                        <p:cTn id="11" dur="500"/>
                                        <p:tgtEl>
                                          <p:spTgt spid="628741"/>
                                        </p:tgtEl>
                                      </p:cBhvr>
                                    </p:animEffect>
                                  </p:childTnLst>
                                </p:cTn>
                              </p:par>
                            </p:childTnLst>
                          </p:cTn>
                        </p:par>
                        <p:par>
                          <p:cTn id="12" fill="hold" nodeType="afterGroup">
                            <p:stCondLst>
                              <p:cond delay="1000"/>
                            </p:stCondLst>
                            <p:childTnLst>
                              <p:par>
                                <p:cTn id="13" presetID="12" presetClass="entr" presetSubtype="8" fill="hold" grpId="0" nodeType="afterEffect">
                                  <p:stCondLst>
                                    <p:cond delay="0"/>
                                  </p:stCondLst>
                                  <p:childTnLst>
                                    <p:set>
                                      <p:cBhvr>
                                        <p:cTn id="14" dur="1" fill="hold">
                                          <p:stCondLst>
                                            <p:cond delay="0"/>
                                          </p:stCondLst>
                                        </p:cTn>
                                        <p:tgtEl>
                                          <p:spTgt spid="628742"/>
                                        </p:tgtEl>
                                        <p:attrNameLst>
                                          <p:attrName>style.visibility</p:attrName>
                                        </p:attrNameLst>
                                      </p:cBhvr>
                                      <p:to>
                                        <p:strVal val="visible"/>
                                      </p:to>
                                    </p:set>
                                    <p:animEffect transition="in" filter="slide(fromLeft)">
                                      <p:cBhvr>
                                        <p:cTn id="15" dur="500"/>
                                        <p:tgtEl>
                                          <p:spTgt spid="628742"/>
                                        </p:tgtEl>
                                      </p:cBhvr>
                                    </p:animEffect>
                                  </p:childTnLst>
                                </p:cTn>
                              </p:par>
                            </p:childTnLst>
                          </p:cTn>
                        </p:par>
                        <p:par>
                          <p:cTn id="16" fill="hold" nodeType="afterGroup">
                            <p:stCondLst>
                              <p:cond delay="1500"/>
                            </p:stCondLst>
                            <p:childTnLst>
                              <p:par>
                                <p:cTn id="17" presetID="12" presetClass="entr" presetSubtype="8" fill="hold" grpId="0" nodeType="afterEffect">
                                  <p:stCondLst>
                                    <p:cond delay="0"/>
                                  </p:stCondLst>
                                  <p:childTnLst>
                                    <p:set>
                                      <p:cBhvr>
                                        <p:cTn id="18" dur="1" fill="hold">
                                          <p:stCondLst>
                                            <p:cond delay="0"/>
                                          </p:stCondLst>
                                        </p:cTn>
                                        <p:tgtEl>
                                          <p:spTgt spid="628743"/>
                                        </p:tgtEl>
                                        <p:attrNameLst>
                                          <p:attrName>style.visibility</p:attrName>
                                        </p:attrNameLst>
                                      </p:cBhvr>
                                      <p:to>
                                        <p:strVal val="visible"/>
                                      </p:to>
                                    </p:set>
                                    <p:animEffect transition="in" filter="slide(fromLeft)">
                                      <p:cBhvr>
                                        <p:cTn id="19" dur="500"/>
                                        <p:tgtEl>
                                          <p:spTgt spid="628743"/>
                                        </p:tgtEl>
                                      </p:cBhvr>
                                    </p:animEffect>
                                  </p:childTnLst>
                                </p:cTn>
                              </p:par>
                            </p:childTnLst>
                          </p:cTn>
                        </p:par>
                        <p:par>
                          <p:cTn id="20" fill="hold" nodeType="afterGroup">
                            <p:stCondLst>
                              <p:cond delay="2000"/>
                            </p:stCondLst>
                            <p:childTnLst>
                              <p:par>
                                <p:cTn id="21" presetID="12" presetClass="entr" presetSubtype="8" fill="hold" grpId="0" nodeType="afterEffect">
                                  <p:stCondLst>
                                    <p:cond delay="0"/>
                                  </p:stCondLst>
                                  <p:childTnLst>
                                    <p:set>
                                      <p:cBhvr>
                                        <p:cTn id="22" dur="1" fill="hold">
                                          <p:stCondLst>
                                            <p:cond delay="0"/>
                                          </p:stCondLst>
                                        </p:cTn>
                                        <p:tgtEl>
                                          <p:spTgt spid="628744"/>
                                        </p:tgtEl>
                                        <p:attrNameLst>
                                          <p:attrName>style.visibility</p:attrName>
                                        </p:attrNameLst>
                                      </p:cBhvr>
                                      <p:to>
                                        <p:strVal val="visible"/>
                                      </p:to>
                                    </p:set>
                                    <p:animEffect transition="in" filter="slide(fromLeft)">
                                      <p:cBhvr>
                                        <p:cTn id="23" dur="500"/>
                                        <p:tgtEl>
                                          <p:spTgt spid="628744"/>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8" fill="hold" grpId="0" nodeType="clickEffect">
                                  <p:stCondLst>
                                    <p:cond delay="0"/>
                                  </p:stCondLst>
                                  <p:childTnLst>
                                    <p:set>
                                      <p:cBhvr>
                                        <p:cTn id="27" dur="1" fill="hold">
                                          <p:stCondLst>
                                            <p:cond delay="0"/>
                                          </p:stCondLst>
                                        </p:cTn>
                                        <p:tgtEl>
                                          <p:spTgt spid="628745"/>
                                        </p:tgtEl>
                                        <p:attrNameLst>
                                          <p:attrName>style.visibility</p:attrName>
                                        </p:attrNameLst>
                                      </p:cBhvr>
                                      <p:to>
                                        <p:strVal val="visible"/>
                                      </p:to>
                                    </p:set>
                                    <p:animEffect transition="in" filter="slide(fromLeft)">
                                      <p:cBhvr>
                                        <p:cTn id="28" dur="500"/>
                                        <p:tgtEl>
                                          <p:spTgt spid="628745"/>
                                        </p:tgtEl>
                                      </p:cBhvr>
                                    </p:animEffect>
                                  </p:childTnLst>
                                </p:cTn>
                              </p:par>
                            </p:childTnLst>
                          </p:cTn>
                        </p:par>
                        <p:par>
                          <p:cTn id="29" fill="hold" nodeType="afterGroup">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628746"/>
                                        </p:tgtEl>
                                        <p:attrNameLst>
                                          <p:attrName>style.visibility</p:attrName>
                                        </p:attrNameLst>
                                      </p:cBhvr>
                                      <p:to>
                                        <p:strVal val="visible"/>
                                      </p:to>
                                    </p:set>
                                    <p:animEffect transition="in" filter="slide(fromLeft)">
                                      <p:cBhvr>
                                        <p:cTn id="32" dur="500"/>
                                        <p:tgtEl>
                                          <p:spTgt spid="628746"/>
                                        </p:tgtEl>
                                      </p:cBhvr>
                                    </p:animEffect>
                                  </p:childTnLst>
                                </p:cTn>
                              </p:par>
                            </p:childTnLst>
                          </p:cTn>
                        </p:par>
                        <p:par>
                          <p:cTn id="33" fill="hold" nodeType="afterGroup">
                            <p:stCondLst>
                              <p:cond delay="1000"/>
                            </p:stCondLst>
                            <p:childTnLst>
                              <p:par>
                                <p:cTn id="34" presetID="12" presetClass="entr" presetSubtype="8" fill="hold" grpId="0" nodeType="afterEffect">
                                  <p:stCondLst>
                                    <p:cond delay="0"/>
                                  </p:stCondLst>
                                  <p:childTnLst>
                                    <p:set>
                                      <p:cBhvr>
                                        <p:cTn id="35" dur="1" fill="hold">
                                          <p:stCondLst>
                                            <p:cond delay="0"/>
                                          </p:stCondLst>
                                        </p:cTn>
                                        <p:tgtEl>
                                          <p:spTgt spid="628747"/>
                                        </p:tgtEl>
                                        <p:attrNameLst>
                                          <p:attrName>style.visibility</p:attrName>
                                        </p:attrNameLst>
                                      </p:cBhvr>
                                      <p:to>
                                        <p:strVal val="visible"/>
                                      </p:to>
                                    </p:set>
                                    <p:animEffect transition="in" filter="slide(fromLeft)">
                                      <p:cBhvr>
                                        <p:cTn id="36" dur="500"/>
                                        <p:tgtEl>
                                          <p:spTgt spid="628747"/>
                                        </p:tgtEl>
                                      </p:cBhvr>
                                    </p:animEffect>
                                  </p:childTnLst>
                                </p:cTn>
                              </p:par>
                            </p:childTnLst>
                          </p:cTn>
                        </p:par>
                        <p:par>
                          <p:cTn id="37" fill="hold" nodeType="afterGroup">
                            <p:stCondLst>
                              <p:cond delay="1500"/>
                            </p:stCondLst>
                            <p:childTnLst>
                              <p:par>
                                <p:cTn id="38" presetID="12" presetClass="entr" presetSubtype="8" fill="hold" grpId="0" nodeType="afterEffect">
                                  <p:stCondLst>
                                    <p:cond delay="0"/>
                                  </p:stCondLst>
                                  <p:childTnLst>
                                    <p:set>
                                      <p:cBhvr>
                                        <p:cTn id="39" dur="1" fill="hold">
                                          <p:stCondLst>
                                            <p:cond delay="0"/>
                                          </p:stCondLst>
                                        </p:cTn>
                                        <p:tgtEl>
                                          <p:spTgt spid="628748"/>
                                        </p:tgtEl>
                                        <p:attrNameLst>
                                          <p:attrName>style.visibility</p:attrName>
                                        </p:attrNameLst>
                                      </p:cBhvr>
                                      <p:to>
                                        <p:strVal val="visible"/>
                                      </p:to>
                                    </p:set>
                                    <p:animEffect transition="in" filter="slide(fromLeft)">
                                      <p:cBhvr>
                                        <p:cTn id="40" dur="500"/>
                                        <p:tgtEl>
                                          <p:spTgt spid="628748"/>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2" presetClass="entr" presetSubtype="8" fill="hold" grpId="0" nodeType="clickEffect">
                                  <p:stCondLst>
                                    <p:cond delay="0"/>
                                  </p:stCondLst>
                                  <p:childTnLst>
                                    <p:set>
                                      <p:cBhvr>
                                        <p:cTn id="44" dur="1" fill="hold">
                                          <p:stCondLst>
                                            <p:cond delay="0"/>
                                          </p:stCondLst>
                                        </p:cTn>
                                        <p:tgtEl>
                                          <p:spTgt spid="628749"/>
                                        </p:tgtEl>
                                        <p:attrNameLst>
                                          <p:attrName>style.visibility</p:attrName>
                                        </p:attrNameLst>
                                      </p:cBhvr>
                                      <p:to>
                                        <p:strVal val="visible"/>
                                      </p:to>
                                    </p:set>
                                    <p:animEffect transition="in" filter="slide(fromLeft)">
                                      <p:cBhvr>
                                        <p:cTn id="45" dur="500"/>
                                        <p:tgtEl>
                                          <p:spTgt spid="62874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2" presetClass="entr" presetSubtype="8"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slide(fromLeft)">
                                      <p:cBhvr>
                                        <p:cTn id="50" dur="500"/>
                                        <p:tgtEl>
                                          <p:spTgt spid="20"/>
                                        </p:tgtEl>
                                      </p:cBhvr>
                                    </p:animEffect>
                                  </p:childTnLst>
                                </p:cTn>
                              </p:par>
                            </p:childTnLst>
                          </p:cTn>
                        </p:par>
                        <p:par>
                          <p:cTn id="51" fill="hold" nodeType="withGroup">
                            <p:stCondLst>
                              <p:cond delay="500"/>
                            </p:stCondLst>
                            <p:childTnLst>
                              <p:par>
                                <p:cTn id="52" presetID="12" presetClass="entr" presetSubtype="8" fill="hold" grpId="0" nodeType="afterEffect">
                                  <p:stCondLst>
                                    <p:cond delay="0"/>
                                  </p:stCondLst>
                                  <p:childTnLst>
                                    <p:set>
                                      <p:cBhvr>
                                        <p:cTn id="53" dur="1" fill="hold">
                                          <p:stCondLst>
                                            <p:cond delay="0"/>
                                          </p:stCondLst>
                                        </p:cTn>
                                        <p:tgtEl>
                                          <p:spTgt spid="628750"/>
                                        </p:tgtEl>
                                        <p:attrNameLst>
                                          <p:attrName>style.visibility</p:attrName>
                                        </p:attrNameLst>
                                      </p:cBhvr>
                                      <p:to>
                                        <p:strVal val="visible"/>
                                      </p:to>
                                    </p:set>
                                    <p:animEffect transition="in" filter="slide(fromLeft)">
                                      <p:cBhvr>
                                        <p:cTn id="54" dur="500"/>
                                        <p:tgtEl>
                                          <p:spTgt spid="628750"/>
                                        </p:tgtEl>
                                      </p:cBhvr>
                                    </p:animEffect>
                                  </p:childTnLst>
                                </p:cTn>
                              </p:par>
                            </p:childTnLst>
                          </p:cTn>
                        </p:par>
                        <p:par>
                          <p:cTn id="55" fill="hold">
                            <p:stCondLst>
                              <p:cond delay="1000"/>
                            </p:stCondLst>
                            <p:childTnLst>
                              <p:par>
                                <p:cTn id="56" presetID="12" presetClass="entr" presetSubtype="8" fill="hold" grpId="0" nodeType="afterEffect">
                                  <p:stCondLst>
                                    <p:cond delay="0"/>
                                  </p:stCondLst>
                                  <p:childTnLst>
                                    <p:set>
                                      <p:cBhvr>
                                        <p:cTn id="57" dur="1" fill="hold">
                                          <p:stCondLst>
                                            <p:cond delay="0"/>
                                          </p:stCondLst>
                                        </p:cTn>
                                        <p:tgtEl>
                                          <p:spTgt spid="21"/>
                                        </p:tgtEl>
                                        <p:attrNameLst>
                                          <p:attrName>style.visibility</p:attrName>
                                        </p:attrNameLst>
                                      </p:cBhvr>
                                      <p:to>
                                        <p:strVal val="visible"/>
                                      </p:to>
                                    </p:set>
                                    <p:animEffect transition="in" filter="slide(fromLeft)">
                                      <p:cBhvr>
                                        <p:cTn id="5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8740" grpId="0"/>
      <p:bldP spid="628741" grpId="0" animBg="1"/>
      <p:bldP spid="628742" grpId="0"/>
      <p:bldP spid="628743" grpId="0"/>
      <p:bldP spid="628744" grpId="0"/>
      <p:bldP spid="628745" grpId="0" animBg="1"/>
      <p:bldP spid="628746" grpId="0"/>
      <p:bldP spid="628747" grpId="0"/>
      <p:bldP spid="628748" grpId="0"/>
      <p:bldP spid="628749" grpId="0"/>
      <p:bldP spid="628750" grpId="0"/>
      <p:bldP spid="20" grpId="0" animBg="1"/>
      <p:bldP spid="21"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3">
            <a:extLst>
              <a:ext uri="{FF2B5EF4-FFF2-40B4-BE49-F238E27FC236}">
                <a16:creationId xmlns:a16="http://schemas.microsoft.com/office/drawing/2014/main" id="{96FED185-3C85-4DCF-ADF2-D2DE80B1EB39}"/>
              </a:ext>
            </a:extLst>
          </p:cNvPr>
          <p:cNvSpPr>
            <a:spLocks noGrp="1" noChangeArrowheads="1"/>
          </p:cNvSpPr>
          <p:nvPr>
            <p:ph idx="1"/>
          </p:nvPr>
        </p:nvSpPr>
        <p:spPr>
          <a:xfrm>
            <a:off x="330200" y="1066800"/>
            <a:ext cx="8534400" cy="2482850"/>
          </a:xfrm>
        </p:spPr>
        <p:txBody>
          <a:bodyPr/>
          <a:lstStyle/>
          <a:p>
            <a:pPr eaLnBrk="1" hangingPunct="1">
              <a:lnSpc>
                <a:spcPct val="150000"/>
              </a:lnSpc>
            </a:pPr>
            <a:r>
              <a:rPr lang="zh-CN" altLang="en-US" sz="2400">
                <a:latin typeface="Times New Roman" panose="02020603050405020304" pitchFamily="18" charset="0"/>
                <a:cs typeface="Times New Roman" panose="02020603050405020304" pitchFamily="18" charset="0"/>
              </a:rPr>
              <a:t>前导区（</a:t>
            </a:r>
            <a:r>
              <a:rPr lang="en-US" altLang="zh-CN" sz="2400">
                <a:latin typeface="Times New Roman" panose="02020603050405020304" pitchFamily="18" charset="0"/>
                <a:cs typeface="Times New Roman" panose="02020603050405020304" pitchFamily="18" charset="0"/>
              </a:rPr>
              <a:t>Leader</a:t>
            </a:r>
            <a:r>
              <a:rPr lang="zh-CN" altLang="en-US" sz="2400">
                <a:latin typeface="Times New Roman" panose="02020603050405020304" pitchFamily="18" charset="0"/>
                <a:cs typeface="Times New Roman" panose="02020603050405020304" pitchFamily="18" charset="0"/>
              </a:rPr>
              <a:t>）被认为是</a:t>
            </a:r>
            <a:r>
              <a:rPr lang="en-US" altLang="zh-CN" sz="2400">
                <a:latin typeface="Times New Roman" panose="02020603050405020304" pitchFamily="18" charset="0"/>
                <a:cs typeface="Times New Roman" panose="02020603050405020304" pitchFamily="18" charset="0"/>
              </a:rPr>
              <a:t>CRISPR</a:t>
            </a:r>
            <a:r>
              <a:rPr lang="zh-CN" altLang="en-US" sz="2400">
                <a:latin typeface="Times New Roman" panose="02020603050405020304" pitchFamily="18" charset="0"/>
                <a:cs typeface="Times New Roman" panose="02020603050405020304" pitchFamily="18" charset="0"/>
              </a:rPr>
              <a:t>序列的启动子</a:t>
            </a:r>
          </a:p>
          <a:p>
            <a:pPr eaLnBrk="1" hangingPunct="1">
              <a:lnSpc>
                <a:spcPct val="150000"/>
              </a:lnSpc>
            </a:pPr>
            <a:r>
              <a:rPr lang="zh-CN" altLang="en-US" sz="2400">
                <a:latin typeface="Times New Roman" panose="02020603050405020304" pitchFamily="18" charset="0"/>
                <a:cs typeface="Times New Roman" panose="02020603050405020304" pitchFamily="18" charset="0"/>
              </a:rPr>
              <a:t>在上游还有一个多态性的家族基因，该基因编码的蛋白均可与</a:t>
            </a:r>
            <a:r>
              <a:rPr lang="en-US" altLang="zh-CN" sz="2400">
                <a:latin typeface="Times New Roman" panose="02020603050405020304" pitchFamily="18" charset="0"/>
                <a:cs typeface="Times New Roman" panose="02020603050405020304" pitchFamily="18" charset="0"/>
              </a:rPr>
              <a:t>CRISPR</a:t>
            </a:r>
            <a:r>
              <a:rPr lang="zh-CN" altLang="en-US" sz="2400">
                <a:latin typeface="Times New Roman" panose="02020603050405020304" pitchFamily="18" charset="0"/>
                <a:cs typeface="Times New Roman" panose="02020603050405020304" pitchFamily="18" charset="0"/>
              </a:rPr>
              <a:t>序列区域共同发生作用，因此被命名为</a:t>
            </a:r>
            <a:r>
              <a:rPr lang="en-US" altLang="zh-CN" sz="2400">
                <a:solidFill>
                  <a:srgbClr val="FF0000"/>
                </a:solidFill>
                <a:latin typeface="Times New Roman" panose="02020603050405020304" pitchFamily="18" charset="0"/>
                <a:cs typeface="Times New Roman" panose="02020603050405020304" pitchFamily="18" charset="0"/>
              </a:rPr>
              <a:t>CRISPR</a:t>
            </a:r>
            <a:r>
              <a:rPr lang="zh-CN" altLang="en-US" sz="2400">
                <a:solidFill>
                  <a:srgbClr val="FF0000"/>
                </a:solidFill>
                <a:latin typeface="Times New Roman" panose="02020603050405020304" pitchFamily="18" charset="0"/>
                <a:cs typeface="Times New Roman" panose="02020603050405020304" pitchFamily="18" charset="0"/>
              </a:rPr>
              <a:t>关联基因（</a:t>
            </a:r>
            <a:r>
              <a:rPr lang="en-US" altLang="zh-CN" sz="2400">
                <a:solidFill>
                  <a:srgbClr val="FF0000"/>
                </a:solidFill>
                <a:latin typeface="Times New Roman" panose="02020603050405020304" pitchFamily="18" charset="0"/>
                <a:cs typeface="Times New Roman" panose="02020603050405020304" pitchFamily="18" charset="0"/>
              </a:rPr>
              <a:t>CRISPR associated</a:t>
            </a:r>
            <a:r>
              <a:rPr lang="zh-CN" altLang="en-US" sz="2400">
                <a:solidFill>
                  <a:srgbClr val="FF0000"/>
                </a:solidFill>
                <a:latin typeface="Times New Roman" panose="02020603050405020304" pitchFamily="18" charset="0"/>
                <a:cs typeface="Times New Roman" panose="02020603050405020304" pitchFamily="18" charset="0"/>
              </a:rPr>
              <a:t>，</a:t>
            </a:r>
            <a:r>
              <a:rPr lang="en-US" altLang="zh-CN" sz="2400">
                <a:solidFill>
                  <a:srgbClr val="FF0000"/>
                </a:solidFill>
                <a:latin typeface="Times New Roman" panose="02020603050405020304" pitchFamily="18" charset="0"/>
                <a:cs typeface="Times New Roman" panose="02020603050405020304" pitchFamily="18" charset="0"/>
              </a:rPr>
              <a:t>Cas</a:t>
            </a:r>
            <a:r>
              <a:rPr lang="zh-CN" altLang="en-US" sz="2400">
                <a:solidFill>
                  <a:srgbClr val="FF0000"/>
                </a:solidFill>
                <a:latin typeface="Times New Roman" panose="02020603050405020304" pitchFamily="18" charset="0"/>
                <a:cs typeface="Times New Roman" panose="02020603050405020304" pitchFamily="18" charset="0"/>
              </a:rPr>
              <a:t>）</a:t>
            </a:r>
          </a:p>
        </p:txBody>
      </p:sp>
      <p:pic>
        <p:nvPicPr>
          <p:cNvPr id="105475" name="Picture 6">
            <a:extLst>
              <a:ext uri="{FF2B5EF4-FFF2-40B4-BE49-F238E27FC236}">
                <a16:creationId xmlns:a16="http://schemas.microsoft.com/office/drawing/2014/main" id="{B22DBD4F-33B7-494B-8F71-63F51C7CAD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3817938"/>
            <a:ext cx="7753350" cy="24384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105476" name="标题 1">
            <a:extLst>
              <a:ext uri="{FF2B5EF4-FFF2-40B4-BE49-F238E27FC236}">
                <a16:creationId xmlns:a16="http://schemas.microsoft.com/office/drawing/2014/main" id="{94695F18-F126-4C29-A977-45F2068340D9}"/>
              </a:ext>
            </a:extLst>
          </p:cNvPr>
          <p:cNvSpPr>
            <a:spLocks noGrp="1" noChangeArrowheads="1"/>
          </p:cNvSpPr>
          <p:nvPr>
            <p:ph type="title"/>
          </p:nvPr>
        </p:nvSpPr>
        <p:spPr>
          <a:xfrm>
            <a:off x="304800" y="152400"/>
            <a:ext cx="8534400" cy="646113"/>
          </a:xfrm>
        </p:spPr>
        <p:txBody>
          <a:bodyPr/>
          <a:lstStyle/>
          <a:p>
            <a:r>
              <a:rPr lang="en-US" altLang="zh-CN">
                <a:latin typeface="Times New Roman" panose="02020603050405020304" pitchFamily="18" charset="0"/>
              </a:rPr>
              <a:t>CRISPR-Cas</a:t>
            </a:r>
            <a:r>
              <a:rPr lang="zh-CN" altLang="en-US">
                <a:latin typeface="Times New Roman" panose="02020603050405020304" pitchFamily="18" charset="0"/>
              </a:rPr>
              <a:t>系统</a:t>
            </a:r>
            <a:endParaRPr lang="zh-CN" altLang="en-US"/>
          </a:p>
        </p:txBody>
      </p:sp>
      <p:sp>
        <p:nvSpPr>
          <p:cNvPr id="4" name="灯片编号占位符 3">
            <a:extLst>
              <a:ext uri="{FF2B5EF4-FFF2-40B4-BE49-F238E27FC236}">
                <a16:creationId xmlns:a16="http://schemas.microsoft.com/office/drawing/2014/main" id="{631A4CDD-BE21-4D21-96BA-B5A226FA5BB1}"/>
              </a:ext>
            </a:extLst>
          </p:cNvPr>
          <p:cNvSpPr>
            <a:spLocks noGrp="1"/>
          </p:cNvSpPr>
          <p:nvPr>
            <p:ph type="sldNum" sz="quarter" idx="10"/>
          </p:nvPr>
        </p:nvSpPr>
        <p:spPr/>
        <p:txBody>
          <a:bodyPr/>
          <a:lstStyle/>
          <a:p>
            <a:pPr>
              <a:defRPr/>
            </a:pPr>
            <a:fld id="{7E936E5E-4E47-498E-8415-C30E062EBB69}" type="slidenum">
              <a:rPr lang="en-US" altLang="zh-CN"/>
              <a:pPr>
                <a:defRPr/>
              </a:pPr>
              <a:t>60</a:t>
            </a:fld>
            <a:endParaRPr lang="en-US" altLang="zh-CN"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B0ADDFCB-B377-4EB4-996F-FF7B3B7EB270}"/>
              </a:ext>
            </a:extLst>
          </p:cNvPr>
          <p:cNvSpPr>
            <a:spLocks noGrp="1" noChangeArrowheads="1"/>
          </p:cNvSpPr>
          <p:nvPr>
            <p:ph type="title"/>
          </p:nvPr>
        </p:nvSpPr>
        <p:spPr>
          <a:xfrm>
            <a:off x="228600" y="254000"/>
            <a:ext cx="8534400" cy="646113"/>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系统</a:t>
            </a:r>
            <a:endParaRPr lang="en-US" altLang="zh-CN">
              <a:latin typeface="Times New Roman" panose="02020603050405020304" pitchFamily="18" charset="0"/>
            </a:endParaRPr>
          </a:p>
        </p:txBody>
      </p:sp>
      <p:sp>
        <p:nvSpPr>
          <p:cNvPr id="101379" name="Rectangle 3">
            <a:extLst>
              <a:ext uri="{FF2B5EF4-FFF2-40B4-BE49-F238E27FC236}">
                <a16:creationId xmlns:a16="http://schemas.microsoft.com/office/drawing/2014/main" id="{92530E9D-656A-401F-9511-793325E29D60}"/>
              </a:ext>
            </a:extLst>
          </p:cNvPr>
          <p:cNvSpPr>
            <a:spLocks noGrp="1" noChangeArrowheads="1"/>
          </p:cNvSpPr>
          <p:nvPr>
            <p:ph idx="1"/>
          </p:nvPr>
        </p:nvSpPr>
        <p:spPr>
          <a:xfrm>
            <a:off x="228600" y="1193800"/>
            <a:ext cx="8534400" cy="2576513"/>
          </a:xfrm>
        </p:spPr>
        <p:txBody>
          <a:bodyPr/>
          <a:lstStyle/>
          <a:p>
            <a:pPr eaLnBrk="1" hangingPunct="1">
              <a:lnSpc>
                <a:spcPct val="150000"/>
              </a:lnSpc>
            </a:pPr>
            <a:r>
              <a:rPr lang="zh-CN" altLang="en-US" sz="2800">
                <a:latin typeface="Times New Roman" panose="02020603050405020304" pitchFamily="18" charset="0"/>
                <a:cs typeface="Times New Roman" panose="02020603050405020304" pitchFamily="18" charset="0"/>
              </a:rPr>
              <a:t>当外源基因入侵时，该防御系统的</a:t>
            </a:r>
            <a:r>
              <a:rPr lang="en-US" altLang="zh-CN" sz="2800">
                <a:latin typeface="Times New Roman" panose="02020603050405020304" pitchFamily="18" charset="0"/>
                <a:cs typeface="Times New Roman" panose="02020603050405020304" pitchFamily="18" charset="0"/>
              </a:rPr>
              <a:t>CRISPR</a:t>
            </a:r>
            <a:r>
              <a:rPr lang="zh-CN" altLang="en-US" sz="2800">
                <a:latin typeface="Times New Roman" panose="02020603050405020304" pitchFamily="18" charset="0"/>
                <a:cs typeface="Times New Roman" panose="02020603050405020304" pitchFamily="18" charset="0"/>
              </a:rPr>
              <a:t>序列会表达与入侵基因序列相识别的</a:t>
            </a:r>
            <a:r>
              <a:rPr lang="en-US" altLang="zh-CN" sz="2800">
                <a:latin typeface="Times New Roman" panose="02020603050405020304" pitchFamily="18" charset="0"/>
                <a:cs typeface="Times New Roman" panose="02020603050405020304" pitchFamily="18" charset="0"/>
              </a:rPr>
              <a:t>RNA</a:t>
            </a:r>
            <a:r>
              <a:rPr lang="zh-CN" altLang="en-US" sz="2800">
                <a:latin typeface="Times New Roman" panose="02020603050405020304" pitchFamily="18" charset="0"/>
                <a:cs typeface="Times New Roman" panose="02020603050405020304" pitchFamily="18" charset="0"/>
              </a:rPr>
              <a:t>，然后</a:t>
            </a:r>
            <a:r>
              <a:rPr lang="en-US" altLang="zh-CN" sz="2800">
                <a:latin typeface="Times New Roman" panose="02020603050405020304" pitchFamily="18" charset="0"/>
                <a:cs typeface="Times New Roman" panose="02020603050405020304" pitchFamily="18" charset="0"/>
              </a:rPr>
              <a:t>CRISPR</a:t>
            </a:r>
            <a:r>
              <a:rPr lang="zh-CN" altLang="en-US" sz="2800">
                <a:latin typeface="Times New Roman" panose="02020603050405020304" pitchFamily="18" charset="0"/>
                <a:cs typeface="Times New Roman" panose="02020603050405020304" pitchFamily="18" charset="0"/>
              </a:rPr>
              <a:t>相关酶在序列识别处切割外源基因</a:t>
            </a:r>
            <a:r>
              <a:rPr lang="en-US" altLang="zh-CN" sz="2800">
                <a:latin typeface="Times New Roman" panose="02020603050405020304" pitchFamily="18" charset="0"/>
                <a:cs typeface="Times New Roman" panose="02020603050405020304" pitchFamily="18" charset="0"/>
              </a:rPr>
              <a:t>DNA</a:t>
            </a:r>
            <a:r>
              <a:rPr lang="zh-CN" altLang="en-US" sz="2800">
                <a:latin typeface="Times New Roman" panose="02020603050405020304" pitchFamily="18" charset="0"/>
                <a:cs typeface="Times New Roman" panose="02020603050405020304" pitchFamily="18" charset="0"/>
              </a:rPr>
              <a:t>，沉默外源基因的表达，从而达到防御目的</a:t>
            </a:r>
            <a:endParaRPr lang="en-US" altLang="zh-CN" sz="280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6B7E9016-417F-4C71-8158-55520C96AEBC}"/>
              </a:ext>
            </a:extLst>
          </p:cNvPr>
          <p:cNvSpPr>
            <a:spLocks noGrp="1"/>
          </p:cNvSpPr>
          <p:nvPr>
            <p:ph type="sldNum" sz="quarter" idx="10"/>
          </p:nvPr>
        </p:nvSpPr>
        <p:spPr/>
        <p:txBody>
          <a:bodyPr/>
          <a:lstStyle/>
          <a:p>
            <a:pPr>
              <a:defRPr/>
            </a:pPr>
            <a:fld id="{2ECBC3AC-5231-4F5F-8395-D3540A6401ED}" type="slidenum">
              <a:rPr lang="en-US" altLang="zh-CN"/>
              <a:pPr>
                <a:defRPr/>
              </a:pPr>
              <a:t>61</a:t>
            </a:fld>
            <a:endParaRPr lang="en-US" altLang="zh-CN" dirty="0"/>
          </a:p>
        </p:txBody>
      </p:sp>
      <p:pic>
        <p:nvPicPr>
          <p:cNvPr id="5" name="Picture 6">
            <a:extLst>
              <a:ext uri="{FF2B5EF4-FFF2-40B4-BE49-F238E27FC236}">
                <a16:creationId xmlns:a16="http://schemas.microsoft.com/office/drawing/2014/main" id="{FB871D9E-EC38-4FCA-A958-2C0C272B24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3817938"/>
            <a:ext cx="7753350" cy="24384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A1F1852A-C0EA-4543-A9A8-8CC7F852C8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3817938"/>
            <a:ext cx="7753350" cy="2438400"/>
          </a:xfrm>
          <a:prstGeom prst="rect">
            <a:avLst/>
          </a:prstGeom>
          <a:noFill/>
          <a:ln>
            <a:noFill/>
          </a:ln>
          <a:extLst>
            <a:ext uri="{909E8E84-426E-40DD-AFC4-6F175D3DCCD1}">
              <a14:hiddenFill xmlns:a14="http://schemas.microsoft.com/office/drawing/2010/main">
                <a:gradFill rotWithShape="0">
                  <a:gsLst>
                    <a:gs pos="0">
                      <a:schemeClr val="accent1"/>
                    </a:gs>
                    <a:gs pos="100000">
                      <a:schemeClr val="bg1"/>
                    </a:gs>
                  </a:gsLst>
                  <a:lin ang="5400000" scaled="1"/>
                </a:gradFill>
              </a14:hiddenFill>
            </a:ext>
            <a:ext uri="{91240B29-F687-4F45-9708-019B960494DF}">
              <a14:hiddenLine xmlns:a14="http://schemas.microsoft.com/office/drawing/2010/main" w="25400">
                <a:solidFill>
                  <a:schemeClr val="tx1"/>
                </a:solidFill>
                <a:miter lim="800000"/>
                <a:headEnd/>
                <a:tailEnd/>
              </a14:hiddenLine>
            </a:ext>
          </a:extLst>
        </p:spPr>
      </p:pic>
      <p:sp>
        <p:nvSpPr>
          <p:cNvPr id="103426" name="Rectangle 3">
            <a:extLst>
              <a:ext uri="{FF2B5EF4-FFF2-40B4-BE49-F238E27FC236}">
                <a16:creationId xmlns:a16="http://schemas.microsoft.com/office/drawing/2014/main" id="{DD93A8BB-77AA-4C4A-822E-6C4C4795947F}"/>
              </a:ext>
            </a:extLst>
          </p:cNvPr>
          <p:cNvSpPr>
            <a:spLocks noGrp="1" noChangeArrowheads="1"/>
          </p:cNvSpPr>
          <p:nvPr>
            <p:ph idx="1"/>
          </p:nvPr>
        </p:nvSpPr>
        <p:spPr>
          <a:xfrm>
            <a:off x="228600" y="1193800"/>
            <a:ext cx="8534400" cy="2526846"/>
          </a:xfrm>
        </p:spPr>
        <p:txBody>
          <a:bodyPr/>
          <a:lstStyle/>
          <a:p>
            <a:pPr eaLnBrk="1" hangingPunct="1"/>
            <a:r>
              <a:rPr lang="zh-CN" altLang="en-US" sz="2800" dirty="0">
                <a:latin typeface="Times New Roman" panose="02020603050405020304" pitchFamily="18" charset="0"/>
                <a:cs typeface="Times New Roman" panose="02020603050405020304" pitchFamily="18" charset="0"/>
              </a:rPr>
              <a:t>由于精确的靶向功能，</a:t>
            </a:r>
            <a:r>
              <a:rPr lang="en-US" altLang="zh-CN" sz="2800" dirty="0">
                <a:latin typeface="Times New Roman" panose="02020603050405020304" pitchFamily="18" charset="0"/>
                <a:cs typeface="Times New Roman" panose="02020603050405020304" pitchFamily="18" charset="0"/>
              </a:rPr>
              <a:t>CRISPR--Cas</a:t>
            </a:r>
            <a:r>
              <a:rPr lang="zh-CN" altLang="en-US" sz="2800" dirty="0">
                <a:latin typeface="Times New Roman" panose="02020603050405020304" pitchFamily="18" charset="0"/>
                <a:cs typeface="Times New Roman" panose="02020603050405020304" pitchFamily="18" charset="0"/>
              </a:rPr>
              <a:t>系统被开发成一种高效的基因编辑工具</a:t>
            </a:r>
          </a:p>
          <a:p>
            <a:pPr eaLnBrk="1" hangingPunct="1"/>
            <a:r>
              <a:rPr lang="zh-CN" altLang="zh-CN" sz="2800" dirty="0">
                <a:latin typeface="Times New Roman" panose="02020603050405020304" pitchFamily="18" charset="0"/>
                <a:cs typeface="Times New Roman" panose="02020603050405020304" pitchFamily="18" charset="0"/>
              </a:rPr>
              <a:t>存在三类</a:t>
            </a:r>
            <a:r>
              <a:rPr lang="en-US" altLang="zh-CN" sz="2800" dirty="0">
                <a:latin typeface="Times New Roman" panose="02020603050405020304" pitchFamily="18" charset="0"/>
                <a:cs typeface="Times New Roman" panose="02020603050405020304" pitchFamily="18" charset="0"/>
              </a:rPr>
              <a:t>CRISPR-Cas</a:t>
            </a:r>
            <a:r>
              <a:rPr lang="zh-CN" altLang="zh-CN" sz="2800" dirty="0">
                <a:latin typeface="Times New Roman" panose="02020603050405020304" pitchFamily="18" charset="0"/>
                <a:cs typeface="Times New Roman" panose="02020603050405020304" pitchFamily="18" charset="0"/>
              </a:rPr>
              <a:t>系统，其中Ⅱ类系统最为简单，只需要一种</a:t>
            </a:r>
            <a:r>
              <a:rPr lang="en-US" altLang="zh-CN" sz="2800" dirty="0">
                <a:latin typeface="Times New Roman" panose="02020603050405020304" pitchFamily="18" charset="0"/>
                <a:cs typeface="Times New Roman" panose="02020603050405020304" pitchFamily="18" charset="0"/>
              </a:rPr>
              <a:t>Cas</a:t>
            </a:r>
            <a:r>
              <a:rPr lang="zh-CN" altLang="zh-CN" sz="2800" dirty="0">
                <a:latin typeface="Times New Roman" panose="02020603050405020304" pitchFamily="18" charset="0"/>
                <a:cs typeface="Times New Roman" panose="02020603050405020304" pitchFamily="18" charset="0"/>
              </a:rPr>
              <a:t>蛋白</a:t>
            </a:r>
            <a:r>
              <a:rPr lang="en-US" altLang="zh-CN" sz="2800" dirty="0">
                <a:latin typeface="Times New Roman" panose="02020603050405020304" pitchFamily="18" charset="0"/>
                <a:cs typeface="Times New Roman" panose="02020603050405020304" pitchFamily="18" charset="0"/>
              </a:rPr>
              <a:t>--Cas9</a:t>
            </a:r>
            <a:r>
              <a:rPr lang="zh-CN" altLang="en-US" sz="2800" dirty="0">
                <a:latin typeface="Times New Roman" panose="02020603050405020304" pitchFamily="18" charset="0"/>
                <a:cs typeface="Times New Roman" panose="02020603050405020304" pitchFamily="18" charset="0"/>
              </a:rPr>
              <a:t>，</a:t>
            </a:r>
            <a:r>
              <a:rPr lang="zh-CN" altLang="zh-CN" sz="2800" dirty="0">
                <a:latin typeface="Times New Roman" panose="02020603050405020304" pitchFamily="18" charset="0"/>
                <a:cs typeface="Times New Roman" panose="02020603050405020304" pitchFamily="18" charset="0"/>
              </a:rPr>
              <a:t>即可完成</a:t>
            </a:r>
            <a:r>
              <a:rPr lang="en-US" altLang="zh-CN" sz="2800" dirty="0">
                <a:latin typeface="Times New Roman" panose="02020603050405020304" pitchFamily="18" charset="0"/>
                <a:cs typeface="Times New Roman" panose="02020603050405020304" pitchFamily="18" charset="0"/>
              </a:rPr>
              <a:t>DNA</a:t>
            </a:r>
            <a:r>
              <a:rPr lang="zh-CN" altLang="zh-CN" sz="2800" dirty="0">
                <a:latin typeface="Times New Roman" panose="02020603050405020304" pitchFamily="18" charset="0"/>
                <a:cs typeface="Times New Roman" panose="02020603050405020304" pitchFamily="18" charset="0"/>
              </a:rPr>
              <a:t>识别和剪切，更适合于实际操作</a:t>
            </a:r>
            <a:endParaRPr lang="en-US" altLang="zh-CN" sz="2800" dirty="0">
              <a:latin typeface="Times New Roman" panose="02020603050405020304" pitchFamily="18" charset="0"/>
              <a:cs typeface="Times New Roman" panose="02020603050405020304" pitchFamily="18" charset="0"/>
            </a:endParaRPr>
          </a:p>
        </p:txBody>
      </p:sp>
      <p:sp>
        <p:nvSpPr>
          <p:cNvPr id="103427" name="Rectangle 2">
            <a:extLst>
              <a:ext uri="{FF2B5EF4-FFF2-40B4-BE49-F238E27FC236}">
                <a16:creationId xmlns:a16="http://schemas.microsoft.com/office/drawing/2014/main" id="{DA401F3F-0F58-4650-8075-5C18F7721AF6}"/>
              </a:ext>
            </a:extLst>
          </p:cNvPr>
          <p:cNvSpPr>
            <a:spLocks noGrp="1" noChangeArrowheads="1"/>
          </p:cNvSpPr>
          <p:nvPr>
            <p:ph type="title"/>
          </p:nvPr>
        </p:nvSpPr>
        <p:spPr>
          <a:xfrm>
            <a:off x="228600" y="254000"/>
            <a:ext cx="8534400" cy="646113"/>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系统</a:t>
            </a:r>
            <a:endParaRPr lang="en-US" altLang="zh-CN">
              <a:latin typeface="Times New Roman" panose="02020603050405020304" pitchFamily="18" charset="0"/>
            </a:endParaRPr>
          </a:p>
        </p:txBody>
      </p:sp>
      <p:sp>
        <p:nvSpPr>
          <p:cNvPr id="4" name="灯片编号占位符 3">
            <a:extLst>
              <a:ext uri="{FF2B5EF4-FFF2-40B4-BE49-F238E27FC236}">
                <a16:creationId xmlns:a16="http://schemas.microsoft.com/office/drawing/2014/main" id="{7892E074-A5B9-45DA-B11A-417A04D4F7D7}"/>
              </a:ext>
            </a:extLst>
          </p:cNvPr>
          <p:cNvSpPr>
            <a:spLocks noGrp="1"/>
          </p:cNvSpPr>
          <p:nvPr>
            <p:ph type="sldNum" sz="quarter" idx="10"/>
          </p:nvPr>
        </p:nvSpPr>
        <p:spPr/>
        <p:txBody>
          <a:bodyPr/>
          <a:lstStyle/>
          <a:p>
            <a:pPr>
              <a:defRPr/>
            </a:pPr>
            <a:fld id="{DF77D8AA-832B-48EB-80E0-AB1852D5D6AC}" type="slidenum">
              <a:rPr lang="en-US" altLang="zh-CN"/>
              <a:pPr>
                <a:defRPr/>
              </a:pPr>
              <a:t>62</a:t>
            </a:fld>
            <a:endParaRPr lang="en-US" altLang="zh-CN"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D882D53F-3BF5-4BD3-BF7B-3430A71A45C9}"/>
              </a:ext>
            </a:extLst>
          </p:cNvPr>
          <p:cNvSpPr>
            <a:spLocks noGrp="1" noChangeArrowheads="1"/>
          </p:cNvSpPr>
          <p:nvPr>
            <p:ph type="title"/>
          </p:nvPr>
        </p:nvSpPr>
        <p:spPr>
          <a:xfrm>
            <a:off x="228600" y="254000"/>
            <a:ext cx="8534400" cy="646113"/>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系统的工作原理</a:t>
            </a:r>
            <a:endParaRPr lang="en-US" altLang="zh-CN">
              <a:latin typeface="Times New Roman" panose="02020603050405020304" pitchFamily="18" charset="0"/>
            </a:endParaRPr>
          </a:p>
        </p:txBody>
      </p:sp>
      <p:sp>
        <p:nvSpPr>
          <p:cNvPr id="107523" name="Rectangle 3">
            <a:extLst>
              <a:ext uri="{FF2B5EF4-FFF2-40B4-BE49-F238E27FC236}">
                <a16:creationId xmlns:a16="http://schemas.microsoft.com/office/drawing/2014/main" id="{76FE0A00-69E0-4983-A9DF-B1111068C879}"/>
              </a:ext>
            </a:extLst>
          </p:cNvPr>
          <p:cNvSpPr>
            <a:spLocks noGrp="1" noChangeArrowheads="1"/>
          </p:cNvSpPr>
          <p:nvPr>
            <p:ph idx="1"/>
          </p:nvPr>
        </p:nvSpPr>
        <p:spPr>
          <a:xfrm>
            <a:off x="685800" y="1219200"/>
            <a:ext cx="5867400" cy="3919538"/>
          </a:xfrm>
        </p:spPr>
        <p:txBody>
          <a:bodyPr/>
          <a:lstStyle/>
          <a:p>
            <a:pPr eaLnBrk="1" hangingPunct="1">
              <a:lnSpc>
                <a:spcPct val="150000"/>
              </a:lnSpc>
            </a:pPr>
            <a:r>
              <a:rPr lang="zh-CN" altLang="en-US">
                <a:latin typeface="Times New Roman" panose="02020603050405020304" pitchFamily="18" charset="0"/>
                <a:cs typeface="Times New Roman" panose="02020603050405020304" pitchFamily="18" charset="0"/>
              </a:rPr>
              <a:t>外源</a:t>
            </a:r>
            <a:r>
              <a:rPr lang="en-US" altLang="zh-CN">
                <a:latin typeface="Times New Roman" panose="02020603050405020304" pitchFamily="18" charset="0"/>
                <a:cs typeface="Times New Roman" panose="02020603050405020304" pitchFamily="18" charset="0"/>
              </a:rPr>
              <a:t>DNA</a:t>
            </a:r>
            <a:r>
              <a:rPr lang="zh-CN" altLang="en-US">
                <a:latin typeface="Times New Roman" panose="02020603050405020304" pitchFamily="18" charset="0"/>
                <a:cs typeface="Times New Roman" panose="02020603050405020304" pitchFamily="18" charset="0"/>
              </a:rPr>
              <a:t>的俘获</a:t>
            </a:r>
            <a:endParaRPr lang="en-US" altLang="zh-CN">
              <a:latin typeface="Times New Roman" panose="02020603050405020304" pitchFamily="18" charset="0"/>
              <a:cs typeface="Times New Roman" panose="02020603050405020304" pitchFamily="18" charset="0"/>
            </a:endParaRPr>
          </a:p>
          <a:p>
            <a:pPr eaLnBrk="1" hangingPunct="1">
              <a:lnSpc>
                <a:spcPct val="150000"/>
              </a:lnSpc>
            </a:pPr>
            <a:r>
              <a:rPr lang="en-US" altLang="zh-CN">
                <a:latin typeface="Times New Roman" panose="02020603050405020304" pitchFamily="18" charset="0"/>
                <a:cs typeface="Times New Roman" panose="02020603050405020304" pitchFamily="18" charset="0"/>
              </a:rPr>
              <a:t>crRNA</a:t>
            </a:r>
            <a:r>
              <a:rPr lang="zh-CN" altLang="en-US">
                <a:latin typeface="Times New Roman" panose="02020603050405020304" pitchFamily="18" charset="0"/>
                <a:cs typeface="Times New Roman" panose="02020603050405020304" pitchFamily="18" charset="0"/>
              </a:rPr>
              <a:t>的产生</a:t>
            </a:r>
            <a:endParaRPr lang="en-US" altLang="zh-CN">
              <a:latin typeface="Times New Roman" panose="02020603050405020304" pitchFamily="18" charset="0"/>
              <a:cs typeface="Times New Roman" panose="02020603050405020304" pitchFamily="18" charset="0"/>
            </a:endParaRPr>
          </a:p>
          <a:p>
            <a:pPr eaLnBrk="1" hangingPunct="1">
              <a:lnSpc>
                <a:spcPct val="150000"/>
              </a:lnSpc>
            </a:pPr>
            <a:r>
              <a:rPr lang="zh-CN" altLang="en-US">
                <a:latin typeface="Times New Roman" panose="02020603050405020304" pitchFamily="18" charset="0"/>
                <a:cs typeface="Times New Roman" panose="02020603050405020304" pitchFamily="18" charset="0"/>
              </a:rPr>
              <a:t>靶向干扰</a:t>
            </a:r>
            <a:endParaRPr lang="en-US" altLang="zh-CN">
              <a:latin typeface="Times New Roman" panose="02020603050405020304" pitchFamily="18" charset="0"/>
              <a:cs typeface="Times New Roman" panose="02020603050405020304" pitchFamily="18" charset="0"/>
            </a:endParaRPr>
          </a:p>
          <a:p>
            <a:pPr eaLnBrk="1" hangingPunct="1">
              <a:lnSpc>
                <a:spcPct val="150000"/>
              </a:lnSpc>
            </a:pPr>
            <a:endParaRPr lang="en-US" altLang="zh-CN">
              <a:solidFill>
                <a:srgbClr val="FF0000"/>
              </a:solidFill>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7BC48041-40AC-4587-9EBB-0DCBCD78A490}"/>
              </a:ext>
            </a:extLst>
          </p:cNvPr>
          <p:cNvSpPr>
            <a:spLocks noGrp="1"/>
          </p:cNvSpPr>
          <p:nvPr>
            <p:ph type="sldNum" sz="quarter" idx="10"/>
          </p:nvPr>
        </p:nvSpPr>
        <p:spPr/>
        <p:txBody>
          <a:bodyPr/>
          <a:lstStyle/>
          <a:p>
            <a:pPr>
              <a:defRPr/>
            </a:pPr>
            <a:fld id="{D5F6ED9D-A4F6-475A-A3A5-71C082817B7D}" type="slidenum">
              <a:rPr lang="en-US" altLang="zh-CN"/>
              <a:pPr>
                <a:defRPr/>
              </a:pPr>
              <a:t>63</a:t>
            </a:fld>
            <a:endParaRPr lang="en-US" altLang="zh-CN"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B15816BF-ED51-4AB8-B4F6-A93C9E1E35EC}"/>
              </a:ext>
            </a:extLst>
          </p:cNvPr>
          <p:cNvSpPr>
            <a:spLocks noGrp="1" noChangeArrowheads="1"/>
          </p:cNvSpPr>
          <p:nvPr>
            <p:ph type="title"/>
          </p:nvPr>
        </p:nvSpPr>
        <p:spPr>
          <a:xfrm>
            <a:off x="228600" y="152400"/>
            <a:ext cx="8534400" cy="646113"/>
          </a:xfrm>
        </p:spPr>
        <p:txBody>
          <a:bodyPr/>
          <a:lstStyle/>
          <a:p>
            <a:pPr marL="0" indent="0" eaLnBrk="1" hangingPunct="1"/>
            <a:r>
              <a:rPr lang="zh-CN" altLang="en-US">
                <a:latin typeface="Times New Roman" panose="02020603050405020304" pitchFamily="18" charset="0"/>
              </a:rPr>
              <a:t>第一阶段：外源</a:t>
            </a:r>
            <a:r>
              <a:rPr lang="en-US" altLang="zh-CN">
                <a:latin typeface="Times New Roman" panose="02020603050405020304" pitchFamily="18" charset="0"/>
              </a:rPr>
              <a:t>DNA</a:t>
            </a:r>
            <a:r>
              <a:rPr lang="zh-CN" altLang="en-US">
                <a:latin typeface="Times New Roman" panose="02020603050405020304" pitchFamily="18" charset="0"/>
              </a:rPr>
              <a:t>的俘获</a:t>
            </a:r>
            <a:endParaRPr lang="en-US" altLang="zh-CN">
              <a:latin typeface="Times New Roman" panose="02020603050405020304" pitchFamily="18" charset="0"/>
            </a:endParaRPr>
          </a:p>
        </p:txBody>
      </p:sp>
      <p:sp>
        <p:nvSpPr>
          <p:cNvPr id="109571" name="Rectangle 3">
            <a:extLst>
              <a:ext uri="{FF2B5EF4-FFF2-40B4-BE49-F238E27FC236}">
                <a16:creationId xmlns:a16="http://schemas.microsoft.com/office/drawing/2014/main" id="{A55E0A02-BB0A-45E0-90EE-AE3BE245AF75}"/>
              </a:ext>
            </a:extLst>
          </p:cNvPr>
          <p:cNvSpPr>
            <a:spLocks noGrp="1" noChangeArrowheads="1"/>
          </p:cNvSpPr>
          <p:nvPr>
            <p:ph idx="1"/>
          </p:nvPr>
        </p:nvSpPr>
        <p:spPr>
          <a:xfrm>
            <a:off x="228600" y="1193800"/>
            <a:ext cx="8534400" cy="3166188"/>
          </a:xfrm>
        </p:spPr>
        <p:txBody>
          <a:bodyPr/>
          <a:lstStyle/>
          <a:p>
            <a:pPr eaLnBrk="1" hangingPunct="1">
              <a:lnSpc>
                <a:spcPct val="130000"/>
              </a:lnSpc>
            </a:pPr>
            <a:r>
              <a:rPr lang="zh-CN" altLang="en-US" sz="2400" dirty="0">
                <a:latin typeface="Times New Roman" panose="02020603050405020304" pitchFamily="18" charset="0"/>
                <a:cs typeface="Times New Roman" panose="02020603050405020304" pitchFamily="18" charset="0"/>
              </a:rPr>
              <a:t>当噬菌体病毒首次入侵宿主细菌，病毒的双链</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被注入细胞内部，</a:t>
            </a:r>
            <a:r>
              <a:rPr lang="en-US" altLang="zh-CN" sz="2400" dirty="0">
                <a:latin typeface="Times New Roman" panose="02020603050405020304" pitchFamily="18" charset="0"/>
                <a:cs typeface="Times New Roman" panose="02020603050405020304" pitchFamily="18" charset="0"/>
              </a:rPr>
              <a:t>CRISPR-Cas</a:t>
            </a:r>
            <a:r>
              <a:rPr lang="zh-CN" altLang="en-US" sz="2400" dirty="0">
                <a:latin typeface="Times New Roman" panose="02020603050405020304" pitchFamily="18" charset="0"/>
                <a:cs typeface="Times New Roman" panose="02020603050405020304" pitchFamily="18" charset="0"/>
              </a:rPr>
              <a:t>系统会从这段外源</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中截取一段序列作为外源</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的“身份证”</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pPr>
            <a:r>
              <a:rPr lang="zh-CN" altLang="en-US" sz="2400" dirty="0">
                <a:latin typeface="Times New Roman" panose="02020603050405020304" pitchFamily="18" charset="0"/>
                <a:cs typeface="Times New Roman" panose="02020603050405020304" pitchFamily="18" charset="0"/>
              </a:rPr>
              <a:t>然后，将其作为新的间隔序列整合到基因组的</a:t>
            </a:r>
            <a:r>
              <a:rPr lang="en-US" altLang="zh-CN" sz="2400" dirty="0">
                <a:latin typeface="Times New Roman" panose="02020603050405020304" pitchFamily="18" charset="0"/>
                <a:cs typeface="Times New Roman" panose="02020603050405020304" pitchFamily="18" charset="0"/>
              </a:rPr>
              <a:t>CRISPR</a:t>
            </a:r>
            <a:r>
              <a:rPr lang="zh-CN" altLang="en-US" sz="2400" dirty="0">
                <a:latin typeface="Times New Roman" panose="02020603050405020304" pitchFamily="18" charset="0"/>
                <a:cs typeface="Times New Roman" panose="02020603050405020304" pitchFamily="18" charset="0"/>
              </a:rPr>
              <a:t>序列之中。因此，这段“身份证”被称为</a:t>
            </a:r>
            <a:r>
              <a:rPr lang="zh-CN" altLang="en-US" sz="2400" dirty="0">
                <a:solidFill>
                  <a:srgbClr val="FF0000"/>
                </a:solidFill>
                <a:latin typeface="Times New Roman" panose="02020603050405020304" pitchFamily="18" charset="0"/>
                <a:cs typeface="Times New Roman" panose="02020603050405020304" pitchFamily="18" charset="0"/>
              </a:rPr>
              <a:t>原间隔序列（</a:t>
            </a:r>
            <a:r>
              <a:rPr lang="en-US" altLang="zh-CN" sz="2400" dirty="0">
                <a:solidFill>
                  <a:srgbClr val="FF0000"/>
                </a:solidFill>
                <a:latin typeface="Times New Roman" panose="02020603050405020304" pitchFamily="18" charset="0"/>
                <a:cs typeface="Times New Roman" panose="02020603050405020304" pitchFamily="18" charset="0"/>
              </a:rPr>
              <a:t>Protospacer</a:t>
            </a:r>
            <a:r>
              <a:rPr lang="zh-CN" altLang="en-US" sz="2400" dirty="0">
                <a:solidFill>
                  <a:srgbClr val="FF0000"/>
                </a:solidFill>
                <a:latin typeface="Times New Roman" panose="02020603050405020304" pitchFamily="18" charset="0"/>
                <a:cs typeface="Times New Roman" panose="02020603050405020304" pitchFamily="18" charset="0"/>
              </a:rPr>
              <a:t>）</a:t>
            </a:r>
            <a:endParaRPr lang="en-US" altLang="zh-CN" sz="2400" dirty="0">
              <a:solidFill>
                <a:srgbClr val="FF0000"/>
              </a:solidFill>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F1877325-B04A-404E-B222-0B255A8690D9}"/>
              </a:ext>
            </a:extLst>
          </p:cNvPr>
          <p:cNvSpPr>
            <a:spLocks noGrp="1"/>
          </p:cNvSpPr>
          <p:nvPr>
            <p:ph type="sldNum" sz="quarter" idx="10"/>
          </p:nvPr>
        </p:nvSpPr>
        <p:spPr/>
        <p:txBody>
          <a:bodyPr/>
          <a:lstStyle/>
          <a:p>
            <a:pPr>
              <a:defRPr/>
            </a:pPr>
            <a:fld id="{5C572623-60E6-455C-99F2-D0C34C7FBA82}" type="slidenum">
              <a:rPr lang="en-US" altLang="zh-CN"/>
              <a:pPr>
                <a:defRPr/>
              </a:pPr>
              <a:t>64</a:t>
            </a:fld>
            <a:endParaRPr lang="en-US" altLang="zh-CN" dirty="0"/>
          </a:p>
        </p:txBody>
      </p:sp>
      <p:pic>
        <p:nvPicPr>
          <p:cNvPr id="4" name="图片 3">
            <a:extLst>
              <a:ext uri="{FF2B5EF4-FFF2-40B4-BE49-F238E27FC236}">
                <a16:creationId xmlns:a16="http://schemas.microsoft.com/office/drawing/2014/main" id="{0F326397-122E-4310-853C-EA749878C1C8}"/>
              </a:ext>
            </a:extLst>
          </p:cNvPr>
          <p:cNvPicPr>
            <a:picLocks noChangeAspect="1"/>
          </p:cNvPicPr>
          <p:nvPr/>
        </p:nvPicPr>
        <p:blipFill rotWithShape="1">
          <a:blip r:embed="rId3">
            <a:extLst>
              <a:ext uri="{28A0092B-C50C-407E-A947-70E740481C1C}">
                <a14:useLocalDpi xmlns:a14="http://schemas.microsoft.com/office/drawing/2010/main" val="0"/>
              </a:ext>
            </a:extLst>
          </a:blip>
          <a:srcRect t="21945" r="31642" b="38778"/>
          <a:stretch/>
        </p:blipFill>
        <p:spPr>
          <a:xfrm>
            <a:off x="1752600" y="4574673"/>
            <a:ext cx="5486400" cy="1888412"/>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a:extLst>
              <a:ext uri="{FF2B5EF4-FFF2-40B4-BE49-F238E27FC236}">
                <a16:creationId xmlns:a16="http://schemas.microsoft.com/office/drawing/2014/main" id="{97930657-C471-4C82-9DE6-5313D39B9DA6}"/>
              </a:ext>
            </a:extLst>
          </p:cNvPr>
          <p:cNvSpPr>
            <a:spLocks noGrp="1" noChangeArrowheads="1"/>
          </p:cNvSpPr>
          <p:nvPr>
            <p:ph idx="1"/>
          </p:nvPr>
        </p:nvSpPr>
        <p:spPr>
          <a:xfrm>
            <a:off x="250825" y="1066800"/>
            <a:ext cx="8534400" cy="2558201"/>
          </a:xfrm>
        </p:spPr>
        <p:txBody>
          <a:bodyPr/>
          <a:lstStyle/>
          <a:p>
            <a:pPr eaLnBrk="1" hangingPunct="1">
              <a:lnSpc>
                <a:spcPct val="130000"/>
              </a:lnSpc>
            </a:pPr>
            <a:r>
              <a:rPr lang="zh-CN" altLang="en-US" sz="2800" dirty="0">
                <a:latin typeface="Times New Roman" panose="02020603050405020304" pitchFamily="18" charset="0"/>
                <a:cs typeface="Times New Roman" panose="02020603050405020304" pitchFamily="18" charset="0"/>
              </a:rPr>
              <a:t>“身份证”的选取并不是随机的，原间隔序列向两端延伸的几个碱基都十分保守，被称为</a:t>
            </a:r>
            <a:r>
              <a:rPr lang="zh-CN" altLang="en-US" sz="2800" dirty="0">
                <a:solidFill>
                  <a:srgbClr val="FF0000"/>
                </a:solidFill>
                <a:latin typeface="Times New Roman" panose="02020603050405020304" pitchFamily="18" charset="0"/>
                <a:cs typeface="Times New Roman" panose="02020603050405020304" pitchFamily="18" charset="0"/>
              </a:rPr>
              <a:t>原间隔序列临近基序（</a:t>
            </a:r>
            <a:r>
              <a:rPr lang="en-US" altLang="zh-CN" sz="2800" dirty="0">
                <a:solidFill>
                  <a:srgbClr val="FF0000"/>
                </a:solidFill>
                <a:latin typeface="Times New Roman" panose="02020603050405020304" pitchFamily="18" charset="0"/>
                <a:cs typeface="Times New Roman" panose="02020603050405020304" pitchFamily="18" charset="0"/>
              </a:rPr>
              <a:t>Protospacer adjacent motif</a:t>
            </a:r>
            <a:r>
              <a:rPr lang="zh-CN" altLang="en-US" sz="2800" dirty="0">
                <a:solidFill>
                  <a:srgbClr val="FF0000"/>
                </a:solidFill>
                <a:latin typeface="Times New Roman" panose="02020603050405020304" pitchFamily="18" charset="0"/>
                <a:cs typeface="Times New Roman" panose="02020603050405020304" pitchFamily="18" charset="0"/>
              </a:rPr>
              <a:t>，</a:t>
            </a:r>
            <a:r>
              <a:rPr lang="en-US" altLang="zh-CN" sz="2800" dirty="0">
                <a:solidFill>
                  <a:srgbClr val="FF0000"/>
                </a:solidFill>
                <a:latin typeface="Times New Roman" panose="02020603050405020304" pitchFamily="18" charset="0"/>
                <a:cs typeface="Times New Roman" panose="02020603050405020304" pitchFamily="18" charset="0"/>
              </a:rPr>
              <a:t>PAM</a:t>
            </a:r>
            <a:r>
              <a:rPr lang="zh-CN" altLang="en-US" sz="2800" dirty="0">
                <a:solidFill>
                  <a:srgbClr val="FF0000"/>
                </a:solidFill>
                <a:latin typeface="Times New Roman" panose="02020603050405020304" pitchFamily="18" charset="0"/>
                <a:cs typeface="Times New Roman" panose="02020603050405020304" pitchFamily="18" charset="0"/>
              </a:rPr>
              <a:t>）</a:t>
            </a:r>
            <a:endParaRPr lang="en-US" altLang="zh-CN" sz="2800" dirty="0">
              <a:solidFill>
                <a:srgbClr val="FF0000"/>
              </a:solidFill>
              <a:latin typeface="Times New Roman" panose="02020603050405020304" pitchFamily="18" charset="0"/>
              <a:cs typeface="Times New Roman" panose="02020603050405020304" pitchFamily="18" charset="0"/>
            </a:endParaRPr>
          </a:p>
          <a:p>
            <a:pPr eaLnBrk="1" hangingPunct="1">
              <a:lnSpc>
                <a:spcPct val="130000"/>
              </a:lnSpc>
            </a:pPr>
            <a:r>
              <a:rPr lang="en-US" altLang="zh-CN" sz="2800" dirty="0">
                <a:latin typeface="Times New Roman" panose="02020603050405020304" pitchFamily="18" charset="0"/>
                <a:cs typeface="Times New Roman" panose="02020603050405020304" pitchFamily="18" charset="0"/>
              </a:rPr>
              <a:t>PAM</a:t>
            </a:r>
            <a:r>
              <a:rPr lang="zh-CN" altLang="en-US" sz="2800" dirty="0">
                <a:latin typeface="Times New Roman" panose="02020603050405020304" pitchFamily="18" charset="0"/>
                <a:cs typeface="Times New Roman" panose="02020603050405020304" pitchFamily="18" charset="0"/>
              </a:rPr>
              <a:t>通常由</a:t>
            </a:r>
            <a:r>
              <a:rPr lang="en-US" altLang="zh-CN" sz="2800" dirty="0">
                <a:solidFill>
                  <a:srgbClr val="FF0000"/>
                </a:solidFill>
                <a:latin typeface="Times New Roman" panose="02020603050405020304" pitchFamily="18" charset="0"/>
                <a:cs typeface="Times New Roman" panose="02020603050405020304" pitchFamily="18" charset="0"/>
              </a:rPr>
              <a:t>NGG</a:t>
            </a:r>
            <a:r>
              <a:rPr lang="zh-CN" altLang="en-US" sz="2800" dirty="0">
                <a:latin typeface="Times New Roman" panose="02020603050405020304" pitchFamily="18" charset="0"/>
                <a:cs typeface="Times New Roman" panose="02020603050405020304" pitchFamily="18" charset="0"/>
              </a:rPr>
              <a:t>三个碱基构成（</a:t>
            </a:r>
            <a:r>
              <a:rPr lang="en-US" altLang="zh-CN" sz="2800" dirty="0">
                <a:latin typeface="Times New Roman" panose="02020603050405020304" pitchFamily="18" charset="0"/>
                <a:cs typeface="Times New Roman" panose="02020603050405020304" pitchFamily="18" charset="0"/>
              </a:rPr>
              <a:t>N</a:t>
            </a:r>
            <a:r>
              <a:rPr lang="zh-CN" altLang="en-US" sz="2800" dirty="0">
                <a:latin typeface="Times New Roman" panose="02020603050405020304" pitchFamily="18" charset="0"/>
                <a:cs typeface="Times New Roman" panose="02020603050405020304" pitchFamily="18" charset="0"/>
              </a:rPr>
              <a:t>为任意碱基）</a:t>
            </a:r>
            <a:endParaRPr lang="en-US" altLang="zh-CN" sz="2800" dirty="0">
              <a:latin typeface="Times New Roman" panose="02020603050405020304" pitchFamily="18" charset="0"/>
              <a:cs typeface="Times New Roman" panose="02020603050405020304" pitchFamily="18" charset="0"/>
            </a:endParaRPr>
          </a:p>
        </p:txBody>
      </p:sp>
      <p:sp>
        <p:nvSpPr>
          <p:cNvPr id="111619" name="标题 1">
            <a:extLst>
              <a:ext uri="{FF2B5EF4-FFF2-40B4-BE49-F238E27FC236}">
                <a16:creationId xmlns:a16="http://schemas.microsoft.com/office/drawing/2014/main" id="{AFD333CB-5973-4903-AAEB-D20831A48BBD}"/>
              </a:ext>
            </a:extLst>
          </p:cNvPr>
          <p:cNvSpPr>
            <a:spLocks noGrp="1" noChangeArrowheads="1"/>
          </p:cNvSpPr>
          <p:nvPr>
            <p:ph type="title"/>
          </p:nvPr>
        </p:nvSpPr>
        <p:spPr>
          <a:xfrm>
            <a:off x="250825" y="152400"/>
            <a:ext cx="8534400" cy="646113"/>
          </a:xfrm>
        </p:spPr>
        <p:txBody>
          <a:bodyPr/>
          <a:lstStyle/>
          <a:p>
            <a:r>
              <a:rPr lang="zh-CN" altLang="en-US">
                <a:latin typeface="Times New Roman" panose="02020603050405020304" pitchFamily="18" charset="0"/>
              </a:rPr>
              <a:t>第一阶段：外源</a:t>
            </a:r>
            <a:r>
              <a:rPr lang="en-US" altLang="zh-CN">
                <a:latin typeface="Times New Roman" panose="02020603050405020304" pitchFamily="18" charset="0"/>
              </a:rPr>
              <a:t>DNA</a:t>
            </a:r>
            <a:r>
              <a:rPr lang="zh-CN" altLang="en-US">
                <a:latin typeface="Times New Roman" panose="02020603050405020304" pitchFamily="18" charset="0"/>
              </a:rPr>
              <a:t>的俘获</a:t>
            </a:r>
            <a:endParaRPr lang="zh-CN" altLang="en-US"/>
          </a:p>
        </p:txBody>
      </p:sp>
      <p:sp>
        <p:nvSpPr>
          <p:cNvPr id="4" name="灯片编号占位符 3">
            <a:extLst>
              <a:ext uri="{FF2B5EF4-FFF2-40B4-BE49-F238E27FC236}">
                <a16:creationId xmlns:a16="http://schemas.microsoft.com/office/drawing/2014/main" id="{786EA4EC-ABDE-4F7F-8D78-FBD1BC667AAF}"/>
              </a:ext>
            </a:extLst>
          </p:cNvPr>
          <p:cNvSpPr>
            <a:spLocks noGrp="1"/>
          </p:cNvSpPr>
          <p:nvPr>
            <p:ph type="sldNum" sz="quarter" idx="10"/>
          </p:nvPr>
        </p:nvSpPr>
        <p:spPr/>
        <p:txBody>
          <a:bodyPr/>
          <a:lstStyle/>
          <a:p>
            <a:pPr>
              <a:defRPr/>
            </a:pPr>
            <a:fld id="{22208328-34E5-487B-957D-108FEFD01BAE}" type="slidenum">
              <a:rPr lang="en-US" altLang="zh-CN"/>
              <a:pPr>
                <a:defRPr/>
              </a:pPr>
              <a:t>65</a:t>
            </a:fld>
            <a:endParaRPr lang="en-US" altLang="zh-CN" dirty="0"/>
          </a:p>
        </p:txBody>
      </p:sp>
      <p:pic>
        <p:nvPicPr>
          <p:cNvPr id="5" name="图片 4">
            <a:extLst>
              <a:ext uri="{FF2B5EF4-FFF2-40B4-BE49-F238E27FC236}">
                <a16:creationId xmlns:a16="http://schemas.microsoft.com/office/drawing/2014/main" id="{83D7DF74-E9CB-4D5B-BE04-C11B8D8BBF4D}"/>
              </a:ext>
            </a:extLst>
          </p:cNvPr>
          <p:cNvPicPr>
            <a:picLocks noChangeAspect="1"/>
          </p:cNvPicPr>
          <p:nvPr/>
        </p:nvPicPr>
        <p:blipFill rotWithShape="1">
          <a:blip r:embed="rId3">
            <a:extLst>
              <a:ext uri="{28A0092B-C50C-407E-A947-70E740481C1C}">
                <a14:useLocalDpi xmlns:a14="http://schemas.microsoft.com/office/drawing/2010/main" val="0"/>
              </a:ext>
            </a:extLst>
          </a:blip>
          <a:srcRect t="21945" r="31642" b="38778"/>
          <a:stretch/>
        </p:blipFill>
        <p:spPr>
          <a:xfrm>
            <a:off x="1309833" y="4038600"/>
            <a:ext cx="7043851" cy="2424485"/>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a:extLst>
              <a:ext uri="{FF2B5EF4-FFF2-40B4-BE49-F238E27FC236}">
                <a16:creationId xmlns:a16="http://schemas.microsoft.com/office/drawing/2014/main" id="{97930657-C471-4C82-9DE6-5313D39B9DA6}"/>
              </a:ext>
            </a:extLst>
          </p:cNvPr>
          <p:cNvSpPr>
            <a:spLocks noGrp="1" noChangeArrowheads="1"/>
          </p:cNvSpPr>
          <p:nvPr>
            <p:ph idx="1"/>
          </p:nvPr>
        </p:nvSpPr>
        <p:spPr>
          <a:xfrm>
            <a:off x="250825" y="1066800"/>
            <a:ext cx="8534400" cy="2686056"/>
          </a:xfrm>
        </p:spPr>
        <p:txBody>
          <a:bodyPr/>
          <a:lstStyle/>
          <a:p>
            <a:pPr eaLnBrk="1" hangingPunct="1">
              <a:lnSpc>
                <a:spcPct val="130000"/>
              </a:lnSpc>
            </a:pPr>
            <a:r>
              <a:rPr lang="zh-CN" altLang="en-US" sz="2400" dirty="0">
                <a:latin typeface="Times New Roman" panose="02020603050405020304" pitchFamily="18" charset="0"/>
                <a:cs typeface="Times New Roman" panose="02020603050405020304" pitchFamily="18" charset="0"/>
              </a:rPr>
              <a:t>病毒入侵时，</a:t>
            </a:r>
            <a:r>
              <a:rPr lang="en-US" altLang="zh-CN" sz="2400" dirty="0">
                <a:latin typeface="Times New Roman" panose="02020603050405020304" pitchFamily="18" charset="0"/>
                <a:cs typeface="Times New Roman" panose="02020603050405020304" pitchFamily="18" charset="0"/>
              </a:rPr>
              <a:t>Cas1</a:t>
            </a:r>
            <a:r>
              <a:rPr lang="zh-CN" altLang="en-US" sz="2400" dirty="0">
                <a:latin typeface="Times New Roman" panose="02020603050405020304" pitchFamily="18" charset="0"/>
                <a:cs typeface="Times New Roman" panose="02020603050405020304" pitchFamily="18" charset="0"/>
              </a:rPr>
              <a:t>和</a:t>
            </a:r>
            <a:r>
              <a:rPr lang="en-US" altLang="zh-CN" sz="2400" dirty="0">
                <a:latin typeface="Times New Roman" panose="02020603050405020304" pitchFamily="18" charset="0"/>
                <a:cs typeface="Times New Roman" panose="02020603050405020304" pitchFamily="18" charset="0"/>
              </a:rPr>
              <a:t>Cas2</a:t>
            </a:r>
            <a:r>
              <a:rPr lang="zh-CN" altLang="en-US" sz="2400" dirty="0">
                <a:latin typeface="Times New Roman" panose="02020603050405020304" pitchFamily="18" charset="0"/>
                <a:cs typeface="Times New Roman" panose="02020603050405020304" pitchFamily="18" charset="0"/>
              </a:rPr>
              <a:t>编码的蛋白将扫描这段外源</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，并识别出</a:t>
            </a:r>
            <a:r>
              <a:rPr lang="en-US" altLang="zh-CN" sz="2400" dirty="0">
                <a:latin typeface="Times New Roman" panose="02020603050405020304" pitchFamily="18" charset="0"/>
                <a:cs typeface="Times New Roman" panose="02020603050405020304" pitchFamily="18" charset="0"/>
              </a:rPr>
              <a:t>PAM</a:t>
            </a:r>
            <a:r>
              <a:rPr lang="zh-CN" altLang="en-US" sz="2400" dirty="0">
                <a:latin typeface="Times New Roman" panose="02020603050405020304" pitchFamily="18" charset="0"/>
                <a:cs typeface="Times New Roman" panose="02020603050405020304" pitchFamily="18" charset="0"/>
              </a:rPr>
              <a:t>区域，然后将临近</a:t>
            </a:r>
            <a:r>
              <a:rPr lang="en-US" altLang="zh-CN" sz="2400" dirty="0">
                <a:latin typeface="Times New Roman" panose="02020603050405020304" pitchFamily="18" charset="0"/>
                <a:cs typeface="Times New Roman" panose="02020603050405020304" pitchFamily="18" charset="0"/>
              </a:rPr>
              <a:t>PAM</a:t>
            </a:r>
            <a:r>
              <a:rPr lang="zh-CN" altLang="en-US" sz="2400" dirty="0">
                <a:latin typeface="Times New Roman" panose="02020603050405020304" pitchFamily="18" charset="0"/>
                <a:cs typeface="Times New Roman" panose="02020603050405020304" pitchFamily="18" charset="0"/>
              </a:rPr>
              <a:t>的</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序列作为候选的原间隔序列</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pPr>
            <a:r>
              <a:rPr lang="zh-CN" altLang="en-US" sz="2400" dirty="0">
                <a:latin typeface="Times New Roman" panose="02020603050405020304" pitchFamily="18" charset="0"/>
                <a:cs typeface="Times New Roman" panose="02020603050405020304" pitchFamily="18" charset="0"/>
              </a:rPr>
              <a:t>随后，</a:t>
            </a:r>
            <a:r>
              <a:rPr lang="en-US" altLang="zh-CN" sz="2400" dirty="0">
                <a:latin typeface="Times New Roman" panose="02020603050405020304" pitchFamily="18" charset="0"/>
                <a:cs typeface="Times New Roman" panose="02020603050405020304" pitchFamily="18" charset="0"/>
              </a:rPr>
              <a:t>Cas1/2</a:t>
            </a:r>
            <a:r>
              <a:rPr lang="zh-CN" altLang="en-US" sz="2400" dirty="0">
                <a:latin typeface="Times New Roman" panose="02020603050405020304" pitchFamily="18" charset="0"/>
                <a:cs typeface="Times New Roman" panose="02020603050405020304" pitchFamily="18" charset="0"/>
              </a:rPr>
              <a:t>蛋白复合物将原间隔序列从外源</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中剪切下来（</a:t>
            </a:r>
            <a:r>
              <a:rPr lang="en-US" altLang="zh-CN" sz="2400" dirty="0">
                <a:latin typeface="Times New Roman" panose="02020603050405020304" pitchFamily="18" charset="0"/>
                <a:cs typeface="Times New Roman" panose="02020603050405020304" pitchFamily="18" charset="0"/>
              </a:rPr>
              <a:t>Cas</a:t>
            </a:r>
            <a:r>
              <a:rPr lang="zh-CN" altLang="en-US" sz="2400" dirty="0">
                <a:latin typeface="Times New Roman" panose="02020603050405020304" pitchFamily="18" charset="0"/>
                <a:cs typeface="Times New Roman" panose="02020603050405020304" pitchFamily="18" charset="0"/>
              </a:rPr>
              <a:t>蛋白是双链</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核酸酶）</a:t>
            </a:r>
            <a:endParaRPr lang="en-US" altLang="zh-CN" sz="2400" dirty="0">
              <a:latin typeface="Times New Roman" panose="02020603050405020304" pitchFamily="18" charset="0"/>
              <a:cs typeface="Times New Roman" panose="02020603050405020304" pitchFamily="18" charset="0"/>
            </a:endParaRPr>
          </a:p>
        </p:txBody>
      </p:sp>
      <p:sp>
        <p:nvSpPr>
          <p:cNvPr id="111619" name="标题 1">
            <a:extLst>
              <a:ext uri="{FF2B5EF4-FFF2-40B4-BE49-F238E27FC236}">
                <a16:creationId xmlns:a16="http://schemas.microsoft.com/office/drawing/2014/main" id="{AFD333CB-5973-4903-AAEB-D20831A48BBD}"/>
              </a:ext>
            </a:extLst>
          </p:cNvPr>
          <p:cNvSpPr>
            <a:spLocks noGrp="1" noChangeArrowheads="1"/>
          </p:cNvSpPr>
          <p:nvPr>
            <p:ph type="title"/>
          </p:nvPr>
        </p:nvSpPr>
        <p:spPr>
          <a:xfrm>
            <a:off x="250825" y="152400"/>
            <a:ext cx="8534400" cy="646113"/>
          </a:xfrm>
        </p:spPr>
        <p:txBody>
          <a:bodyPr/>
          <a:lstStyle/>
          <a:p>
            <a:r>
              <a:rPr lang="zh-CN" altLang="en-US">
                <a:latin typeface="Times New Roman" panose="02020603050405020304" pitchFamily="18" charset="0"/>
              </a:rPr>
              <a:t>第一阶段：外源</a:t>
            </a:r>
            <a:r>
              <a:rPr lang="en-US" altLang="zh-CN">
                <a:latin typeface="Times New Roman" panose="02020603050405020304" pitchFamily="18" charset="0"/>
              </a:rPr>
              <a:t>DNA</a:t>
            </a:r>
            <a:r>
              <a:rPr lang="zh-CN" altLang="en-US">
                <a:latin typeface="Times New Roman" panose="02020603050405020304" pitchFamily="18" charset="0"/>
              </a:rPr>
              <a:t>的俘获</a:t>
            </a:r>
            <a:endParaRPr lang="zh-CN" altLang="en-US"/>
          </a:p>
        </p:txBody>
      </p:sp>
      <p:sp>
        <p:nvSpPr>
          <p:cNvPr id="4" name="灯片编号占位符 3">
            <a:extLst>
              <a:ext uri="{FF2B5EF4-FFF2-40B4-BE49-F238E27FC236}">
                <a16:creationId xmlns:a16="http://schemas.microsoft.com/office/drawing/2014/main" id="{786EA4EC-ABDE-4F7F-8D78-FBD1BC667AAF}"/>
              </a:ext>
            </a:extLst>
          </p:cNvPr>
          <p:cNvSpPr>
            <a:spLocks noGrp="1"/>
          </p:cNvSpPr>
          <p:nvPr>
            <p:ph type="sldNum" sz="quarter" idx="10"/>
          </p:nvPr>
        </p:nvSpPr>
        <p:spPr/>
        <p:txBody>
          <a:bodyPr/>
          <a:lstStyle/>
          <a:p>
            <a:pPr>
              <a:defRPr/>
            </a:pPr>
            <a:fld id="{22208328-34E5-487B-957D-108FEFD01BAE}" type="slidenum">
              <a:rPr lang="en-US" altLang="zh-CN"/>
              <a:pPr>
                <a:defRPr/>
              </a:pPr>
              <a:t>66</a:t>
            </a:fld>
            <a:endParaRPr lang="en-US" altLang="zh-CN" dirty="0"/>
          </a:p>
        </p:txBody>
      </p:sp>
      <p:pic>
        <p:nvPicPr>
          <p:cNvPr id="3" name="图片 2">
            <a:extLst>
              <a:ext uri="{FF2B5EF4-FFF2-40B4-BE49-F238E27FC236}">
                <a16:creationId xmlns:a16="http://schemas.microsoft.com/office/drawing/2014/main" id="{CBE96D5E-1543-42C1-B73F-160576D38B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3752856"/>
            <a:ext cx="4953000" cy="2967043"/>
          </a:xfrm>
          <a:prstGeom prst="rect">
            <a:avLst/>
          </a:prstGeom>
        </p:spPr>
      </p:pic>
    </p:spTree>
    <p:extLst>
      <p:ext uri="{BB962C8B-B14F-4D97-AF65-F5344CB8AC3E}">
        <p14:creationId xmlns:p14="http://schemas.microsoft.com/office/powerpoint/2010/main" val="32934335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3D30EC1-8BB8-4FE0-83E2-A6DD5FBBF94C}"/>
              </a:ext>
            </a:extLst>
          </p:cNvPr>
          <p:cNvPicPr>
            <a:picLocks noChangeAspect="1"/>
          </p:cNvPicPr>
          <p:nvPr/>
        </p:nvPicPr>
        <p:blipFill rotWithShape="1">
          <a:blip r:embed="rId3">
            <a:extLst>
              <a:ext uri="{28A0092B-C50C-407E-A947-70E740481C1C}">
                <a14:useLocalDpi xmlns:a14="http://schemas.microsoft.com/office/drawing/2010/main" val="0"/>
              </a:ext>
            </a:extLst>
          </a:blip>
          <a:srcRect l="21429" t="38778"/>
          <a:stretch/>
        </p:blipFill>
        <p:spPr>
          <a:xfrm>
            <a:off x="1447800" y="3810000"/>
            <a:ext cx="5876976" cy="2743200"/>
          </a:xfrm>
          <a:prstGeom prst="rect">
            <a:avLst/>
          </a:prstGeom>
        </p:spPr>
      </p:pic>
      <p:sp>
        <p:nvSpPr>
          <p:cNvPr id="113666" name="Rectangle 3">
            <a:extLst>
              <a:ext uri="{FF2B5EF4-FFF2-40B4-BE49-F238E27FC236}">
                <a16:creationId xmlns:a16="http://schemas.microsoft.com/office/drawing/2014/main" id="{CDEE3C36-9D38-4B6C-9B02-488938A206F9}"/>
              </a:ext>
            </a:extLst>
          </p:cNvPr>
          <p:cNvSpPr>
            <a:spLocks noGrp="1" noChangeArrowheads="1"/>
          </p:cNvSpPr>
          <p:nvPr>
            <p:ph idx="1"/>
          </p:nvPr>
        </p:nvSpPr>
        <p:spPr>
          <a:xfrm>
            <a:off x="381000" y="1143000"/>
            <a:ext cx="8534400" cy="2926122"/>
          </a:xfrm>
        </p:spPr>
        <p:txBody>
          <a:bodyPr/>
          <a:lstStyle/>
          <a:p>
            <a:pPr eaLnBrk="1" hangingPunct="1">
              <a:lnSpc>
                <a:spcPct val="130000"/>
              </a:lnSpc>
            </a:pPr>
            <a:r>
              <a:rPr lang="zh-CN" altLang="en-US" sz="2400" dirty="0">
                <a:latin typeface="Times New Roman" panose="02020603050405020304" pitchFamily="18" charset="0"/>
                <a:cs typeface="Times New Roman" panose="02020603050405020304" pitchFamily="18" charset="0"/>
              </a:rPr>
              <a:t>在其他酶的协助下将原间隔序列插入临近</a:t>
            </a:r>
            <a:r>
              <a:rPr lang="en-US" altLang="zh-CN" sz="2400" dirty="0">
                <a:latin typeface="Times New Roman" panose="02020603050405020304" pitchFamily="18" charset="0"/>
                <a:cs typeface="Times New Roman" panose="02020603050405020304" pitchFamily="18" charset="0"/>
              </a:rPr>
              <a:t>CRISPR</a:t>
            </a:r>
            <a:r>
              <a:rPr lang="zh-CN" altLang="en-US" sz="2400" dirty="0">
                <a:latin typeface="Times New Roman" panose="02020603050405020304" pitchFamily="18" charset="0"/>
                <a:cs typeface="Times New Roman" panose="02020603050405020304" pitchFamily="18" charset="0"/>
              </a:rPr>
              <a:t>序列前导区的下游</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pPr>
            <a:r>
              <a:rPr lang="zh-CN" altLang="en-US" sz="2400" dirty="0">
                <a:latin typeface="Times New Roman" panose="02020603050405020304" pitchFamily="18" charset="0"/>
                <a:cs typeface="Times New Roman" panose="02020603050405020304" pitchFamily="18" charset="0"/>
              </a:rPr>
              <a:t>通过</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复制，将双链缺口修复</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pPr>
            <a:r>
              <a:rPr lang="zh-CN" altLang="en-US" sz="2400" dirty="0">
                <a:latin typeface="Times New Roman" panose="02020603050405020304" pitchFamily="18" charset="0"/>
                <a:cs typeface="Times New Roman" panose="02020603050405020304" pitchFamily="18" charset="0"/>
              </a:rPr>
              <a:t>至此，一段新的间隔序列就被添加到了基因组的</a:t>
            </a:r>
            <a:r>
              <a:rPr lang="en-US" altLang="zh-CN" sz="2400" dirty="0">
                <a:latin typeface="Times New Roman" panose="02020603050405020304" pitchFamily="18" charset="0"/>
                <a:cs typeface="Times New Roman" panose="02020603050405020304" pitchFamily="18" charset="0"/>
              </a:rPr>
              <a:t>CRISPR</a:t>
            </a:r>
            <a:r>
              <a:rPr lang="zh-CN" altLang="en-US" sz="2400" dirty="0">
                <a:latin typeface="Times New Roman" panose="02020603050405020304" pitchFamily="18" charset="0"/>
                <a:cs typeface="Times New Roman" panose="02020603050405020304" pitchFamily="18" charset="0"/>
              </a:rPr>
              <a:t>序列之中</a:t>
            </a:r>
            <a:endParaRPr lang="en-US" altLang="zh-CN" sz="2400" dirty="0">
              <a:latin typeface="Times New Roman" panose="02020603050405020304" pitchFamily="18" charset="0"/>
              <a:cs typeface="Times New Roman" panose="02020603050405020304" pitchFamily="18" charset="0"/>
            </a:endParaRPr>
          </a:p>
        </p:txBody>
      </p:sp>
      <p:sp>
        <p:nvSpPr>
          <p:cNvPr id="113667" name="标题 1">
            <a:extLst>
              <a:ext uri="{FF2B5EF4-FFF2-40B4-BE49-F238E27FC236}">
                <a16:creationId xmlns:a16="http://schemas.microsoft.com/office/drawing/2014/main" id="{FFBC6D47-FEEA-4BD7-BE20-101426410ACF}"/>
              </a:ext>
            </a:extLst>
          </p:cNvPr>
          <p:cNvSpPr>
            <a:spLocks noGrp="1" noChangeArrowheads="1"/>
          </p:cNvSpPr>
          <p:nvPr>
            <p:ph type="title"/>
          </p:nvPr>
        </p:nvSpPr>
        <p:spPr>
          <a:xfrm>
            <a:off x="304800" y="152400"/>
            <a:ext cx="8534400" cy="646113"/>
          </a:xfrm>
        </p:spPr>
        <p:txBody>
          <a:bodyPr/>
          <a:lstStyle/>
          <a:p>
            <a:r>
              <a:rPr lang="zh-CN" altLang="en-US">
                <a:latin typeface="Times New Roman" panose="02020603050405020304" pitchFamily="18" charset="0"/>
              </a:rPr>
              <a:t>第一阶段：外源</a:t>
            </a:r>
            <a:r>
              <a:rPr lang="en-US" altLang="zh-CN">
                <a:latin typeface="Times New Roman" panose="02020603050405020304" pitchFamily="18" charset="0"/>
              </a:rPr>
              <a:t>DNA</a:t>
            </a:r>
            <a:r>
              <a:rPr lang="zh-CN" altLang="en-US">
                <a:latin typeface="Times New Roman" panose="02020603050405020304" pitchFamily="18" charset="0"/>
              </a:rPr>
              <a:t>的俘获</a:t>
            </a:r>
            <a:endParaRPr lang="zh-CN" altLang="en-US"/>
          </a:p>
        </p:txBody>
      </p:sp>
      <p:sp>
        <p:nvSpPr>
          <p:cNvPr id="4" name="灯片编号占位符 3">
            <a:extLst>
              <a:ext uri="{FF2B5EF4-FFF2-40B4-BE49-F238E27FC236}">
                <a16:creationId xmlns:a16="http://schemas.microsoft.com/office/drawing/2014/main" id="{5EA591C5-3754-4BF8-B9AF-8230E73A20AD}"/>
              </a:ext>
            </a:extLst>
          </p:cNvPr>
          <p:cNvSpPr>
            <a:spLocks noGrp="1"/>
          </p:cNvSpPr>
          <p:nvPr>
            <p:ph type="sldNum" sz="quarter" idx="10"/>
          </p:nvPr>
        </p:nvSpPr>
        <p:spPr/>
        <p:txBody>
          <a:bodyPr/>
          <a:lstStyle/>
          <a:p>
            <a:pPr>
              <a:defRPr/>
            </a:pPr>
            <a:fld id="{71A470EC-236A-430C-975A-40B13431806D}" type="slidenum">
              <a:rPr lang="en-US" altLang="zh-CN"/>
              <a:pPr>
                <a:defRPr/>
              </a:pPr>
              <a:t>67</a:t>
            </a:fld>
            <a:endParaRPr lang="en-US" altLang="zh-CN"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图片 4">
            <a:extLst>
              <a:ext uri="{FF2B5EF4-FFF2-40B4-BE49-F238E27FC236}">
                <a16:creationId xmlns:a16="http://schemas.microsoft.com/office/drawing/2014/main" id="{520FCB5E-08F1-41D2-BF37-C5D54260451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793115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Rectangle 2">
            <a:extLst>
              <a:ext uri="{FF2B5EF4-FFF2-40B4-BE49-F238E27FC236}">
                <a16:creationId xmlns:a16="http://schemas.microsoft.com/office/drawing/2014/main" id="{FBD33F1D-A177-429C-B0F7-85AACEFF55E5}"/>
              </a:ext>
            </a:extLst>
          </p:cNvPr>
          <p:cNvSpPr>
            <a:spLocks noGrp="1" noChangeArrowheads="1"/>
          </p:cNvSpPr>
          <p:nvPr>
            <p:ph type="title" idx="4294967295"/>
          </p:nvPr>
        </p:nvSpPr>
        <p:spPr>
          <a:xfrm>
            <a:off x="0" y="254000"/>
            <a:ext cx="8534400" cy="646113"/>
          </a:xfrm>
        </p:spPr>
        <p:txBody>
          <a:bodyPr/>
          <a:lstStyle/>
          <a:p>
            <a:pPr marL="0" indent="0" algn="ctr" eaLnBrk="1" hangingPunct="1"/>
            <a:r>
              <a:rPr lang="zh-CN" altLang="en-US"/>
              <a:t>外源</a:t>
            </a:r>
            <a:r>
              <a:rPr lang="en-US" altLang="zh-CN"/>
              <a:t>DNA</a:t>
            </a:r>
            <a:r>
              <a:rPr lang="zh-CN" altLang="en-US"/>
              <a:t>的俘获</a:t>
            </a:r>
            <a:endParaRPr lang="en-US" altLang="zh-CN"/>
          </a:p>
        </p:txBody>
      </p:sp>
      <p:sp>
        <p:nvSpPr>
          <p:cNvPr id="3" name="灯片编号占位符 2">
            <a:extLst>
              <a:ext uri="{FF2B5EF4-FFF2-40B4-BE49-F238E27FC236}">
                <a16:creationId xmlns:a16="http://schemas.microsoft.com/office/drawing/2014/main" id="{08FA2C54-4C36-409E-906F-905AA372AD85}"/>
              </a:ext>
            </a:extLst>
          </p:cNvPr>
          <p:cNvSpPr>
            <a:spLocks noGrp="1"/>
          </p:cNvSpPr>
          <p:nvPr>
            <p:ph type="sldNum" sz="quarter" idx="10"/>
          </p:nvPr>
        </p:nvSpPr>
        <p:spPr/>
        <p:txBody>
          <a:bodyPr/>
          <a:lstStyle/>
          <a:p>
            <a:pPr>
              <a:defRPr/>
            </a:pPr>
            <a:fld id="{303664C9-CE1E-4647-97A5-C06CDCF07D5B}" type="slidenum">
              <a:rPr lang="en-US" altLang="zh-CN"/>
              <a:pPr>
                <a:defRPr/>
              </a:pPr>
              <a:t>68</a:t>
            </a:fld>
            <a:endParaRPr lang="en-US" altLang="zh-CN" dirty="0"/>
          </a:p>
        </p:txBody>
      </p:sp>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EDB4A0E-CAE7-4FB9-97C7-CAF3CA5A51C5}"/>
              </a:ext>
            </a:extLst>
          </p:cNvPr>
          <p:cNvPicPr>
            <a:picLocks noChangeAspect="1"/>
          </p:cNvPicPr>
          <p:nvPr/>
        </p:nvPicPr>
        <p:blipFill rotWithShape="1">
          <a:blip r:embed="rId3">
            <a:extLst>
              <a:ext uri="{28A0092B-C50C-407E-A947-70E740481C1C}">
                <a14:useLocalDpi xmlns:a14="http://schemas.microsoft.com/office/drawing/2010/main" val="0"/>
              </a:ext>
            </a:extLst>
          </a:blip>
          <a:srcRect r="16225" b="47388"/>
          <a:stretch/>
        </p:blipFill>
        <p:spPr>
          <a:xfrm>
            <a:off x="1386538" y="3888753"/>
            <a:ext cx="6370924" cy="2586922"/>
          </a:xfrm>
          <a:prstGeom prst="rect">
            <a:avLst/>
          </a:prstGeom>
        </p:spPr>
      </p:pic>
      <p:sp>
        <p:nvSpPr>
          <p:cNvPr id="116738" name="Rectangle 2">
            <a:extLst>
              <a:ext uri="{FF2B5EF4-FFF2-40B4-BE49-F238E27FC236}">
                <a16:creationId xmlns:a16="http://schemas.microsoft.com/office/drawing/2014/main" id="{3659478E-B3E3-4CA9-A242-99E2EA472116}"/>
              </a:ext>
            </a:extLst>
          </p:cNvPr>
          <p:cNvSpPr>
            <a:spLocks noGrp="1" noChangeArrowheads="1"/>
          </p:cNvSpPr>
          <p:nvPr>
            <p:ph type="title"/>
          </p:nvPr>
        </p:nvSpPr>
        <p:spPr>
          <a:xfrm>
            <a:off x="228600" y="163513"/>
            <a:ext cx="8534400" cy="647700"/>
          </a:xfrm>
        </p:spPr>
        <p:txBody>
          <a:bodyPr/>
          <a:lstStyle/>
          <a:p>
            <a:pPr marL="0" indent="0" eaLnBrk="1" hangingPunct="1"/>
            <a:r>
              <a:rPr lang="zh-CN" altLang="en-US">
                <a:latin typeface="Times New Roman" panose="02020603050405020304" pitchFamily="18" charset="0"/>
              </a:rPr>
              <a:t>第二阶段：</a:t>
            </a:r>
            <a:r>
              <a:rPr lang="en-US" altLang="zh-CN">
                <a:latin typeface="Times New Roman" panose="02020603050405020304" pitchFamily="18" charset="0"/>
              </a:rPr>
              <a:t>crRNA</a:t>
            </a:r>
            <a:r>
              <a:rPr lang="zh-CN" altLang="en-US">
                <a:latin typeface="Times New Roman" panose="02020603050405020304" pitchFamily="18" charset="0"/>
              </a:rPr>
              <a:t>的产生</a:t>
            </a:r>
            <a:endParaRPr lang="en-US" altLang="zh-CN">
              <a:latin typeface="Times New Roman" panose="02020603050405020304" pitchFamily="18" charset="0"/>
            </a:endParaRPr>
          </a:p>
        </p:txBody>
      </p:sp>
      <p:sp>
        <p:nvSpPr>
          <p:cNvPr id="116739" name="Rectangle 3">
            <a:extLst>
              <a:ext uri="{FF2B5EF4-FFF2-40B4-BE49-F238E27FC236}">
                <a16:creationId xmlns:a16="http://schemas.microsoft.com/office/drawing/2014/main" id="{C43EC566-9B08-47E2-BF30-E7DAB6B7D00D}"/>
              </a:ext>
            </a:extLst>
          </p:cNvPr>
          <p:cNvSpPr>
            <a:spLocks noGrp="1" noChangeArrowheads="1"/>
          </p:cNvSpPr>
          <p:nvPr>
            <p:ph idx="1"/>
          </p:nvPr>
        </p:nvSpPr>
        <p:spPr>
          <a:xfrm>
            <a:off x="228600" y="1193800"/>
            <a:ext cx="8534400" cy="2867645"/>
          </a:xfrm>
        </p:spPr>
        <p:txBody>
          <a:bodyPr/>
          <a:lstStyle/>
          <a:p>
            <a:pPr eaLnBrk="1" hangingPunct="1">
              <a:lnSpc>
                <a:spcPct val="120000"/>
              </a:lnSpc>
              <a:spcBef>
                <a:spcPts val="600"/>
              </a:spcBef>
              <a:spcAft>
                <a:spcPts val="0"/>
              </a:spcAft>
            </a:pPr>
            <a:r>
              <a:rPr lang="en-US" altLang="zh-CN" sz="2400" dirty="0">
                <a:latin typeface="Times New Roman" panose="02020603050405020304" pitchFamily="18" charset="0"/>
                <a:cs typeface="Times New Roman" panose="02020603050405020304" pitchFamily="18" charset="0"/>
              </a:rPr>
              <a:t>CRISPR</a:t>
            </a:r>
            <a:r>
              <a:rPr lang="zh-CN" altLang="en-US" sz="2400" dirty="0">
                <a:latin typeface="Times New Roman" panose="02020603050405020304" pitchFamily="18" charset="0"/>
                <a:cs typeface="Times New Roman" panose="02020603050405020304" pitchFamily="18" charset="0"/>
              </a:rPr>
              <a:t>序列会在前导区的调控下转录出两种</a:t>
            </a:r>
            <a:r>
              <a:rPr lang="en-US" altLang="zh-CN" sz="2400" dirty="0">
                <a:latin typeface="Times New Roman" panose="02020603050405020304" pitchFamily="18" charset="0"/>
                <a:cs typeface="Times New Roman" panose="02020603050405020304" pitchFamily="18" charset="0"/>
              </a:rPr>
              <a:t>RNA</a:t>
            </a:r>
            <a:r>
              <a:rPr lang="zh-CN" altLang="en-US" sz="2400" dirty="0">
                <a:latin typeface="Times New Roman" panose="02020603050405020304" pitchFamily="18" charset="0"/>
                <a:cs typeface="Times New Roman" panose="02020603050405020304" pitchFamily="18" charset="0"/>
              </a:rPr>
              <a:t>：</a:t>
            </a:r>
            <a:r>
              <a:rPr lang="en-US" altLang="zh-CN" sz="2400" dirty="0">
                <a:solidFill>
                  <a:srgbClr val="FF0000"/>
                </a:solidFill>
                <a:latin typeface="Times New Roman" panose="02020603050405020304" pitchFamily="18" charset="0"/>
                <a:cs typeface="Times New Roman" panose="02020603050405020304" pitchFamily="18" charset="0"/>
              </a:rPr>
              <a:t>pre-CRISPR-derived RNA (pre-crRNA)</a:t>
            </a:r>
            <a:r>
              <a:rPr lang="zh-CN" altLang="en-US" sz="2400" dirty="0">
                <a:latin typeface="Times New Roman" panose="02020603050405020304" pitchFamily="18" charset="0"/>
                <a:cs typeface="Times New Roman" panose="02020603050405020304" pitchFamily="18" charset="0"/>
              </a:rPr>
              <a:t>和</a:t>
            </a:r>
            <a:r>
              <a:rPr lang="en-US" altLang="zh-CN" sz="2400" dirty="0">
                <a:solidFill>
                  <a:srgbClr val="FF0000"/>
                </a:solidFill>
                <a:latin typeface="Times New Roman" panose="02020603050405020304" pitchFamily="18" charset="0"/>
                <a:cs typeface="Times New Roman" panose="02020603050405020304" pitchFamily="18" charset="0"/>
              </a:rPr>
              <a:t>trans-acting crRNA</a:t>
            </a:r>
            <a:r>
              <a:rPr lang="zh-CN" altLang="en-US" sz="2400" dirty="0">
                <a:solidFill>
                  <a:srgbClr val="FF0000"/>
                </a:solidFill>
                <a:latin typeface="Times New Roman" panose="02020603050405020304" pitchFamily="18" charset="0"/>
                <a:cs typeface="Times New Roman" panose="02020603050405020304" pitchFamily="18" charset="0"/>
              </a:rPr>
              <a:t>（</a:t>
            </a:r>
            <a:r>
              <a:rPr lang="en-US" altLang="zh-CN" sz="2400" dirty="0" err="1">
                <a:solidFill>
                  <a:srgbClr val="FF0000"/>
                </a:solidFill>
                <a:latin typeface="Times New Roman" panose="02020603050405020304" pitchFamily="18" charset="0"/>
                <a:cs typeface="Times New Roman" panose="02020603050405020304" pitchFamily="18" charset="0"/>
              </a:rPr>
              <a:t>tracrRNA</a:t>
            </a:r>
            <a:r>
              <a:rPr lang="zh-CN" altLang="en-US" sz="2400" dirty="0">
                <a:solidFill>
                  <a:srgbClr val="FF0000"/>
                </a:solidFill>
                <a:latin typeface="Times New Roman" panose="02020603050405020304" pitchFamily="18" charset="0"/>
                <a:cs typeface="Times New Roman" panose="02020603050405020304" pitchFamily="18" charset="0"/>
              </a:rPr>
              <a:t>）</a:t>
            </a:r>
            <a:endParaRPr lang="en-US" altLang="zh-CN" sz="2400" dirty="0">
              <a:solidFill>
                <a:srgbClr val="FF0000"/>
              </a:solidFill>
              <a:latin typeface="Times New Roman" panose="02020603050405020304" pitchFamily="18" charset="0"/>
              <a:cs typeface="Times New Roman" panose="02020603050405020304" pitchFamily="18" charset="0"/>
            </a:endParaRPr>
          </a:p>
          <a:p>
            <a:pPr eaLnBrk="1" hangingPunct="1">
              <a:lnSpc>
                <a:spcPct val="120000"/>
              </a:lnSpc>
              <a:spcBef>
                <a:spcPts val="600"/>
              </a:spcBef>
              <a:spcAft>
                <a:spcPts val="0"/>
              </a:spcAft>
            </a:pPr>
            <a:r>
              <a:rPr lang="en-US" altLang="zh-CN" sz="2400" dirty="0" err="1">
                <a:latin typeface="Times New Roman" panose="02020603050405020304" pitchFamily="18" charset="0"/>
                <a:cs typeface="Times New Roman" panose="02020603050405020304" pitchFamily="18" charset="0"/>
              </a:rPr>
              <a:t>tracrRNA</a:t>
            </a:r>
            <a:r>
              <a:rPr lang="zh-CN" altLang="en-US" sz="2400" dirty="0">
                <a:latin typeface="Times New Roman" panose="02020603050405020304" pitchFamily="18" charset="0"/>
                <a:cs typeface="Times New Roman" panose="02020603050405020304" pitchFamily="18" charset="0"/>
              </a:rPr>
              <a:t>是</a:t>
            </a:r>
            <a:r>
              <a:rPr lang="zh-CN" altLang="en-US" sz="2400" dirty="0">
                <a:solidFill>
                  <a:srgbClr val="FF0000"/>
                </a:solidFill>
                <a:latin typeface="Times New Roman" panose="02020603050405020304" pitchFamily="18" charset="0"/>
                <a:cs typeface="Times New Roman" panose="02020603050405020304" pitchFamily="18" charset="0"/>
              </a:rPr>
              <a:t>由重复序列区转录而成</a:t>
            </a:r>
            <a:r>
              <a:rPr lang="zh-CN" altLang="en-US" sz="2400" dirty="0">
                <a:latin typeface="Times New Roman" panose="02020603050405020304" pitchFamily="18" charset="0"/>
                <a:cs typeface="Times New Roman" panose="02020603050405020304" pitchFamily="18" charset="0"/>
              </a:rPr>
              <a:t>的具有发卡结构的</a:t>
            </a:r>
            <a:r>
              <a:rPr lang="en-US" altLang="zh-CN" sz="2400" dirty="0">
                <a:latin typeface="Times New Roman" panose="02020603050405020304" pitchFamily="18" charset="0"/>
                <a:cs typeface="Times New Roman" panose="02020603050405020304" pitchFamily="18" charset="0"/>
              </a:rPr>
              <a:t>RNA</a:t>
            </a:r>
          </a:p>
          <a:p>
            <a:pPr eaLnBrk="1" hangingPunct="1">
              <a:lnSpc>
                <a:spcPct val="120000"/>
              </a:lnSpc>
              <a:spcBef>
                <a:spcPts val="600"/>
              </a:spcBef>
              <a:spcAft>
                <a:spcPts val="0"/>
              </a:spcAft>
            </a:pPr>
            <a:r>
              <a:rPr lang="en-US" altLang="zh-CN" sz="2400" dirty="0">
                <a:latin typeface="Times New Roman" panose="02020603050405020304" pitchFamily="18" charset="0"/>
                <a:cs typeface="Times New Roman" panose="02020603050405020304" pitchFamily="18" charset="0"/>
              </a:rPr>
              <a:t>pre-crRNA</a:t>
            </a:r>
            <a:r>
              <a:rPr lang="zh-CN" altLang="en-US" sz="2400" dirty="0">
                <a:latin typeface="Times New Roman" panose="02020603050405020304" pitchFamily="18" charset="0"/>
                <a:cs typeface="Times New Roman" panose="02020603050405020304" pitchFamily="18" charset="0"/>
              </a:rPr>
              <a:t>是</a:t>
            </a:r>
            <a:r>
              <a:rPr lang="zh-CN" altLang="en-US" sz="2400" dirty="0">
                <a:solidFill>
                  <a:srgbClr val="FF0000"/>
                </a:solidFill>
                <a:latin typeface="Times New Roman" panose="02020603050405020304" pitchFamily="18" charset="0"/>
                <a:cs typeface="Times New Roman" panose="02020603050405020304" pitchFamily="18" charset="0"/>
              </a:rPr>
              <a:t>由整个</a:t>
            </a:r>
            <a:r>
              <a:rPr lang="en-US" altLang="zh-CN" sz="2400" dirty="0">
                <a:solidFill>
                  <a:srgbClr val="FF0000"/>
                </a:solidFill>
                <a:latin typeface="Times New Roman" panose="02020603050405020304" pitchFamily="18" charset="0"/>
                <a:cs typeface="Times New Roman" panose="02020603050405020304" pitchFamily="18" charset="0"/>
              </a:rPr>
              <a:t>CRISPR</a:t>
            </a:r>
            <a:r>
              <a:rPr lang="zh-CN" altLang="en-US" sz="2400" dirty="0">
                <a:solidFill>
                  <a:srgbClr val="FF0000"/>
                </a:solidFill>
                <a:latin typeface="Times New Roman" panose="02020603050405020304" pitchFamily="18" charset="0"/>
                <a:cs typeface="Times New Roman" panose="02020603050405020304" pitchFamily="18" charset="0"/>
              </a:rPr>
              <a:t>序列转录而成</a:t>
            </a:r>
            <a:r>
              <a:rPr lang="zh-CN" altLang="en-US" sz="2400" dirty="0">
                <a:latin typeface="Times New Roman" panose="02020603050405020304" pitchFamily="18" charset="0"/>
                <a:cs typeface="Times New Roman" panose="02020603050405020304" pitchFamily="18" charset="0"/>
              </a:rPr>
              <a:t>的分子量较大的</a:t>
            </a:r>
            <a:r>
              <a:rPr lang="en-US" altLang="zh-CN" sz="2400" dirty="0">
                <a:latin typeface="Times New Roman" panose="02020603050405020304" pitchFamily="18" charset="0"/>
                <a:cs typeface="Times New Roman" panose="02020603050405020304" pitchFamily="18" charset="0"/>
              </a:rPr>
              <a:t>RNA</a:t>
            </a:r>
            <a:r>
              <a:rPr lang="zh-CN" altLang="en-US" sz="2400" dirty="0">
                <a:latin typeface="Times New Roman" panose="02020603050405020304" pitchFamily="18" charset="0"/>
                <a:cs typeface="Times New Roman" panose="02020603050405020304" pitchFamily="18" charset="0"/>
              </a:rPr>
              <a:t>分子</a:t>
            </a:r>
            <a:endParaRPr lang="en-US" altLang="zh-CN" sz="2400" dirty="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FE49B637-E6A0-41B2-B8FC-2AF432E5BBFC}"/>
              </a:ext>
            </a:extLst>
          </p:cNvPr>
          <p:cNvSpPr>
            <a:spLocks noGrp="1"/>
          </p:cNvSpPr>
          <p:nvPr>
            <p:ph type="sldNum" sz="quarter" idx="10"/>
          </p:nvPr>
        </p:nvSpPr>
        <p:spPr/>
        <p:txBody>
          <a:bodyPr/>
          <a:lstStyle/>
          <a:p>
            <a:pPr>
              <a:defRPr/>
            </a:pPr>
            <a:fld id="{1777564F-EE3C-488B-B5B4-69CB40B01558}" type="slidenum">
              <a:rPr lang="en-US" altLang="zh-CN"/>
              <a:pPr>
                <a:defRPr/>
              </a:pPr>
              <a:t>69</a:t>
            </a:fld>
            <a:endParaRPr lang="en-US" altLang="zh-CN" dirty="0"/>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组合 1">
            <a:extLst>
              <a:ext uri="{FF2B5EF4-FFF2-40B4-BE49-F238E27FC236}">
                <a16:creationId xmlns:a16="http://schemas.microsoft.com/office/drawing/2014/main" id="{9D10B3A2-E43D-449C-90A8-B047E5A55AB3}"/>
              </a:ext>
            </a:extLst>
          </p:cNvPr>
          <p:cNvGrpSpPr>
            <a:grpSpLocks/>
          </p:cNvGrpSpPr>
          <p:nvPr/>
        </p:nvGrpSpPr>
        <p:grpSpPr bwMode="auto">
          <a:xfrm>
            <a:off x="677863" y="2332038"/>
            <a:ext cx="7799387" cy="4359275"/>
            <a:chOff x="152400" y="2445308"/>
            <a:chExt cx="7799832" cy="4358640"/>
          </a:xfrm>
        </p:grpSpPr>
        <p:pic>
          <p:nvPicPr>
            <p:cNvPr id="16392" name="Picture 9" descr="A29B5EE7">
              <a:extLst>
                <a:ext uri="{FF2B5EF4-FFF2-40B4-BE49-F238E27FC236}">
                  <a16:creationId xmlns:a16="http://schemas.microsoft.com/office/drawing/2014/main" id="{5F695503-D322-493A-92C3-5E2DC1876E03}"/>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267200" y="2445308"/>
              <a:ext cx="3685032" cy="435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0">
              <a:extLst>
                <a:ext uri="{FF2B5EF4-FFF2-40B4-BE49-F238E27FC236}">
                  <a16:creationId xmlns:a16="http://schemas.microsoft.com/office/drawing/2014/main" id="{D003501A-A458-4AE5-833A-742361365E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2632452"/>
              <a:ext cx="368300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ctangle 2">
            <a:extLst>
              <a:ext uri="{FF2B5EF4-FFF2-40B4-BE49-F238E27FC236}">
                <a16:creationId xmlns:a16="http://schemas.microsoft.com/office/drawing/2014/main" id="{FB8F7C56-68A7-4112-B6C2-5424AFA7DFC6}"/>
              </a:ext>
            </a:extLst>
          </p:cNvPr>
          <p:cNvSpPr txBox="1">
            <a:spLocks noChangeArrowheads="1"/>
          </p:cNvSpPr>
          <p:nvPr/>
        </p:nvSpPr>
        <p:spPr>
          <a:xfrm>
            <a:off x="228600" y="215900"/>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latin typeface="微软雅黑" panose="020B0503020204020204" pitchFamily="34" charset="-122"/>
                <a:ea typeface="微软雅黑" panose="020B0503020204020204" pitchFamily="34" charset="-122"/>
              </a:rPr>
              <a:t>导入植物细胞：农杆菌转化法</a:t>
            </a:r>
          </a:p>
          <a:p>
            <a:pPr marL="0" indent="0" eaLnBrk="1" hangingPunct="1">
              <a:defRPr/>
            </a:pPr>
            <a:endParaRPr kumimoji="0" lang="en-US" altLang="zh-CN" sz="4000" kern="0" dirty="0">
              <a:latin typeface="微软雅黑" panose="020B0503020204020204" pitchFamily="34" charset="-122"/>
              <a:ea typeface="微软雅黑" panose="020B0503020204020204" pitchFamily="34" charset="-122"/>
            </a:endParaRPr>
          </a:p>
        </p:txBody>
      </p:sp>
      <p:sp>
        <p:nvSpPr>
          <p:cNvPr id="16388" name="Rectangle 3">
            <a:extLst>
              <a:ext uri="{FF2B5EF4-FFF2-40B4-BE49-F238E27FC236}">
                <a16:creationId xmlns:a16="http://schemas.microsoft.com/office/drawing/2014/main" id="{02F8C203-12FA-4720-9AC0-A83E59C68E3B}"/>
              </a:ext>
            </a:extLst>
          </p:cNvPr>
          <p:cNvSpPr txBox="1">
            <a:spLocks noChangeArrowheads="1"/>
          </p:cNvSpPr>
          <p:nvPr/>
        </p:nvSpPr>
        <p:spPr bwMode="auto">
          <a:xfrm>
            <a:off x="455613" y="1023938"/>
            <a:ext cx="8232775" cy="130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50838" indent="-350838">
              <a:spcBef>
                <a:spcPct val="45000"/>
              </a:spcBef>
              <a:spcAft>
                <a:spcPct val="20000"/>
              </a:spcAft>
              <a:buClr>
                <a:schemeClr val="tx2"/>
              </a:buClr>
              <a:buChar char="•"/>
              <a:defRPr sz="32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1pPr>
            <a:lvl2pPr marL="914400" indent="-449263">
              <a:spcBef>
                <a:spcPct val="45000"/>
              </a:spcBef>
              <a:spcAft>
                <a:spcPct val="20000"/>
              </a:spcAft>
              <a:buClr>
                <a:schemeClr val="tx2"/>
              </a:buClr>
              <a:buFont typeface="Times New Roman" panose="02020603050405020304" pitchFamily="18" charset="0"/>
              <a:buChar char="–"/>
              <a:defRPr sz="28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2pPr>
            <a:lvl3pPr marL="1371600" indent="-342900">
              <a:spcBef>
                <a:spcPct val="45000"/>
              </a:spcBef>
              <a:spcAft>
                <a:spcPct val="20000"/>
              </a:spcAft>
              <a:buClr>
                <a:schemeClr val="tx2"/>
              </a:buClr>
              <a:buFont typeface="Times New Roman" panose="02020603050405020304" pitchFamily="18" charset="0"/>
              <a:buChar char="•"/>
              <a:defRPr sz="24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3pPr>
            <a:lvl4pPr marL="1828800" indent="-342900">
              <a:spcBef>
                <a:spcPct val="45000"/>
              </a:spcBef>
              <a:spcAft>
                <a:spcPct val="20000"/>
              </a:spcAft>
              <a:buClr>
                <a:schemeClr val="tx2"/>
              </a:buClr>
              <a:buFont typeface="Times New Roman" panose="02020603050405020304" pitchFamily="18" charset="0"/>
              <a:buChar char="–"/>
              <a:defRPr sz="2000"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4pPr>
            <a:lvl5pPr marL="2286000" indent="-334963">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5pPr>
            <a:lvl6pPr marL="27432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6pPr>
            <a:lvl7pPr marL="32004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7pPr>
            <a:lvl8pPr marL="36576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8pPr>
            <a:lvl9pPr marL="4114800" indent="-334963" eaLnBrk="0" fontAlgn="base" hangingPunct="0">
              <a:spcBef>
                <a:spcPct val="45000"/>
              </a:spcBef>
              <a:spcAft>
                <a:spcPct val="20000"/>
              </a:spcAft>
              <a:buClr>
                <a:schemeClr val="tx2"/>
              </a:buClr>
              <a:buFont typeface="Times New Roman" panose="02020603050405020304" pitchFamily="18" charset="0"/>
              <a:buChar char="•"/>
              <a:defRPr b="1">
                <a:solidFill>
                  <a:schemeClr val="tx1"/>
                </a:solidFill>
                <a:latin typeface="微软雅黑" panose="020B0503020204020204" pitchFamily="34" charset="-122"/>
                <a:ea typeface="微软雅黑" panose="020B0503020204020204" pitchFamily="34" charset="-122"/>
                <a:cs typeface="Arial" panose="020B0604020202020204" pitchFamily="34" charset="0"/>
              </a:defRPr>
            </a:lvl9pPr>
          </a:lstStyle>
          <a:p>
            <a:pPr>
              <a:lnSpc>
                <a:spcPct val="150000"/>
              </a:lnSpc>
              <a:spcBef>
                <a:spcPct val="0"/>
              </a:spcBef>
            </a:pPr>
            <a:r>
              <a:rPr kumimoji="0" lang="zh-CN" altLang="en-US" sz="2800">
                <a:latin typeface="Times New Roman" panose="02020603050405020304" pitchFamily="18" charset="0"/>
                <a:cs typeface="Times New Roman" panose="02020603050405020304" pitchFamily="18" charset="0"/>
              </a:rPr>
              <a:t>农杆菌特点：易感染双子叶植物和裸子植物</a:t>
            </a:r>
            <a:r>
              <a:rPr kumimoji="0" lang="en-US" altLang="zh-CN" sz="2800">
                <a:latin typeface="Times New Roman" panose="02020603050405020304" pitchFamily="18" charset="0"/>
                <a:cs typeface="Times New Roman" panose="02020603050405020304" pitchFamily="18" charset="0"/>
              </a:rPr>
              <a:t>,Ti</a:t>
            </a:r>
            <a:r>
              <a:rPr kumimoji="0" lang="zh-CN" altLang="en-US" sz="2800">
                <a:latin typeface="Times New Roman" panose="02020603050405020304" pitchFamily="18" charset="0"/>
                <a:cs typeface="Times New Roman" panose="02020603050405020304" pitchFamily="18" charset="0"/>
              </a:rPr>
              <a:t>质粒的</a:t>
            </a:r>
            <a:r>
              <a:rPr kumimoji="0" lang="en-US" altLang="zh-CN" sz="2800">
                <a:latin typeface="Times New Roman" panose="02020603050405020304" pitchFamily="18" charset="0"/>
                <a:cs typeface="Times New Roman" panose="02020603050405020304" pitchFamily="18" charset="0"/>
              </a:rPr>
              <a:t>T-DNA</a:t>
            </a:r>
            <a:r>
              <a:rPr kumimoji="0" lang="zh-CN" altLang="en-US" sz="2800">
                <a:latin typeface="Times New Roman" panose="02020603050405020304" pitchFamily="18" charset="0"/>
                <a:cs typeface="Times New Roman" panose="02020603050405020304" pitchFamily="18" charset="0"/>
              </a:rPr>
              <a:t>可转移至受体细胞的染色体上</a:t>
            </a:r>
            <a:endParaRPr kumimoji="0" lang="en-US" altLang="zh-CN" sz="2800">
              <a:latin typeface="Times New Roman" panose="02020603050405020304" pitchFamily="18" charset="0"/>
              <a:cs typeface="Times New Roman" panose="02020603050405020304" pitchFamily="18" charset="0"/>
            </a:endParaRPr>
          </a:p>
        </p:txBody>
      </p:sp>
      <p:sp>
        <p:nvSpPr>
          <p:cNvPr id="16389" name="矩形 1">
            <a:extLst>
              <a:ext uri="{FF2B5EF4-FFF2-40B4-BE49-F238E27FC236}">
                <a16:creationId xmlns:a16="http://schemas.microsoft.com/office/drawing/2014/main" id="{74311035-5891-4832-B35F-27B60845C371}"/>
              </a:ext>
            </a:extLst>
          </p:cNvPr>
          <p:cNvSpPr>
            <a:spLocks noChangeArrowheads="1"/>
          </p:cNvSpPr>
          <p:nvPr/>
        </p:nvSpPr>
        <p:spPr bwMode="auto">
          <a:xfrm>
            <a:off x="666750" y="5181600"/>
            <a:ext cx="1108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2400">
                <a:solidFill>
                  <a:srgbClr val="333333"/>
                </a:solidFill>
                <a:latin typeface="黑体" panose="02010609060101010101" pitchFamily="49" charset="-122"/>
                <a:ea typeface="黑体" panose="02010609060101010101" pitchFamily="49" charset="-122"/>
              </a:rPr>
              <a:t>冠瘿瘤</a:t>
            </a:r>
            <a:endParaRPr lang="zh-CN" altLang="en-US" sz="2400">
              <a:latin typeface="黑体" panose="02010609060101010101" pitchFamily="49" charset="-122"/>
              <a:ea typeface="黑体" panose="02010609060101010101" pitchFamily="49" charset="-122"/>
            </a:endParaRPr>
          </a:p>
        </p:txBody>
      </p:sp>
      <p:sp>
        <p:nvSpPr>
          <p:cNvPr id="16390" name="矩形 2">
            <a:extLst>
              <a:ext uri="{FF2B5EF4-FFF2-40B4-BE49-F238E27FC236}">
                <a16:creationId xmlns:a16="http://schemas.microsoft.com/office/drawing/2014/main" id="{BBA46BF5-66F5-47F9-88F2-7D09379B75C3}"/>
              </a:ext>
            </a:extLst>
          </p:cNvPr>
          <p:cNvSpPr>
            <a:spLocks noChangeArrowheads="1"/>
          </p:cNvSpPr>
          <p:nvPr/>
        </p:nvSpPr>
        <p:spPr bwMode="auto">
          <a:xfrm>
            <a:off x="6859588" y="6324600"/>
            <a:ext cx="1722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2400">
                <a:latin typeface="黑体" panose="02010609060101010101" pitchFamily="49" charset="-122"/>
                <a:ea typeface="黑体" panose="02010609060101010101" pitchFamily="49" charset="-122"/>
              </a:rPr>
              <a:t>合成冠瘿碱</a:t>
            </a:r>
          </a:p>
        </p:txBody>
      </p:sp>
      <p:sp>
        <p:nvSpPr>
          <p:cNvPr id="5" name="灯片编号占位符 4">
            <a:extLst>
              <a:ext uri="{FF2B5EF4-FFF2-40B4-BE49-F238E27FC236}">
                <a16:creationId xmlns:a16="http://schemas.microsoft.com/office/drawing/2014/main" id="{F02D6D6F-EDA7-4BC3-9C73-9641094D6750}"/>
              </a:ext>
            </a:extLst>
          </p:cNvPr>
          <p:cNvSpPr>
            <a:spLocks noGrp="1"/>
          </p:cNvSpPr>
          <p:nvPr>
            <p:ph type="sldNum" sz="quarter" idx="10"/>
          </p:nvPr>
        </p:nvSpPr>
        <p:spPr/>
        <p:txBody>
          <a:bodyPr/>
          <a:lstStyle/>
          <a:p>
            <a:pPr>
              <a:defRPr/>
            </a:pPr>
            <a:fld id="{A6877D22-951A-4E79-9782-7622F98D25CA}" type="slidenum">
              <a:rPr lang="en-US" altLang="zh-CN"/>
              <a:pPr>
                <a:defRPr/>
              </a:pPr>
              <a:t>7</a:t>
            </a:fld>
            <a:endParaRPr lang="en-US" altLang="zh-CN" dirty="0"/>
          </a:p>
        </p:txBody>
      </p:sp>
    </p:spTree>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3">
            <a:extLst>
              <a:ext uri="{FF2B5EF4-FFF2-40B4-BE49-F238E27FC236}">
                <a16:creationId xmlns:a16="http://schemas.microsoft.com/office/drawing/2014/main" id="{0CD14387-D0D7-4BFB-B907-B38407CF3D3E}"/>
              </a:ext>
            </a:extLst>
          </p:cNvPr>
          <p:cNvSpPr>
            <a:spLocks noGrp="1" noChangeArrowheads="1"/>
          </p:cNvSpPr>
          <p:nvPr>
            <p:ph idx="1"/>
          </p:nvPr>
        </p:nvSpPr>
        <p:spPr>
          <a:xfrm>
            <a:off x="76200" y="1143000"/>
            <a:ext cx="8915400" cy="3080010"/>
          </a:xfrm>
        </p:spPr>
        <p:txBody>
          <a:bodyPr/>
          <a:lstStyle/>
          <a:p>
            <a:pPr eaLnBrk="1" hangingPunct="1">
              <a:lnSpc>
                <a:spcPct val="130000"/>
              </a:lnSpc>
              <a:spcBef>
                <a:spcPts val="600"/>
              </a:spcBef>
              <a:spcAft>
                <a:spcPts val="0"/>
              </a:spcAft>
            </a:pPr>
            <a:r>
              <a:rPr lang="en-US" altLang="zh-CN" sz="2400" dirty="0">
                <a:latin typeface="Times New Roman" panose="02020603050405020304" pitchFamily="18" charset="0"/>
                <a:cs typeface="Times New Roman" panose="02020603050405020304" pitchFamily="18" charset="0"/>
              </a:rPr>
              <a:t>pre-crRNA</a:t>
            </a:r>
            <a:r>
              <a:rPr lang="zh-CN" altLang="en-US" sz="2400" dirty="0">
                <a:latin typeface="Times New Roman" panose="02020603050405020304" pitchFamily="18" charset="0"/>
                <a:cs typeface="Times New Roman" panose="02020603050405020304" pitchFamily="18" charset="0"/>
              </a:rPr>
              <a:t>，</a:t>
            </a:r>
            <a:r>
              <a:rPr lang="en-US" altLang="zh-CN" sz="2400" dirty="0" err="1">
                <a:latin typeface="Times New Roman" panose="02020603050405020304" pitchFamily="18" charset="0"/>
                <a:cs typeface="Times New Roman" panose="02020603050405020304" pitchFamily="18" charset="0"/>
              </a:rPr>
              <a:t>tracrRNA</a:t>
            </a:r>
            <a:r>
              <a:rPr lang="zh-CN" altLang="en-US" sz="2400" dirty="0">
                <a:latin typeface="Times New Roman" panose="02020603050405020304" pitchFamily="18" charset="0"/>
                <a:cs typeface="Times New Roman" panose="02020603050405020304" pitchFamily="18" charset="0"/>
              </a:rPr>
              <a:t>以及</a:t>
            </a:r>
            <a:r>
              <a:rPr lang="en-US" altLang="zh-CN" sz="2400" dirty="0">
                <a:latin typeface="Times New Roman" panose="02020603050405020304" pitchFamily="18" charset="0"/>
                <a:cs typeface="Times New Roman" panose="02020603050405020304" pitchFamily="18" charset="0"/>
              </a:rPr>
              <a:t>Cas9</a:t>
            </a:r>
            <a:r>
              <a:rPr lang="zh-CN" altLang="en-US" sz="2400" dirty="0">
                <a:latin typeface="Times New Roman" panose="02020603050405020304" pitchFamily="18" charset="0"/>
                <a:cs typeface="Times New Roman" panose="02020603050405020304" pitchFamily="18" charset="0"/>
              </a:rPr>
              <a:t>编码的蛋白将会组装成复合物</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spcBef>
                <a:spcPts val="600"/>
              </a:spcBef>
              <a:spcAft>
                <a:spcPts val="0"/>
              </a:spcAft>
            </a:pPr>
            <a:r>
              <a:rPr lang="zh-CN" altLang="en-US" sz="2400" dirty="0">
                <a:latin typeface="Times New Roman" panose="02020603050405020304" pitchFamily="18" charset="0"/>
                <a:cs typeface="Times New Roman" panose="02020603050405020304" pitchFamily="18" charset="0"/>
              </a:rPr>
              <a:t>该复合物将根据入侵者的类型，选取对应的“身份证”（间隔序列</a:t>
            </a:r>
            <a:r>
              <a:rPr lang="en-US" altLang="zh-CN" sz="2400" dirty="0">
                <a:latin typeface="Times New Roman" panose="02020603050405020304" pitchFamily="18" charset="0"/>
                <a:cs typeface="Times New Roman" panose="02020603050405020304" pitchFamily="18" charset="0"/>
              </a:rPr>
              <a:t>RNA</a:t>
            </a:r>
            <a:r>
              <a:rPr lang="zh-CN" altLang="en-US" sz="2400" dirty="0">
                <a:latin typeface="Times New Roman" panose="02020603050405020304" pitchFamily="18" charset="0"/>
                <a:cs typeface="Times New Roman" panose="02020603050405020304" pitchFamily="18" charset="0"/>
              </a:rPr>
              <a:t>），并在</a:t>
            </a:r>
            <a:r>
              <a:rPr lang="en-US" altLang="zh-CN" sz="2400" dirty="0" err="1">
                <a:latin typeface="Times New Roman" panose="02020603050405020304" pitchFamily="18" charset="0"/>
                <a:cs typeface="Times New Roman" panose="02020603050405020304" pitchFamily="18" charset="0"/>
              </a:rPr>
              <a:t>RNaseⅢ</a:t>
            </a:r>
            <a:r>
              <a:rPr lang="zh-CN" altLang="en-US" sz="2400" dirty="0">
                <a:latin typeface="Times New Roman" panose="02020603050405020304" pitchFamily="18" charset="0"/>
                <a:cs typeface="Times New Roman" panose="02020603050405020304" pitchFamily="18" charset="0"/>
              </a:rPr>
              <a:t>的协助下对这段“身份证”进行剪切，最终形成一段短小的</a:t>
            </a:r>
            <a:r>
              <a:rPr lang="en-US" altLang="zh-CN" sz="2400" dirty="0">
                <a:latin typeface="Times New Roman" panose="02020603050405020304" pitchFamily="18" charset="0"/>
                <a:cs typeface="Times New Roman" panose="02020603050405020304" pitchFamily="18" charset="0"/>
              </a:rPr>
              <a:t>crRNA</a:t>
            </a:r>
          </a:p>
          <a:p>
            <a:pPr eaLnBrk="1" hangingPunct="1">
              <a:lnSpc>
                <a:spcPct val="130000"/>
              </a:lnSpc>
              <a:spcBef>
                <a:spcPts val="600"/>
              </a:spcBef>
              <a:spcAft>
                <a:spcPts val="0"/>
              </a:spcAft>
            </a:pPr>
            <a:r>
              <a:rPr lang="en-US" altLang="zh-CN" sz="2400" dirty="0">
                <a:latin typeface="Times New Roman" panose="02020603050405020304" pitchFamily="18" charset="0"/>
                <a:cs typeface="Times New Roman" panose="02020603050405020304" pitchFamily="18" charset="0"/>
              </a:rPr>
              <a:t>crRNA</a:t>
            </a:r>
            <a:r>
              <a:rPr lang="zh-CN" altLang="en-US" sz="2400" dirty="0">
                <a:latin typeface="Times New Roman" panose="02020603050405020304" pitchFamily="18" charset="0"/>
                <a:cs typeface="Times New Roman" panose="02020603050405020304" pitchFamily="18" charset="0"/>
              </a:rPr>
              <a:t>只包含单一种类的间隔序列</a:t>
            </a:r>
            <a:r>
              <a:rPr lang="en-US" altLang="zh-CN" sz="2400" dirty="0">
                <a:latin typeface="Times New Roman" panose="02020603050405020304" pitchFamily="18" charset="0"/>
                <a:cs typeface="Times New Roman" panose="02020603050405020304" pitchFamily="18" charset="0"/>
              </a:rPr>
              <a:t>RNA</a:t>
            </a:r>
            <a:r>
              <a:rPr lang="zh-CN" altLang="en-US" sz="2400" dirty="0">
                <a:latin typeface="Times New Roman" panose="02020603050405020304" pitchFamily="18" charset="0"/>
                <a:cs typeface="Times New Roman" panose="02020603050405020304" pitchFamily="18" charset="0"/>
              </a:rPr>
              <a:t>以及部分重复序列区</a:t>
            </a:r>
            <a:endParaRPr lang="en-US" altLang="zh-CN" sz="2400" dirty="0">
              <a:latin typeface="Times New Roman" panose="02020603050405020304" pitchFamily="18" charset="0"/>
              <a:cs typeface="Times New Roman" panose="02020603050405020304" pitchFamily="18" charset="0"/>
            </a:endParaRPr>
          </a:p>
        </p:txBody>
      </p:sp>
      <p:sp>
        <p:nvSpPr>
          <p:cNvPr id="118787" name="Rectangle 2">
            <a:extLst>
              <a:ext uri="{FF2B5EF4-FFF2-40B4-BE49-F238E27FC236}">
                <a16:creationId xmlns:a16="http://schemas.microsoft.com/office/drawing/2014/main" id="{BEE0AF94-06F8-41F3-81F9-49EE5D39430B}"/>
              </a:ext>
            </a:extLst>
          </p:cNvPr>
          <p:cNvSpPr>
            <a:spLocks noGrp="1" noChangeArrowheads="1"/>
          </p:cNvSpPr>
          <p:nvPr>
            <p:ph type="title"/>
          </p:nvPr>
        </p:nvSpPr>
        <p:spPr>
          <a:xfrm>
            <a:off x="287338" y="163513"/>
            <a:ext cx="8534400" cy="646112"/>
          </a:xfrm>
        </p:spPr>
        <p:txBody>
          <a:bodyPr/>
          <a:lstStyle/>
          <a:p>
            <a:pPr marL="0" indent="0" eaLnBrk="1" hangingPunct="1"/>
            <a:r>
              <a:rPr lang="zh-CN" altLang="en-US">
                <a:latin typeface="Times New Roman" panose="02020603050405020304" pitchFamily="18" charset="0"/>
              </a:rPr>
              <a:t>第二阶段：</a:t>
            </a:r>
            <a:r>
              <a:rPr lang="en-US" altLang="zh-CN">
                <a:latin typeface="Times New Roman" panose="02020603050405020304" pitchFamily="18" charset="0"/>
              </a:rPr>
              <a:t>crRNA</a:t>
            </a:r>
            <a:r>
              <a:rPr lang="zh-CN" altLang="en-US">
                <a:latin typeface="Times New Roman" panose="02020603050405020304" pitchFamily="18" charset="0"/>
              </a:rPr>
              <a:t>的产生</a:t>
            </a:r>
            <a:endParaRPr lang="en-US" altLang="zh-CN">
              <a:latin typeface="Times New Roman" panose="02020603050405020304" pitchFamily="18" charset="0"/>
            </a:endParaRPr>
          </a:p>
        </p:txBody>
      </p:sp>
      <p:sp>
        <p:nvSpPr>
          <p:cNvPr id="4" name="灯片编号占位符 3">
            <a:extLst>
              <a:ext uri="{FF2B5EF4-FFF2-40B4-BE49-F238E27FC236}">
                <a16:creationId xmlns:a16="http://schemas.microsoft.com/office/drawing/2014/main" id="{0FC92609-84FC-42C3-A1C4-57E78AEA165D}"/>
              </a:ext>
            </a:extLst>
          </p:cNvPr>
          <p:cNvSpPr>
            <a:spLocks noGrp="1"/>
          </p:cNvSpPr>
          <p:nvPr>
            <p:ph type="sldNum" sz="quarter" idx="10"/>
          </p:nvPr>
        </p:nvSpPr>
        <p:spPr/>
        <p:txBody>
          <a:bodyPr/>
          <a:lstStyle/>
          <a:p>
            <a:pPr>
              <a:defRPr/>
            </a:pPr>
            <a:fld id="{4C5D7169-DFA3-498F-98B4-E0E09CDC4CF2}" type="slidenum">
              <a:rPr lang="en-US" altLang="zh-CN"/>
              <a:pPr>
                <a:defRPr/>
              </a:pPr>
              <a:t>70</a:t>
            </a:fld>
            <a:endParaRPr lang="en-US" altLang="zh-CN" dirty="0"/>
          </a:p>
        </p:txBody>
      </p:sp>
      <p:pic>
        <p:nvPicPr>
          <p:cNvPr id="5" name="图片 3">
            <a:extLst>
              <a:ext uri="{FF2B5EF4-FFF2-40B4-BE49-F238E27FC236}">
                <a16:creationId xmlns:a16="http://schemas.microsoft.com/office/drawing/2014/main" id="{FFE4C72F-DECD-4A38-9885-90C3548ADDBE}"/>
              </a:ext>
            </a:extLst>
          </p:cNvPr>
          <p:cNvPicPr>
            <a:picLocks noChangeAspect="1"/>
          </p:cNvPicPr>
          <p:nvPr/>
        </p:nvPicPr>
        <p:blipFill rotWithShape="1">
          <a:blip r:embed="rId3">
            <a:extLst>
              <a:ext uri="{28A0092B-C50C-407E-A947-70E740481C1C}">
                <a14:useLocalDpi xmlns:a14="http://schemas.microsoft.com/office/drawing/2010/main" val="0"/>
              </a:ext>
            </a:extLst>
          </a:blip>
          <a:srcRect l="14771" t="62667" r="2222"/>
          <a:stretch/>
        </p:blipFill>
        <p:spPr bwMode="auto">
          <a:xfrm>
            <a:off x="783633" y="4114800"/>
            <a:ext cx="7522167" cy="218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图片 3">
            <a:extLst>
              <a:ext uri="{FF2B5EF4-FFF2-40B4-BE49-F238E27FC236}">
                <a16:creationId xmlns:a16="http://schemas.microsoft.com/office/drawing/2014/main" id="{F4A8ECF2-F23A-4ED0-AA74-35990596F7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7894638" cy="510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Rectangle 2">
            <a:extLst>
              <a:ext uri="{FF2B5EF4-FFF2-40B4-BE49-F238E27FC236}">
                <a16:creationId xmlns:a16="http://schemas.microsoft.com/office/drawing/2014/main" id="{498C5DE8-81C9-4F90-B3BC-E0717D5BBC15}"/>
              </a:ext>
            </a:extLst>
          </p:cNvPr>
          <p:cNvSpPr>
            <a:spLocks noGrp="1" noChangeArrowheads="1"/>
          </p:cNvSpPr>
          <p:nvPr>
            <p:ph type="title"/>
          </p:nvPr>
        </p:nvSpPr>
        <p:spPr>
          <a:xfrm>
            <a:off x="214313" y="152400"/>
            <a:ext cx="8534400" cy="646113"/>
          </a:xfrm>
        </p:spPr>
        <p:txBody>
          <a:bodyPr/>
          <a:lstStyle/>
          <a:p>
            <a:pPr marL="0" indent="0" eaLnBrk="1" hangingPunct="1"/>
            <a:r>
              <a:rPr lang="zh-CN" altLang="en-US">
                <a:latin typeface="Times New Roman" panose="02020603050405020304" pitchFamily="18" charset="0"/>
              </a:rPr>
              <a:t>第二阶段：</a:t>
            </a:r>
            <a:r>
              <a:rPr lang="en-US" altLang="zh-CN">
                <a:latin typeface="Times New Roman" panose="02020603050405020304" pitchFamily="18" charset="0"/>
              </a:rPr>
              <a:t>crRNA</a:t>
            </a:r>
            <a:r>
              <a:rPr lang="zh-CN" altLang="en-US">
                <a:latin typeface="Times New Roman" panose="02020603050405020304" pitchFamily="18" charset="0"/>
              </a:rPr>
              <a:t>的产生</a:t>
            </a:r>
            <a:endParaRPr lang="en-US" altLang="zh-CN">
              <a:latin typeface="Times New Roman" panose="02020603050405020304" pitchFamily="18" charset="0"/>
            </a:endParaRPr>
          </a:p>
        </p:txBody>
      </p:sp>
      <p:sp>
        <p:nvSpPr>
          <p:cNvPr id="4" name="灯片编号占位符 3">
            <a:extLst>
              <a:ext uri="{FF2B5EF4-FFF2-40B4-BE49-F238E27FC236}">
                <a16:creationId xmlns:a16="http://schemas.microsoft.com/office/drawing/2014/main" id="{46E0A1B3-9AE6-4E84-BDC6-8188CB7AC551}"/>
              </a:ext>
            </a:extLst>
          </p:cNvPr>
          <p:cNvSpPr>
            <a:spLocks noGrp="1"/>
          </p:cNvSpPr>
          <p:nvPr>
            <p:ph type="sldNum" sz="quarter" idx="10"/>
          </p:nvPr>
        </p:nvSpPr>
        <p:spPr/>
        <p:txBody>
          <a:bodyPr/>
          <a:lstStyle/>
          <a:p>
            <a:pPr>
              <a:defRPr/>
            </a:pPr>
            <a:fld id="{76407FCF-BE39-465F-A58B-009B32C432CC}" type="slidenum">
              <a:rPr lang="en-US" altLang="zh-CN"/>
              <a:pPr>
                <a:defRPr/>
              </a:pPr>
              <a:t>71</a:t>
            </a:fld>
            <a:endParaRPr lang="en-US" altLang="zh-CN" dirty="0"/>
          </a:p>
        </p:txBody>
      </p:sp>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4DEA420E-8877-4882-B891-90CA8C342FC8}"/>
              </a:ext>
            </a:extLst>
          </p:cNvPr>
          <p:cNvSpPr>
            <a:spLocks noGrp="1" noChangeArrowheads="1"/>
          </p:cNvSpPr>
          <p:nvPr>
            <p:ph type="title"/>
          </p:nvPr>
        </p:nvSpPr>
        <p:spPr>
          <a:xfrm>
            <a:off x="228600" y="152400"/>
            <a:ext cx="8534400" cy="646113"/>
          </a:xfrm>
        </p:spPr>
        <p:txBody>
          <a:bodyPr/>
          <a:lstStyle/>
          <a:p>
            <a:pPr marL="0" indent="0" eaLnBrk="1" hangingPunct="1"/>
            <a:r>
              <a:rPr lang="zh-CN" altLang="en-US">
                <a:latin typeface="Times New Roman" panose="02020603050405020304" pitchFamily="18" charset="0"/>
              </a:rPr>
              <a:t>第三阶段：靶向干扰</a:t>
            </a:r>
            <a:endParaRPr lang="en-US" altLang="zh-CN">
              <a:latin typeface="Times New Roman" panose="02020603050405020304" pitchFamily="18" charset="0"/>
            </a:endParaRPr>
          </a:p>
        </p:txBody>
      </p:sp>
      <p:sp>
        <p:nvSpPr>
          <p:cNvPr id="121859" name="Rectangle 3">
            <a:extLst>
              <a:ext uri="{FF2B5EF4-FFF2-40B4-BE49-F238E27FC236}">
                <a16:creationId xmlns:a16="http://schemas.microsoft.com/office/drawing/2014/main" id="{C2000F5F-C6C6-4FBD-AD3C-A58169D839EB}"/>
              </a:ext>
            </a:extLst>
          </p:cNvPr>
          <p:cNvSpPr>
            <a:spLocks noGrp="1" noChangeArrowheads="1"/>
          </p:cNvSpPr>
          <p:nvPr>
            <p:ph idx="1"/>
          </p:nvPr>
        </p:nvSpPr>
        <p:spPr>
          <a:xfrm>
            <a:off x="228600" y="1193800"/>
            <a:ext cx="8534400" cy="2558201"/>
          </a:xfrm>
        </p:spPr>
        <p:txBody>
          <a:bodyPr/>
          <a:lstStyle/>
          <a:p>
            <a:pPr eaLnBrk="1" hangingPunct="1">
              <a:lnSpc>
                <a:spcPct val="130000"/>
              </a:lnSpc>
            </a:pPr>
            <a:r>
              <a:rPr lang="en-US" altLang="zh-CN" sz="2800" dirty="0">
                <a:latin typeface="Times New Roman" panose="02020603050405020304" pitchFamily="18" charset="0"/>
                <a:cs typeface="Times New Roman" panose="02020603050405020304" pitchFamily="18" charset="0"/>
              </a:rPr>
              <a:t>crRNA</a:t>
            </a:r>
            <a:r>
              <a:rPr lang="zh-CN" altLang="en-US" sz="2800" dirty="0">
                <a:latin typeface="Times New Roman" panose="02020603050405020304" pitchFamily="18" charset="0"/>
                <a:cs typeface="Times New Roman" panose="02020603050405020304" pitchFamily="18" charset="0"/>
              </a:rPr>
              <a:t>，</a:t>
            </a:r>
            <a:r>
              <a:rPr lang="en-US" altLang="zh-CN" sz="2800" dirty="0">
                <a:latin typeface="Times New Roman" panose="02020603050405020304" pitchFamily="18" charset="0"/>
                <a:cs typeface="Times New Roman" panose="02020603050405020304" pitchFamily="18" charset="0"/>
              </a:rPr>
              <a:t>Cas9</a:t>
            </a:r>
            <a:r>
              <a:rPr lang="zh-CN" altLang="en-US" sz="2800" dirty="0">
                <a:latin typeface="Times New Roman" panose="02020603050405020304" pitchFamily="18" charset="0"/>
                <a:cs typeface="Times New Roman" panose="02020603050405020304" pitchFamily="18" charset="0"/>
              </a:rPr>
              <a:t>以及</a:t>
            </a:r>
            <a:r>
              <a:rPr lang="en-US" altLang="zh-CN" sz="2800" dirty="0" err="1">
                <a:latin typeface="Times New Roman" panose="02020603050405020304" pitchFamily="18" charset="0"/>
                <a:cs typeface="Times New Roman" panose="02020603050405020304" pitchFamily="18" charset="0"/>
              </a:rPr>
              <a:t>tracrRNA</a:t>
            </a:r>
            <a:r>
              <a:rPr lang="zh-CN" altLang="en-US" sz="2800" dirty="0">
                <a:latin typeface="Times New Roman" panose="02020603050405020304" pitchFamily="18" charset="0"/>
                <a:cs typeface="Times New Roman" panose="02020603050405020304" pitchFamily="18" charset="0"/>
              </a:rPr>
              <a:t>组成的复合物是最终的“战斗武器”</a:t>
            </a:r>
            <a:endParaRPr lang="en-US" altLang="zh-CN" sz="2800" dirty="0">
              <a:latin typeface="Times New Roman" panose="02020603050405020304" pitchFamily="18" charset="0"/>
              <a:cs typeface="Times New Roman" panose="02020603050405020304" pitchFamily="18" charset="0"/>
            </a:endParaRPr>
          </a:p>
          <a:p>
            <a:pPr eaLnBrk="1" hangingPunct="1">
              <a:lnSpc>
                <a:spcPct val="130000"/>
              </a:lnSpc>
            </a:pPr>
            <a:r>
              <a:rPr lang="zh-CN" altLang="en-US" sz="2800" dirty="0">
                <a:latin typeface="Times New Roman" panose="02020603050405020304" pitchFamily="18" charset="0"/>
                <a:cs typeface="Times New Roman" panose="02020603050405020304" pitchFamily="18" charset="0"/>
              </a:rPr>
              <a:t>复合物将扫描整个外源</a:t>
            </a:r>
            <a:r>
              <a:rPr lang="en-US" altLang="zh-CN" sz="2800" dirty="0">
                <a:latin typeface="Times New Roman" panose="02020603050405020304" pitchFamily="18" charset="0"/>
                <a:cs typeface="Times New Roman" panose="02020603050405020304" pitchFamily="18" charset="0"/>
              </a:rPr>
              <a:t>DNA</a:t>
            </a:r>
            <a:r>
              <a:rPr lang="zh-CN" altLang="en-US" sz="2800" dirty="0">
                <a:latin typeface="Times New Roman" panose="02020603050405020304" pitchFamily="18" charset="0"/>
                <a:cs typeface="Times New Roman" panose="02020603050405020304" pitchFamily="18" charset="0"/>
              </a:rPr>
              <a:t>序列，并识别出与</a:t>
            </a:r>
            <a:r>
              <a:rPr lang="en-US" altLang="zh-CN" sz="2800" dirty="0">
                <a:latin typeface="Times New Roman" panose="02020603050405020304" pitchFamily="18" charset="0"/>
                <a:cs typeface="Times New Roman" panose="02020603050405020304" pitchFamily="18" charset="0"/>
              </a:rPr>
              <a:t>crRNA</a:t>
            </a:r>
            <a:r>
              <a:rPr lang="zh-CN" altLang="en-US" sz="2800" dirty="0">
                <a:latin typeface="Times New Roman" panose="02020603050405020304" pitchFamily="18" charset="0"/>
                <a:cs typeface="Times New Roman" panose="02020603050405020304" pitchFamily="18" charset="0"/>
              </a:rPr>
              <a:t>互补的原间隔序列</a:t>
            </a:r>
            <a:endParaRPr lang="en-US" altLang="zh-CN" sz="2800" dirty="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45DABB2C-9CFA-4442-B4D3-13694820FD1C}"/>
              </a:ext>
            </a:extLst>
          </p:cNvPr>
          <p:cNvSpPr>
            <a:spLocks noGrp="1"/>
          </p:cNvSpPr>
          <p:nvPr>
            <p:ph type="sldNum" sz="quarter" idx="10"/>
          </p:nvPr>
        </p:nvSpPr>
        <p:spPr/>
        <p:txBody>
          <a:bodyPr/>
          <a:lstStyle/>
          <a:p>
            <a:pPr>
              <a:defRPr/>
            </a:pPr>
            <a:fld id="{DFF7C049-0817-4542-AB4A-4414C74C7E0E}" type="slidenum">
              <a:rPr lang="en-US" altLang="zh-CN"/>
              <a:pPr>
                <a:defRPr/>
              </a:pPr>
              <a:t>72</a:t>
            </a:fld>
            <a:endParaRPr lang="en-US" altLang="zh-CN" dirty="0"/>
          </a:p>
        </p:txBody>
      </p:sp>
      <p:pic>
        <p:nvPicPr>
          <p:cNvPr id="8" name="图片 3">
            <a:extLst>
              <a:ext uri="{FF2B5EF4-FFF2-40B4-BE49-F238E27FC236}">
                <a16:creationId xmlns:a16="http://schemas.microsoft.com/office/drawing/2014/main" id="{70367045-B1EB-4812-9168-B015C659F5E4}"/>
              </a:ext>
            </a:extLst>
          </p:cNvPr>
          <p:cNvPicPr>
            <a:picLocks noChangeAspect="1"/>
          </p:cNvPicPr>
          <p:nvPr/>
        </p:nvPicPr>
        <p:blipFill rotWithShape="1">
          <a:blip r:embed="rId3">
            <a:extLst>
              <a:ext uri="{28A0092B-C50C-407E-A947-70E740481C1C}">
                <a14:useLocalDpi xmlns:a14="http://schemas.microsoft.com/office/drawing/2010/main" val="0"/>
              </a:ext>
            </a:extLst>
          </a:blip>
          <a:srcRect b="64014"/>
          <a:stretch/>
        </p:blipFill>
        <p:spPr bwMode="auto">
          <a:xfrm>
            <a:off x="598487" y="4005629"/>
            <a:ext cx="7947025" cy="180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a:extLst>
              <a:ext uri="{FF2B5EF4-FFF2-40B4-BE49-F238E27FC236}">
                <a16:creationId xmlns:a16="http://schemas.microsoft.com/office/drawing/2014/main" id="{967D13EC-ECD2-4C9C-8F28-4A86953281AE}"/>
              </a:ext>
            </a:extLst>
          </p:cNvPr>
          <p:cNvSpPr>
            <a:spLocks noGrp="1" noChangeArrowheads="1"/>
          </p:cNvSpPr>
          <p:nvPr>
            <p:ph idx="1"/>
          </p:nvPr>
        </p:nvSpPr>
        <p:spPr>
          <a:xfrm>
            <a:off x="228600" y="1193800"/>
            <a:ext cx="8763000" cy="2926122"/>
          </a:xfrm>
        </p:spPr>
        <p:txBody>
          <a:bodyPr/>
          <a:lstStyle/>
          <a:p>
            <a:pPr eaLnBrk="1" hangingPunct="1">
              <a:lnSpc>
                <a:spcPct val="130000"/>
              </a:lnSpc>
            </a:pPr>
            <a:r>
              <a:rPr lang="zh-CN" altLang="en-US" sz="2400" dirty="0">
                <a:latin typeface="Times New Roman" panose="02020603050405020304" pitchFamily="18" charset="0"/>
                <a:cs typeface="Times New Roman" panose="02020603050405020304" pitchFamily="18" charset="0"/>
              </a:rPr>
              <a:t>复合物将定位到</a:t>
            </a:r>
            <a:r>
              <a:rPr lang="en-US" altLang="zh-CN" sz="2400" dirty="0">
                <a:latin typeface="Times New Roman" panose="02020603050405020304" pitchFamily="18" charset="0"/>
                <a:cs typeface="Times New Roman" panose="02020603050405020304" pitchFamily="18" charset="0"/>
              </a:rPr>
              <a:t>PAM/</a:t>
            </a:r>
            <a:r>
              <a:rPr lang="zh-CN" altLang="en-US" sz="2400" dirty="0">
                <a:latin typeface="Times New Roman" panose="02020603050405020304" pitchFamily="18" charset="0"/>
                <a:cs typeface="Times New Roman" panose="02020603050405020304" pitchFamily="18" charset="0"/>
              </a:rPr>
              <a:t>原间隔序列的区域，</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双链将被解开，形成</a:t>
            </a:r>
            <a:r>
              <a:rPr lang="en-US" altLang="zh-CN" sz="2400" dirty="0">
                <a:latin typeface="Times New Roman" panose="02020603050405020304" pitchFamily="18" charset="0"/>
                <a:cs typeface="Times New Roman" panose="02020603050405020304" pitchFamily="18" charset="0"/>
              </a:rPr>
              <a:t>R</a:t>
            </a:r>
            <a:r>
              <a:rPr lang="zh-CN" altLang="en-US" sz="2400" dirty="0">
                <a:latin typeface="Times New Roman" panose="02020603050405020304" pitchFamily="18" charset="0"/>
                <a:cs typeface="Times New Roman" panose="02020603050405020304" pitchFamily="18" charset="0"/>
              </a:rPr>
              <a:t>环（</a:t>
            </a:r>
            <a:r>
              <a:rPr lang="en-US" altLang="zh-CN" sz="2400" dirty="0">
                <a:latin typeface="Times New Roman" panose="02020603050405020304" pitchFamily="18" charset="0"/>
                <a:cs typeface="Times New Roman" panose="02020603050405020304" pitchFamily="18" charset="0"/>
              </a:rPr>
              <a:t>R-Loop</a:t>
            </a:r>
            <a:r>
              <a:rPr lang="zh-CN" altLang="en-US" sz="2400" dirty="0">
                <a:latin typeface="Times New Roman" panose="02020603050405020304" pitchFamily="18" charset="0"/>
                <a:cs typeface="Times New Roman" panose="02020603050405020304" pitchFamily="18" charset="0"/>
              </a:rPr>
              <a:t>）结构</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pPr>
            <a:r>
              <a:rPr lang="en-US" altLang="zh-CN" sz="2400" dirty="0">
                <a:latin typeface="Times New Roman" panose="02020603050405020304" pitchFamily="18" charset="0"/>
                <a:cs typeface="Times New Roman" panose="02020603050405020304" pitchFamily="18" charset="0"/>
              </a:rPr>
              <a:t>R</a:t>
            </a:r>
            <a:r>
              <a:rPr lang="zh-CN" altLang="en-US" sz="2400" dirty="0">
                <a:latin typeface="Times New Roman" panose="02020603050405020304" pitchFamily="18" charset="0"/>
                <a:cs typeface="Times New Roman" panose="02020603050405020304" pitchFamily="18" charset="0"/>
              </a:rPr>
              <a:t>环是指当一条</a:t>
            </a:r>
            <a:r>
              <a:rPr lang="en-US" altLang="zh-CN" sz="2400" dirty="0">
                <a:latin typeface="Times New Roman" panose="02020603050405020304" pitchFamily="18" charset="0"/>
                <a:cs typeface="Times New Roman" panose="02020603050405020304" pitchFamily="18" charset="0"/>
              </a:rPr>
              <a:t>RNA</a:t>
            </a:r>
            <a:r>
              <a:rPr lang="zh-CN" altLang="en-US" sz="2400" dirty="0">
                <a:latin typeface="Times New Roman" panose="02020603050405020304" pitchFamily="18" charset="0"/>
                <a:cs typeface="Times New Roman" panose="02020603050405020304" pitchFamily="18" charset="0"/>
              </a:rPr>
              <a:t>分子与其双链</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分子中的一条互补链配对，同时将另一条</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链排除而形成的环状结构</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pPr>
            <a:r>
              <a:rPr lang="en-US" altLang="zh-CN" sz="2400" dirty="0">
                <a:latin typeface="Times New Roman" panose="02020603050405020304" pitchFamily="18" charset="0"/>
                <a:cs typeface="Times New Roman" panose="02020603050405020304" pitchFamily="18" charset="0"/>
              </a:rPr>
              <a:t>crRNA</a:t>
            </a:r>
            <a:r>
              <a:rPr lang="zh-CN" altLang="en-US" sz="2400" dirty="0">
                <a:latin typeface="Times New Roman" panose="02020603050405020304" pitchFamily="18" charset="0"/>
                <a:cs typeface="Times New Roman" panose="02020603050405020304" pitchFamily="18" charset="0"/>
              </a:rPr>
              <a:t>将与互补链配对，而另一条链则保持游离状态</a:t>
            </a:r>
            <a:endParaRPr lang="en-US" altLang="zh-CN" sz="2400" dirty="0">
              <a:latin typeface="Times New Roman" panose="02020603050405020304" pitchFamily="18" charset="0"/>
              <a:cs typeface="Times New Roman" panose="02020603050405020304" pitchFamily="18" charset="0"/>
            </a:endParaRPr>
          </a:p>
        </p:txBody>
      </p:sp>
      <p:sp>
        <p:nvSpPr>
          <p:cNvPr id="123907" name="标题 1">
            <a:extLst>
              <a:ext uri="{FF2B5EF4-FFF2-40B4-BE49-F238E27FC236}">
                <a16:creationId xmlns:a16="http://schemas.microsoft.com/office/drawing/2014/main" id="{F7F34399-5C85-483E-90F4-A9532D724AD3}"/>
              </a:ext>
            </a:extLst>
          </p:cNvPr>
          <p:cNvSpPr>
            <a:spLocks noGrp="1" noChangeArrowheads="1"/>
          </p:cNvSpPr>
          <p:nvPr>
            <p:ph type="title"/>
          </p:nvPr>
        </p:nvSpPr>
        <p:spPr>
          <a:xfrm>
            <a:off x="304800" y="152400"/>
            <a:ext cx="8534400" cy="646113"/>
          </a:xfrm>
        </p:spPr>
        <p:txBody>
          <a:bodyPr/>
          <a:lstStyle/>
          <a:p>
            <a:r>
              <a:rPr lang="zh-CN" altLang="en-US">
                <a:latin typeface="Times New Roman" panose="02020603050405020304" pitchFamily="18" charset="0"/>
              </a:rPr>
              <a:t>第三阶段：靶向干扰</a:t>
            </a:r>
            <a:endParaRPr lang="zh-CN" altLang="en-US"/>
          </a:p>
        </p:txBody>
      </p:sp>
      <p:sp>
        <p:nvSpPr>
          <p:cNvPr id="4" name="灯片编号占位符 3">
            <a:extLst>
              <a:ext uri="{FF2B5EF4-FFF2-40B4-BE49-F238E27FC236}">
                <a16:creationId xmlns:a16="http://schemas.microsoft.com/office/drawing/2014/main" id="{72FA3FD6-FBA7-4DB1-BAD6-A08DC8CE10B1}"/>
              </a:ext>
            </a:extLst>
          </p:cNvPr>
          <p:cNvSpPr>
            <a:spLocks noGrp="1"/>
          </p:cNvSpPr>
          <p:nvPr>
            <p:ph type="sldNum" sz="quarter" idx="10"/>
          </p:nvPr>
        </p:nvSpPr>
        <p:spPr/>
        <p:txBody>
          <a:bodyPr/>
          <a:lstStyle/>
          <a:p>
            <a:pPr>
              <a:defRPr/>
            </a:pPr>
            <a:fld id="{D17CAF76-6F4F-427B-9446-FB7AF7D6EE98}" type="slidenum">
              <a:rPr lang="en-US" altLang="zh-CN"/>
              <a:pPr>
                <a:defRPr/>
              </a:pPr>
              <a:t>73</a:t>
            </a:fld>
            <a:endParaRPr lang="en-US" altLang="zh-CN" dirty="0"/>
          </a:p>
        </p:txBody>
      </p:sp>
      <p:pic>
        <p:nvPicPr>
          <p:cNvPr id="6" name="图片 3">
            <a:extLst>
              <a:ext uri="{FF2B5EF4-FFF2-40B4-BE49-F238E27FC236}">
                <a16:creationId xmlns:a16="http://schemas.microsoft.com/office/drawing/2014/main" id="{6932109C-500E-4313-9853-D88B81EF16A6}"/>
              </a:ext>
            </a:extLst>
          </p:cNvPr>
          <p:cNvPicPr>
            <a:picLocks noChangeAspect="1"/>
          </p:cNvPicPr>
          <p:nvPr/>
        </p:nvPicPr>
        <p:blipFill rotWithShape="1">
          <a:blip r:embed="rId3">
            <a:extLst>
              <a:ext uri="{28A0092B-C50C-407E-A947-70E740481C1C}">
                <a14:useLocalDpi xmlns:a14="http://schemas.microsoft.com/office/drawing/2010/main" val="0"/>
              </a:ext>
            </a:extLst>
          </a:blip>
          <a:srcRect t="53047" r="45346"/>
          <a:stretch/>
        </p:blipFill>
        <p:spPr bwMode="auto">
          <a:xfrm>
            <a:off x="1981200" y="4191000"/>
            <a:ext cx="43434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a:extLst>
              <a:ext uri="{FF2B5EF4-FFF2-40B4-BE49-F238E27FC236}">
                <a16:creationId xmlns:a16="http://schemas.microsoft.com/office/drawing/2014/main" id="{FDB540C4-5E25-43E3-B9CE-C62557A11465}"/>
              </a:ext>
            </a:extLst>
          </p:cNvPr>
          <p:cNvPicPr>
            <a:picLocks noChangeAspect="1"/>
          </p:cNvPicPr>
          <p:nvPr/>
        </p:nvPicPr>
        <p:blipFill rotWithShape="1">
          <a:blip r:embed="rId3">
            <a:extLst>
              <a:ext uri="{28A0092B-C50C-407E-A947-70E740481C1C}">
                <a14:useLocalDpi xmlns:a14="http://schemas.microsoft.com/office/drawing/2010/main" val="0"/>
              </a:ext>
            </a:extLst>
          </a:blip>
          <a:srcRect t="51532"/>
          <a:stretch/>
        </p:blipFill>
        <p:spPr bwMode="auto">
          <a:xfrm>
            <a:off x="685800" y="4114800"/>
            <a:ext cx="79470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4" name="Rectangle 3">
            <a:extLst>
              <a:ext uri="{FF2B5EF4-FFF2-40B4-BE49-F238E27FC236}">
                <a16:creationId xmlns:a16="http://schemas.microsoft.com/office/drawing/2014/main" id="{E36C36BC-93EC-4125-9FF2-30D2543615AE}"/>
              </a:ext>
            </a:extLst>
          </p:cNvPr>
          <p:cNvSpPr>
            <a:spLocks noGrp="1" noChangeArrowheads="1"/>
          </p:cNvSpPr>
          <p:nvPr>
            <p:ph idx="1"/>
          </p:nvPr>
        </p:nvSpPr>
        <p:spPr>
          <a:xfrm>
            <a:off x="228600" y="1193800"/>
            <a:ext cx="8534400" cy="2599879"/>
          </a:xfrm>
        </p:spPr>
        <p:txBody>
          <a:bodyPr/>
          <a:lstStyle/>
          <a:p>
            <a:pPr eaLnBrk="1" hangingPunct="1">
              <a:lnSpc>
                <a:spcPct val="130000"/>
              </a:lnSpc>
              <a:spcBef>
                <a:spcPts val="600"/>
              </a:spcBef>
              <a:spcAft>
                <a:spcPts val="0"/>
              </a:spcAft>
            </a:pPr>
            <a:r>
              <a:rPr lang="en-US" altLang="zh-CN" sz="2400" dirty="0">
                <a:latin typeface="Times New Roman" panose="02020603050405020304" pitchFamily="18" charset="0"/>
                <a:cs typeface="Times New Roman" panose="02020603050405020304" pitchFamily="18" charset="0"/>
              </a:rPr>
              <a:t>Cas9</a:t>
            </a:r>
            <a:r>
              <a:rPr lang="zh-CN" altLang="en-US" sz="2400" dirty="0">
                <a:latin typeface="Times New Roman" panose="02020603050405020304" pitchFamily="18" charset="0"/>
                <a:cs typeface="Times New Roman" panose="02020603050405020304" pitchFamily="18" charset="0"/>
              </a:rPr>
              <a:t>蛋白包括两个核酸酶结构域，具有</a:t>
            </a:r>
            <a:r>
              <a:rPr lang="en-US" altLang="zh-CN" sz="2400" dirty="0">
                <a:latin typeface="Times New Roman" panose="02020603050405020304" pitchFamily="18" charset="0"/>
                <a:cs typeface="Times New Roman" panose="02020603050405020304" pitchFamily="18" charset="0"/>
              </a:rPr>
              <a:t>HNH</a:t>
            </a:r>
            <a:r>
              <a:rPr lang="zh-CN" altLang="en-US" sz="2400" dirty="0">
                <a:latin typeface="Times New Roman" panose="02020603050405020304" pitchFamily="18" charset="0"/>
                <a:cs typeface="Times New Roman" panose="02020603050405020304" pitchFamily="18" charset="0"/>
              </a:rPr>
              <a:t>和</a:t>
            </a:r>
            <a:r>
              <a:rPr lang="en-US" altLang="zh-CN" sz="2400" dirty="0" err="1">
                <a:latin typeface="Times New Roman" panose="02020603050405020304" pitchFamily="18" charset="0"/>
                <a:cs typeface="Times New Roman" panose="02020603050405020304" pitchFamily="18" charset="0"/>
              </a:rPr>
              <a:t>RuvC</a:t>
            </a:r>
            <a:r>
              <a:rPr lang="zh-CN" altLang="en-US" sz="2400" dirty="0">
                <a:latin typeface="Times New Roman" panose="02020603050405020304" pitchFamily="18" charset="0"/>
                <a:cs typeface="Times New Roman" panose="02020603050405020304" pitchFamily="18" charset="0"/>
              </a:rPr>
              <a:t>核酸内切酶活性</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spcBef>
                <a:spcPts val="600"/>
              </a:spcBef>
              <a:spcAft>
                <a:spcPts val="0"/>
              </a:spcAft>
            </a:pPr>
            <a:r>
              <a:rPr lang="zh-CN" altLang="en-US" sz="2400" dirty="0">
                <a:latin typeface="Times New Roman" panose="02020603050405020304" pitchFamily="18" charset="0"/>
                <a:cs typeface="Times New Roman" panose="02020603050405020304" pitchFamily="18" charset="0"/>
              </a:rPr>
              <a:t>分别剪切和</a:t>
            </a:r>
            <a:r>
              <a:rPr lang="en-US" altLang="zh-CN" sz="2400" dirty="0">
                <a:latin typeface="Times New Roman" panose="02020603050405020304" pitchFamily="18" charset="0"/>
                <a:cs typeface="Times New Roman" panose="02020603050405020304" pitchFamily="18" charset="0"/>
              </a:rPr>
              <a:t>crRNA</a:t>
            </a:r>
            <a:r>
              <a:rPr lang="zh-CN" altLang="en-US" sz="2400" dirty="0">
                <a:latin typeface="Times New Roman" panose="02020603050405020304" pitchFamily="18" charset="0"/>
                <a:cs typeface="Times New Roman" panose="02020603050405020304" pitchFamily="18" charset="0"/>
              </a:rPr>
              <a:t>互补的</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链，以及另一条非互补的</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链</a:t>
            </a:r>
            <a:endParaRPr lang="en-US" altLang="zh-CN" sz="2400" dirty="0">
              <a:latin typeface="Times New Roman" panose="02020603050405020304" pitchFamily="18" charset="0"/>
              <a:cs typeface="Times New Roman" panose="02020603050405020304" pitchFamily="18" charset="0"/>
            </a:endParaRPr>
          </a:p>
          <a:p>
            <a:pPr eaLnBrk="1" hangingPunct="1">
              <a:lnSpc>
                <a:spcPct val="130000"/>
              </a:lnSpc>
              <a:spcBef>
                <a:spcPts val="600"/>
              </a:spcBef>
              <a:spcAft>
                <a:spcPts val="0"/>
              </a:spcAft>
            </a:pPr>
            <a:r>
              <a:rPr lang="zh-CN" altLang="en-US" sz="2400" dirty="0">
                <a:latin typeface="Times New Roman" panose="02020603050405020304" pitchFamily="18" charset="0"/>
                <a:cs typeface="Times New Roman" panose="02020603050405020304" pitchFamily="18" charset="0"/>
              </a:rPr>
              <a:t>最终</a:t>
            </a:r>
            <a:r>
              <a:rPr lang="en-US" altLang="zh-CN" sz="2400" dirty="0">
                <a:latin typeface="Times New Roman" panose="02020603050405020304" pitchFamily="18" charset="0"/>
                <a:cs typeface="Times New Roman" panose="02020603050405020304" pitchFamily="18" charset="0"/>
              </a:rPr>
              <a:t>Cas9</a:t>
            </a:r>
            <a:r>
              <a:rPr lang="zh-CN" altLang="en-US" sz="2400" dirty="0">
                <a:latin typeface="Times New Roman" panose="02020603050405020304" pitchFamily="18" charset="0"/>
                <a:cs typeface="Times New Roman" panose="02020603050405020304" pitchFamily="18" charset="0"/>
              </a:rPr>
              <a:t>使得外源</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双链断裂，外源</a:t>
            </a:r>
            <a:r>
              <a:rPr lang="en-US" altLang="zh-CN" sz="2400" dirty="0">
                <a:latin typeface="Times New Roman" panose="02020603050405020304" pitchFamily="18" charset="0"/>
                <a:cs typeface="Times New Roman" panose="02020603050405020304" pitchFamily="18" charset="0"/>
              </a:rPr>
              <a:t>DNA</a:t>
            </a:r>
            <a:r>
              <a:rPr lang="zh-CN" altLang="en-US" sz="2400" dirty="0">
                <a:latin typeface="Times New Roman" panose="02020603050405020304" pitchFamily="18" charset="0"/>
                <a:cs typeface="Times New Roman" panose="02020603050405020304" pitchFamily="18" charset="0"/>
              </a:rPr>
              <a:t>的表达被沉默</a:t>
            </a:r>
            <a:endParaRPr lang="en-US" altLang="zh-CN" sz="2400" dirty="0">
              <a:latin typeface="Times New Roman" panose="02020603050405020304" pitchFamily="18" charset="0"/>
              <a:cs typeface="Times New Roman" panose="02020603050405020304" pitchFamily="18" charset="0"/>
            </a:endParaRPr>
          </a:p>
        </p:txBody>
      </p:sp>
      <p:sp>
        <p:nvSpPr>
          <p:cNvPr id="125955" name="标题 1">
            <a:extLst>
              <a:ext uri="{FF2B5EF4-FFF2-40B4-BE49-F238E27FC236}">
                <a16:creationId xmlns:a16="http://schemas.microsoft.com/office/drawing/2014/main" id="{4B4FB389-8074-4D12-9A65-CA822D9A3490}"/>
              </a:ext>
            </a:extLst>
          </p:cNvPr>
          <p:cNvSpPr>
            <a:spLocks noGrp="1" noChangeArrowheads="1"/>
          </p:cNvSpPr>
          <p:nvPr>
            <p:ph type="title"/>
          </p:nvPr>
        </p:nvSpPr>
        <p:spPr>
          <a:xfrm>
            <a:off x="304800" y="152400"/>
            <a:ext cx="8534400" cy="646113"/>
          </a:xfrm>
        </p:spPr>
        <p:txBody>
          <a:bodyPr/>
          <a:lstStyle/>
          <a:p>
            <a:r>
              <a:rPr lang="zh-CN" altLang="en-US">
                <a:latin typeface="Times New Roman" panose="02020603050405020304" pitchFamily="18" charset="0"/>
              </a:rPr>
              <a:t>第三阶段：靶向干扰</a:t>
            </a:r>
            <a:endParaRPr lang="zh-CN" altLang="en-US"/>
          </a:p>
        </p:txBody>
      </p:sp>
      <p:sp>
        <p:nvSpPr>
          <p:cNvPr id="4" name="灯片编号占位符 3">
            <a:extLst>
              <a:ext uri="{FF2B5EF4-FFF2-40B4-BE49-F238E27FC236}">
                <a16:creationId xmlns:a16="http://schemas.microsoft.com/office/drawing/2014/main" id="{945E7DE9-7C3C-4D72-BA9C-04764C456125}"/>
              </a:ext>
            </a:extLst>
          </p:cNvPr>
          <p:cNvSpPr>
            <a:spLocks noGrp="1"/>
          </p:cNvSpPr>
          <p:nvPr>
            <p:ph type="sldNum" sz="quarter" idx="10"/>
          </p:nvPr>
        </p:nvSpPr>
        <p:spPr/>
        <p:txBody>
          <a:bodyPr/>
          <a:lstStyle/>
          <a:p>
            <a:pPr>
              <a:defRPr/>
            </a:pPr>
            <a:fld id="{C990A745-3C3B-48BD-B76C-106CDB3588EF}" type="slidenum">
              <a:rPr lang="en-US" altLang="zh-CN"/>
              <a:pPr>
                <a:defRPr/>
              </a:pPr>
              <a:t>74</a:t>
            </a:fld>
            <a:endParaRPr lang="en-US" altLang="zh-CN" dirty="0"/>
          </a:p>
        </p:txBody>
      </p:sp>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图片 3">
            <a:extLst>
              <a:ext uri="{FF2B5EF4-FFF2-40B4-BE49-F238E27FC236}">
                <a16:creationId xmlns:a16="http://schemas.microsoft.com/office/drawing/2014/main" id="{17EDC357-29C2-415A-B6E8-A84C4D627C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95400"/>
            <a:ext cx="7947025" cy="502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3" name="标题 1">
            <a:extLst>
              <a:ext uri="{FF2B5EF4-FFF2-40B4-BE49-F238E27FC236}">
                <a16:creationId xmlns:a16="http://schemas.microsoft.com/office/drawing/2014/main" id="{C2E93D0A-2F77-4A20-B7F6-3A23AC21929E}"/>
              </a:ext>
            </a:extLst>
          </p:cNvPr>
          <p:cNvSpPr>
            <a:spLocks noGrp="1" noChangeArrowheads="1"/>
          </p:cNvSpPr>
          <p:nvPr>
            <p:ph type="title"/>
          </p:nvPr>
        </p:nvSpPr>
        <p:spPr>
          <a:xfrm>
            <a:off x="304800" y="152400"/>
            <a:ext cx="8534400" cy="646113"/>
          </a:xfrm>
        </p:spPr>
        <p:txBody>
          <a:bodyPr/>
          <a:lstStyle/>
          <a:p>
            <a:r>
              <a:rPr lang="zh-CN" altLang="en-US">
                <a:latin typeface="Times New Roman" panose="02020603050405020304" pitchFamily="18" charset="0"/>
              </a:rPr>
              <a:t>第三阶段：靶向干扰</a:t>
            </a:r>
            <a:endParaRPr lang="zh-CN" altLang="en-US"/>
          </a:p>
        </p:txBody>
      </p:sp>
      <p:sp>
        <p:nvSpPr>
          <p:cNvPr id="4" name="灯片编号占位符 3">
            <a:extLst>
              <a:ext uri="{FF2B5EF4-FFF2-40B4-BE49-F238E27FC236}">
                <a16:creationId xmlns:a16="http://schemas.microsoft.com/office/drawing/2014/main" id="{273364B9-A4B0-4FEA-AA18-3A853A11E505}"/>
              </a:ext>
            </a:extLst>
          </p:cNvPr>
          <p:cNvSpPr>
            <a:spLocks noGrp="1"/>
          </p:cNvSpPr>
          <p:nvPr>
            <p:ph type="sldNum" sz="quarter" idx="10"/>
          </p:nvPr>
        </p:nvSpPr>
        <p:spPr/>
        <p:txBody>
          <a:bodyPr/>
          <a:lstStyle/>
          <a:p>
            <a:pPr>
              <a:defRPr/>
            </a:pPr>
            <a:fld id="{4E5B9635-AA06-4B8D-86BC-4BCC6F897845}" type="slidenum">
              <a:rPr lang="en-US" altLang="zh-CN"/>
              <a:pPr>
                <a:defRPr/>
              </a:pPr>
              <a:t>75</a:t>
            </a:fld>
            <a:endParaRPr lang="en-US" altLang="zh-CN" dirty="0"/>
          </a:p>
        </p:txBody>
      </p:sp>
    </p:spTree>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EACEF389-8291-4D01-9137-6E3A118074E9}"/>
              </a:ext>
            </a:extLst>
          </p:cNvPr>
          <p:cNvSpPr>
            <a:spLocks noGrp="1" noChangeArrowheads="1"/>
          </p:cNvSpPr>
          <p:nvPr>
            <p:ph type="title"/>
          </p:nvPr>
        </p:nvSpPr>
        <p:spPr>
          <a:xfrm>
            <a:off x="228600" y="228600"/>
            <a:ext cx="8534400" cy="646113"/>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技术的应用</a:t>
            </a:r>
            <a:endParaRPr lang="en-US" altLang="zh-CN">
              <a:latin typeface="Times New Roman" panose="02020603050405020304" pitchFamily="18" charset="0"/>
            </a:endParaRPr>
          </a:p>
        </p:txBody>
      </p:sp>
      <p:sp>
        <p:nvSpPr>
          <p:cNvPr id="129027" name="Rectangle 3">
            <a:extLst>
              <a:ext uri="{FF2B5EF4-FFF2-40B4-BE49-F238E27FC236}">
                <a16:creationId xmlns:a16="http://schemas.microsoft.com/office/drawing/2014/main" id="{1C50F3E1-5EC6-4C6A-BC5F-278C59711ED1}"/>
              </a:ext>
            </a:extLst>
          </p:cNvPr>
          <p:cNvSpPr>
            <a:spLocks noGrp="1" noChangeArrowheads="1"/>
          </p:cNvSpPr>
          <p:nvPr>
            <p:ph idx="1"/>
          </p:nvPr>
        </p:nvSpPr>
        <p:spPr>
          <a:xfrm>
            <a:off x="228600" y="1025525"/>
            <a:ext cx="8534400" cy="5451475"/>
          </a:xfrm>
        </p:spPr>
        <p:txBody>
          <a:bodyPr/>
          <a:lstStyle/>
          <a:p>
            <a:pPr eaLnBrk="1" hangingPunct="1">
              <a:lnSpc>
                <a:spcPct val="130000"/>
              </a:lnSpc>
            </a:pPr>
            <a:r>
              <a:rPr lang="zh-CN" altLang="en-US" dirty="0">
                <a:latin typeface="Times New Roman" panose="02020603050405020304" pitchFamily="18" charset="0"/>
                <a:cs typeface="Times New Roman" panose="02020603050405020304" pitchFamily="18" charset="0"/>
              </a:rPr>
              <a:t>基因敲除</a:t>
            </a:r>
            <a:endParaRPr lang="en-US" altLang="zh-CN" dirty="0">
              <a:latin typeface="Times New Roman" panose="02020603050405020304" pitchFamily="18" charset="0"/>
              <a:cs typeface="Times New Roman" panose="02020603050405020304" pitchFamily="18" charset="0"/>
            </a:endParaRPr>
          </a:p>
          <a:p>
            <a:pPr lvl="1" eaLnBrk="1" hangingPunct="1">
              <a:lnSpc>
                <a:spcPct val="130000"/>
              </a:lnSpc>
            </a:pPr>
            <a:r>
              <a:rPr lang="zh-CN" altLang="en-US" dirty="0">
                <a:latin typeface="Times New Roman" panose="02020603050405020304" pitchFamily="18" charset="0"/>
                <a:cs typeface="Times New Roman" panose="02020603050405020304" pitchFamily="18" charset="0"/>
              </a:rPr>
              <a:t>在基因的上下游各设计一条向导</a:t>
            </a:r>
            <a:r>
              <a:rPr lang="en-US" altLang="zh-CN" dirty="0">
                <a:latin typeface="Times New Roman" panose="02020603050405020304" pitchFamily="18" charset="0"/>
                <a:cs typeface="Times New Roman" panose="02020603050405020304" pitchFamily="18" charset="0"/>
              </a:rPr>
              <a:t>RNA</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guide RNA</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gRNA</a:t>
            </a:r>
            <a:r>
              <a:rPr lang="zh-CN" altLang="en-US" dirty="0">
                <a:latin typeface="Times New Roman" panose="02020603050405020304" pitchFamily="18" charset="0"/>
                <a:cs typeface="Times New Roman" panose="02020603050405020304" pitchFamily="18" charset="0"/>
              </a:rPr>
              <a:t>）向导</a:t>
            </a:r>
            <a:r>
              <a:rPr lang="en-US" altLang="zh-CN" dirty="0">
                <a:latin typeface="Times New Roman" panose="02020603050405020304" pitchFamily="18" charset="0"/>
                <a:cs typeface="Times New Roman" panose="02020603050405020304" pitchFamily="18" charset="0"/>
              </a:rPr>
              <a:t>RNA1</a:t>
            </a:r>
            <a:r>
              <a:rPr lang="zh-CN" altLang="en-US" dirty="0">
                <a:latin typeface="Times New Roman" panose="02020603050405020304" pitchFamily="18" charset="0"/>
                <a:cs typeface="Times New Roman" panose="02020603050405020304" pitchFamily="18" charset="0"/>
              </a:rPr>
              <a:t>，向导</a:t>
            </a:r>
            <a:r>
              <a:rPr lang="en-US" altLang="zh-CN" dirty="0">
                <a:latin typeface="Times New Roman" panose="02020603050405020304" pitchFamily="18" charset="0"/>
                <a:cs typeface="Times New Roman" panose="02020603050405020304" pitchFamily="18" charset="0"/>
              </a:rPr>
              <a:t>RNA2</a:t>
            </a:r>
          </a:p>
          <a:p>
            <a:pPr lvl="1" eaLnBrk="1" hangingPunct="1">
              <a:lnSpc>
                <a:spcPct val="130000"/>
              </a:lnSpc>
            </a:pPr>
            <a:r>
              <a:rPr lang="zh-CN" altLang="en-US" dirty="0">
                <a:latin typeface="Times New Roman" panose="02020603050405020304" pitchFamily="18" charset="0"/>
                <a:cs typeface="Times New Roman" panose="02020603050405020304" pitchFamily="18" charset="0"/>
              </a:rPr>
              <a:t>将其与含有</a:t>
            </a:r>
            <a:r>
              <a:rPr lang="en-US" altLang="zh-CN" dirty="0">
                <a:latin typeface="Times New Roman" panose="02020603050405020304" pitchFamily="18" charset="0"/>
                <a:cs typeface="Times New Roman" panose="02020603050405020304" pitchFamily="18" charset="0"/>
              </a:rPr>
              <a:t>Cas9</a:t>
            </a:r>
            <a:r>
              <a:rPr lang="zh-CN" altLang="en-US" dirty="0">
                <a:latin typeface="Times New Roman" panose="02020603050405020304" pitchFamily="18" charset="0"/>
                <a:cs typeface="Times New Roman" panose="02020603050405020304" pitchFamily="18" charset="0"/>
              </a:rPr>
              <a:t>蛋白编码基因的质粒一同转入细胞中</a:t>
            </a:r>
            <a:endParaRPr lang="en-US" altLang="zh-CN" dirty="0">
              <a:latin typeface="Times New Roman" panose="02020603050405020304" pitchFamily="18" charset="0"/>
              <a:cs typeface="Times New Roman" panose="02020603050405020304" pitchFamily="18" charset="0"/>
            </a:endParaRPr>
          </a:p>
          <a:p>
            <a:pPr lvl="1" eaLnBrk="1" hangingPunct="1">
              <a:lnSpc>
                <a:spcPct val="130000"/>
              </a:lnSpc>
            </a:pPr>
            <a:r>
              <a:rPr lang="en-US" altLang="zh-CN" dirty="0">
                <a:latin typeface="Times New Roman" panose="02020603050405020304" pitchFamily="18" charset="0"/>
                <a:cs typeface="Times New Roman" panose="02020603050405020304" pitchFamily="18" charset="0"/>
              </a:rPr>
              <a:t>gRNA</a:t>
            </a:r>
            <a:r>
              <a:rPr lang="zh-CN" altLang="en-US" dirty="0">
                <a:latin typeface="Times New Roman" panose="02020603050405020304" pitchFamily="18" charset="0"/>
                <a:cs typeface="Times New Roman" panose="02020603050405020304" pitchFamily="18" charset="0"/>
              </a:rPr>
              <a:t>通过碱基互补配对可以靶向</a:t>
            </a:r>
            <a:r>
              <a:rPr lang="en-US" altLang="zh-CN" dirty="0">
                <a:latin typeface="Times New Roman" panose="02020603050405020304" pitchFamily="18" charset="0"/>
                <a:cs typeface="Times New Roman" panose="02020603050405020304" pitchFamily="18" charset="0"/>
              </a:rPr>
              <a:t>PAM</a:t>
            </a:r>
            <a:r>
              <a:rPr lang="zh-CN" altLang="en-US" dirty="0">
                <a:latin typeface="Times New Roman" panose="02020603050405020304" pitchFamily="18" charset="0"/>
                <a:cs typeface="Times New Roman" panose="02020603050405020304" pitchFamily="18" charset="0"/>
              </a:rPr>
              <a:t>附近的目标序列，</a:t>
            </a:r>
            <a:r>
              <a:rPr lang="en-US" altLang="zh-CN" dirty="0">
                <a:latin typeface="Times New Roman" panose="02020603050405020304" pitchFamily="18" charset="0"/>
                <a:cs typeface="Times New Roman" panose="02020603050405020304" pitchFamily="18" charset="0"/>
              </a:rPr>
              <a:t>Cas9</a:t>
            </a:r>
            <a:r>
              <a:rPr lang="zh-CN" altLang="en-US" dirty="0">
                <a:latin typeface="Times New Roman" panose="02020603050405020304" pitchFamily="18" charset="0"/>
                <a:cs typeface="Times New Roman" panose="02020603050405020304" pitchFamily="18" charset="0"/>
              </a:rPr>
              <a:t>蛋白会使该基因上下游</a:t>
            </a:r>
            <a:r>
              <a:rPr lang="en-US" altLang="zh-CN" dirty="0">
                <a:latin typeface="Times New Roman" panose="02020603050405020304" pitchFamily="18" charset="0"/>
                <a:cs typeface="Times New Roman" panose="02020603050405020304" pitchFamily="18" charset="0"/>
              </a:rPr>
              <a:t>DNA</a:t>
            </a:r>
            <a:r>
              <a:rPr lang="zh-CN" altLang="en-US" dirty="0">
                <a:latin typeface="Times New Roman" panose="02020603050405020304" pitchFamily="18" charset="0"/>
                <a:cs typeface="Times New Roman" panose="02020603050405020304" pitchFamily="18" charset="0"/>
              </a:rPr>
              <a:t>双链断裂</a:t>
            </a:r>
            <a:endParaRPr lang="en-US" altLang="zh-CN" dirty="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A454E7B1-B662-4BB0-99D7-C8277CB7F57D}"/>
              </a:ext>
            </a:extLst>
          </p:cNvPr>
          <p:cNvSpPr>
            <a:spLocks noGrp="1"/>
          </p:cNvSpPr>
          <p:nvPr>
            <p:ph type="sldNum" sz="quarter" idx="10"/>
          </p:nvPr>
        </p:nvSpPr>
        <p:spPr/>
        <p:txBody>
          <a:bodyPr/>
          <a:lstStyle/>
          <a:p>
            <a:pPr>
              <a:defRPr/>
            </a:pPr>
            <a:fld id="{34FAC423-1AAD-4E7B-9835-3079E3DE77C5}" type="slidenum">
              <a:rPr lang="en-US" altLang="zh-CN"/>
              <a:pPr>
                <a:defRPr/>
              </a:pPr>
              <a:t>76</a:t>
            </a:fld>
            <a:endParaRPr lang="en-US" altLang="zh-CN"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A979299D-B0AB-4078-B2DE-1D04DAC0A709}"/>
              </a:ext>
            </a:extLst>
          </p:cNvPr>
          <p:cNvPicPr>
            <a:picLocks noChangeAspect="1"/>
          </p:cNvPicPr>
          <p:nvPr/>
        </p:nvPicPr>
        <p:blipFill rotWithShape="1">
          <a:blip r:embed="rId3">
            <a:extLst>
              <a:ext uri="{28A0092B-C50C-407E-A947-70E740481C1C}">
                <a14:useLocalDpi xmlns:a14="http://schemas.microsoft.com/office/drawing/2010/main" val="0"/>
              </a:ext>
            </a:extLst>
          </a:blip>
          <a:srcRect l="5200" t="8934"/>
          <a:stretch/>
        </p:blipFill>
        <p:spPr>
          <a:xfrm>
            <a:off x="533400" y="752475"/>
            <a:ext cx="8207828" cy="5913446"/>
          </a:xfrm>
          <a:prstGeom prst="rect">
            <a:avLst/>
          </a:prstGeom>
        </p:spPr>
      </p:pic>
      <p:sp>
        <p:nvSpPr>
          <p:cNvPr id="131074" name="Rectangle 2">
            <a:extLst>
              <a:ext uri="{FF2B5EF4-FFF2-40B4-BE49-F238E27FC236}">
                <a16:creationId xmlns:a16="http://schemas.microsoft.com/office/drawing/2014/main" id="{5FB49A3C-6E68-4D27-8B20-87862D41F521}"/>
              </a:ext>
            </a:extLst>
          </p:cNvPr>
          <p:cNvSpPr>
            <a:spLocks noGrp="1" noChangeArrowheads="1"/>
          </p:cNvSpPr>
          <p:nvPr>
            <p:ph type="title" idx="4294967295"/>
          </p:nvPr>
        </p:nvSpPr>
        <p:spPr>
          <a:xfrm>
            <a:off x="152400" y="161925"/>
            <a:ext cx="8534400" cy="590550"/>
          </a:xfrm>
        </p:spPr>
        <p:txBody>
          <a:bodyPr/>
          <a:lstStyle/>
          <a:p>
            <a:pPr marL="0" indent="0" algn="ctr" eaLnBrk="1" hangingPunct="1"/>
            <a:r>
              <a:rPr lang="en-US" altLang="zh-CN" sz="3600"/>
              <a:t>CRISPR/Cas9</a:t>
            </a:r>
            <a:r>
              <a:rPr lang="zh-CN" altLang="en-US" sz="3600"/>
              <a:t>技术的应用</a:t>
            </a:r>
            <a:endParaRPr lang="en-US" altLang="zh-CN" sz="3600"/>
          </a:p>
        </p:txBody>
      </p:sp>
      <p:sp>
        <p:nvSpPr>
          <p:cNvPr id="3" name="灯片编号占位符 2">
            <a:extLst>
              <a:ext uri="{FF2B5EF4-FFF2-40B4-BE49-F238E27FC236}">
                <a16:creationId xmlns:a16="http://schemas.microsoft.com/office/drawing/2014/main" id="{B8A02504-3486-4B8B-8310-156A993B4D56}"/>
              </a:ext>
            </a:extLst>
          </p:cNvPr>
          <p:cNvSpPr>
            <a:spLocks noGrp="1"/>
          </p:cNvSpPr>
          <p:nvPr>
            <p:ph type="sldNum" sz="quarter" idx="10"/>
          </p:nvPr>
        </p:nvSpPr>
        <p:spPr/>
        <p:txBody>
          <a:bodyPr/>
          <a:lstStyle/>
          <a:p>
            <a:pPr>
              <a:defRPr/>
            </a:pPr>
            <a:fld id="{AB1FE83C-77F5-49E1-B464-6A54BA1665B5}" type="slidenum">
              <a:rPr lang="en-US" altLang="zh-CN"/>
              <a:pPr>
                <a:defRPr/>
              </a:pPr>
              <a:t>77</a:t>
            </a:fld>
            <a:endParaRPr lang="en-US" altLang="zh-CN"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3122" name="图片 3">
            <a:extLst>
              <a:ext uri="{FF2B5EF4-FFF2-40B4-BE49-F238E27FC236}">
                <a16:creationId xmlns:a16="http://schemas.microsoft.com/office/drawing/2014/main" id="{3BA78CFA-DEF7-49D8-ADF3-ABF8672AF5D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0"/>
            <a:ext cx="6667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ED93FD0B-E35C-43D2-A095-921660C641E2}"/>
              </a:ext>
            </a:extLst>
          </p:cNvPr>
          <p:cNvSpPr>
            <a:spLocks noGrp="1"/>
          </p:cNvSpPr>
          <p:nvPr>
            <p:ph type="sldNum" sz="quarter" idx="10"/>
          </p:nvPr>
        </p:nvSpPr>
        <p:spPr/>
        <p:txBody>
          <a:bodyPr/>
          <a:lstStyle/>
          <a:p>
            <a:pPr>
              <a:defRPr/>
            </a:pPr>
            <a:fld id="{D8AA8EDE-DAF7-4765-8BC4-86BA26D49D20}" type="slidenum">
              <a:rPr lang="en-US" altLang="zh-CN"/>
              <a:pPr>
                <a:defRPr/>
              </a:pPr>
              <a:t>78</a:t>
            </a:fld>
            <a:endParaRPr lang="en-US" altLang="zh-CN" dirty="0"/>
          </a:p>
        </p:txBody>
      </p:sp>
      <p:sp>
        <p:nvSpPr>
          <p:cNvPr id="2" name="文本框 1">
            <a:extLst>
              <a:ext uri="{FF2B5EF4-FFF2-40B4-BE49-F238E27FC236}">
                <a16:creationId xmlns:a16="http://schemas.microsoft.com/office/drawing/2014/main" id="{6AAEBD09-19F1-4ED6-972C-0B306209E705}"/>
              </a:ext>
            </a:extLst>
          </p:cNvPr>
          <p:cNvSpPr txBox="1"/>
          <p:nvPr/>
        </p:nvSpPr>
        <p:spPr>
          <a:xfrm>
            <a:off x="152400" y="6238473"/>
            <a:ext cx="3429000" cy="477054"/>
          </a:xfrm>
          <a:prstGeom prst="rect">
            <a:avLst/>
          </a:prstGeom>
          <a:noFill/>
        </p:spPr>
        <p:txBody>
          <a:bodyPr wrap="square" rtlCol="0">
            <a:spAutoFit/>
          </a:bodyPr>
          <a:lstStyle/>
          <a:p>
            <a:r>
              <a:rPr lang="zh-CN" altLang="en-US" sz="2400" b="1" dirty="0">
                <a:solidFill>
                  <a:schemeClr val="tx1">
                    <a:lumMod val="75000"/>
                    <a:lumOff val="25000"/>
                  </a:schemeClr>
                </a:solidFill>
                <a:latin typeface="微软雅黑" panose="020B0503020204020204" pitchFamily="34" charset="-122"/>
                <a:ea typeface="微软雅黑" panose="020B0503020204020204" pitchFamily="34" charset="-122"/>
              </a:rPr>
              <a:t>基因表达载体的构建</a:t>
            </a:r>
          </a:p>
        </p:txBody>
      </p:sp>
      <p:grpSp>
        <p:nvGrpSpPr>
          <p:cNvPr id="14" name="组合 26">
            <a:extLst>
              <a:ext uri="{FF2B5EF4-FFF2-40B4-BE49-F238E27FC236}">
                <a16:creationId xmlns:a16="http://schemas.microsoft.com/office/drawing/2014/main" id="{31DA7CA5-0F36-44B4-9C41-EEFF37420B09}"/>
              </a:ext>
            </a:extLst>
          </p:cNvPr>
          <p:cNvGrpSpPr>
            <a:grpSpLocks/>
          </p:cNvGrpSpPr>
          <p:nvPr/>
        </p:nvGrpSpPr>
        <p:grpSpPr bwMode="auto">
          <a:xfrm>
            <a:off x="7491412" y="762000"/>
            <a:ext cx="1500188" cy="4953000"/>
            <a:chOff x="7000892" y="1357298"/>
            <a:chExt cx="1500198" cy="4953506"/>
          </a:xfrm>
        </p:grpSpPr>
        <p:sp>
          <p:nvSpPr>
            <p:cNvPr id="15" name="TextBox 10">
              <a:extLst>
                <a:ext uri="{FF2B5EF4-FFF2-40B4-BE49-F238E27FC236}">
                  <a16:creationId xmlns:a16="http://schemas.microsoft.com/office/drawing/2014/main" id="{604347E1-5EB8-4316-8D18-314A8F2C366E}"/>
                </a:ext>
              </a:extLst>
            </p:cNvPr>
            <p:cNvSpPr txBox="1">
              <a:spLocks noChangeArrowheads="1"/>
            </p:cNvSpPr>
            <p:nvPr/>
          </p:nvSpPr>
          <p:spPr bwMode="auto">
            <a:xfrm>
              <a:off x="7000892" y="1357298"/>
              <a:ext cx="1500198" cy="63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150000"/>
                </a:lnSpc>
              </a:pPr>
              <a:r>
                <a:rPr kumimoji="0" lang="zh-CN" altLang="en-US" sz="2800" b="1" dirty="0">
                  <a:solidFill>
                    <a:srgbClr val="C00000"/>
                  </a:solidFill>
                  <a:latin typeface="黑体" panose="02010609060101010101" pitchFamily="49" charset="-122"/>
                  <a:ea typeface="黑体" panose="02010609060101010101" pitchFamily="49" charset="-122"/>
                </a:rPr>
                <a:t>“分”</a:t>
              </a:r>
              <a:endParaRPr kumimoji="0" lang="en-US" altLang="zh-CN" sz="2800" b="1" dirty="0">
                <a:solidFill>
                  <a:srgbClr val="C00000"/>
                </a:solidFill>
                <a:latin typeface="黑体" panose="02010609060101010101" pitchFamily="49" charset="-122"/>
                <a:ea typeface="黑体" panose="02010609060101010101" pitchFamily="49" charset="-122"/>
              </a:endParaRPr>
            </a:p>
          </p:txBody>
        </p:sp>
        <p:sp>
          <p:nvSpPr>
            <p:cNvPr id="16" name="矩形 11">
              <a:extLst>
                <a:ext uri="{FF2B5EF4-FFF2-40B4-BE49-F238E27FC236}">
                  <a16:creationId xmlns:a16="http://schemas.microsoft.com/office/drawing/2014/main" id="{922C7E98-EFEB-47F9-B5A5-D49343A8E6E4}"/>
                </a:ext>
              </a:extLst>
            </p:cNvPr>
            <p:cNvSpPr>
              <a:spLocks noChangeArrowheads="1"/>
            </p:cNvSpPr>
            <p:nvPr/>
          </p:nvSpPr>
          <p:spPr bwMode="auto">
            <a:xfrm>
              <a:off x="7143768" y="2500306"/>
              <a:ext cx="1266693" cy="63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150000"/>
                </a:lnSpc>
              </a:pPr>
              <a:r>
                <a:rPr kumimoji="0" lang="zh-CN" altLang="en-US" sz="2800" b="1" dirty="0">
                  <a:solidFill>
                    <a:srgbClr val="C00000"/>
                  </a:solidFill>
                  <a:latin typeface="黑体" panose="02010609060101010101" pitchFamily="49" charset="-122"/>
                  <a:ea typeface="黑体" panose="02010609060101010101" pitchFamily="49" charset="-122"/>
                </a:rPr>
                <a:t>“切”</a:t>
              </a:r>
              <a:endParaRPr kumimoji="0" lang="en-US" altLang="zh-CN" sz="2800" b="1" dirty="0">
                <a:solidFill>
                  <a:srgbClr val="C00000"/>
                </a:solidFill>
                <a:latin typeface="黑体" panose="02010609060101010101" pitchFamily="49" charset="-122"/>
                <a:ea typeface="黑体" panose="02010609060101010101" pitchFamily="49" charset="-122"/>
              </a:endParaRPr>
            </a:p>
          </p:txBody>
        </p:sp>
        <p:sp>
          <p:nvSpPr>
            <p:cNvPr id="17" name="矩形 12">
              <a:extLst>
                <a:ext uri="{FF2B5EF4-FFF2-40B4-BE49-F238E27FC236}">
                  <a16:creationId xmlns:a16="http://schemas.microsoft.com/office/drawing/2014/main" id="{16A94AEF-21E4-4007-84E8-D04140452266}"/>
                </a:ext>
              </a:extLst>
            </p:cNvPr>
            <p:cNvSpPr>
              <a:spLocks noChangeArrowheads="1"/>
            </p:cNvSpPr>
            <p:nvPr/>
          </p:nvSpPr>
          <p:spPr bwMode="auto">
            <a:xfrm>
              <a:off x="7143768" y="3071810"/>
              <a:ext cx="126669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150000"/>
                </a:lnSpc>
              </a:pPr>
              <a:r>
                <a:rPr kumimoji="0" lang="zh-CN" altLang="en-US" sz="2800" b="1">
                  <a:solidFill>
                    <a:srgbClr val="C00000"/>
                  </a:solidFill>
                  <a:latin typeface="黑体" panose="02010609060101010101" pitchFamily="49" charset="-122"/>
                  <a:ea typeface="黑体" panose="02010609060101010101" pitchFamily="49" charset="-122"/>
                </a:rPr>
                <a:t>“接”</a:t>
              </a:r>
              <a:endParaRPr kumimoji="0" lang="en-US" altLang="zh-CN" sz="2800" b="1">
                <a:solidFill>
                  <a:srgbClr val="C00000"/>
                </a:solidFill>
                <a:latin typeface="黑体" panose="02010609060101010101" pitchFamily="49" charset="-122"/>
                <a:ea typeface="黑体" panose="02010609060101010101" pitchFamily="49" charset="-122"/>
              </a:endParaRPr>
            </a:p>
          </p:txBody>
        </p:sp>
        <p:sp>
          <p:nvSpPr>
            <p:cNvPr id="18" name="矩形 13">
              <a:extLst>
                <a:ext uri="{FF2B5EF4-FFF2-40B4-BE49-F238E27FC236}">
                  <a16:creationId xmlns:a16="http://schemas.microsoft.com/office/drawing/2014/main" id="{EE721F9D-295E-4167-8D0D-C512260E9591}"/>
                </a:ext>
              </a:extLst>
            </p:cNvPr>
            <p:cNvSpPr>
              <a:spLocks noChangeArrowheads="1"/>
            </p:cNvSpPr>
            <p:nvPr/>
          </p:nvSpPr>
          <p:spPr bwMode="auto">
            <a:xfrm>
              <a:off x="7162959" y="4143380"/>
              <a:ext cx="126669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150000"/>
                </a:lnSpc>
              </a:pPr>
              <a:r>
                <a:rPr kumimoji="0" lang="zh-CN" altLang="en-US" sz="2800" b="1">
                  <a:solidFill>
                    <a:srgbClr val="C00000"/>
                  </a:solidFill>
                  <a:latin typeface="黑体" panose="02010609060101010101" pitchFamily="49" charset="-122"/>
                  <a:ea typeface="黑体" panose="02010609060101010101" pitchFamily="49" charset="-122"/>
                </a:rPr>
                <a:t>“转”</a:t>
              </a:r>
              <a:endParaRPr kumimoji="0" lang="en-US" altLang="zh-CN" sz="2800" b="1">
                <a:solidFill>
                  <a:srgbClr val="C00000"/>
                </a:solidFill>
                <a:latin typeface="黑体" panose="02010609060101010101" pitchFamily="49" charset="-122"/>
                <a:ea typeface="黑体" panose="02010609060101010101" pitchFamily="49" charset="-122"/>
              </a:endParaRPr>
            </a:p>
          </p:txBody>
        </p:sp>
        <p:sp>
          <p:nvSpPr>
            <p:cNvPr id="19" name="矩形 14">
              <a:extLst>
                <a:ext uri="{FF2B5EF4-FFF2-40B4-BE49-F238E27FC236}">
                  <a16:creationId xmlns:a16="http://schemas.microsoft.com/office/drawing/2014/main" id="{AFCC913F-F3BA-44DA-A79B-CC6A445D35FB}"/>
                </a:ext>
              </a:extLst>
            </p:cNvPr>
            <p:cNvSpPr>
              <a:spLocks noChangeArrowheads="1"/>
            </p:cNvSpPr>
            <p:nvPr/>
          </p:nvSpPr>
          <p:spPr bwMode="auto">
            <a:xfrm>
              <a:off x="7215206" y="5572140"/>
              <a:ext cx="126669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lnSpc>
                  <a:spcPct val="150000"/>
                </a:lnSpc>
              </a:pPr>
              <a:r>
                <a:rPr kumimoji="0" lang="zh-CN" altLang="en-US" sz="2800" b="1">
                  <a:solidFill>
                    <a:srgbClr val="C00000"/>
                  </a:solidFill>
                  <a:latin typeface="黑体" panose="02010609060101010101" pitchFamily="49" charset="-122"/>
                  <a:ea typeface="黑体" panose="02010609060101010101" pitchFamily="49" charset="-122"/>
                </a:rPr>
                <a:t>“筛”</a:t>
              </a:r>
            </a:p>
          </p:txBody>
        </p:sp>
        <p:cxnSp>
          <p:nvCxnSpPr>
            <p:cNvPr id="20" name="直接箭头连接符 23">
              <a:extLst>
                <a:ext uri="{FF2B5EF4-FFF2-40B4-BE49-F238E27FC236}">
                  <a16:creationId xmlns:a16="http://schemas.microsoft.com/office/drawing/2014/main" id="{CB6EAABD-A211-409F-93CF-0CAAC7C324ED}"/>
                </a:ext>
              </a:extLst>
            </p:cNvPr>
            <p:cNvCxnSpPr>
              <a:cxnSpLocks noChangeShapeType="1"/>
            </p:cNvCxnSpPr>
            <p:nvPr/>
          </p:nvCxnSpPr>
          <p:spPr bwMode="auto">
            <a:xfrm rot="5400000">
              <a:off x="7573190" y="2285198"/>
              <a:ext cx="428628" cy="1588"/>
            </a:xfrm>
            <a:prstGeom prst="straightConnector1">
              <a:avLst/>
            </a:prstGeom>
            <a:noFill/>
            <a:ln w="38100" cap="sq" algn="ctr">
              <a:solidFill>
                <a:schemeClr val="tx1"/>
              </a:solidFill>
              <a:round/>
              <a:headEnd type="none" w="sm" len="sm"/>
              <a:tailEnd type="stealth" w="med" len="med"/>
            </a:ln>
            <a:extLst>
              <a:ext uri="{909E8E84-426E-40DD-AFC4-6F175D3DCCD1}">
                <a14:hiddenFill xmlns:a14="http://schemas.microsoft.com/office/drawing/2010/main">
                  <a:noFill/>
                </a14:hiddenFill>
              </a:ext>
            </a:extLst>
          </p:spPr>
        </p:cxnSp>
        <p:cxnSp>
          <p:nvCxnSpPr>
            <p:cNvPr id="21" name="直接箭头连接符 24">
              <a:extLst>
                <a:ext uri="{FF2B5EF4-FFF2-40B4-BE49-F238E27FC236}">
                  <a16:creationId xmlns:a16="http://schemas.microsoft.com/office/drawing/2014/main" id="{720007CA-B4AA-4D10-B869-E85E69D9ACC9}"/>
                </a:ext>
              </a:extLst>
            </p:cNvPr>
            <p:cNvCxnSpPr>
              <a:cxnSpLocks noChangeShapeType="1"/>
            </p:cNvCxnSpPr>
            <p:nvPr/>
          </p:nvCxnSpPr>
          <p:spPr bwMode="auto">
            <a:xfrm rot="5400000">
              <a:off x="7573190" y="3999710"/>
              <a:ext cx="428628" cy="1588"/>
            </a:xfrm>
            <a:prstGeom prst="straightConnector1">
              <a:avLst/>
            </a:prstGeom>
            <a:noFill/>
            <a:ln w="38100" cap="sq" algn="ctr">
              <a:solidFill>
                <a:schemeClr val="tx1"/>
              </a:solidFill>
              <a:round/>
              <a:headEnd type="none" w="sm" len="sm"/>
              <a:tailEnd type="stealth" w="med" len="med"/>
            </a:ln>
            <a:extLst>
              <a:ext uri="{909E8E84-426E-40DD-AFC4-6F175D3DCCD1}">
                <a14:hiddenFill xmlns:a14="http://schemas.microsoft.com/office/drawing/2010/main">
                  <a:noFill/>
                </a14:hiddenFill>
              </a:ext>
            </a:extLst>
          </p:spPr>
        </p:cxnSp>
        <p:cxnSp>
          <p:nvCxnSpPr>
            <p:cNvPr id="22" name="直接箭头连接符 25">
              <a:extLst>
                <a:ext uri="{FF2B5EF4-FFF2-40B4-BE49-F238E27FC236}">
                  <a16:creationId xmlns:a16="http://schemas.microsoft.com/office/drawing/2014/main" id="{37FEC787-CC9C-44EF-96A9-A2BE9A6CF2C8}"/>
                </a:ext>
              </a:extLst>
            </p:cNvPr>
            <p:cNvCxnSpPr>
              <a:cxnSpLocks noChangeShapeType="1"/>
            </p:cNvCxnSpPr>
            <p:nvPr/>
          </p:nvCxnSpPr>
          <p:spPr bwMode="auto">
            <a:xfrm rot="5400000">
              <a:off x="7573190" y="5214156"/>
              <a:ext cx="428628" cy="1588"/>
            </a:xfrm>
            <a:prstGeom prst="straightConnector1">
              <a:avLst/>
            </a:prstGeom>
            <a:noFill/>
            <a:ln w="38100" cap="sq" algn="ctr">
              <a:solidFill>
                <a:schemeClr val="tx1"/>
              </a:solidFill>
              <a:round/>
              <a:headEnd type="none" w="sm" len="sm"/>
              <a:tailEnd type="stealth" w="med" len="med"/>
            </a:ln>
            <a:extLst>
              <a:ext uri="{909E8E84-426E-40DD-AFC4-6F175D3DCCD1}">
                <a14:hiddenFill xmlns:a14="http://schemas.microsoft.com/office/drawing/2010/main">
                  <a:noFill/>
                </a14:hiddenFill>
              </a:ext>
            </a:extLst>
          </p:spPr>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4146" name="图片 3">
            <a:extLst>
              <a:ext uri="{FF2B5EF4-FFF2-40B4-BE49-F238E27FC236}">
                <a16:creationId xmlns:a16="http://schemas.microsoft.com/office/drawing/2014/main" id="{6BECEE38-70C5-4BE1-B1E4-F3397FC277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6525"/>
            <a:ext cx="6832600" cy="663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2FBEEE9E-A753-43FE-9004-DF27BBF56439}"/>
              </a:ext>
            </a:extLst>
          </p:cNvPr>
          <p:cNvSpPr>
            <a:spLocks noGrp="1"/>
          </p:cNvSpPr>
          <p:nvPr>
            <p:ph type="sldNum" sz="quarter" idx="10"/>
          </p:nvPr>
        </p:nvSpPr>
        <p:spPr/>
        <p:txBody>
          <a:bodyPr/>
          <a:lstStyle/>
          <a:p>
            <a:pPr>
              <a:defRPr/>
            </a:pPr>
            <a:fld id="{684BB4A9-0BAE-4224-8667-056700FD5D04}" type="slidenum">
              <a:rPr lang="en-US" altLang="zh-CN"/>
              <a:pPr>
                <a:defRPr/>
              </a:pPr>
              <a:t>79</a:t>
            </a:fld>
            <a:endParaRPr lang="en-US" altLang="zh-CN"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20_25TiPlasmid-U">
            <a:extLst>
              <a:ext uri="{FF2B5EF4-FFF2-40B4-BE49-F238E27FC236}">
                <a16:creationId xmlns:a16="http://schemas.microsoft.com/office/drawing/2014/main" id="{A0951454-CE73-4802-90B5-740EEC7089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926"/>
          <a:stretch>
            <a:fillRect/>
          </a:stretch>
        </p:blipFill>
        <p:spPr bwMode="auto">
          <a:xfrm>
            <a:off x="604838" y="168275"/>
            <a:ext cx="7932737" cy="647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8">
            <a:extLst>
              <a:ext uri="{FF2B5EF4-FFF2-40B4-BE49-F238E27FC236}">
                <a16:creationId xmlns:a16="http://schemas.microsoft.com/office/drawing/2014/main" id="{5DC817A3-EA07-469C-9937-B8EE4CAC982E}"/>
              </a:ext>
            </a:extLst>
          </p:cNvPr>
          <p:cNvSpPr>
            <a:spLocks noChangeArrowheads="1"/>
          </p:cNvSpPr>
          <p:nvPr/>
        </p:nvSpPr>
        <p:spPr bwMode="auto">
          <a:xfrm>
            <a:off x="642938" y="219075"/>
            <a:ext cx="1966912" cy="328613"/>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436" name="Rectangle 9">
            <a:extLst>
              <a:ext uri="{FF2B5EF4-FFF2-40B4-BE49-F238E27FC236}">
                <a16:creationId xmlns:a16="http://schemas.microsoft.com/office/drawing/2014/main" id="{5C4FA253-BADA-4286-BDF0-B019237C56EE}"/>
              </a:ext>
            </a:extLst>
          </p:cNvPr>
          <p:cNvSpPr>
            <a:spLocks noChangeArrowheads="1"/>
          </p:cNvSpPr>
          <p:nvPr/>
        </p:nvSpPr>
        <p:spPr bwMode="auto">
          <a:xfrm>
            <a:off x="6389688" y="3806825"/>
            <a:ext cx="1960562" cy="334963"/>
          </a:xfrm>
          <a:prstGeom prst="rect">
            <a:avLst/>
          </a:prstGeom>
          <a:solidFill>
            <a:srgbClr val="FECD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endParaRPr lang="zh-CN" altLang="en-US"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437" name="Line 18">
            <a:extLst>
              <a:ext uri="{FF2B5EF4-FFF2-40B4-BE49-F238E27FC236}">
                <a16:creationId xmlns:a16="http://schemas.microsoft.com/office/drawing/2014/main" id="{F738F6B6-D890-4CEA-8602-659DDFD90F38}"/>
              </a:ext>
            </a:extLst>
          </p:cNvPr>
          <p:cNvSpPr>
            <a:spLocks noChangeShapeType="1"/>
          </p:cNvSpPr>
          <p:nvPr/>
        </p:nvSpPr>
        <p:spPr bwMode="auto">
          <a:xfrm>
            <a:off x="1962150" y="2197100"/>
            <a:ext cx="400050" cy="2159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38" name="Line 19">
            <a:extLst>
              <a:ext uri="{FF2B5EF4-FFF2-40B4-BE49-F238E27FC236}">
                <a16:creationId xmlns:a16="http://schemas.microsoft.com/office/drawing/2014/main" id="{8D1D803B-5C28-43C5-A30D-621BB61D3E8E}"/>
              </a:ext>
            </a:extLst>
          </p:cNvPr>
          <p:cNvSpPr>
            <a:spLocks noChangeShapeType="1"/>
          </p:cNvSpPr>
          <p:nvPr/>
        </p:nvSpPr>
        <p:spPr bwMode="auto">
          <a:xfrm flipV="1">
            <a:off x="2216150" y="3244850"/>
            <a:ext cx="503238" cy="8890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39" name="Line 20">
            <a:extLst>
              <a:ext uri="{FF2B5EF4-FFF2-40B4-BE49-F238E27FC236}">
                <a16:creationId xmlns:a16="http://schemas.microsoft.com/office/drawing/2014/main" id="{AD033806-74B9-421E-A6F6-6653F44689BF}"/>
              </a:ext>
            </a:extLst>
          </p:cNvPr>
          <p:cNvSpPr>
            <a:spLocks noChangeShapeType="1"/>
          </p:cNvSpPr>
          <p:nvPr/>
        </p:nvSpPr>
        <p:spPr bwMode="auto">
          <a:xfrm>
            <a:off x="2914650" y="3308350"/>
            <a:ext cx="146050" cy="2603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40" name="Line 21">
            <a:extLst>
              <a:ext uri="{FF2B5EF4-FFF2-40B4-BE49-F238E27FC236}">
                <a16:creationId xmlns:a16="http://schemas.microsoft.com/office/drawing/2014/main" id="{61ADEA0C-78D0-4729-8BC0-86B5E6CC11AD}"/>
              </a:ext>
            </a:extLst>
          </p:cNvPr>
          <p:cNvSpPr>
            <a:spLocks noChangeShapeType="1"/>
          </p:cNvSpPr>
          <p:nvPr/>
        </p:nvSpPr>
        <p:spPr bwMode="auto">
          <a:xfrm flipV="1">
            <a:off x="1816100" y="5232400"/>
            <a:ext cx="520700" cy="133350"/>
          </a:xfrm>
          <a:prstGeom prst="line">
            <a:avLst/>
          </a:prstGeom>
          <a:noFill/>
          <a:ln w="254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41" name="TextBox 4">
            <a:extLst>
              <a:ext uri="{FF2B5EF4-FFF2-40B4-BE49-F238E27FC236}">
                <a16:creationId xmlns:a16="http://schemas.microsoft.com/office/drawing/2014/main" id="{78CAE976-A5DE-4ECE-A0E8-298440C381E4}"/>
              </a:ext>
            </a:extLst>
          </p:cNvPr>
          <p:cNvSpPr txBox="1">
            <a:spLocks noChangeArrowheads="1"/>
          </p:cNvSpPr>
          <p:nvPr/>
        </p:nvSpPr>
        <p:spPr bwMode="auto">
          <a:xfrm>
            <a:off x="687388" y="149225"/>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技术</a:t>
            </a:r>
          </a:p>
        </p:txBody>
      </p:sp>
      <p:sp>
        <p:nvSpPr>
          <p:cNvPr id="18442" name="TextBox 4">
            <a:extLst>
              <a:ext uri="{FF2B5EF4-FFF2-40B4-BE49-F238E27FC236}">
                <a16:creationId xmlns:a16="http://schemas.microsoft.com/office/drawing/2014/main" id="{4542E70B-1356-424F-809D-75526D3E8B14}"/>
              </a:ext>
            </a:extLst>
          </p:cNvPr>
          <p:cNvSpPr txBox="1">
            <a:spLocks noChangeArrowheads="1"/>
          </p:cNvSpPr>
          <p:nvPr/>
        </p:nvSpPr>
        <p:spPr bwMode="auto">
          <a:xfrm>
            <a:off x="6450013" y="3732213"/>
            <a:ext cx="1892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结果</a:t>
            </a:r>
          </a:p>
        </p:txBody>
      </p:sp>
      <p:sp>
        <p:nvSpPr>
          <p:cNvPr id="18443" name="TextBox 4">
            <a:extLst>
              <a:ext uri="{FF2B5EF4-FFF2-40B4-BE49-F238E27FC236}">
                <a16:creationId xmlns:a16="http://schemas.microsoft.com/office/drawing/2014/main" id="{F64EBF67-0D36-4C30-B3D6-FA7E156952A0}"/>
              </a:ext>
            </a:extLst>
          </p:cNvPr>
          <p:cNvSpPr txBox="1">
            <a:spLocks noChangeArrowheads="1"/>
          </p:cNvSpPr>
          <p:nvPr/>
        </p:nvSpPr>
        <p:spPr bwMode="auto">
          <a:xfrm>
            <a:off x="1447800" y="666750"/>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土壤农杆菌</a:t>
            </a:r>
          </a:p>
        </p:txBody>
      </p:sp>
      <p:sp>
        <p:nvSpPr>
          <p:cNvPr id="18444" name="TextBox 4">
            <a:extLst>
              <a:ext uri="{FF2B5EF4-FFF2-40B4-BE49-F238E27FC236}">
                <a16:creationId xmlns:a16="http://schemas.microsoft.com/office/drawing/2014/main" id="{A97896D2-DE8E-4B54-90AD-2EF747D4D9F4}"/>
              </a:ext>
            </a:extLst>
          </p:cNvPr>
          <p:cNvSpPr txBox="1">
            <a:spLocks noChangeArrowheads="1"/>
          </p:cNvSpPr>
          <p:nvPr/>
        </p:nvSpPr>
        <p:spPr bwMode="auto">
          <a:xfrm>
            <a:off x="568325" y="1933575"/>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Ti</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质粒</a:t>
            </a:r>
          </a:p>
        </p:txBody>
      </p:sp>
      <p:sp>
        <p:nvSpPr>
          <p:cNvPr id="18445" name="TextBox 4">
            <a:extLst>
              <a:ext uri="{FF2B5EF4-FFF2-40B4-BE49-F238E27FC236}">
                <a16:creationId xmlns:a16="http://schemas.microsoft.com/office/drawing/2014/main" id="{D132F213-C70C-4DF3-8029-F791ED7EAFB8}"/>
              </a:ext>
            </a:extLst>
          </p:cNvPr>
          <p:cNvSpPr txBox="1">
            <a:spLocks noChangeArrowheads="1"/>
          </p:cNvSpPr>
          <p:nvPr/>
        </p:nvSpPr>
        <p:spPr bwMode="auto">
          <a:xfrm>
            <a:off x="2514600" y="3346450"/>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T DNA</a:t>
            </a:r>
            <a:endParaRPr lang="zh-CN" altLang="en-US" sz="2400" b="1">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8446" name="TextBox 4">
            <a:extLst>
              <a:ext uri="{FF2B5EF4-FFF2-40B4-BE49-F238E27FC236}">
                <a16:creationId xmlns:a16="http://schemas.microsoft.com/office/drawing/2014/main" id="{B9D875E9-FCB5-42AE-B299-5C400555D8D3}"/>
              </a:ext>
            </a:extLst>
          </p:cNvPr>
          <p:cNvSpPr txBox="1">
            <a:spLocks noChangeArrowheads="1"/>
          </p:cNvSpPr>
          <p:nvPr/>
        </p:nvSpPr>
        <p:spPr bwMode="auto">
          <a:xfrm>
            <a:off x="682625" y="3109913"/>
            <a:ext cx="1892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酶切位点</a:t>
            </a:r>
          </a:p>
        </p:txBody>
      </p:sp>
      <p:sp>
        <p:nvSpPr>
          <p:cNvPr id="18447" name="TextBox 4">
            <a:extLst>
              <a:ext uri="{FF2B5EF4-FFF2-40B4-BE49-F238E27FC236}">
                <a16:creationId xmlns:a16="http://schemas.microsoft.com/office/drawing/2014/main" id="{5E02AAD6-D5C8-4987-9C16-9715A2C5772C}"/>
              </a:ext>
            </a:extLst>
          </p:cNvPr>
          <p:cNvSpPr txBox="1">
            <a:spLocks noChangeArrowheads="1"/>
          </p:cNvSpPr>
          <p:nvPr/>
        </p:nvSpPr>
        <p:spPr bwMode="auto">
          <a:xfrm>
            <a:off x="-1588" y="3813175"/>
            <a:ext cx="1963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含目的基因的</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片段</a:t>
            </a:r>
          </a:p>
        </p:txBody>
      </p:sp>
      <p:sp>
        <p:nvSpPr>
          <p:cNvPr id="18448" name="TextBox 4">
            <a:extLst>
              <a:ext uri="{FF2B5EF4-FFF2-40B4-BE49-F238E27FC236}">
                <a16:creationId xmlns:a16="http://schemas.microsoft.com/office/drawing/2014/main" id="{5FD5A054-33BE-4985-BF75-902E0B0ED4B3}"/>
              </a:ext>
            </a:extLst>
          </p:cNvPr>
          <p:cNvSpPr txBox="1">
            <a:spLocks noChangeArrowheads="1"/>
          </p:cNvSpPr>
          <p:nvPr/>
        </p:nvSpPr>
        <p:spPr bwMode="auto">
          <a:xfrm>
            <a:off x="85725" y="5133975"/>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重组</a:t>
            </a: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Ti</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质粒</a:t>
            </a:r>
          </a:p>
        </p:txBody>
      </p:sp>
      <p:sp>
        <p:nvSpPr>
          <p:cNvPr id="18449" name="TextBox 4">
            <a:extLst>
              <a:ext uri="{FF2B5EF4-FFF2-40B4-BE49-F238E27FC236}">
                <a16:creationId xmlns:a16="http://schemas.microsoft.com/office/drawing/2014/main" id="{ECF91E9C-6C50-4007-8BDF-196C5D27019D}"/>
              </a:ext>
            </a:extLst>
          </p:cNvPr>
          <p:cNvSpPr txBox="1">
            <a:spLocks noChangeArrowheads="1"/>
          </p:cNvSpPr>
          <p:nvPr/>
        </p:nvSpPr>
        <p:spPr bwMode="auto">
          <a:xfrm>
            <a:off x="6132513" y="6186488"/>
            <a:ext cx="2667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产生新性状的植物</a:t>
            </a:r>
          </a:p>
        </p:txBody>
      </p:sp>
      <p:sp>
        <p:nvSpPr>
          <p:cNvPr id="18450" name="矩形 18">
            <a:extLst>
              <a:ext uri="{FF2B5EF4-FFF2-40B4-BE49-F238E27FC236}">
                <a16:creationId xmlns:a16="http://schemas.microsoft.com/office/drawing/2014/main" id="{377663A7-2D84-4776-903F-6C3B2CD6BF76}"/>
              </a:ext>
            </a:extLst>
          </p:cNvPr>
          <p:cNvSpPr>
            <a:spLocks noChangeArrowheads="1"/>
          </p:cNvSpPr>
          <p:nvPr/>
        </p:nvSpPr>
        <p:spPr bwMode="auto">
          <a:xfrm>
            <a:off x="3800475" y="123825"/>
            <a:ext cx="5238750"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0838" indent="-350838">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150000"/>
              </a:lnSpc>
              <a:spcAft>
                <a:spcPct val="20000"/>
              </a:spcAft>
              <a:buClr>
                <a:schemeClr val="tx2"/>
              </a:buClr>
              <a:buFontTx/>
              <a:buChar char="•"/>
            </a:pPr>
            <a:r>
              <a:rPr kumimoji="0" lang="zh-CN" altLang="en-US" sz="2800" b="1">
                <a:latin typeface="Times New Roman" panose="02020603050405020304" pitchFamily="18" charset="0"/>
                <a:ea typeface="黑体" panose="02010609060101010101" pitchFamily="49" charset="-122"/>
                <a:cs typeface="Times New Roman" panose="02020603050405020304" pitchFamily="18" charset="0"/>
              </a:rPr>
              <a:t>目的基因插入</a:t>
            </a:r>
            <a:r>
              <a:rPr kumimoji="0" lang="en-US" altLang="zh-CN" sz="2800" b="1">
                <a:latin typeface="Times New Roman" panose="02020603050405020304" pitchFamily="18" charset="0"/>
                <a:ea typeface="黑体" panose="02010609060101010101" pitchFamily="49" charset="-122"/>
                <a:cs typeface="Times New Roman" panose="02020603050405020304" pitchFamily="18" charset="0"/>
              </a:rPr>
              <a:t>Ti</a:t>
            </a:r>
            <a:r>
              <a:rPr kumimoji="0" lang="zh-CN" altLang="en-US" sz="2800" b="1">
                <a:latin typeface="Times New Roman" panose="02020603050405020304" pitchFamily="18" charset="0"/>
                <a:ea typeface="黑体" panose="02010609060101010101" pitchFamily="49" charset="-122"/>
                <a:cs typeface="Times New Roman" panose="02020603050405020304" pitchFamily="18" charset="0"/>
              </a:rPr>
              <a:t>质粒的</a:t>
            </a:r>
            <a:r>
              <a:rPr kumimoji="0" lang="en-US" altLang="zh-CN" sz="2800" b="1">
                <a:latin typeface="Times New Roman" panose="02020603050405020304" pitchFamily="18" charset="0"/>
                <a:ea typeface="黑体" panose="02010609060101010101" pitchFamily="49" charset="-122"/>
                <a:cs typeface="Times New Roman" panose="02020603050405020304" pitchFamily="18" charset="0"/>
              </a:rPr>
              <a:t>T-DNA</a:t>
            </a:r>
            <a:r>
              <a:rPr kumimoji="0" lang="zh-CN" altLang="en-US" sz="2800" b="1">
                <a:latin typeface="Times New Roman" panose="02020603050405020304" pitchFamily="18" charset="0"/>
                <a:ea typeface="黑体" panose="02010609060101010101" pitchFamily="49" charset="-122"/>
                <a:cs typeface="Times New Roman" panose="02020603050405020304" pitchFamily="18" charset="0"/>
              </a:rPr>
              <a:t>上</a:t>
            </a:r>
            <a:r>
              <a:rPr kumimoji="0" lang="zh-CN" altLang="en-US" sz="2800" b="1">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2800" b="1">
                <a:latin typeface="Times New Roman" panose="02020603050405020304" pitchFamily="18" charset="0"/>
                <a:ea typeface="黑体" panose="02010609060101010101" pitchFamily="49" charset="-122"/>
                <a:cs typeface="Times New Roman" panose="02020603050405020304" pitchFamily="18" charset="0"/>
              </a:rPr>
              <a:t>农杆菌→导入植物细胞→  整合到受体细胞的染色体上→  目的基因的遗传特性得以维持稳定和表达</a:t>
            </a:r>
          </a:p>
        </p:txBody>
      </p:sp>
      <p:sp>
        <p:nvSpPr>
          <p:cNvPr id="3" name="灯片编号占位符 2">
            <a:extLst>
              <a:ext uri="{FF2B5EF4-FFF2-40B4-BE49-F238E27FC236}">
                <a16:creationId xmlns:a16="http://schemas.microsoft.com/office/drawing/2014/main" id="{C3C9047B-23A3-4B78-ACE6-A1EF9FB73CD6}"/>
              </a:ext>
            </a:extLst>
          </p:cNvPr>
          <p:cNvSpPr>
            <a:spLocks noGrp="1"/>
          </p:cNvSpPr>
          <p:nvPr>
            <p:ph type="sldNum" sz="quarter" idx="10"/>
          </p:nvPr>
        </p:nvSpPr>
        <p:spPr/>
        <p:txBody>
          <a:bodyPr/>
          <a:lstStyle/>
          <a:p>
            <a:pPr>
              <a:defRPr/>
            </a:pPr>
            <a:fld id="{1FD812E7-3D21-47F6-8593-93346625F68F}" type="slidenum">
              <a:rPr lang="en-US" altLang="zh-CN"/>
              <a:pPr>
                <a:defRPr/>
              </a:pPr>
              <a:t>8</a:t>
            </a:fld>
            <a:endParaRPr lang="en-US" altLang="zh-CN" dirty="0"/>
          </a:p>
        </p:txBody>
      </p:sp>
    </p:spTree>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5170" name="图片 5">
            <a:extLst>
              <a:ext uri="{FF2B5EF4-FFF2-40B4-BE49-F238E27FC236}">
                <a16:creationId xmlns:a16="http://schemas.microsoft.com/office/drawing/2014/main" id="{DD8FEB63-87F8-4C88-98ED-5DCA9AF7CE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3597275"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6C2DFD46-2D1B-40A4-863F-BC23A5111E73}"/>
              </a:ext>
            </a:extLst>
          </p:cNvPr>
          <p:cNvSpPr>
            <a:spLocks noGrp="1"/>
          </p:cNvSpPr>
          <p:nvPr>
            <p:ph type="sldNum" sz="quarter" idx="10"/>
          </p:nvPr>
        </p:nvSpPr>
        <p:spPr/>
        <p:txBody>
          <a:bodyPr/>
          <a:lstStyle/>
          <a:p>
            <a:pPr>
              <a:defRPr/>
            </a:pPr>
            <a:fld id="{CE81FC86-1AF4-45AD-A613-B09F7A175432}" type="slidenum">
              <a:rPr lang="en-US" altLang="zh-CN"/>
              <a:pPr>
                <a:defRPr/>
              </a:pPr>
              <a:t>80</a:t>
            </a:fld>
            <a:endParaRPr lang="en-US" altLang="zh-CN" dirty="0"/>
          </a:p>
        </p:txBody>
      </p:sp>
      <p:sp>
        <p:nvSpPr>
          <p:cNvPr id="135173" name="文本框 3">
            <a:extLst>
              <a:ext uri="{FF2B5EF4-FFF2-40B4-BE49-F238E27FC236}">
                <a16:creationId xmlns:a16="http://schemas.microsoft.com/office/drawing/2014/main" id="{C98A3C38-7DD3-46F0-B9FC-1708D10C9B94}"/>
              </a:ext>
            </a:extLst>
          </p:cNvPr>
          <p:cNvSpPr txBox="1">
            <a:spLocks noChangeArrowheads="1"/>
          </p:cNvSpPr>
          <p:nvPr/>
        </p:nvSpPr>
        <p:spPr bwMode="auto">
          <a:xfrm>
            <a:off x="2667000" y="6354763"/>
            <a:ext cx="2743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dirty="0">
                <a:latin typeface="微软雅黑" panose="020B0503020204020204" pitchFamily="34" charset="-122"/>
                <a:ea typeface="微软雅黑" panose="020B0503020204020204" pitchFamily="34" charset="-122"/>
              </a:rPr>
              <a:t>非同源末端连接</a:t>
            </a:r>
          </a:p>
        </p:txBody>
      </p:sp>
      <p:sp>
        <p:nvSpPr>
          <p:cNvPr id="135174" name="文本框 8">
            <a:extLst>
              <a:ext uri="{FF2B5EF4-FFF2-40B4-BE49-F238E27FC236}">
                <a16:creationId xmlns:a16="http://schemas.microsoft.com/office/drawing/2014/main" id="{5E36D52C-52CA-4ED0-90B6-B1AE3497EE8A}"/>
              </a:ext>
            </a:extLst>
          </p:cNvPr>
          <p:cNvSpPr txBox="1">
            <a:spLocks noChangeArrowheads="1"/>
          </p:cNvSpPr>
          <p:nvPr/>
        </p:nvSpPr>
        <p:spPr bwMode="auto">
          <a:xfrm>
            <a:off x="5486400" y="6334125"/>
            <a:ext cx="2743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dirty="0">
                <a:latin typeface="微软雅黑" panose="020B0503020204020204" pitchFamily="34" charset="-122"/>
                <a:ea typeface="微软雅黑" panose="020B0503020204020204" pitchFamily="34" charset="-122"/>
              </a:rPr>
              <a:t>同源定向修复</a:t>
            </a:r>
          </a:p>
        </p:txBody>
      </p:sp>
      <p:grpSp>
        <p:nvGrpSpPr>
          <p:cNvPr id="4" name="组合 3">
            <a:extLst>
              <a:ext uri="{FF2B5EF4-FFF2-40B4-BE49-F238E27FC236}">
                <a16:creationId xmlns:a16="http://schemas.microsoft.com/office/drawing/2014/main" id="{746B4F87-4CD2-498A-B9BB-B962D01BAC90}"/>
              </a:ext>
            </a:extLst>
          </p:cNvPr>
          <p:cNvGrpSpPr/>
          <p:nvPr/>
        </p:nvGrpSpPr>
        <p:grpSpPr>
          <a:xfrm>
            <a:off x="3276600" y="381000"/>
            <a:ext cx="5620062" cy="5943600"/>
            <a:chOff x="3276600" y="381000"/>
            <a:chExt cx="5620062" cy="5943600"/>
          </a:xfrm>
        </p:grpSpPr>
        <p:pic>
          <p:nvPicPr>
            <p:cNvPr id="135171" name="图片 6">
              <a:extLst>
                <a:ext uri="{FF2B5EF4-FFF2-40B4-BE49-F238E27FC236}">
                  <a16:creationId xmlns:a16="http://schemas.microsoft.com/office/drawing/2014/main" id="{5ACFA686-DEDB-4EBC-A148-694209A7AF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381000"/>
              <a:ext cx="521335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a:extLst>
                <a:ext uri="{FF2B5EF4-FFF2-40B4-BE49-F238E27FC236}">
                  <a16:creationId xmlns:a16="http://schemas.microsoft.com/office/drawing/2014/main" id="{5B16A300-FABE-46BA-B1AD-55EA045D6112}"/>
                </a:ext>
              </a:extLst>
            </p:cNvPr>
            <p:cNvSpPr txBox="1"/>
            <p:nvPr/>
          </p:nvSpPr>
          <p:spPr>
            <a:xfrm>
              <a:off x="5029200" y="2676138"/>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5A83A107-4562-4E34-8186-40447ACA7716}"/>
                </a:ext>
              </a:extLst>
            </p:cNvPr>
            <p:cNvSpPr txBox="1"/>
            <p:nvPr/>
          </p:nvSpPr>
          <p:spPr>
            <a:xfrm>
              <a:off x="8363262" y="2831512"/>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9" name="文本框 8">
              <a:extLst>
                <a:ext uri="{FF2B5EF4-FFF2-40B4-BE49-F238E27FC236}">
                  <a16:creationId xmlns:a16="http://schemas.microsoft.com/office/drawing/2014/main" id="{D5AD9432-2BA6-443B-9D07-464CF5CC35C6}"/>
                </a:ext>
              </a:extLst>
            </p:cNvPr>
            <p:cNvSpPr txBox="1"/>
            <p:nvPr/>
          </p:nvSpPr>
          <p:spPr>
            <a:xfrm>
              <a:off x="5025323" y="4032447"/>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B5F96F84-055E-44CF-B271-120DDE3E6345}"/>
                </a:ext>
              </a:extLst>
            </p:cNvPr>
            <p:cNvSpPr txBox="1"/>
            <p:nvPr/>
          </p:nvSpPr>
          <p:spPr>
            <a:xfrm>
              <a:off x="8115300" y="4160063"/>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7780044F-1BE7-4FFA-B03A-4904F38B6307}"/>
                </a:ext>
              </a:extLst>
            </p:cNvPr>
            <p:cNvSpPr txBox="1"/>
            <p:nvPr/>
          </p:nvSpPr>
          <p:spPr>
            <a:xfrm>
              <a:off x="5029200" y="5486400"/>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12" name="文本框 11">
              <a:extLst>
                <a:ext uri="{FF2B5EF4-FFF2-40B4-BE49-F238E27FC236}">
                  <a16:creationId xmlns:a16="http://schemas.microsoft.com/office/drawing/2014/main" id="{CE718172-61BE-487C-B52D-F5A77C433D7B}"/>
                </a:ext>
              </a:extLst>
            </p:cNvPr>
            <p:cNvSpPr txBox="1"/>
            <p:nvPr/>
          </p:nvSpPr>
          <p:spPr>
            <a:xfrm>
              <a:off x="8146211" y="5638017"/>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09AE00F3-6A85-47F4-9EEF-39F2ADEFCA9C}"/>
                </a:ext>
              </a:extLst>
            </p:cNvPr>
            <p:cNvSpPr txBox="1"/>
            <p:nvPr/>
          </p:nvSpPr>
          <p:spPr>
            <a:xfrm>
              <a:off x="5025323" y="2819479"/>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14" name="文本框 13">
              <a:extLst>
                <a:ext uri="{FF2B5EF4-FFF2-40B4-BE49-F238E27FC236}">
                  <a16:creationId xmlns:a16="http://schemas.microsoft.com/office/drawing/2014/main" id="{22A7D0DD-0324-4D65-9E72-1B634DF9C392}"/>
                </a:ext>
              </a:extLst>
            </p:cNvPr>
            <p:cNvSpPr txBox="1"/>
            <p:nvPr/>
          </p:nvSpPr>
          <p:spPr>
            <a:xfrm>
              <a:off x="8362846" y="2657474"/>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D932A7EE-D9D5-4523-AA31-567E12097FE2}"/>
                </a:ext>
              </a:extLst>
            </p:cNvPr>
            <p:cNvSpPr txBox="1"/>
            <p:nvPr/>
          </p:nvSpPr>
          <p:spPr>
            <a:xfrm>
              <a:off x="5018973" y="4201109"/>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id="{E2B51D3B-854A-4774-BF9E-2754935DF250}"/>
                </a:ext>
              </a:extLst>
            </p:cNvPr>
            <p:cNvSpPr txBox="1"/>
            <p:nvPr/>
          </p:nvSpPr>
          <p:spPr>
            <a:xfrm>
              <a:off x="8109720" y="4004022"/>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id="{C7D707E0-6C95-4B14-A1DD-7DA63EA4B210}"/>
                </a:ext>
              </a:extLst>
            </p:cNvPr>
            <p:cNvSpPr txBox="1"/>
            <p:nvPr/>
          </p:nvSpPr>
          <p:spPr>
            <a:xfrm>
              <a:off x="5018973" y="5655062"/>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18" name="文本框 17">
              <a:extLst>
                <a:ext uri="{FF2B5EF4-FFF2-40B4-BE49-F238E27FC236}">
                  <a16:creationId xmlns:a16="http://schemas.microsoft.com/office/drawing/2014/main" id="{CD6E1C0E-9749-49FD-B15D-0018DB8E9663}"/>
                </a:ext>
              </a:extLst>
            </p:cNvPr>
            <p:cNvSpPr txBox="1"/>
            <p:nvPr/>
          </p:nvSpPr>
          <p:spPr>
            <a:xfrm>
              <a:off x="8143228" y="5477292"/>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id="{DDCA9861-E45E-4765-B404-0EC73AF4DC4A}"/>
                </a:ext>
              </a:extLst>
            </p:cNvPr>
            <p:cNvSpPr txBox="1"/>
            <p:nvPr/>
          </p:nvSpPr>
          <p:spPr>
            <a:xfrm>
              <a:off x="5371398" y="3000181"/>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20" name="文本框 19">
              <a:extLst>
                <a:ext uri="{FF2B5EF4-FFF2-40B4-BE49-F238E27FC236}">
                  <a16:creationId xmlns:a16="http://schemas.microsoft.com/office/drawing/2014/main" id="{4D82D64A-5656-40FC-AD38-5E87531F8190}"/>
                </a:ext>
              </a:extLst>
            </p:cNvPr>
            <p:cNvSpPr txBox="1"/>
            <p:nvPr/>
          </p:nvSpPr>
          <p:spPr>
            <a:xfrm>
              <a:off x="7999596" y="3134758"/>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21" name="文本框 20">
              <a:extLst>
                <a:ext uri="{FF2B5EF4-FFF2-40B4-BE49-F238E27FC236}">
                  <a16:creationId xmlns:a16="http://schemas.microsoft.com/office/drawing/2014/main" id="{0BEC7204-F6EF-4430-ACE6-01D8C8AABF76}"/>
                </a:ext>
              </a:extLst>
            </p:cNvPr>
            <p:cNvSpPr txBox="1"/>
            <p:nvPr/>
          </p:nvSpPr>
          <p:spPr>
            <a:xfrm>
              <a:off x="5486400" y="4464864"/>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22" name="文本框 21">
              <a:extLst>
                <a:ext uri="{FF2B5EF4-FFF2-40B4-BE49-F238E27FC236}">
                  <a16:creationId xmlns:a16="http://schemas.microsoft.com/office/drawing/2014/main" id="{40C18609-D95F-4DAB-9DAD-5AD454DE0CDC}"/>
                </a:ext>
              </a:extLst>
            </p:cNvPr>
            <p:cNvSpPr txBox="1"/>
            <p:nvPr/>
          </p:nvSpPr>
          <p:spPr>
            <a:xfrm>
              <a:off x="7902575" y="4610145"/>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5’</a:t>
              </a:r>
              <a:endParaRPr lang="zh-CN" altLang="en-US" sz="1200" b="1" dirty="0">
                <a:latin typeface="Times New Roman" panose="02020603050405020304" pitchFamily="18" charset="0"/>
                <a:cs typeface="Times New Roman" panose="02020603050405020304" pitchFamily="18" charset="0"/>
              </a:endParaRPr>
            </a:p>
          </p:txBody>
        </p:sp>
        <p:sp>
          <p:nvSpPr>
            <p:cNvPr id="24" name="文本框 23">
              <a:extLst>
                <a:ext uri="{FF2B5EF4-FFF2-40B4-BE49-F238E27FC236}">
                  <a16:creationId xmlns:a16="http://schemas.microsoft.com/office/drawing/2014/main" id="{6504333E-CBA6-4FF1-B170-C4D5C935B6B4}"/>
                </a:ext>
              </a:extLst>
            </p:cNvPr>
            <p:cNvSpPr txBox="1"/>
            <p:nvPr/>
          </p:nvSpPr>
          <p:spPr>
            <a:xfrm>
              <a:off x="5371398" y="3143522"/>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25" name="文本框 24">
              <a:extLst>
                <a:ext uri="{FF2B5EF4-FFF2-40B4-BE49-F238E27FC236}">
                  <a16:creationId xmlns:a16="http://schemas.microsoft.com/office/drawing/2014/main" id="{55FB33E4-A7EF-4985-A300-B0F46F683C60}"/>
                </a:ext>
              </a:extLst>
            </p:cNvPr>
            <p:cNvSpPr txBox="1"/>
            <p:nvPr/>
          </p:nvSpPr>
          <p:spPr>
            <a:xfrm>
              <a:off x="7999596" y="2978610"/>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26" name="文本框 25">
              <a:extLst>
                <a:ext uri="{FF2B5EF4-FFF2-40B4-BE49-F238E27FC236}">
                  <a16:creationId xmlns:a16="http://schemas.microsoft.com/office/drawing/2014/main" id="{A8FDCC9D-B673-4C4B-A3F5-7A1EE98A32D6}"/>
                </a:ext>
              </a:extLst>
            </p:cNvPr>
            <p:cNvSpPr txBox="1"/>
            <p:nvPr/>
          </p:nvSpPr>
          <p:spPr>
            <a:xfrm>
              <a:off x="5486400" y="4604055"/>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sp>
          <p:nvSpPr>
            <p:cNvPr id="27" name="文本框 26">
              <a:extLst>
                <a:ext uri="{FF2B5EF4-FFF2-40B4-BE49-F238E27FC236}">
                  <a16:creationId xmlns:a16="http://schemas.microsoft.com/office/drawing/2014/main" id="{3138811F-2FAF-47D0-A44C-49750D7281AE}"/>
                </a:ext>
              </a:extLst>
            </p:cNvPr>
            <p:cNvSpPr txBox="1"/>
            <p:nvPr/>
          </p:nvSpPr>
          <p:spPr>
            <a:xfrm>
              <a:off x="7898946" y="4456564"/>
              <a:ext cx="533400" cy="276999"/>
            </a:xfrm>
            <a:prstGeom prst="rect">
              <a:avLst/>
            </a:prstGeom>
            <a:noFill/>
          </p:spPr>
          <p:txBody>
            <a:bodyPr wrap="square" rtlCol="0">
              <a:spAutoFit/>
            </a:bodyPr>
            <a:lstStyle/>
            <a:p>
              <a:pPr algn="ctr"/>
              <a:r>
                <a:rPr lang="en-US" altLang="zh-CN" sz="1200" b="1" dirty="0">
                  <a:latin typeface="Times New Roman" panose="02020603050405020304" pitchFamily="18" charset="0"/>
                  <a:cs typeface="Times New Roman" panose="02020603050405020304" pitchFamily="18" charset="0"/>
                </a:rPr>
                <a:t>3’</a:t>
              </a:r>
              <a:endParaRPr lang="zh-CN" altLang="en-US" sz="1200" b="1" dirty="0">
                <a:latin typeface="Times New Roman" panose="02020603050405020304" pitchFamily="18" charset="0"/>
                <a:cs typeface="Times New Roman" panose="02020603050405020304" pitchFamily="18" charset="0"/>
              </a:endParaRPr>
            </a:p>
          </p:txBody>
        </p:sp>
      </p:grpSp>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09AE289-3B9A-4FBE-9DCE-37DCCFA4F0CC}"/>
              </a:ext>
            </a:extLst>
          </p:cNvPr>
          <p:cNvSpPr>
            <a:spLocks noGrp="1"/>
          </p:cNvSpPr>
          <p:nvPr>
            <p:ph type="sldNum" sz="quarter" idx="10"/>
          </p:nvPr>
        </p:nvSpPr>
        <p:spPr/>
        <p:txBody>
          <a:bodyPr/>
          <a:lstStyle/>
          <a:p>
            <a:pPr>
              <a:defRPr/>
            </a:pPr>
            <a:fld id="{5BB8CDCE-9312-4872-A9E4-5A4A9A8EC5DD}" type="slidenum">
              <a:rPr lang="en-US" altLang="zh-CN" smtClean="0"/>
              <a:pPr>
                <a:defRPr/>
              </a:pPr>
              <a:t>81</a:t>
            </a:fld>
            <a:endParaRPr lang="en-US" altLang="zh-CN" dirty="0"/>
          </a:p>
        </p:txBody>
      </p:sp>
      <p:pic>
        <p:nvPicPr>
          <p:cNvPr id="4" name="图片 3">
            <a:extLst>
              <a:ext uri="{FF2B5EF4-FFF2-40B4-BE49-F238E27FC236}">
                <a16:creationId xmlns:a16="http://schemas.microsoft.com/office/drawing/2014/main" id="{DE946CBF-957D-4375-BD44-B5862BEACA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304800"/>
            <a:ext cx="7951590" cy="5410200"/>
          </a:xfrm>
          <a:prstGeom prst="rect">
            <a:avLst/>
          </a:prstGeom>
        </p:spPr>
      </p:pic>
      <p:sp>
        <p:nvSpPr>
          <p:cNvPr id="5" name="文本框 3">
            <a:extLst>
              <a:ext uri="{FF2B5EF4-FFF2-40B4-BE49-F238E27FC236}">
                <a16:creationId xmlns:a16="http://schemas.microsoft.com/office/drawing/2014/main" id="{AED2D29C-F9B1-44A1-9CC4-3E5D8EF4FF41}"/>
              </a:ext>
            </a:extLst>
          </p:cNvPr>
          <p:cNvSpPr txBox="1">
            <a:spLocks noChangeArrowheads="1"/>
          </p:cNvSpPr>
          <p:nvPr/>
        </p:nvSpPr>
        <p:spPr bwMode="auto">
          <a:xfrm>
            <a:off x="1118420" y="5772150"/>
            <a:ext cx="27432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dirty="0">
                <a:latin typeface="微软雅黑" panose="020B0503020204020204" pitchFamily="34" charset="-122"/>
                <a:ea typeface="微软雅黑" panose="020B0503020204020204" pitchFamily="34" charset="-122"/>
              </a:rPr>
              <a:t>非同源末端连接</a:t>
            </a:r>
          </a:p>
        </p:txBody>
      </p:sp>
      <p:sp>
        <p:nvSpPr>
          <p:cNvPr id="6" name="文本框 8">
            <a:extLst>
              <a:ext uri="{FF2B5EF4-FFF2-40B4-BE49-F238E27FC236}">
                <a16:creationId xmlns:a16="http://schemas.microsoft.com/office/drawing/2014/main" id="{7BA6DB33-59F9-496E-B105-694C46C1004C}"/>
              </a:ext>
            </a:extLst>
          </p:cNvPr>
          <p:cNvSpPr txBox="1">
            <a:spLocks noChangeArrowheads="1"/>
          </p:cNvSpPr>
          <p:nvPr/>
        </p:nvSpPr>
        <p:spPr bwMode="auto">
          <a:xfrm>
            <a:off x="4825181" y="5774736"/>
            <a:ext cx="27432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zh-CN" altLang="en-US" sz="2400" b="1" dirty="0">
                <a:latin typeface="微软雅黑" panose="020B0503020204020204" pitchFamily="34" charset="-122"/>
                <a:ea typeface="微软雅黑" panose="020B0503020204020204" pitchFamily="34" charset="-122"/>
              </a:rPr>
              <a:t>同源定向修复</a:t>
            </a:r>
          </a:p>
        </p:txBody>
      </p:sp>
    </p:spTree>
    <p:extLst>
      <p:ext uri="{BB962C8B-B14F-4D97-AF65-F5344CB8AC3E}">
        <p14:creationId xmlns:p14="http://schemas.microsoft.com/office/powerpoint/2010/main" val="36737645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2727CBB6-FAAE-4778-979D-07DABA185AA2}"/>
              </a:ext>
            </a:extLst>
          </p:cNvPr>
          <p:cNvSpPr>
            <a:spLocks noGrp="1" noChangeArrowheads="1"/>
          </p:cNvSpPr>
          <p:nvPr>
            <p:ph type="title"/>
          </p:nvPr>
        </p:nvSpPr>
        <p:spPr>
          <a:xfrm>
            <a:off x="228600" y="254000"/>
            <a:ext cx="8534400" cy="646113"/>
          </a:xfrm>
        </p:spPr>
        <p:txBody>
          <a:bodyPr/>
          <a:lstStyle/>
          <a:p>
            <a:pPr marL="0" indent="0" eaLnBrk="1" hangingPunct="1"/>
            <a:r>
              <a:rPr lang="en-US" altLang="zh-CN">
                <a:latin typeface="Times New Roman" panose="02020603050405020304" pitchFamily="18" charset="0"/>
              </a:rPr>
              <a:t>CRISPR-Cas</a:t>
            </a:r>
            <a:r>
              <a:rPr lang="zh-CN" altLang="en-US">
                <a:latin typeface="Times New Roman" panose="02020603050405020304" pitchFamily="18" charset="0"/>
              </a:rPr>
              <a:t>系统的应用</a:t>
            </a:r>
            <a:endParaRPr lang="en-US" altLang="zh-CN">
              <a:latin typeface="Times New Roman" panose="02020603050405020304" pitchFamily="18" charset="0"/>
            </a:endParaRPr>
          </a:p>
        </p:txBody>
      </p:sp>
      <p:sp>
        <p:nvSpPr>
          <p:cNvPr id="137219" name="Rectangle 3">
            <a:extLst>
              <a:ext uri="{FF2B5EF4-FFF2-40B4-BE49-F238E27FC236}">
                <a16:creationId xmlns:a16="http://schemas.microsoft.com/office/drawing/2014/main" id="{D5876B82-69F7-4251-95F9-1C670A191067}"/>
              </a:ext>
            </a:extLst>
          </p:cNvPr>
          <p:cNvSpPr>
            <a:spLocks noGrp="1" noChangeArrowheads="1"/>
          </p:cNvSpPr>
          <p:nvPr>
            <p:ph idx="1"/>
          </p:nvPr>
        </p:nvSpPr>
        <p:spPr>
          <a:xfrm>
            <a:off x="304800" y="990600"/>
            <a:ext cx="8534400" cy="5441950"/>
          </a:xfrm>
        </p:spPr>
        <p:txBody>
          <a:bodyPr/>
          <a:lstStyle/>
          <a:p>
            <a:pPr eaLnBrk="1" hangingPunct="1">
              <a:lnSpc>
                <a:spcPct val="150000"/>
              </a:lnSpc>
            </a:pPr>
            <a:r>
              <a:rPr lang="zh-CN" altLang="en-US" sz="2800" dirty="0">
                <a:latin typeface="Times New Roman" panose="02020603050405020304" pitchFamily="18" charset="0"/>
                <a:cs typeface="Times New Roman" panose="02020603050405020304" pitchFamily="18" charset="0"/>
              </a:rPr>
              <a:t>在</a:t>
            </a:r>
            <a:r>
              <a:rPr lang="en-US" altLang="zh-CN" sz="2800" dirty="0">
                <a:latin typeface="Times New Roman" panose="02020603050405020304" pitchFamily="18" charset="0"/>
                <a:cs typeface="Times New Roman" panose="02020603050405020304" pitchFamily="18" charset="0"/>
              </a:rPr>
              <a:t>CRISPR-Cas9</a:t>
            </a:r>
            <a:r>
              <a:rPr lang="zh-CN" altLang="en-US" sz="2800" dirty="0">
                <a:latin typeface="Times New Roman" panose="02020603050405020304" pitchFamily="18" charset="0"/>
                <a:cs typeface="Times New Roman" panose="02020603050405020304" pitchFamily="18" charset="0"/>
              </a:rPr>
              <a:t>的</a:t>
            </a:r>
            <a:r>
              <a:rPr lang="en-US" altLang="zh-CN" sz="2800" dirty="0">
                <a:latin typeface="Times New Roman" panose="02020603050405020304" pitchFamily="18" charset="0"/>
                <a:cs typeface="Times New Roman" panose="02020603050405020304" pitchFamily="18" charset="0"/>
              </a:rPr>
              <a:t>II</a:t>
            </a:r>
            <a:r>
              <a:rPr lang="zh-CN" altLang="en-US" sz="2800" dirty="0">
                <a:latin typeface="Times New Roman" panose="02020603050405020304" pitchFamily="18" charset="0"/>
                <a:cs typeface="Times New Roman" panose="02020603050405020304" pitchFamily="18" charset="0"/>
              </a:rPr>
              <a:t>型系统</a:t>
            </a:r>
            <a:r>
              <a:rPr lang="zh-CN" altLang="en-US" sz="2800" dirty="0">
                <a:solidFill>
                  <a:srgbClr val="FF0000"/>
                </a:solidFill>
                <a:latin typeface="Times New Roman" panose="02020603050405020304" pitchFamily="18" charset="0"/>
                <a:cs typeface="Times New Roman" panose="02020603050405020304" pitchFamily="18" charset="0"/>
              </a:rPr>
              <a:t>中将</a:t>
            </a:r>
            <a:r>
              <a:rPr lang="en-US" altLang="zh-CN" sz="2800" dirty="0">
                <a:solidFill>
                  <a:srgbClr val="FF0000"/>
                </a:solidFill>
                <a:latin typeface="Times New Roman" panose="02020603050405020304" pitchFamily="18" charset="0"/>
                <a:cs typeface="Times New Roman" panose="02020603050405020304" pitchFamily="18" charset="0"/>
              </a:rPr>
              <a:t>Cas9</a:t>
            </a:r>
            <a:r>
              <a:rPr lang="zh-CN" altLang="en-US" sz="2800" dirty="0">
                <a:solidFill>
                  <a:srgbClr val="FF0000"/>
                </a:solidFill>
                <a:latin typeface="Times New Roman" panose="02020603050405020304" pitchFamily="18" charset="0"/>
                <a:cs typeface="Times New Roman" panose="02020603050405020304" pitchFamily="18" charset="0"/>
              </a:rPr>
              <a:t>的切割域突变</a:t>
            </a:r>
            <a:r>
              <a:rPr lang="zh-CN" altLang="en-US" sz="2800" dirty="0">
                <a:latin typeface="Times New Roman" panose="02020603050405020304" pitchFamily="18" charset="0"/>
                <a:cs typeface="Times New Roman" panose="02020603050405020304" pitchFamily="18" charset="0"/>
              </a:rPr>
              <a:t>，会使</a:t>
            </a:r>
            <a:r>
              <a:rPr lang="en-US" altLang="zh-CN" sz="2800" dirty="0">
                <a:latin typeface="Times New Roman" panose="02020603050405020304" pitchFamily="18" charset="0"/>
                <a:cs typeface="Times New Roman" panose="02020603050405020304" pitchFamily="18" charset="0"/>
              </a:rPr>
              <a:t>Cas9</a:t>
            </a:r>
            <a:r>
              <a:rPr lang="zh-CN" altLang="en-US" sz="2800" dirty="0">
                <a:latin typeface="Times New Roman" panose="02020603050405020304" pitchFamily="18" charset="0"/>
                <a:cs typeface="Times New Roman" panose="02020603050405020304" pitchFamily="18" charset="0"/>
              </a:rPr>
              <a:t>蛋白失去对</a:t>
            </a:r>
            <a:r>
              <a:rPr lang="en-US" altLang="zh-CN" sz="2800" dirty="0">
                <a:latin typeface="Times New Roman" panose="02020603050405020304" pitchFamily="18" charset="0"/>
                <a:cs typeface="Times New Roman" panose="02020603050405020304" pitchFamily="18" charset="0"/>
              </a:rPr>
              <a:t>DNA</a:t>
            </a:r>
            <a:r>
              <a:rPr lang="zh-CN" altLang="en-US" sz="2800" dirty="0">
                <a:latin typeface="Times New Roman" panose="02020603050405020304" pitchFamily="18" charset="0"/>
                <a:cs typeface="Times New Roman" panose="02020603050405020304" pitchFamily="18" charset="0"/>
              </a:rPr>
              <a:t>的切割活性，</a:t>
            </a:r>
            <a:r>
              <a:rPr lang="zh-CN" altLang="en-US" sz="2800" dirty="0">
                <a:solidFill>
                  <a:srgbClr val="FF0000"/>
                </a:solidFill>
                <a:latin typeface="Times New Roman" panose="02020603050405020304" pitchFamily="18" charset="0"/>
                <a:cs typeface="Times New Roman" panose="02020603050405020304" pitchFamily="18" charset="0"/>
              </a:rPr>
              <a:t>但不影响其与</a:t>
            </a:r>
            <a:r>
              <a:rPr lang="en-US" altLang="zh-CN" sz="2800" dirty="0">
                <a:solidFill>
                  <a:srgbClr val="FF0000"/>
                </a:solidFill>
                <a:latin typeface="Times New Roman" panose="02020603050405020304" pitchFamily="18" charset="0"/>
                <a:cs typeface="Times New Roman" panose="02020603050405020304" pitchFamily="18" charset="0"/>
              </a:rPr>
              <a:t>DNA</a:t>
            </a:r>
            <a:r>
              <a:rPr lang="zh-CN" altLang="en-US" sz="2800" dirty="0">
                <a:solidFill>
                  <a:srgbClr val="FF0000"/>
                </a:solidFill>
                <a:latin typeface="Times New Roman" panose="02020603050405020304" pitchFamily="18" charset="0"/>
                <a:cs typeface="Times New Roman" panose="02020603050405020304" pitchFamily="18" charset="0"/>
              </a:rPr>
              <a:t>的结合能力</a:t>
            </a:r>
            <a:r>
              <a:rPr lang="zh-CN" altLang="en-US" sz="2800" dirty="0">
                <a:latin typeface="Times New Roman" panose="02020603050405020304" pitchFamily="18" charset="0"/>
                <a:cs typeface="Times New Roman" panose="02020603050405020304" pitchFamily="18" charset="0"/>
              </a:rPr>
              <a:t>，这种失去</a:t>
            </a:r>
            <a:r>
              <a:rPr lang="en-US" altLang="zh-CN" sz="2800" dirty="0">
                <a:latin typeface="Times New Roman" panose="02020603050405020304" pitchFamily="18" charset="0"/>
                <a:cs typeface="Times New Roman" panose="02020603050405020304" pitchFamily="18" charset="0"/>
              </a:rPr>
              <a:t>DNA</a:t>
            </a:r>
            <a:r>
              <a:rPr lang="zh-CN" altLang="en-US" sz="2800" dirty="0">
                <a:latin typeface="Times New Roman" panose="02020603050405020304" pitchFamily="18" charset="0"/>
                <a:cs typeface="Times New Roman" panose="02020603050405020304" pitchFamily="18" charset="0"/>
              </a:rPr>
              <a:t>切割活性的</a:t>
            </a:r>
            <a:r>
              <a:rPr lang="en-US" altLang="zh-CN" sz="2800" dirty="0">
                <a:latin typeface="Times New Roman" panose="02020603050405020304" pitchFamily="18" charset="0"/>
                <a:cs typeface="Times New Roman" panose="02020603050405020304" pitchFamily="18" charset="0"/>
              </a:rPr>
              <a:t>Cas9</a:t>
            </a:r>
            <a:r>
              <a:rPr lang="zh-CN" altLang="en-US" sz="2800" dirty="0">
                <a:latin typeface="Times New Roman" panose="02020603050405020304" pitchFamily="18" charset="0"/>
                <a:cs typeface="Times New Roman" panose="02020603050405020304" pitchFamily="18" charset="0"/>
              </a:rPr>
              <a:t>蛋白称为</a:t>
            </a:r>
            <a:r>
              <a:rPr lang="en-US" altLang="zh-CN" sz="2800" dirty="0">
                <a:solidFill>
                  <a:srgbClr val="FF0000"/>
                </a:solidFill>
                <a:latin typeface="Times New Roman" panose="02020603050405020304" pitchFamily="18" charset="0"/>
                <a:cs typeface="Times New Roman" panose="02020603050405020304" pitchFamily="18" charset="0"/>
              </a:rPr>
              <a:t>dead Cas9</a:t>
            </a:r>
            <a:r>
              <a:rPr lang="zh-CN" altLang="en-US" sz="2800" dirty="0">
                <a:solidFill>
                  <a:srgbClr val="FF0000"/>
                </a:solidFill>
                <a:latin typeface="Times New Roman" panose="02020603050405020304" pitchFamily="18" charset="0"/>
                <a:cs typeface="Times New Roman" panose="02020603050405020304" pitchFamily="18" charset="0"/>
              </a:rPr>
              <a:t>（</a:t>
            </a:r>
            <a:r>
              <a:rPr lang="en-US" altLang="zh-CN" sz="2800" dirty="0">
                <a:solidFill>
                  <a:srgbClr val="FF0000"/>
                </a:solidFill>
                <a:latin typeface="Times New Roman" panose="02020603050405020304" pitchFamily="18" charset="0"/>
                <a:cs typeface="Times New Roman" panose="02020603050405020304" pitchFamily="18" charset="0"/>
              </a:rPr>
              <a:t>dCas9</a:t>
            </a:r>
            <a:r>
              <a:rPr lang="zh-CN" altLang="en-US" sz="2800" dirty="0">
                <a:solidFill>
                  <a:srgbClr val="FF0000"/>
                </a:solidFill>
                <a:latin typeface="Times New Roman" panose="02020603050405020304" pitchFamily="18" charset="0"/>
                <a:cs typeface="Times New Roman" panose="02020603050405020304" pitchFamily="18" charset="0"/>
              </a:rPr>
              <a:t>）</a:t>
            </a:r>
            <a:endParaRPr lang="en-US" altLang="zh-CN" sz="2800" dirty="0">
              <a:solidFill>
                <a:srgbClr val="FF0000"/>
              </a:solidFill>
              <a:latin typeface="Times New Roman" panose="02020603050405020304" pitchFamily="18" charset="0"/>
              <a:cs typeface="Times New Roman" panose="02020603050405020304" pitchFamily="18" charset="0"/>
            </a:endParaRPr>
          </a:p>
          <a:p>
            <a:pPr eaLnBrk="1" hangingPunct="1">
              <a:lnSpc>
                <a:spcPct val="150000"/>
              </a:lnSpc>
            </a:pPr>
            <a:r>
              <a:rPr lang="zh-CN" altLang="en-US" sz="2800" dirty="0">
                <a:latin typeface="Times New Roman" panose="02020603050405020304" pitchFamily="18" charset="0"/>
                <a:cs typeface="Times New Roman" panose="02020603050405020304" pitchFamily="18" charset="0"/>
              </a:rPr>
              <a:t>将</a:t>
            </a:r>
            <a:r>
              <a:rPr lang="en-US" altLang="zh-CN" sz="2800" dirty="0">
                <a:latin typeface="Times New Roman" panose="02020603050405020304" pitchFamily="18" charset="0"/>
                <a:cs typeface="Times New Roman" panose="02020603050405020304" pitchFamily="18" charset="0"/>
              </a:rPr>
              <a:t>dCas9</a:t>
            </a:r>
            <a:r>
              <a:rPr lang="zh-CN" altLang="en-US" sz="2800" dirty="0">
                <a:latin typeface="Times New Roman" panose="02020603050405020304" pitchFamily="18" charset="0"/>
                <a:cs typeface="Times New Roman" panose="02020603050405020304" pitchFamily="18" charset="0"/>
              </a:rPr>
              <a:t>与</a:t>
            </a:r>
            <a:r>
              <a:rPr lang="en-US" altLang="zh-CN" sz="2800" dirty="0">
                <a:latin typeface="Times New Roman" panose="02020603050405020304" pitchFamily="18" charset="0"/>
                <a:cs typeface="Times New Roman" panose="02020603050405020304" pitchFamily="18" charset="0"/>
              </a:rPr>
              <a:t>gRNA</a:t>
            </a:r>
            <a:r>
              <a:rPr lang="zh-CN" altLang="en-US" sz="2800" dirty="0">
                <a:latin typeface="Times New Roman" panose="02020603050405020304" pitchFamily="18" charset="0"/>
                <a:cs typeface="Times New Roman" panose="02020603050405020304" pitchFamily="18" charset="0"/>
              </a:rPr>
              <a:t>在细胞中共表达，则</a:t>
            </a:r>
            <a:r>
              <a:rPr lang="en-US" altLang="zh-CN" sz="2800" dirty="0">
                <a:latin typeface="Times New Roman" panose="02020603050405020304" pitchFamily="18" charset="0"/>
                <a:cs typeface="Times New Roman" panose="02020603050405020304" pitchFamily="18" charset="0"/>
              </a:rPr>
              <a:t>gRNA</a:t>
            </a:r>
            <a:r>
              <a:rPr lang="zh-CN" altLang="en-US" sz="2800" dirty="0">
                <a:latin typeface="Times New Roman" panose="02020603050405020304" pitchFamily="18" charset="0"/>
                <a:cs typeface="Times New Roman" panose="02020603050405020304" pitchFamily="18" charset="0"/>
              </a:rPr>
              <a:t>可以介导</a:t>
            </a:r>
            <a:r>
              <a:rPr lang="en-US" altLang="zh-CN" sz="2800" dirty="0">
                <a:latin typeface="Times New Roman" panose="02020603050405020304" pitchFamily="18" charset="0"/>
                <a:cs typeface="Times New Roman" panose="02020603050405020304" pitchFamily="18" charset="0"/>
              </a:rPr>
              <a:t>dCas9</a:t>
            </a:r>
            <a:r>
              <a:rPr lang="zh-CN" altLang="en-US" sz="2800" dirty="0">
                <a:latin typeface="Times New Roman" panose="02020603050405020304" pitchFamily="18" charset="0"/>
                <a:cs typeface="Times New Roman" panose="02020603050405020304" pitchFamily="18" charset="0"/>
              </a:rPr>
              <a:t>蛋白与</a:t>
            </a:r>
            <a:r>
              <a:rPr lang="en-US" altLang="zh-CN" sz="2800" dirty="0">
                <a:latin typeface="Times New Roman" panose="02020603050405020304" pitchFamily="18" charset="0"/>
                <a:cs typeface="Times New Roman" panose="02020603050405020304" pitchFamily="18" charset="0"/>
              </a:rPr>
              <a:t>DNA</a:t>
            </a:r>
            <a:r>
              <a:rPr lang="zh-CN" altLang="en-US" sz="2800" dirty="0">
                <a:latin typeface="Times New Roman" panose="02020603050405020304" pitchFamily="18" charset="0"/>
                <a:cs typeface="Times New Roman" panose="02020603050405020304" pitchFamily="18" charset="0"/>
              </a:rPr>
              <a:t>结合，结合到靶基因的阅读框内，可阻断</a:t>
            </a:r>
            <a:r>
              <a:rPr lang="en-US" altLang="zh-CN" sz="2800" dirty="0">
                <a:latin typeface="Times New Roman" panose="02020603050405020304" pitchFamily="18" charset="0"/>
                <a:cs typeface="Times New Roman" panose="02020603050405020304" pitchFamily="18" charset="0"/>
              </a:rPr>
              <a:t>RNA</a:t>
            </a:r>
            <a:r>
              <a:rPr lang="zh-CN" altLang="en-US" sz="2800" dirty="0">
                <a:latin typeface="Times New Roman" panose="02020603050405020304" pitchFamily="18" charset="0"/>
                <a:cs typeface="Times New Roman" panose="02020603050405020304" pitchFamily="18" charset="0"/>
              </a:rPr>
              <a:t>聚合酶的延伸作用，结合到靶基因的启动子区域，可阻断基因转录的起始</a:t>
            </a:r>
          </a:p>
        </p:txBody>
      </p:sp>
      <p:sp>
        <p:nvSpPr>
          <p:cNvPr id="3" name="灯片编号占位符 2">
            <a:extLst>
              <a:ext uri="{FF2B5EF4-FFF2-40B4-BE49-F238E27FC236}">
                <a16:creationId xmlns:a16="http://schemas.microsoft.com/office/drawing/2014/main" id="{8A929E65-C47C-40FB-84D2-48AC9763122C}"/>
              </a:ext>
            </a:extLst>
          </p:cNvPr>
          <p:cNvSpPr>
            <a:spLocks noGrp="1"/>
          </p:cNvSpPr>
          <p:nvPr>
            <p:ph type="sldNum" sz="quarter" idx="10"/>
          </p:nvPr>
        </p:nvSpPr>
        <p:spPr/>
        <p:txBody>
          <a:bodyPr/>
          <a:lstStyle/>
          <a:p>
            <a:pPr>
              <a:defRPr/>
            </a:pPr>
            <a:fld id="{D4FD8E8A-8BA4-4526-B25C-2B97C813982D}" type="slidenum">
              <a:rPr lang="en-US" altLang="zh-CN"/>
              <a:pPr>
                <a:defRPr/>
              </a:pPr>
              <a:t>82</a:t>
            </a:fld>
            <a:endParaRPr lang="en-US" altLang="zh-CN" dirty="0"/>
          </a:p>
        </p:txBody>
      </p:sp>
    </p:spTree>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标题 1">
            <a:extLst>
              <a:ext uri="{FF2B5EF4-FFF2-40B4-BE49-F238E27FC236}">
                <a16:creationId xmlns:a16="http://schemas.microsoft.com/office/drawing/2014/main" id="{AA948044-6EB9-4808-8411-A08DAB9ED337}"/>
              </a:ext>
            </a:extLst>
          </p:cNvPr>
          <p:cNvSpPr>
            <a:spLocks noGrp="1" noChangeArrowheads="1"/>
          </p:cNvSpPr>
          <p:nvPr>
            <p:ph type="title"/>
          </p:nvPr>
        </p:nvSpPr>
        <p:spPr>
          <a:xfrm>
            <a:off x="304800" y="209550"/>
            <a:ext cx="8534400" cy="590550"/>
          </a:xfrm>
        </p:spPr>
        <p:txBody>
          <a:bodyPr/>
          <a:lstStyle/>
          <a:p>
            <a:pPr algn="ctr"/>
            <a:r>
              <a:rPr lang="en-US" altLang="zh-CN" sz="3600" dirty="0">
                <a:latin typeface="Times New Roman" panose="02020603050405020304" pitchFamily="18" charset="0"/>
              </a:rPr>
              <a:t>CRISPR-Cas9</a:t>
            </a:r>
            <a:r>
              <a:rPr lang="zh-CN" altLang="en-US" sz="3600" dirty="0">
                <a:latin typeface="Times New Roman" panose="02020603050405020304" pitchFamily="18" charset="0"/>
              </a:rPr>
              <a:t>介导的转录抑制与转录激活</a:t>
            </a:r>
          </a:p>
        </p:txBody>
      </p:sp>
      <p:pic>
        <p:nvPicPr>
          <p:cNvPr id="139267" name="图片 3">
            <a:extLst>
              <a:ext uri="{FF2B5EF4-FFF2-40B4-BE49-F238E27FC236}">
                <a16:creationId xmlns:a16="http://schemas.microsoft.com/office/drawing/2014/main" id="{08024C7F-3051-4465-9265-97825DD666DB}"/>
              </a:ext>
            </a:extLst>
          </p:cNvPr>
          <p:cNvPicPr>
            <a:picLocks noChangeAspect="1"/>
          </p:cNvPicPr>
          <p:nvPr/>
        </p:nvPicPr>
        <p:blipFill rotWithShape="1">
          <a:blip r:embed="rId2">
            <a:extLst>
              <a:ext uri="{28A0092B-C50C-407E-A947-70E740481C1C}">
                <a14:useLocalDpi xmlns:a14="http://schemas.microsoft.com/office/drawing/2010/main" val="0"/>
              </a:ext>
            </a:extLst>
          </a:blip>
          <a:srcRect b="65047"/>
          <a:stretch/>
        </p:blipFill>
        <p:spPr bwMode="auto">
          <a:xfrm>
            <a:off x="2667000" y="1001295"/>
            <a:ext cx="4048323" cy="1970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灯片编号占位符 2">
            <a:extLst>
              <a:ext uri="{FF2B5EF4-FFF2-40B4-BE49-F238E27FC236}">
                <a16:creationId xmlns:a16="http://schemas.microsoft.com/office/drawing/2014/main" id="{E9EBCA02-6348-49C1-8BE9-9B1A9B1AEF14}"/>
              </a:ext>
            </a:extLst>
          </p:cNvPr>
          <p:cNvSpPr>
            <a:spLocks noGrp="1"/>
          </p:cNvSpPr>
          <p:nvPr>
            <p:ph type="sldNum" sz="quarter" idx="10"/>
          </p:nvPr>
        </p:nvSpPr>
        <p:spPr/>
        <p:txBody>
          <a:bodyPr/>
          <a:lstStyle/>
          <a:p>
            <a:pPr>
              <a:defRPr/>
            </a:pPr>
            <a:fld id="{38C7704E-32E5-4A7D-9D75-C8B6325E4A92}" type="slidenum">
              <a:rPr lang="en-US" altLang="zh-CN"/>
              <a:pPr>
                <a:defRPr/>
              </a:pPr>
              <a:t>83</a:t>
            </a:fld>
            <a:endParaRPr lang="en-US" altLang="zh-CN" dirty="0"/>
          </a:p>
        </p:txBody>
      </p:sp>
      <p:pic>
        <p:nvPicPr>
          <p:cNvPr id="5" name="图片 3">
            <a:extLst>
              <a:ext uri="{FF2B5EF4-FFF2-40B4-BE49-F238E27FC236}">
                <a16:creationId xmlns:a16="http://schemas.microsoft.com/office/drawing/2014/main" id="{909F1B34-9A70-47E1-B931-9D468A79948C}"/>
              </a:ext>
            </a:extLst>
          </p:cNvPr>
          <p:cNvPicPr>
            <a:picLocks noChangeAspect="1"/>
          </p:cNvPicPr>
          <p:nvPr/>
        </p:nvPicPr>
        <p:blipFill rotWithShape="1">
          <a:blip r:embed="rId2">
            <a:extLst>
              <a:ext uri="{28A0092B-C50C-407E-A947-70E740481C1C}">
                <a14:useLocalDpi xmlns:a14="http://schemas.microsoft.com/office/drawing/2010/main" val="0"/>
              </a:ext>
            </a:extLst>
          </a:blip>
          <a:srcRect t="32250" b="31255"/>
          <a:stretch/>
        </p:blipFill>
        <p:spPr bwMode="auto">
          <a:xfrm>
            <a:off x="2743200" y="2857512"/>
            <a:ext cx="404832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
            <a:extLst>
              <a:ext uri="{FF2B5EF4-FFF2-40B4-BE49-F238E27FC236}">
                <a16:creationId xmlns:a16="http://schemas.microsoft.com/office/drawing/2014/main" id="{631ACD9E-D326-486A-AFF2-0A75F157E794}"/>
              </a:ext>
            </a:extLst>
          </p:cNvPr>
          <p:cNvPicPr>
            <a:picLocks noChangeAspect="1"/>
          </p:cNvPicPr>
          <p:nvPr/>
        </p:nvPicPr>
        <p:blipFill rotWithShape="1">
          <a:blip r:embed="rId2">
            <a:extLst>
              <a:ext uri="{28A0092B-C50C-407E-A947-70E740481C1C}">
                <a14:useLocalDpi xmlns:a14="http://schemas.microsoft.com/office/drawing/2010/main" val="0"/>
              </a:ext>
            </a:extLst>
          </a:blip>
          <a:srcRect t="68247"/>
          <a:stretch/>
        </p:blipFill>
        <p:spPr bwMode="auto">
          <a:xfrm>
            <a:off x="2814000" y="4914912"/>
            <a:ext cx="4048323" cy="1790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0137D2FF-0E19-45BE-BDDE-28E2C3F6AA5D}"/>
              </a:ext>
            </a:extLst>
          </p:cNvPr>
          <p:cNvSpPr>
            <a:spLocks noGrp="1" noChangeArrowheads="1"/>
          </p:cNvSpPr>
          <p:nvPr>
            <p:ph type="title"/>
          </p:nvPr>
        </p:nvSpPr>
        <p:spPr>
          <a:xfrm>
            <a:off x="228600" y="152400"/>
            <a:ext cx="8534400" cy="646113"/>
          </a:xfrm>
        </p:spPr>
        <p:txBody>
          <a:bodyPr/>
          <a:lstStyle/>
          <a:p>
            <a:pPr marL="0" indent="0" eaLnBrk="1" hangingPunct="1"/>
            <a:r>
              <a:rPr lang="zh-CN" altLang="en-US">
                <a:latin typeface="Times New Roman" panose="02020603050405020304" pitchFamily="18" charset="0"/>
              </a:rPr>
              <a:t>转基因作物与基因编辑作物</a:t>
            </a:r>
            <a:endParaRPr lang="en-US" altLang="zh-CN">
              <a:latin typeface="Times New Roman" panose="02020603050405020304" pitchFamily="18" charset="0"/>
            </a:endParaRPr>
          </a:p>
        </p:txBody>
      </p:sp>
      <p:sp>
        <p:nvSpPr>
          <p:cNvPr id="140291" name="Rectangle 3">
            <a:extLst>
              <a:ext uri="{FF2B5EF4-FFF2-40B4-BE49-F238E27FC236}">
                <a16:creationId xmlns:a16="http://schemas.microsoft.com/office/drawing/2014/main" id="{4A8C1B89-EF25-430E-830C-F156D1DC060B}"/>
              </a:ext>
            </a:extLst>
          </p:cNvPr>
          <p:cNvSpPr>
            <a:spLocks noGrp="1" noChangeArrowheads="1"/>
          </p:cNvSpPr>
          <p:nvPr>
            <p:ph idx="1"/>
          </p:nvPr>
        </p:nvSpPr>
        <p:spPr>
          <a:xfrm>
            <a:off x="304800" y="1095375"/>
            <a:ext cx="8534400" cy="3119438"/>
          </a:xfrm>
        </p:spPr>
        <p:txBody>
          <a:bodyPr/>
          <a:lstStyle/>
          <a:p>
            <a:pPr eaLnBrk="1" hangingPunct="1">
              <a:lnSpc>
                <a:spcPct val="130000"/>
              </a:lnSpc>
            </a:pPr>
            <a:r>
              <a:rPr lang="en-US" altLang="zh-CN" sz="2800">
                <a:latin typeface="Times New Roman" panose="02020603050405020304" pitchFamily="18" charset="0"/>
                <a:cs typeface="Times New Roman" panose="02020603050405020304" pitchFamily="18" charset="0"/>
              </a:rPr>
              <a:t>BT</a:t>
            </a:r>
            <a:r>
              <a:rPr lang="zh-CN" altLang="en-US" sz="2800">
                <a:latin typeface="Times New Roman" panose="02020603050405020304" pitchFamily="18" charset="0"/>
                <a:cs typeface="Times New Roman" panose="02020603050405020304" pitchFamily="18" charset="0"/>
              </a:rPr>
              <a:t>抗虫玉米是一种转基因作物，基因组中加入了一种来自细菌的基因从而获得了对多种害虫的毒性</a:t>
            </a:r>
            <a:endParaRPr lang="en-US" altLang="zh-CN" sz="2800">
              <a:latin typeface="Times New Roman" panose="02020603050405020304" pitchFamily="18" charset="0"/>
              <a:cs typeface="Times New Roman" panose="02020603050405020304" pitchFamily="18" charset="0"/>
            </a:endParaRPr>
          </a:p>
          <a:p>
            <a:pPr eaLnBrk="1" hangingPunct="1">
              <a:lnSpc>
                <a:spcPct val="130000"/>
              </a:lnSpc>
            </a:pPr>
            <a:r>
              <a:rPr lang="zh-CN" altLang="en-US" sz="2800">
                <a:latin typeface="Times New Roman" panose="02020603050405020304" pitchFamily="18" charset="0"/>
                <a:cs typeface="Times New Roman" panose="02020603050405020304" pitchFamily="18" charset="0"/>
              </a:rPr>
              <a:t>低镉水稻使用的是基因编辑技术，没有转入新的基因，而是去掉了一个水稻自身的基因，让水稻吸收镉的能力大大降低从而避免吃米的人重金属中毒</a:t>
            </a:r>
            <a:endParaRPr lang="en-US" altLang="zh-CN" sz="2800">
              <a:latin typeface="Times New Roman" panose="02020603050405020304" pitchFamily="18" charset="0"/>
              <a:cs typeface="Times New Roman" panose="02020603050405020304" pitchFamily="18" charset="0"/>
            </a:endParaRPr>
          </a:p>
        </p:txBody>
      </p:sp>
      <p:pic>
        <p:nvPicPr>
          <p:cNvPr id="140292" name="图片 1">
            <a:extLst>
              <a:ext uri="{FF2B5EF4-FFF2-40B4-BE49-F238E27FC236}">
                <a16:creationId xmlns:a16="http://schemas.microsoft.com/office/drawing/2014/main" id="{0CD41A36-6C69-47A3-936A-A441E3399F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359275"/>
            <a:ext cx="2605088"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0293" name="图片 2">
            <a:extLst>
              <a:ext uri="{FF2B5EF4-FFF2-40B4-BE49-F238E27FC236}">
                <a16:creationId xmlns:a16="http://schemas.microsoft.com/office/drawing/2014/main" id="{75F69BB1-7EF1-4F88-8E24-6151A7616C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5913" y="4362450"/>
            <a:ext cx="2605087"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4" name="矩形 1">
            <a:extLst>
              <a:ext uri="{FF2B5EF4-FFF2-40B4-BE49-F238E27FC236}">
                <a16:creationId xmlns:a16="http://schemas.microsoft.com/office/drawing/2014/main" id="{AEE169B3-184A-4EE9-AFAD-85DD669F50CD}"/>
              </a:ext>
            </a:extLst>
          </p:cNvPr>
          <p:cNvSpPr>
            <a:spLocks noChangeArrowheads="1"/>
          </p:cNvSpPr>
          <p:nvPr/>
        </p:nvSpPr>
        <p:spPr bwMode="auto">
          <a:xfrm>
            <a:off x="2057400" y="6096000"/>
            <a:ext cx="18319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gn="ctr"/>
            <a:r>
              <a:rPr lang="en-US" altLang="zh-CN" sz="2400" b="1">
                <a:latin typeface="Times New Roman" panose="02020603050405020304" pitchFamily="18" charset="0"/>
                <a:ea typeface="微软雅黑" panose="020B0503020204020204" pitchFamily="34" charset="-122"/>
                <a:cs typeface="Times New Roman" panose="02020603050405020304" pitchFamily="18" charset="0"/>
              </a:rPr>
              <a:t>BT</a:t>
            </a:r>
            <a:r>
              <a:rPr lang="zh-CN" altLang="en-US" sz="2400" b="1">
                <a:latin typeface="Times New Roman" panose="02020603050405020304" pitchFamily="18" charset="0"/>
                <a:ea typeface="微软雅黑" panose="020B0503020204020204" pitchFamily="34" charset="-122"/>
                <a:cs typeface="Times New Roman" panose="02020603050405020304" pitchFamily="18" charset="0"/>
              </a:rPr>
              <a:t>抗虫玉米</a:t>
            </a:r>
            <a:endParaRPr lang="zh-CN" alt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0295" name="矩形 2">
            <a:extLst>
              <a:ext uri="{FF2B5EF4-FFF2-40B4-BE49-F238E27FC236}">
                <a16:creationId xmlns:a16="http://schemas.microsoft.com/office/drawing/2014/main" id="{96CB519A-6632-42A2-95B5-190B3942E796}"/>
              </a:ext>
            </a:extLst>
          </p:cNvPr>
          <p:cNvSpPr>
            <a:spLocks noChangeArrowheads="1"/>
          </p:cNvSpPr>
          <p:nvPr/>
        </p:nvSpPr>
        <p:spPr bwMode="auto">
          <a:xfrm>
            <a:off x="5543550" y="6108700"/>
            <a:ext cx="142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r>
              <a:rPr lang="zh-CN" altLang="en-US" sz="2400" b="1">
                <a:latin typeface="微软雅黑" panose="020B0503020204020204" pitchFamily="34" charset="-122"/>
                <a:ea typeface="微软雅黑" panose="020B0503020204020204" pitchFamily="34" charset="-122"/>
                <a:cs typeface="Times New Roman" panose="02020603050405020304" pitchFamily="18" charset="0"/>
              </a:rPr>
              <a:t>低镉水稻</a:t>
            </a:r>
            <a:endParaRPr lang="zh-CN" altLang="en-US">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灯片编号占位符 4">
            <a:extLst>
              <a:ext uri="{FF2B5EF4-FFF2-40B4-BE49-F238E27FC236}">
                <a16:creationId xmlns:a16="http://schemas.microsoft.com/office/drawing/2014/main" id="{26B3C612-9F0D-475C-91F9-2F6647082FC3}"/>
              </a:ext>
            </a:extLst>
          </p:cNvPr>
          <p:cNvSpPr>
            <a:spLocks noGrp="1"/>
          </p:cNvSpPr>
          <p:nvPr>
            <p:ph type="sldNum" sz="quarter" idx="10"/>
          </p:nvPr>
        </p:nvSpPr>
        <p:spPr/>
        <p:txBody>
          <a:bodyPr/>
          <a:lstStyle/>
          <a:p>
            <a:pPr>
              <a:defRPr/>
            </a:pPr>
            <a:fld id="{378C4A6F-F37C-47BE-9E98-70FFE4D6CF67}" type="slidenum">
              <a:rPr lang="en-US" altLang="zh-CN"/>
              <a:pPr>
                <a:defRPr/>
              </a:pPr>
              <a:t>84</a:t>
            </a:fld>
            <a:endParaRPr lang="en-US" altLang="zh-CN" dirty="0"/>
          </a:p>
        </p:txBody>
      </p:sp>
    </p:spTree>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327F7788-0E06-48D8-A1D8-76138E91E5CD}"/>
              </a:ext>
            </a:extLst>
          </p:cNvPr>
          <p:cNvSpPr>
            <a:spLocks noGrp="1" noChangeArrowheads="1"/>
          </p:cNvSpPr>
          <p:nvPr>
            <p:ph type="title"/>
          </p:nvPr>
        </p:nvSpPr>
        <p:spPr>
          <a:xfrm>
            <a:off x="152400" y="228600"/>
            <a:ext cx="8534400" cy="590550"/>
          </a:xfrm>
        </p:spPr>
        <p:txBody>
          <a:bodyPr/>
          <a:lstStyle/>
          <a:p>
            <a:pPr marL="0" indent="0" eaLnBrk="1" hangingPunct="1"/>
            <a:r>
              <a:rPr lang="zh-CN" altLang="en-US" sz="3600">
                <a:latin typeface="Times New Roman" panose="02020603050405020304" pitchFamily="18" charset="0"/>
              </a:rPr>
              <a:t>目前基因编辑作物被各国科学家广泛看好</a:t>
            </a:r>
            <a:endParaRPr lang="en-US" altLang="zh-CN" sz="3600">
              <a:latin typeface="Times New Roman" panose="02020603050405020304" pitchFamily="18" charset="0"/>
            </a:endParaRPr>
          </a:p>
        </p:txBody>
      </p:sp>
      <p:sp>
        <p:nvSpPr>
          <p:cNvPr id="142339" name="内容占位符 1">
            <a:extLst>
              <a:ext uri="{FF2B5EF4-FFF2-40B4-BE49-F238E27FC236}">
                <a16:creationId xmlns:a16="http://schemas.microsoft.com/office/drawing/2014/main" id="{1C0C93F2-E53D-4F52-997F-70881A4730C6}"/>
              </a:ext>
            </a:extLst>
          </p:cNvPr>
          <p:cNvSpPr>
            <a:spLocks noGrp="1" noChangeArrowheads="1"/>
          </p:cNvSpPr>
          <p:nvPr>
            <p:ph idx="1"/>
          </p:nvPr>
        </p:nvSpPr>
        <p:spPr>
          <a:xfrm>
            <a:off x="304800" y="1307035"/>
            <a:ext cx="5105400" cy="2495298"/>
          </a:xfrm>
        </p:spPr>
        <p:txBody>
          <a:bodyPr/>
          <a:lstStyle/>
          <a:p>
            <a:pPr algn="just">
              <a:lnSpc>
                <a:spcPct val="120000"/>
              </a:lnSpc>
            </a:pPr>
            <a:r>
              <a:rPr lang="en-US" altLang="zh-CN" sz="2200" dirty="0">
                <a:latin typeface="Times New Roman" panose="02020603050405020304" pitchFamily="18" charset="0"/>
                <a:cs typeface="Times New Roman" panose="02020603050405020304" pitchFamily="18" charset="0"/>
              </a:rPr>
              <a:t>2018</a:t>
            </a:r>
            <a:r>
              <a:rPr lang="zh-CN" altLang="en-US" sz="2200" dirty="0">
                <a:latin typeface="Times New Roman" panose="02020603050405020304" pitchFamily="18" charset="0"/>
                <a:cs typeface="Times New Roman" panose="02020603050405020304" pitchFamily="18" charset="0"/>
              </a:rPr>
              <a:t>年</a:t>
            </a:r>
            <a:r>
              <a:rPr lang="en-US" altLang="zh-CN" sz="2200" dirty="0">
                <a:latin typeface="Times New Roman" panose="02020603050405020304" pitchFamily="18" charset="0"/>
                <a:cs typeface="Times New Roman" panose="02020603050405020304" pitchFamily="18" charset="0"/>
              </a:rPr>
              <a:t>3</a:t>
            </a:r>
            <a:r>
              <a:rPr lang="zh-CN" altLang="en-US" sz="2200" dirty="0">
                <a:latin typeface="Times New Roman" panose="02020603050405020304" pitchFamily="18" charset="0"/>
                <a:cs typeface="Times New Roman" panose="02020603050405020304" pitchFamily="18" charset="0"/>
              </a:rPr>
              <a:t>月，</a:t>
            </a:r>
            <a:r>
              <a:rPr lang="en-US" altLang="zh-CN" sz="2200" dirty="0">
                <a:latin typeface="Times New Roman" panose="02020603050405020304" pitchFamily="18" charset="0"/>
                <a:cs typeface="Times New Roman" panose="02020603050405020304" pitchFamily="18" charset="0"/>
              </a:rPr>
              <a:t>CRISPR/Cas9</a:t>
            </a:r>
            <a:r>
              <a:rPr lang="zh-CN" altLang="en-US" sz="2200" dirty="0">
                <a:latin typeface="Times New Roman" panose="02020603050405020304" pitchFamily="18" charset="0"/>
                <a:cs typeface="Times New Roman" panose="02020603050405020304" pitchFamily="18" charset="0"/>
              </a:rPr>
              <a:t>技术的发明人之一，张锋协同另外两位科学家</a:t>
            </a:r>
            <a:r>
              <a:rPr lang="en-US" altLang="zh-CN" sz="2200" dirty="0">
                <a:latin typeface="Times New Roman" panose="02020603050405020304" pitchFamily="18" charset="0"/>
                <a:cs typeface="Times New Roman" panose="02020603050405020304" pitchFamily="18" charset="0"/>
              </a:rPr>
              <a:t>David Liu</a:t>
            </a:r>
            <a:r>
              <a:rPr lang="zh-CN" altLang="en-US" sz="2200" dirty="0">
                <a:latin typeface="Times New Roman" panose="02020603050405020304" pitchFamily="18" charset="0"/>
                <a:cs typeface="Times New Roman" panose="02020603050405020304" pitchFamily="18" charset="0"/>
              </a:rPr>
              <a:t>和</a:t>
            </a:r>
            <a:r>
              <a:rPr lang="en-US" altLang="zh-CN" sz="2200" dirty="0">
                <a:latin typeface="Times New Roman" panose="02020603050405020304" pitchFamily="18" charset="0"/>
                <a:cs typeface="Times New Roman" panose="02020603050405020304" pitchFamily="18" charset="0"/>
              </a:rPr>
              <a:t>J. Keith </a:t>
            </a:r>
            <a:r>
              <a:rPr lang="en-US" altLang="zh-CN" sz="2200" dirty="0" err="1">
                <a:latin typeface="Times New Roman" panose="02020603050405020304" pitchFamily="18" charset="0"/>
                <a:cs typeface="Times New Roman" panose="02020603050405020304" pitchFamily="18" charset="0"/>
              </a:rPr>
              <a:t>Joung</a:t>
            </a:r>
            <a:r>
              <a:rPr lang="zh-CN" altLang="en-US" sz="2200" dirty="0">
                <a:latin typeface="Times New Roman" panose="02020603050405020304" pitchFamily="18" charset="0"/>
                <a:cs typeface="Times New Roman" panose="02020603050405020304" pitchFamily="18" charset="0"/>
              </a:rPr>
              <a:t>联合开办了一家名为</a:t>
            </a:r>
            <a:r>
              <a:rPr lang="en-US" altLang="zh-CN" sz="2200" dirty="0">
                <a:latin typeface="Times New Roman" panose="02020603050405020304" pitchFamily="18" charset="0"/>
                <a:cs typeface="Times New Roman" panose="02020603050405020304" pitchFamily="18" charset="0"/>
              </a:rPr>
              <a:t>Pairwise Plants</a:t>
            </a:r>
            <a:r>
              <a:rPr lang="zh-CN" altLang="en-US" sz="2200" dirty="0">
                <a:latin typeface="Times New Roman" panose="02020603050405020304" pitchFamily="18" charset="0"/>
                <a:cs typeface="Times New Roman" panose="02020603050405020304" pitchFamily="18" charset="0"/>
              </a:rPr>
              <a:t>的公司，并致力于开发基因编辑作物</a:t>
            </a:r>
            <a:endParaRPr lang="en-US" altLang="zh-CN" sz="2200" dirty="0">
              <a:latin typeface="Times New Roman" panose="02020603050405020304" pitchFamily="18" charset="0"/>
              <a:cs typeface="Times New Roman" panose="02020603050405020304" pitchFamily="18" charset="0"/>
            </a:endParaRPr>
          </a:p>
        </p:txBody>
      </p:sp>
      <p:sp>
        <p:nvSpPr>
          <p:cNvPr id="3" name="灯片编号占位符 2">
            <a:extLst>
              <a:ext uri="{FF2B5EF4-FFF2-40B4-BE49-F238E27FC236}">
                <a16:creationId xmlns:a16="http://schemas.microsoft.com/office/drawing/2014/main" id="{92F54F66-5C6D-4015-9A38-2596469F36D5}"/>
              </a:ext>
            </a:extLst>
          </p:cNvPr>
          <p:cNvSpPr>
            <a:spLocks noGrp="1"/>
          </p:cNvSpPr>
          <p:nvPr>
            <p:ph type="sldNum" sz="quarter" idx="10"/>
          </p:nvPr>
        </p:nvSpPr>
        <p:spPr/>
        <p:txBody>
          <a:bodyPr/>
          <a:lstStyle/>
          <a:p>
            <a:pPr>
              <a:defRPr/>
            </a:pPr>
            <a:fld id="{E123C920-B43E-437E-945E-582E66816062}" type="slidenum">
              <a:rPr lang="en-US" altLang="zh-CN"/>
              <a:pPr>
                <a:defRPr/>
              </a:pPr>
              <a:t>85</a:t>
            </a:fld>
            <a:endParaRPr lang="en-US" altLang="zh-CN" dirty="0"/>
          </a:p>
        </p:txBody>
      </p:sp>
      <p:pic>
        <p:nvPicPr>
          <p:cNvPr id="4" name="图片 3">
            <a:extLst>
              <a:ext uri="{FF2B5EF4-FFF2-40B4-BE49-F238E27FC236}">
                <a16:creationId xmlns:a16="http://schemas.microsoft.com/office/drawing/2014/main" id="{418F48A8-74EB-4D5F-8CB5-D2847120BD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8812" y="1188693"/>
            <a:ext cx="3120388" cy="1755218"/>
          </a:xfrm>
          <a:prstGeom prst="rect">
            <a:avLst/>
          </a:prstGeom>
        </p:spPr>
      </p:pic>
      <p:pic>
        <p:nvPicPr>
          <p:cNvPr id="6" name="图片 5">
            <a:extLst>
              <a:ext uri="{FF2B5EF4-FFF2-40B4-BE49-F238E27FC236}">
                <a16:creationId xmlns:a16="http://schemas.microsoft.com/office/drawing/2014/main" id="{2B6527D2-40FD-4EFD-8C45-504C1F8297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3645" y="3755223"/>
            <a:ext cx="6351909" cy="2869377"/>
          </a:xfrm>
          <a:prstGeom prst="rect">
            <a:avLst/>
          </a:prstGeom>
          <a:ln w="12700">
            <a:solidFill>
              <a:schemeClr val="bg1">
                <a:lumMod val="65000"/>
              </a:schemeClr>
            </a:solidFill>
            <a:prstDash val="dash"/>
          </a:ln>
        </p:spPr>
      </p:pic>
      <p:sp>
        <p:nvSpPr>
          <p:cNvPr id="7" name="矩形 6">
            <a:extLst>
              <a:ext uri="{FF2B5EF4-FFF2-40B4-BE49-F238E27FC236}">
                <a16:creationId xmlns:a16="http://schemas.microsoft.com/office/drawing/2014/main" id="{5FB06FFE-2403-4813-91BD-8A0FB618E524}"/>
              </a:ext>
            </a:extLst>
          </p:cNvPr>
          <p:cNvSpPr/>
          <p:nvPr/>
        </p:nvSpPr>
        <p:spPr>
          <a:xfrm>
            <a:off x="5410200" y="2969711"/>
            <a:ext cx="3657600" cy="646331"/>
          </a:xfrm>
          <a:prstGeom prst="rect">
            <a:avLst/>
          </a:prstGeom>
        </p:spPr>
        <p:txBody>
          <a:bodyPr wrap="square">
            <a:spAutoFit/>
          </a:bodyPr>
          <a:lstStyle/>
          <a:p>
            <a:pPr algn="ct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张锋教授</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左</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 </a:t>
            </a: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David Liu教授</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中</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 </a:t>
            </a: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J. Keith Joung教授</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sz="1800" b="1" dirty="0">
                <a:latin typeface="Times New Roman" panose="02020603050405020304" pitchFamily="18" charset="0"/>
                <a:ea typeface="黑体" panose="02010609060101010101" pitchFamily="49" charset="-122"/>
                <a:cs typeface="Times New Roman" panose="02020603050405020304" pitchFamily="18" charset="0"/>
              </a:rPr>
              <a:t>右</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a:t>
            </a:r>
            <a:endParaRPr lang="zh-CN" altLang="en-US" sz="1800" b="1"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327F7788-0E06-48D8-A1D8-76138E91E5CD}"/>
              </a:ext>
            </a:extLst>
          </p:cNvPr>
          <p:cNvSpPr>
            <a:spLocks noGrp="1" noChangeArrowheads="1"/>
          </p:cNvSpPr>
          <p:nvPr>
            <p:ph type="title"/>
          </p:nvPr>
        </p:nvSpPr>
        <p:spPr>
          <a:xfrm>
            <a:off x="152400" y="228600"/>
            <a:ext cx="8534400" cy="590550"/>
          </a:xfrm>
        </p:spPr>
        <p:txBody>
          <a:bodyPr/>
          <a:lstStyle/>
          <a:p>
            <a:pPr marL="0" indent="0" eaLnBrk="1" hangingPunct="1"/>
            <a:r>
              <a:rPr lang="zh-CN" altLang="en-US" sz="3600">
                <a:latin typeface="Times New Roman" panose="02020603050405020304" pitchFamily="18" charset="0"/>
              </a:rPr>
              <a:t>目前基因编辑作物被各国科学家广泛看好</a:t>
            </a:r>
            <a:endParaRPr lang="en-US" altLang="zh-CN" sz="3600">
              <a:latin typeface="Times New Roman" panose="02020603050405020304" pitchFamily="18" charset="0"/>
            </a:endParaRPr>
          </a:p>
        </p:txBody>
      </p:sp>
      <p:sp>
        <p:nvSpPr>
          <p:cNvPr id="142339" name="内容占位符 1">
            <a:extLst>
              <a:ext uri="{FF2B5EF4-FFF2-40B4-BE49-F238E27FC236}">
                <a16:creationId xmlns:a16="http://schemas.microsoft.com/office/drawing/2014/main" id="{1C0C93F2-E53D-4F52-997F-70881A4730C6}"/>
              </a:ext>
            </a:extLst>
          </p:cNvPr>
          <p:cNvSpPr>
            <a:spLocks noGrp="1" noChangeArrowheads="1"/>
          </p:cNvSpPr>
          <p:nvPr>
            <p:ph idx="1"/>
          </p:nvPr>
        </p:nvSpPr>
        <p:spPr>
          <a:xfrm>
            <a:off x="304800" y="1143000"/>
            <a:ext cx="8534400" cy="1954959"/>
          </a:xfrm>
        </p:spPr>
        <p:txBody>
          <a:bodyPr/>
          <a:lstStyle/>
          <a:p>
            <a:pPr>
              <a:lnSpc>
                <a:spcPct val="150000"/>
              </a:lnSpc>
            </a:pPr>
            <a:r>
              <a:rPr lang="zh-CN" altLang="en-US" sz="2800" dirty="0">
                <a:latin typeface="Times New Roman" panose="02020603050405020304" pitchFamily="18" charset="0"/>
                <a:cs typeface="Times New Roman" panose="02020603050405020304" pitchFamily="18" charset="0"/>
              </a:rPr>
              <a:t>包括中国、美国等科技大国的各大科研院校都储备有大量基因编辑作物的育种技术，基因编辑作物的市场化已呈现势不可挡之势</a:t>
            </a:r>
          </a:p>
        </p:txBody>
      </p:sp>
      <p:sp>
        <p:nvSpPr>
          <p:cNvPr id="3" name="灯片编号占位符 2">
            <a:extLst>
              <a:ext uri="{FF2B5EF4-FFF2-40B4-BE49-F238E27FC236}">
                <a16:creationId xmlns:a16="http://schemas.microsoft.com/office/drawing/2014/main" id="{92F54F66-5C6D-4015-9A38-2596469F36D5}"/>
              </a:ext>
            </a:extLst>
          </p:cNvPr>
          <p:cNvSpPr>
            <a:spLocks noGrp="1"/>
          </p:cNvSpPr>
          <p:nvPr>
            <p:ph type="sldNum" sz="quarter" idx="10"/>
          </p:nvPr>
        </p:nvSpPr>
        <p:spPr/>
        <p:txBody>
          <a:bodyPr/>
          <a:lstStyle/>
          <a:p>
            <a:pPr>
              <a:defRPr/>
            </a:pPr>
            <a:fld id="{E123C920-B43E-437E-945E-582E66816062}" type="slidenum">
              <a:rPr lang="en-US" altLang="zh-CN"/>
              <a:pPr>
                <a:defRPr/>
              </a:pPr>
              <a:t>86</a:t>
            </a:fld>
            <a:endParaRPr lang="en-US" altLang="zh-CN" dirty="0"/>
          </a:p>
        </p:txBody>
      </p:sp>
      <p:pic>
        <p:nvPicPr>
          <p:cNvPr id="74754" name="Picture 2">
            <a:extLst>
              <a:ext uri="{FF2B5EF4-FFF2-40B4-BE49-F238E27FC236}">
                <a16:creationId xmlns:a16="http://schemas.microsoft.com/office/drawing/2014/main" id="{9E7F2164-A7A1-41B8-9FA2-F3E32134DE7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425600" y="5090518"/>
            <a:ext cx="2133600" cy="1438698"/>
          </a:xfrm>
          <a:prstGeom prst="rect">
            <a:avLst/>
          </a:prstGeom>
          <a:noFill/>
          <a:extLst>
            <a:ext uri="{909E8E84-426E-40DD-AFC4-6F175D3DCCD1}">
              <a14:hiddenFill xmlns:a14="http://schemas.microsoft.com/office/drawing/2010/main">
                <a:solidFill>
                  <a:srgbClr val="FFFFFF"/>
                </a:solidFill>
              </a14:hiddenFill>
            </a:ext>
          </a:extLst>
        </p:spPr>
      </p:pic>
      <p:pic>
        <p:nvPicPr>
          <p:cNvPr id="74756" name="Picture 4">
            <a:extLst>
              <a:ext uri="{FF2B5EF4-FFF2-40B4-BE49-F238E27FC236}">
                <a16:creationId xmlns:a16="http://schemas.microsoft.com/office/drawing/2014/main" id="{D77149CA-EB26-4C32-B015-F7482D316A3C}"/>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8571" t="3140" r="14286" b="-1"/>
          <a:stretch/>
        </p:blipFill>
        <p:spPr bwMode="auto">
          <a:xfrm>
            <a:off x="3685631" y="3308352"/>
            <a:ext cx="1884247" cy="1502892"/>
          </a:xfrm>
          <a:prstGeom prst="rect">
            <a:avLst/>
          </a:prstGeom>
          <a:noFill/>
          <a:extLst>
            <a:ext uri="{909E8E84-426E-40DD-AFC4-6F175D3DCCD1}">
              <a14:hiddenFill xmlns:a14="http://schemas.microsoft.com/office/drawing/2010/main">
                <a:solidFill>
                  <a:srgbClr val="FFFFFF"/>
                </a:solidFill>
              </a14:hiddenFill>
            </a:ext>
          </a:extLst>
        </p:spPr>
      </p:pic>
      <p:pic>
        <p:nvPicPr>
          <p:cNvPr id="74758" name="Picture 6">
            <a:extLst>
              <a:ext uri="{FF2B5EF4-FFF2-40B4-BE49-F238E27FC236}">
                <a16:creationId xmlns:a16="http://schemas.microsoft.com/office/drawing/2014/main" id="{679AB6F4-EB2B-4B2A-811E-4B32262F4F10}"/>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2299007" y="5063517"/>
            <a:ext cx="2066925" cy="1454383"/>
          </a:xfrm>
          <a:prstGeom prst="rect">
            <a:avLst/>
          </a:prstGeom>
          <a:noFill/>
          <a:extLst>
            <a:ext uri="{909E8E84-426E-40DD-AFC4-6F175D3DCCD1}">
              <a14:hiddenFill xmlns:a14="http://schemas.microsoft.com/office/drawing/2010/main">
                <a:solidFill>
                  <a:srgbClr val="FFFFFF"/>
                </a:solidFill>
              </a14:hiddenFill>
            </a:ext>
          </a:extLst>
        </p:spPr>
      </p:pic>
      <p:pic>
        <p:nvPicPr>
          <p:cNvPr id="74760" name="Picture 8">
            <a:extLst>
              <a:ext uri="{FF2B5EF4-FFF2-40B4-BE49-F238E27FC236}">
                <a16:creationId xmlns:a16="http://schemas.microsoft.com/office/drawing/2014/main" id="{897A047E-0AB0-4680-99EB-D9956BFB77B6}"/>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541167" y="3714430"/>
            <a:ext cx="2066925" cy="1270982"/>
          </a:xfrm>
          <a:prstGeom prst="rect">
            <a:avLst/>
          </a:prstGeom>
          <a:noFill/>
          <a:extLst>
            <a:ext uri="{909E8E84-426E-40DD-AFC4-6F175D3DCCD1}">
              <a14:hiddenFill xmlns:a14="http://schemas.microsoft.com/office/drawing/2010/main">
                <a:solidFill>
                  <a:srgbClr val="FFFFFF"/>
                </a:solidFill>
              </a14:hiddenFill>
            </a:ext>
          </a:extLst>
        </p:spPr>
      </p:pic>
      <p:pic>
        <p:nvPicPr>
          <p:cNvPr id="74762" name="Picture 10">
            <a:extLst>
              <a:ext uri="{FF2B5EF4-FFF2-40B4-BE49-F238E27FC236}">
                <a16:creationId xmlns:a16="http://schemas.microsoft.com/office/drawing/2014/main" id="{B1B7184A-1796-4B98-84F2-13A9EEB43E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3563" y="3505200"/>
            <a:ext cx="2581274" cy="1541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126078"/>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标题 1">
            <a:extLst>
              <a:ext uri="{FF2B5EF4-FFF2-40B4-BE49-F238E27FC236}">
                <a16:creationId xmlns:a16="http://schemas.microsoft.com/office/drawing/2014/main" id="{30683900-7325-47FD-AE98-AE0DE4474308}"/>
              </a:ext>
            </a:extLst>
          </p:cNvPr>
          <p:cNvSpPr>
            <a:spLocks noGrp="1" noChangeArrowheads="1"/>
          </p:cNvSpPr>
          <p:nvPr>
            <p:ph type="title"/>
          </p:nvPr>
        </p:nvSpPr>
        <p:spPr>
          <a:xfrm>
            <a:off x="304800" y="152400"/>
            <a:ext cx="8534400" cy="646113"/>
          </a:xfrm>
        </p:spPr>
        <p:txBody>
          <a:bodyPr/>
          <a:lstStyle/>
          <a:p>
            <a:r>
              <a:rPr lang="zh-CN" altLang="en-US"/>
              <a:t>小结</a:t>
            </a:r>
          </a:p>
        </p:txBody>
      </p:sp>
      <p:sp>
        <p:nvSpPr>
          <p:cNvPr id="144387" name="文本框 2">
            <a:extLst>
              <a:ext uri="{FF2B5EF4-FFF2-40B4-BE49-F238E27FC236}">
                <a16:creationId xmlns:a16="http://schemas.microsoft.com/office/drawing/2014/main" id="{ECB843E8-96C6-4D16-BFCE-229C204F3A30}"/>
              </a:ext>
            </a:extLst>
          </p:cNvPr>
          <p:cNvSpPr txBox="1">
            <a:spLocks noChangeArrowheads="1"/>
          </p:cNvSpPr>
          <p:nvPr/>
        </p:nvSpPr>
        <p:spPr bwMode="auto">
          <a:xfrm>
            <a:off x="552450" y="1143000"/>
            <a:ext cx="8039100"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971550" indent="-514350">
              <a:defRPr kumimoji="1" sz="2500">
                <a:solidFill>
                  <a:schemeClr val="tx1"/>
                </a:solidFill>
                <a:latin typeface="Arial" panose="020B0604020202020204" pitchFamily="34" charset="0"/>
                <a:cs typeface="Arial" panose="020B0604020202020204" pitchFamily="34" charset="0"/>
              </a:defRPr>
            </a:lvl2pPr>
            <a:lvl3pPr marL="1371600" indent="-4572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120000"/>
              </a:lnSpc>
              <a:spcBef>
                <a:spcPts val="600"/>
              </a:spcBef>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一、基因工程基本工具</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“分子手术刀”</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限制性核酸内切酶</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来源、作用、结果</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“分子缝合针”</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连接酶</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分类、作用</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“分子运输车”</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载体</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质粒的定义和特点</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质粒作为载体的条件</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了解其他载体</a:t>
            </a:r>
          </a:p>
        </p:txBody>
      </p:sp>
      <p:sp>
        <p:nvSpPr>
          <p:cNvPr id="5" name="灯片编号占位符 4">
            <a:extLst>
              <a:ext uri="{FF2B5EF4-FFF2-40B4-BE49-F238E27FC236}">
                <a16:creationId xmlns:a16="http://schemas.microsoft.com/office/drawing/2014/main" id="{497E135F-4CEA-42C2-B6D6-3B46A892CC53}"/>
              </a:ext>
            </a:extLst>
          </p:cNvPr>
          <p:cNvSpPr>
            <a:spLocks noGrp="1"/>
          </p:cNvSpPr>
          <p:nvPr>
            <p:ph type="sldNum" sz="quarter" idx="10"/>
          </p:nvPr>
        </p:nvSpPr>
        <p:spPr/>
        <p:txBody>
          <a:bodyPr/>
          <a:lstStyle/>
          <a:p>
            <a:pPr>
              <a:defRPr/>
            </a:pPr>
            <a:fld id="{BAD06FB4-5338-4B09-8BDC-D717878F869F}" type="slidenum">
              <a:rPr lang="en-US" altLang="zh-CN"/>
              <a:pPr>
                <a:defRPr/>
              </a:pPr>
              <a:t>87</a:t>
            </a:fld>
            <a:endParaRPr lang="en-US" altLang="zh-CN"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标题 1">
            <a:extLst>
              <a:ext uri="{FF2B5EF4-FFF2-40B4-BE49-F238E27FC236}">
                <a16:creationId xmlns:a16="http://schemas.microsoft.com/office/drawing/2014/main" id="{93AFBDCF-EC33-40FA-937B-BCB3787EEF21}"/>
              </a:ext>
            </a:extLst>
          </p:cNvPr>
          <p:cNvSpPr>
            <a:spLocks noGrp="1" noChangeArrowheads="1"/>
          </p:cNvSpPr>
          <p:nvPr>
            <p:ph type="title"/>
          </p:nvPr>
        </p:nvSpPr>
        <p:spPr>
          <a:xfrm>
            <a:off x="304800" y="152400"/>
            <a:ext cx="8534400" cy="646113"/>
          </a:xfrm>
        </p:spPr>
        <p:txBody>
          <a:bodyPr/>
          <a:lstStyle/>
          <a:p>
            <a:r>
              <a:rPr lang="zh-CN" altLang="en-US"/>
              <a:t>小结</a:t>
            </a:r>
          </a:p>
        </p:txBody>
      </p:sp>
      <p:sp>
        <p:nvSpPr>
          <p:cNvPr id="145411" name="文本框 2">
            <a:extLst>
              <a:ext uri="{FF2B5EF4-FFF2-40B4-BE49-F238E27FC236}">
                <a16:creationId xmlns:a16="http://schemas.microsoft.com/office/drawing/2014/main" id="{CA256445-0F02-40A6-9D65-0098C5451483}"/>
              </a:ext>
            </a:extLst>
          </p:cNvPr>
          <p:cNvSpPr txBox="1">
            <a:spLocks noChangeArrowheads="1"/>
          </p:cNvSpPr>
          <p:nvPr/>
        </p:nvSpPr>
        <p:spPr bwMode="auto">
          <a:xfrm>
            <a:off x="552450" y="1143000"/>
            <a:ext cx="8039100"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971550" indent="-514350">
              <a:defRPr kumimoji="1" sz="2500">
                <a:solidFill>
                  <a:schemeClr val="tx1"/>
                </a:solidFill>
                <a:latin typeface="Arial" panose="020B0604020202020204" pitchFamily="34" charset="0"/>
                <a:cs typeface="Arial" panose="020B0604020202020204" pitchFamily="34" charset="0"/>
              </a:defRPr>
            </a:lvl2pPr>
            <a:lvl3pPr marL="1371600" indent="-4572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120000"/>
              </a:lnSpc>
              <a:spcBef>
                <a:spcPts val="600"/>
              </a:spcBef>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二、基因操作程序</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目的基因的获取</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基因文库：基因组文库，</a:t>
            </a:r>
            <a:r>
              <a:rPr lang="en-US" altLang="zh-CN" sz="2800" b="1">
                <a:latin typeface="Times New Roman" panose="02020603050405020304" pitchFamily="18" charset="0"/>
                <a:ea typeface="黑体" panose="02010609060101010101" pitchFamily="49" charset="-122"/>
                <a:cs typeface="Times New Roman" panose="02020603050405020304" pitchFamily="18" charset="0"/>
              </a:rPr>
              <a:t>cDNA</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文库</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人工合成</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PCR</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扩增：原理，步骤</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基因表达载体的构建</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——DNA</a:t>
            </a: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连接酶</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构建目的</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构建步骤</a:t>
            </a:r>
          </a:p>
        </p:txBody>
      </p:sp>
      <p:sp>
        <p:nvSpPr>
          <p:cNvPr id="4" name="灯片编号占位符 3">
            <a:extLst>
              <a:ext uri="{FF2B5EF4-FFF2-40B4-BE49-F238E27FC236}">
                <a16:creationId xmlns:a16="http://schemas.microsoft.com/office/drawing/2014/main" id="{4D26F3FC-DB2F-4F71-87AC-3231BCCA7CDE}"/>
              </a:ext>
            </a:extLst>
          </p:cNvPr>
          <p:cNvSpPr>
            <a:spLocks noGrp="1"/>
          </p:cNvSpPr>
          <p:nvPr>
            <p:ph type="sldNum" sz="quarter" idx="10"/>
          </p:nvPr>
        </p:nvSpPr>
        <p:spPr/>
        <p:txBody>
          <a:bodyPr/>
          <a:lstStyle/>
          <a:p>
            <a:pPr>
              <a:defRPr/>
            </a:pPr>
            <a:fld id="{428200D6-2DAC-4184-9EEF-83CD7DFF7ABE}" type="slidenum">
              <a:rPr lang="en-US" altLang="zh-CN"/>
              <a:pPr>
                <a:defRPr/>
              </a:pPr>
              <a:t>88</a:t>
            </a:fld>
            <a:endParaRPr lang="en-US" altLang="zh-CN" dirty="0"/>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标题 1">
            <a:extLst>
              <a:ext uri="{FF2B5EF4-FFF2-40B4-BE49-F238E27FC236}">
                <a16:creationId xmlns:a16="http://schemas.microsoft.com/office/drawing/2014/main" id="{82852D7A-2831-47BB-8078-58A92BC2571D}"/>
              </a:ext>
            </a:extLst>
          </p:cNvPr>
          <p:cNvSpPr>
            <a:spLocks noGrp="1" noChangeArrowheads="1"/>
          </p:cNvSpPr>
          <p:nvPr>
            <p:ph type="title"/>
          </p:nvPr>
        </p:nvSpPr>
        <p:spPr>
          <a:xfrm>
            <a:off x="304800" y="152400"/>
            <a:ext cx="8534400" cy="646113"/>
          </a:xfrm>
        </p:spPr>
        <p:txBody>
          <a:bodyPr/>
          <a:lstStyle/>
          <a:p>
            <a:r>
              <a:rPr lang="zh-CN" altLang="en-US"/>
              <a:t>小结</a:t>
            </a:r>
          </a:p>
        </p:txBody>
      </p:sp>
      <p:sp>
        <p:nvSpPr>
          <p:cNvPr id="146435" name="文本框 2">
            <a:extLst>
              <a:ext uri="{FF2B5EF4-FFF2-40B4-BE49-F238E27FC236}">
                <a16:creationId xmlns:a16="http://schemas.microsoft.com/office/drawing/2014/main" id="{7DA6C84E-BF94-499E-891F-7C49BE482487}"/>
              </a:ext>
            </a:extLst>
          </p:cNvPr>
          <p:cNvSpPr txBox="1">
            <a:spLocks noChangeArrowheads="1"/>
          </p:cNvSpPr>
          <p:nvPr/>
        </p:nvSpPr>
        <p:spPr bwMode="auto">
          <a:xfrm>
            <a:off x="552450" y="990600"/>
            <a:ext cx="8039100" cy="573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sz="2500">
                <a:solidFill>
                  <a:schemeClr val="tx1"/>
                </a:solidFill>
                <a:latin typeface="Arial" panose="020B0604020202020204" pitchFamily="34" charset="0"/>
                <a:cs typeface="Arial" panose="020B0604020202020204" pitchFamily="34" charset="0"/>
              </a:defRPr>
            </a:lvl1pPr>
            <a:lvl2pPr marL="971550" indent="-514350">
              <a:defRPr kumimoji="1" sz="2500">
                <a:solidFill>
                  <a:schemeClr val="tx1"/>
                </a:solidFill>
                <a:latin typeface="Arial" panose="020B0604020202020204" pitchFamily="34" charset="0"/>
                <a:cs typeface="Arial" panose="020B0604020202020204" pitchFamily="34" charset="0"/>
              </a:defRPr>
            </a:lvl2pPr>
            <a:lvl3pPr marL="1371600" indent="-4572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lvl="1">
              <a:lnSpc>
                <a:spcPct val="120000"/>
              </a:lnSpc>
              <a:buFont typeface="Times New Roman" panose="02020603050405020304" pitchFamily="18" charset="0"/>
              <a:buAutoNum type="arabicPeriod" startAt="3"/>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目的基因导入受体细胞</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导入植物细胞：农杆菌转化法</a:t>
            </a: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导入动物细胞：显微注射</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导入微生物细胞：感受态细胞法</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1">
              <a:lnSpc>
                <a:spcPct val="120000"/>
              </a:lnSpc>
              <a:buFontTx/>
              <a:buAutoNum type="arabicPeriod" startAt="3"/>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目的基因的检测与鉴定</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抗药性筛选法</a:t>
            </a: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蓝白斑筛选（插入失活）</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菌落原位杂交</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限制性酶切图谱法</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核酸杂交</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蛋白电泳</a:t>
            </a:r>
          </a:p>
        </p:txBody>
      </p:sp>
      <p:sp>
        <p:nvSpPr>
          <p:cNvPr id="4" name="灯片编号占位符 3">
            <a:extLst>
              <a:ext uri="{FF2B5EF4-FFF2-40B4-BE49-F238E27FC236}">
                <a16:creationId xmlns:a16="http://schemas.microsoft.com/office/drawing/2014/main" id="{96EA3E07-5DC8-454E-B242-32793F5A7019}"/>
              </a:ext>
            </a:extLst>
          </p:cNvPr>
          <p:cNvSpPr>
            <a:spLocks noGrp="1"/>
          </p:cNvSpPr>
          <p:nvPr>
            <p:ph type="sldNum" sz="quarter" idx="10"/>
          </p:nvPr>
        </p:nvSpPr>
        <p:spPr/>
        <p:txBody>
          <a:bodyPr/>
          <a:lstStyle/>
          <a:p>
            <a:pPr>
              <a:defRPr/>
            </a:pPr>
            <a:fld id="{00BD4011-FF6C-4415-8DB0-1118F57AA4E5}" type="slidenum">
              <a:rPr lang="en-US" altLang="zh-CN"/>
              <a:pPr>
                <a:defRPr/>
              </a:pPr>
              <a:t>89</a:t>
            </a:fld>
            <a:endParaRPr lang="en-US" altLang="zh-CN" dirty="0"/>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5B8DA1C7">
            <a:extLst>
              <a:ext uri="{FF2B5EF4-FFF2-40B4-BE49-F238E27FC236}">
                <a16:creationId xmlns:a16="http://schemas.microsoft.com/office/drawing/2014/main" id="{CCD462EA-3FB2-4382-A42D-4C6997E085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675" y="966788"/>
            <a:ext cx="2816225" cy="588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4">
            <a:extLst>
              <a:ext uri="{FF2B5EF4-FFF2-40B4-BE49-F238E27FC236}">
                <a16:creationId xmlns:a16="http://schemas.microsoft.com/office/drawing/2014/main" id="{FBE9E829-0C69-4C44-ACFE-DA79AE5553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925" y="2519363"/>
            <a:ext cx="290195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Line 6">
            <a:extLst>
              <a:ext uri="{FF2B5EF4-FFF2-40B4-BE49-F238E27FC236}">
                <a16:creationId xmlns:a16="http://schemas.microsoft.com/office/drawing/2014/main" id="{0E7493EB-2FA5-47FE-ACD6-22AE299BB404}"/>
              </a:ext>
            </a:extLst>
          </p:cNvPr>
          <p:cNvSpPr>
            <a:spLocks noChangeShapeType="1"/>
          </p:cNvSpPr>
          <p:nvPr/>
        </p:nvSpPr>
        <p:spPr bwMode="auto">
          <a:xfrm flipV="1">
            <a:off x="3263900" y="2608263"/>
            <a:ext cx="1573213" cy="8207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485" name="Line 7">
            <a:extLst>
              <a:ext uri="{FF2B5EF4-FFF2-40B4-BE49-F238E27FC236}">
                <a16:creationId xmlns:a16="http://schemas.microsoft.com/office/drawing/2014/main" id="{B752C8D1-0092-4FFB-83C0-F1EEE8AF1DC4}"/>
              </a:ext>
            </a:extLst>
          </p:cNvPr>
          <p:cNvSpPr>
            <a:spLocks noChangeShapeType="1"/>
          </p:cNvSpPr>
          <p:nvPr/>
        </p:nvSpPr>
        <p:spPr bwMode="auto">
          <a:xfrm>
            <a:off x="3200400" y="3657600"/>
            <a:ext cx="1660525" cy="8842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9" name="Rectangle 2">
            <a:extLst>
              <a:ext uri="{FF2B5EF4-FFF2-40B4-BE49-F238E27FC236}">
                <a16:creationId xmlns:a16="http://schemas.microsoft.com/office/drawing/2014/main" id="{DC5A8D75-712A-4202-9DEA-630986DF2921}"/>
              </a:ext>
            </a:extLst>
          </p:cNvPr>
          <p:cNvSpPr txBox="1">
            <a:spLocks noChangeArrowheads="1"/>
          </p:cNvSpPr>
          <p:nvPr/>
        </p:nvSpPr>
        <p:spPr>
          <a:xfrm>
            <a:off x="152400" y="214313"/>
            <a:ext cx="8534400" cy="508000"/>
          </a:xfrm>
          <a:prstGeom prst="rect">
            <a:avLst/>
          </a:prstGeom>
        </p:spPr>
        <p:txBody>
          <a:bodyPr/>
          <a:lst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a:lstStyle>
          <a:p>
            <a:pPr marL="0" indent="0" eaLnBrk="1" hangingPunct="1">
              <a:defRPr/>
            </a:pPr>
            <a:r>
              <a:rPr kumimoji="0" lang="zh-CN" altLang="en-US" sz="4000" kern="0" dirty="0">
                <a:latin typeface="微软雅黑" panose="020B0503020204020204" pitchFamily="34" charset="-122"/>
                <a:ea typeface="微软雅黑" panose="020B0503020204020204" pitchFamily="34" charset="-122"/>
              </a:rPr>
              <a:t>导入动物细胞：显微注射法</a:t>
            </a:r>
            <a:endParaRPr kumimoji="0" lang="en-US" altLang="zh-CN" sz="4000" kern="0" dirty="0">
              <a:latin typeface="微软雅黑" panose="020B0503020204020204" pitchFamily="34" charset="-122"/>
              <a:ea typeface="微软雅黑" panose="020B0503020204020204" pitchFamily="34" charset="-122"/>
            </a:endParaRPr>
          </a:p>
        </p:txBody>
      </p:sp>
      <p:sp>
        <p:nvSpPr>
          <p:cNvPr id="20487" name="内容占位符 1">
            <a:extLst>
              <a:ext uri="{FF2B5EF4-FFF2-40B4-BE49-F238E27FC236}">
                <a16:creationId xmlns:a16="http://schemas.microsoft.com/office/drawing/2014/main" id="{FE38E66A-476B-4EC0-89EF-E24F0C46EA0A}"/>
              </a:ext>
            </a:extLst>
          </p:cNvPr>
          <p:cNvSpPr>
            <a:spLocks noGrp="1" noChangeArrowheads="1"/>
          </p:cNvSpPr>
          <p:nvPr>
            <p:ph idx="1"/>
          </p:nvPr>
        </p:nvSpPr>
        <p:spPr>
          <a:xfrm>
            <a:off x="3289300" y="1079500"/>
            <a:ext cx="5697538" cy="1439863"/>
          </a:xfrm>
        </p:spPr>
        <p:txBody>
          <a:bodyPr/>
          <a:lstStyle/>
          <a:p>
            <a:pPr>
              <a:lnSpc>
                <a:spcPts val="3600"/>
              </a:lnSpc>
              <a:spcBef>
                <a:spcPct val="0"/>
              </a:spcBef>
            </a:pPr>
            <a:r>
              <a:rPr lang="zh-CN" altLang="en-US" sz="2800">
                <a:latin typeface="黑体" panose="02010609060101010101" pitchFamily="49" charset="-122"/>
                <a:ea typeface="黑体" panose="02010609060101010101" pitchFamily="49" charset="-122"/>
              </a:rPr>
              <a:t>取生殖细胞  受精卵  将目的基因或重组表达载体显微注射入雄原核  受精卵移植  新性状动物  </a:t>
            </a:r>
            <a:endParaRPr lang="zh-CN" altLang="en-US">
              <a:ea typeface="宋体" panose="02010600030101010101" pitchFamily="2" charset="-122"/>
            </a:endParaRPr>
          </a:p>
        </p:txBody>
      </p:sp>
      <p:sp>
        <p:nvSpPr>
          <p:cNvPr id="20488" name="矩形 2">
            <a:extLst>
              <a:ext uri="{FF2B5EF4-FFF2-40B4-BE49-F238E27FC236}">
                <a16:creationId xmlns:a16="http://schemas.microsoft.com/office/drawing/2014/main" id="{D047EC81-F97C-46EC-A23F-2112E2AABC30}"/>
              </a:ext>
            </a:extLst>
          </p:cNvPr>
          <p:cNvSpPr>
            <a:spLocks noChangeArrowheads="1"/>
          </p:cNvSpPr>
          <p:nvPr/>
        </p:nvSpPr>
        <p:spPr bwMode="auto">
          <a:xfrm>
            <a:off x="3200400" y="4673600"/>
            <a:ext cx="59197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kumimoji="1" sz="2500">
                <a:solidFill>
                  <a:schemeClr val="tx1"/>
                </a:solidFill>
                <a:latin typeface="Arial" panose="020B0604020202020204" pitchFamily="34" charset="0"/>
                <a:cs typeface="Arial" panose="020B0604020202020204" pitchFamily="34" charset="0"/>
              </a:defRPr>
            </a:lvl1pPr>
            <a:lvl2pPr marL="742950" indent="-285750">
              <a:defRPr kumimoji="1" sz="2500">
                <a:solidFill>
                  <a:schemeClr val="tx1"/>
                </a:solidFill>
                <a:latin typeface="Arial" panose="020B0604020202020204" pitchFamily="34" charset="0"/>
                <a:cs typeface="Arial" panose="020B0604020202020204" pitchFamily="34" charset="0"/>
              </a:defRPr>
            </a:lvl2pPr>
            <a:lvl3pPr marL="1143000" indent="-2286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buFont typeface="Arial" panose="020B0604020202020204" pitchFamily="34" charset="0"/>
              <a:buChar char="•"/>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雄原核相比于雌原核更大，更容易操作</a:t>
            </a:r>
          </a:p>
          <a:p>
            <a:pPr>
              <a:buFont typeface="Arial" panose="020B0604020202020204" pitchFamily="34" charset="0"/>
              <a:buChar char="•"/>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雄原核位置更好，雌原核通常被极体阻挡</a:t>
            </a:r>
          </a:p>
          <a:p>
            <a:pPr>
              <a:buFont typeface="Arial" panose="020B0604020202020204" pitchFamily="34" charset="0"/>
              <a:buChar char="•"/>
            </a:pPr>
            <a:r>
              <a:rPr lang="zh-CN" altLang="en-US" sz="2000" b="1" dirty="0">
                <a:latin typeface="Times New Roman" panose="02020603050405020304" pitchFamily="18" charset="0"/>
                <a:ea typeface="黑体" panose="02010609060101010101" pitchFamily="49" charset="-122"/>
                <a:cs typeface="Times New Roman" panose="02020603050405020304" pitchFamily="18" charset="0"/>
              </a:rPr>
              <a:t>雄原核的基因组物质处于解凝集的状态，更适合外源DNA的重组。因为尚未受精的雌原核即卵细胞实际处于减数第二次分裂的中后期状态，遗传物质是高度螺旋化的</a:t>
            </a:r>
          </a:p>
        </p:txBody>
      </p:sp>
      <p:cxnSp>
        <p:nvCxnSpPr>
          <p:cNvPr id="20489" name="直接箭头连接符 13">
            <a:extLst>
              <a:ext uri="{FF2B5EF4-FFF2-40B4-BE49-F238E27FC236}">
                <a16:creationId xmlns:a16="http://schemas.microsoft.com/office/drawing/2014/main" id="{309408FE-88F1-4A6C-95F0-4F4F5CFD6B06}"/>
              </a:ext>
            </a:extLst>
          </p:cNvPr>
          <p:cNvCxnSpPr>
            <a:cxnSpLocks noChangeShapeType="1"/>
          </p:cNvCxnSpPr>
          <p:nvPr/>
        </p:nvCxnSpPr>
        <p:spPr bwMode="auto">
          <a:xfrm>
            <a:off x="5562600" y="1352550"/>
            <a:ext cx="304800" cy="0"/>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90" name="直接箭头连接符 14">
            <a:extLst>
              <a:ext uri="{FF2B5EF4-FFF2-40B4-BE49-F238E27FC236}">
                <a16:creationId xmlns:a16="http://schemas.microsoft.com/office/drawing/2014/main" id="{0B9F7601-B3B1-4DF7-80C5-B46F4BDC49DB}"/>
              </a:ext>
            </a:extLst>
          </p:cNvPr>
          <p:cNvCxnSpPr>
            <a:cxnSpLocks noChangeShapeType="1"/>
          </p:cNvCxnSpPr>
          <p:nvPr/>
        </p:nvCxnSpPr>
        <p:spPr bwMode="auto">
          <a:xfrm>
            <a:off x="6972300" y="1352550"/>
            <a:ext cx="304800" cy="0"/>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91" name="直接箭头连接符 15">
            <a:extLst>
              <a:ext uri="{FF2B5EF4-FFF2-40B4-BE49-F238E27FC236}">
                <a16:creationId xmlns:a16="http://schemas.microsoft.com/office/drawing/2014/main" id="{FA43670E-B39A-4257-BE48-9E9EA3589842}"/>
              </a:ext>
            </a:extLst>
          </p:cNvPr>
          <p:cNvCxnSpPr>
            <a:cxnSpLocks noChangeShapeType="1"/>
          </p:cNvCxnSpPr>
          <p:nvPr/>
        </p:nvCxnSpPr>
        <p:spPr bwMode="auto">
          <a:xfrm>
            <a:off x="4514850" y="2241550"/>
            <a:ext cx="304800" cy="0"/>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492" name="直接箭头连接符 16">
            <a:extLst>
              <a:ext uri="{FF2B5EF4-FFF2-40B4-BE49-F238E27FC236}">
                <a16:creationId xmlns:a16="http://schemas.microsoft.com/office/drawing/2014/main" id="{C6D6CE01-52A0-4E29-BFB1-76D0CFB62F05}"/>
              </a:ext>
            </a:extLst>
          </p:cNvPr>
          <p:cNvCxnSpPr>
            <a:cxnSpLocks noChangeShapeType="1"/>
          </p:cNvCxnSpPr>
          <p:nvPr/>
        </p:nvCxnSpPr>
        <p:spPr bwMode="auto">
          <a:xfrm>
            <a:off x="6650038" y="2241550"/>
            <a:ext cx="304800" cy="0"/>
          </a:xfrm>
          <a:prstGeom prst="straightConnector1">
            <a:avLst/>
          </a:prstGeom>
          <a:noFill/>
          <a:ln w="349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灯片编号占位符 2">
            <a:extLst>
              <a:ext uri="{FF2B5EF4-FFF2-40B4-BE49-F238E27FC236}">
                <a16:creationId xmlns:a16="http://schemas.microsoft.com/office/drawing/2014/main" id="{74D5B890-87C6-4510-A019-0028EA08D968}"/>
              </a:ext>
            </a:extLst>
          </p:cNvPr>
          <p:cNvSpPr>
            <a:spLocks noGrp="1"/>
          </p:cNvSpPr>
          <p:nvPr>
            <p:ph type="sldNum" sz="quarter" idx="10"/>
          </p:nvPr>
        </p:nvSpPr>
        <p:spPr/>
        <p:txBody>
          <a:bodyPr/>
          <a:lstStyle/>
          <a:p>
            <a:pPr>
              <a:defRPr/>
            </a:pPr>
            <a:fld id="{BB470324-FC3B-4739-965A-503125ED0CA4}" type="slidenum">
              <a:rPr lang="en-US" altLang="zh-CN"/>
              <a:pPr>
                <a:defRPr/>
              </a:pPr>
              <a:t>9</a:t>
            </a:fld>
            <a:endParaRPr lang="en-US" altLang="zh-CN" dirty="0"/>
          </a:p>
        </p:txBody>
      </p:sp>
    </p:spTree>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标题 1">
            <a:extLst>
              <a:ext uri="{FF2B5EF4-FFF2-40B4-BE49-F238E27FC236}">
                <a16:creationId xmlns:a16="http://schemas.microsoft.com/office/drawing/2014/main" id="{212F8FFE-E585-44FE-9928-188444CFB716}"/>
              </a:ext>
            </a:extLst>
          </p:cNvPr>
          <p:cNvSpPr>
            <a:spLocks noGrp="1" noChangeArrowheads="1"/>
          </p:cNvSpPr>
          <p:nvPr>
            <p:ph type="title"/>
          </p:nvPr>
        </p:nvSpPr>
        <p:spPr>
          <a:xfrm>
            <a:off x="304800" y="152400"/>
            <a:ext cx="8534400" cy="646113"/>
          </a:xfrm>
        </p:spPr>
        <p:txBody>
          <a:bodyPr/>
          <a:lstStyle/>
          <a:p>
            <a:r>
              <a:rPr lang="zh-CN" altLang="en-US"/>
              <a:t>小结</a:t>
            </a:r>
          </a:p>
        </p:txBody>
      </p:sp>
      <p:sp>
        <p:nvSpPr>
          <p:cNvPr id="147459" name="文本框 2">
            <a:extLst>
              <a:ext uri="{FF2B5EF4-FFF2-40B4-BE49-F238E27FC236}">
                <a16:creationId xmlns:a16="http://schemas.microsoft.com/office/drawing/2014/main" id="{E06B279B-0229-4B72-A397-6EA84C37734B}"/>
              </a:ext>
            </a:extLst>
          </p:cNvPr>
          <p:cNvSpPr txBox="1">
            <a:spLocks noChangeArrowheads="1"/>
          </p:cNvSpPr>
          <p:nvPr/>
        </p:nvSpPr>
        <p:spPr bwMode="auto">
          <a:xfrm>
            <a:off x="552450" y="1143000"/>
            <a:ext cx="8039100" cy="412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500">
                <a:solidFill>
                  <a:schemeClr val="tx1"/>
                </a:solidFill>
                <a:latin typeface="Arial" panose="020B0604020202020204" pitchFamily="34" charset="0"/>
                <a:cs typeface="Arial" panose="020B0604020202020204" pitchFamily="34" charset="0"/>
              </a:defRPr>
            </a:lvl1pPr>
            <a:lvl2pPr marL="971550" indent="-514350">
              <a:defRPr kumimoji="1" sz="2500">
                <a:solidFill>
                  <a:schemeClr val="tx1"/>
                </a:solidFill>
                <a:latin typeface="Arial" panose="020B0604020202020204" pitchFamily="34" charset="0"/>
                <a:cs typeface="Arial" panose="020B0604020202020204" pitchFamily="34" charset="0"/>
              </a:defRPr>
            </a:lvl2pPr>
            <a:lvl3pPr marL="1371600" indent="-457200">
              <a:defRPr kumimoji="1" sz="2500">
                <a:solidFill>
                  <a:schemeClr val="tx1"/>
                </a:solidFill>
                <a:latin typeface="Arial" panose="020B0604020202020204" pitchFamily="34" charset="0"/>
                <a:cs typeface="Arial" panose="020B0604020202020204" pitchFamily="34" charset="0"/>
              </a:defRPr>
            </a:lvl3pPr>
            <a:lvl4pPr marL="1600200" indent="-228600">
              <a:defRPr kumimoji="1" sz="2500">
                <a:solidFill>
                  <a:schemeClr val="tx1"/>
                </a:solidFill>
                <a:latin typeface="Arial" panose="020B0604020202020204" pitchFamily="34" charset="0"/>
                <a:cs typeface="Arial" panose="020B0604020202020204" pitchFamily="34" charset="0"/>
              </a:defRPr>
            </a:lvl4pPr>
            <a:lvl5pPr marL="2057400" indent="-228600">
              <a:defRPr kumimoji="1" sz="25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kumimoji="1" sz="2500">
                <a:solidFill>
                  <a:schemeClr val="tx1"/>
                </a:solidFill>
                <a:latin typeface="Arial" panose="020B0604020202020204" pitchFamily="34" charset="0"/>
                <a:cs typeface="Arial" panose="020B0604020202020204" pitchFamily="34" charset="0"/>
              </a:defRPr>
            </a:lvl9pPr>
          </a:lstStyle>
          <a:p>
            <a:pPr>
              <a:lnSpc>
                <a:spcPct val="120000"/>
              </a:lnSpc>
              <a:spcBef>
                <a:spcPts val="600"/>
              </a:spcBef>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三、基因工程的应用</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转基因动物</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转基因植物</a:t>
            </a:r>
            <a:endParaRPr lang="en-US" altLang="zh-CN" sz="2800" b="1">
              <a:latin typeface="Times New Roman" panose="02020603050405020304" pitchFamily="18" charset="0"/>
              <a:ea typeface="微软雅黑" panose="020B0503020204020204" pitchFamily="34" charset="-122"/>
              <a:cs typeface="Times New Roman" panose="02020603050405020304" pitchFamily="18" charset="0"/>
            </a:endParaRPr>
          </a:p>
          <a:p>
            <a:pPr lvl="1">
              <a:lnSpc>
                <a:spcPct val="120000"/>
              </a:lnSpc>
              <a:spcBef>
                <a:spcPts val="600"/>
              </a:spcBef>
              <a:buFontTx/>
              <a:buAutoNum type="arabicPeriod"/>
            </a:pPr>
            <a:r>
              <a:rPr lang="zh-CN" altLang="en-US" sz="2800" b="1">
                <a:latin typeface="Times New Roman" panose="02020603050405020304" pitchFamily="18" charset="0"/>
                <a:ea typeface="微软雅黑" panose="020B0503020204020204" pitchFamily="34" charset="-122"/>
                <a:cs typeface="Times New Roman" panose="02020603050405020304" pitchFamily="18" charset="0"/>
              </a:rPr>
              <a:t>基因编辑</a:t>
            </a:r>
            <a:r>
              <a:rPr lang="en-US" altLang="zh-CN" sz="2800" b="1">
                <a:latin typeface="Times New Roman" panose="02020603050405020304" pitchFamily="18" charset="0"/>
                <a:ea typeface="微软雅黑" panose="020B0503020204020204" pitchFamily="34" charset="-122"/>
                <a:cs typeface="Times New Roman" panose="02020603050405020304" pitchFamily="18" charset="0"/>
              </a:rPr>
              <a:t>——CRISPR</a:t>
            </a:r>
          </a:p>
          <a:p>
            <a:pPr lvl="2">
              <a:lnSpc>
                <a:spcPct val="120000"/>
              </a:lnSpc>
              <a:spcBef>
                <a:spcPts val="600"/>
              </a:spcBef>
              <a:buFont typeface="Arial" panose="020B0604020202020204" pitchFamily="34" charset="0"/>
              <a:buChar char="•"/>
            </a:pPr>
            <a:r>
              <a:rPr lang="en-US" altLang="zh-CN" sz="2800" b="1">
                <a:latin typeface="Times New Roman" panose="02020603050405020304" pitchFamily="18" charset="0"/>
                <a:ea typeface="黑体" panose="02010609060101010101" pitchFamily="49" charset="-122"/>
                <a:cs typeface="Times New Roman" panose="02020603050405020304" pitchFamily="18" charset="0"/>
              </a:rPr>
              <a:t>CRISPR-Cas</a:t>
            </a:r>
            <a:r>
              <a:rPr lang="zh-CN" altLang="en-US" sz="2800" b="1">
                <a:latin typeface="Times New Roman" panose="02020603050405020304" pitchFamily="18" charset="0"/>
                <a:ea typeface="黑体" panose="02010609060101010101" pitchFamily="49" charset="-122"/>
                <a:cs typeface="Times New Roman" panose="02020603050405020304" pitchFamily="18" charset="0"/>
              </a:rPr>
              <a:t>系统的工作原理</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应用</a:t>
            </a:r>
            <a:endParaRPr lang="en-US" altLang="zh-CN" sz="2800" b="1">
              <a:latin typeface="Times New Roman" panose="02020603050405020304" pitchFamily="18" charset="0"/>
              <a:ea typeface="黑体" panose="02010609060101010101" pitchFamily="49" charset="-122"/>
              <a:cs typeface="Times New Roman" panose="02020603050405020304" pitchFamily="18" charset="0"/>
            </a:endParaRPr>
          </a:p>
          <a:p>
            <a:pPr lvl="2">
              <a:lnSpc>
                <a:spcPct val="120000"/>
              </a:lnSpc>
              <a:spcBef>
                <a:spcPts val="600"/>
              </a:spcBef>
              <a:buFont typeface="Arial" panose="020B0604020202020204" pitchFamily="34" charset="0"/>
              <a:buChar char="•"/>
            </a:pPr>
            <a:r>
              <a:rPr lang="zh-CN" altLang="en-US" sz="2800" b="1">
                <a:latin typeface="Times New Roman" panose="02020603050405020304" pitchFamily="18" charset="0"/>
                <a:ea typeface="黑体" panose="02010609060101010101" pitchFamily="49" charset="-122"/>
                <a:cs typeface="Times New Roman" panose="02020603050405020304" pitchFamily="18" charset="0"/>
              </a:rPr>
              <a:t>转基因作物与基因编辑作物</a:t>
            </a:r>
          </a:p>
        </p:txBody>
      </p:sp>
      <p:sp>
        <p:nvSpPr>
          <p:cNvPr id="4" name="灯片编号占位符 3">
            <a:extLst>
              <a:ext uri="{FF2B5EF4-FFF2-40B4-BE49-F238E27FC236}">
                <a16:creationId xmlns:a16="http://schemas.microsoft.com/office/drawing/2014/main" id="{1085CBEC-201E-4A52-87D6-87A4FF59987F}"/>
              </a:ext>
            </a:extLst>
          </p:cNvPr>
          <p:cNvSpPr>
            <a:spLocks noGrp="1"/>
          </p:cNvSpPr>
          <p:nvPr>
            <p:ph type="sldNum" sz="quarter" idx="10"/>
          </p:nvPr>
        </p:nvSpPr>
        <p:spPr/>
        <p:txBody>
          <a:bodyPr/>
          <a:lstStyle/>
          <a:p>
            <a:pPr>
              <a:defRPr/>
            </a:pPr>
            <a:fld id="{53E93325-A474-4C1F-864E-BEDFC6AA971D}" type="slidenum">
              <a:rPr lang="en-US" altLang="zh-CN"/>
              <a:pPr>
                <a:defRPr/>
              </a:pPr>
              <a:t>90</a:t>
            </a:fld>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dur="999"/>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PTVERSION" val="XP"/>
  <p:tag name="ISGAMESHOW" val="False"/>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2_C6eActiveLectureQuestions">
  <a:themeElements>
    <a:clrScheme name="1_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1_C6eActiveLectureQuestion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en-US" altLang="zh-CN" sz="2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en-US" altLang="zh-CN" sz="2500" b="0" i="0" u="none" strike="noStrike" cap="none" normalizeH="0" baseline="0" smtClean="0">
            <a:ln>
              <a:noFill/>
            </a:ln>
            <a:solidFill>
              <a:schemeClr val="tx1"/>
            </a:solidFill>
            <a:effectLst/>
            <a:latin typeface="Arial" charset="0"/>
          </a:defRPr>
        </a:defPPr>
      </a:lstStyle>
    </a:lnDef>
  </a:objectDefaults>
  <a:extraClrSchemeLst>
    <a:extraClrScheme>
      <a:clrScheme name="1_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C6eActiveLectureQuestions">
  <a:themeElements>
    <a:clrScheme name="1_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1_C6eActiveLectureQuestion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en-US" altLang="zh-CN" sz="2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1" lang="en-US" altLang="zh-CN" sz="2500" b="0" i="0" u="none" strike="noStrike" cap="none" normalizeH="0" baseline="0" smtClean="0">
            <a:ln>
              <a:noFill/>
            </a:ln>
            <a:solidFill>
              <a:schemeClr val="tx1"/>
            </a:solidFill>
            <a:effectLst/>
            <a:latin typeface="Arial" charset="0"/>
          </a:defRPr>
        </a:defPPr>
      </a:lstStyle>
    </a:lnDef>
  </a:objectDefaults>
  <a:extraClrSchemeLst>
    <a:extraClrScheme>
      <a:clrScheme name="1_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5825</TotalTime>
  <Words>6070</Words>
  <Application>Microsoft Office PowerPoint</Application>
  <PresentationFormat>全屏显示(4:3)</PresentationFormat>
  <Paragraphs>697</Paragraphs>
  <Slides>90</Slides>
  <Notes>53</Notes>
  <HiddenSlides>4</HiddenSlides>
  <MMClips>0</MMClips>
  <ScaleCrop>false</ScaleCrop>
  <HeadingPairs>
    <vt:vector size="8" baseType="variant">
      <vt:variant>
        <vt:lpstr>已用的字体</vt:lpstr>
      </vt:variant>
      <vt:variant>
        <vt:i4>9</vt:i4>
      </vt:variant>
      <vt:variant>
        <vt:lpstr>主题</vt:lpstr>
      </vt:variant>
      <vt:variant>
        <vt:i4>2</vt:i4>
      </vt:variant>
      <vt:variant>
        <vt:lpstr>嵌入 OLE 服务器</vt:lpstr>
      </vt:variant>
      <vt:variant>
        <vt:i4>1</vt:i4>
      </vt:variant>
      <vt:variant>
        <vt:lpstr>幻灯片标题</vt:lpstr>
      </vt:variant>
      <vt:variant>
        <vt:i4>90</vt:i4>
      </vt:variant>
    </vt:vector>
  </HeadingPairs>
  <TitlesOfParts>
    <vt:vector size="102" baseType="lpstr">
      <vt:lpstr>MingLiU</vt:lpstr>
      <vt:lpstr>ヒラギノ角ゴ Pro W3</vt:lpstr>
      <vt:lpstr>黑体</vt:lpstr>
      <vt:lpstr>楷体</vt:lpstr>
      <vt:lpstr>宋体</vt:lpstr>
      <vt:lpstr>微软雅黑</vt:lpstr>
      <vt:lpstr>Arial</vt:lpstr>
      <vt:lpstr>Times New Roman</vt:lpstr>
      <vt:lpstr>Wingdings</vt:lpstr>
      <vt:lpstr>2_C6eActiveLectureQuestions</vt:lpstr>
      <vt:lpstr>3_C6eActiveLectureQuestions</vt:lpstr>
      <vt:lpstr>BMP 图像</vt:lpstr>
      <vt:lpstr>专题 1</vt:lpstr>
      <vt:lpstr>重组DNA技术的基本步骤</vt:lpstr>
      <vt:lpstr>基因表达载体的构建--核心</vt:lpstr>
      <vt:lpstr>基因表达载体的组成</vt:lpstr>
      <vt:lpstr>原核表达载体</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显色筛选法：蓝白斑筛选</vt:lpstr>
      <vt:lpstr>质粒pUC18携带lacZ基因</vt:lpstr>
      <vt:lpstr>蓝白斑筛选（Blue/White Selection）</vt:lpstr>
      <vt:lpstr>PowerPoint 演示文稿</vt:lpstr>
      <vt:lpstr>插入失活</vt:lpstr>
      <vt:lpstr>插入失活</vt:lpstr>
      <vt:lpstr>插入失活</vt:lpstr>
      <vt:lpstr>插入失活</vt:lpstr>
      <vt:lpstr>插入失活</vt:lpstr>
      <vt:lpstr>PowerPoint 演示文稿</vt:lpstr>
      <vt:lpstr>菌落原位杂交</vt:lpstr>
      <vt:lpstr>限制性酶切图谱法原理</vt:lpstr>
      <vt:lpstr>PowerPoint 演示文稿</vt:lpstr>
      <vt:lpstr>DNA测序</vt:lpstr>
      <vt:lpstr>PowerPoint 演示文稿</vt:lpstr>
      <vt:lpstr>PowerPoint 演示文稿</vt:lpstr>
      <vt:lpstr>PowerPoint 演示文稿</vt:lpstr>
      <vt:lpstr>基因工程的应用：基因治疗</vt:lpstr>
      <vt:lpstr>PowerPoint 演示文稿</vt:lpstr>
      <vt:lpstr>PowerPoint 演示文稿</vt:lpstr>
      <vt:lpstr>PowerPoint 演示文稿</vt:lpstr>
      <vt:lpstr>基因工程的应用：转基因动物</vt:lpstr>
      <vt:lpstr>PowerPoint 演示文稿</vt:lpstr>
      <vt:lpstr>基因工程的应用：转基因作物</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一则轰动世界的新闻</vt:lpstr>
      <vt:lpstr>两种基因编辑作物免于监管</vt:lpstr>
      <vt:lpstr>基因编辑作物是个啥？</vt:lpstr>
      <vt:lpstr>什么是CRISPR？</vt:lpstr>
      <vt:lpstr>CRISPR-Cas系统</vt:lpstr>
      <vt:lpstr>CRISPR-Cas系统研究历史</vt:lpstr>
      <vt:lpstr>PowerPoint 演示文稿</vt:lpstr>
      <vt:lpstr>PowerPoint 演示文稿</vt:lpstr>
      <vt:lpstr>PowerPoint 演示文稿</vt:lpstr>
      <vt:lpstr>PowerPoint 演示文稿</vt:lpstr>
      <vt:lpstr>基因编辑婴儿事件</vt:lpstr>
      <vt:lpstr>PowerPoint 演示文稿</vt:lpstr>
      <vt:lpstr>CRISPR-Cas系统的结构</vt:lpstr>
      <vt:lpstr>CRISPR-Cas系统</vt:lpstr>
      <vt:lpstr>CRISPR-Cas系统</vt:lpstr>
      <vt:lpstr>CRISPR-Cas系统</vt:lpstr>
      <vt:lpstr>CRISPR-Cas系统的工作原理</vt:lpstr>
      <vt:lpstr>第一阶段：外源DNA的俘获</vt:lpstr>
      <vt:lpstr>第一阶段：外源DNA的俘获</vt:lpstr>
      <vt:lpstr>第一阶段：外源DNA的俘获</vt:lpstr>
      <vt:lpstr>第一阶段：外源DNA的俘获</vt:lpstr>
      <vt:lpstr>外源DNA的俘获</vt:lpstr>
      <vt:lpstr>第二阶段：crRNA的产生</vt:lpstr>
      <vt:lpstr>第二阶段：crRNA的产生</vt:lpstr>
      <vt:lpstr>第二阶段：crRNA的产生</vt:lpstr>
      <vt:lpstr>第三阶段：靶向干扰</vt:lpstr>
      <vt:lpstr>第三阶段：靶向干扰</vt:lpstr>
      <vt:lpstr>第三阶段：靶向干扰</vt:lpstr>
      <vt:lpstr>第三阶段：靶向干扰</vt:lpstr>
      <vt:lpstr>CRISPR-Cas技术的应用</vt:lpstr>
      <vt:lpstr>CRISPR/Cas9技术的应用</vt:lpstr>
      <vt:lpstr>PowerPoint 演示文稿</vt:lpstr>
      <vt:lpstr>PowerPoint 演示文稿</vt:lpstr>
      <vt:lpstr>PowerPoint 演示文稿</vt:lpstr>
      <vt:lpstr>PowerPoint 演示文稿</vt:lpstr>
      <vt:lpstr>CRISPR-Cas系统的应用</vt:lpstr>
      <vt:lpstr>CRISPR-Cas9介导的转录抑制与转录激活</vt:lpstr>
      <vt:lpstr>转基因作物与基因编辑作物</vt:lpstr>
      <vt:lpstr>目前基因编辑作物被各国科学家广泛看好</vt:lpstr>
      <vt:lpstr>目前基因编辑作物被各国科学家广泛看好</vt:lpstr>
      <vt:lpstr>小结</vt:lpstr>
      <vt:lpstr>小结</vt:lpstr>
      <vt:lpstr>小结</vt:lpstr>
      <vt:lpstr>小结</vt:lpstr>
    </vt:vector>
  </TitlesOfParts>
  <Company>Progressive Info. 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dc:title>
  <dc:creator>yh</dc:creator>
  <cp:lastModifiedBy>馨桐 肖</cp:lastModifiedBy>
  <cp:revision>423</cp:revision>
  <dcterms:modified xsi:type="dcterms:W3CDTF">2024-05-11T11:06:58Z</dcterms:modified>
</cp:coreProperties>
</file>