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 id="2147483697" r:id="rId3"/>
    <p:sldMasterId id="2147483705" r:id="rId4"/>
  </p:sldMasterIdLst>
  <p:notesMasterIdLst>
    <p:notesMasterId r:id="rId54"/>
  </p:notesMasterIdLst>
  <p:sldIdLst>
    <p:sldId id="256" r:id="rId5"/>
    <p:sldId id="639" r:id="rId6"/>
    <p:sldId id="257" r:id="rId7"/>
    <p:sldId id="258" r:id="rId8"/>
    <p:sldId id="648" r:id="rId9"/>
    <p:sldId id="393" r:id="rId10"/>
    <p:sldId id="650" r:id="rId11"/>
    <p:sldId id="649" r:id="rId12"/>
    <p:sldId id="652" r:id="rId13"/>
    <p:sldId id="651" r:id="rId14"/>
    <p:sldId id="653" r:id="rId15"/>
    <p:sldId id="328" r:id="rId16"/>
    <p:sldId id="658" r:id="rId17"/>
    <p:sldId id="370" r:id="rId18"/>
    <p:sldId id="354" r:id="rId19"/>
    <p:sldId id="660" r:id="rId20"/>
    <p:sldId id="570" r:id="rId21"/>
    <p:sldId id="568" r:id="rId22"/>
    <p:sldId id="654" r:id="rId23"/>
    <p:sldId id="349" r:id="rId24"/>
    <p:sldId id="661" r:id="rId25"/>
    <p:sldId id="353" r:id="rId26"/>
    <p:sldId id="351" r:id="rId27"/>
    <p:sldId id="662" r:id="rId28"/>
    <p:sldId id="371" r:id="rId29"/>
    <p:sldId id="655" r:id="rId30"/>
    <p:sldId id="664" r:id="rId31"/>
    <p:sldId id="656" r:id="rId32"/>
    <p:sldId id="666" r:id="rId33"/>
    <p:sldId id="665" r:id="rId34"/>
    <p:sldId id="458" r:id="rId35"/>
    <p:sldId id="668" r:id="rId36"/>
    <p:sldId id="285" r:id="rId37"/>
    <p:sldId id="286" r:id="rId38"/>
    <p:sldId id="667" r:id="rId39"/>
    <p:sldId id="299" r:id="rId40"/>
    <p:sldId id="657" r:id="rId41"/>
    <p:sldId id="669" r:id="rId42"/>
    <p:sldId id="670" r:id="rId43"/>
    <p:sldId id="672" r:id="rId44"/>
    <p:sldId id="673" r:id="rId45"/>
    <p:sldId id="745" r:id="rId46"/>
    <p:sldId id="296" r:id="rId47"/>
    <p:sldId id="674" r:id="rId48"/>
    <p:sldId id="677" r:id="rId49"/>
    <p:sldId id="675" r:id="rId50"/>
    <p:sldId id="678" r:id="rId51"/>
    <p:sldId id="746" r:id="rId52"/>
    <p:sldId id="679" r:id="rId5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AC"/>
    <a:srgbClr val="FFE07D"/>
    <a:srgbClr val="FFD85B"/>
    <a:srgbClr val="512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3" autoAdjust="0"/>
    <p:restoredTop sz="94972" autoAdjust="0"/>
  </p:normalViewPr>
  <p:slideViewPr>
    <p:cSldViewPr snapToGrid="0">
      <p:cViewPr>
        <p:scale>
          <a:sx n="45" d="100"/>
          <a:sy n="45" d="100"/>
        </p:scale>
        <p:origin x="1374" y="70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D2A17-0BF5-4A91-BD86-52F7A8F08B0A}" type="datetimeFigureOut">
              <a:rPr lang="zh-CN" altLang="en-US" smtClean="0"/>
              <a:t>2023/12/19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494148-782C-4F42-A2BB-D807ADBADE3E}" type="slidenum">
              <a:rPr lang="zh-CN" altLang="en-US" smtClean="0"/>
              <a:t>‹#›</a:t>
            </a:fld>
            <a:endParaRPr lang="zh-CN" altLang="en-US"/>
          </a:p>
        </p:txBody>
      </p:sp>
    </p:spTree>
    <p:extLst>
      <p:ext uri="{BB962C8B-B14F-4D97-AF65-F5344CB8AC3E}">
        <p14:creationId xmlns:p14="http://schemas.microsoft.com/office/powerpoint/2010/main" val="1863331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a:extLst>
              <a:ext uri="{FF2B5EF4-FFF2-40B4-BE49-F238E27FC236}">
                <a16:creationId xmlns:a16="http://schemas.microsoft.com/office/drawing/2014/main" id="{6C80FBB2-0C0B-4D70-8EDA-82DC3E3A683B}"/>
              </a:ext>
            </a:extLst>
          </p:cNvPr>
          <p:cNvSpPr>
            <a:spLocks noGrp="1" noRot="1" noChangeAspect="1" noTextEdit="1"/>
          </p:cNvSpPr>
          <p:nvPr>
            <p:ph type="sldImg"/>
          </p:nvPr>
        </p:nvSpPr>
        <p:spPr>
          <a:ln/>
        </p:spPr>
      </p:sp>
      <p:sp>
        <p:nvSpPr>
          <p:cNvPr id="38915" name="备注占位符 2">
            <a:extLst>
              <a:ext uri="{FF2B5EF4-FFF2-40B4-BE49-F238E27FC236}">
                <a16:creationId xmlns:a16="http://schemas.microsoft.com/office/drawing/2014/main" id="{1F0F06C7-2DE9-4E3F-BCDB-2B4371D9BD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latin typeface="Times" panose="02020603050405020304" pitchFamily="18" charset="0"/>
              </a:rPr>
              <a:t>影响组织液生成的因素：（</a:t>
            </a:r>
            <a:r>
              <a:rPr lang="en-US" altLang="zh-CN">
                <a:latin typeface="Times" panose="02020603050405020304" pitchFamily="18" charset="0"/>
              </a:rPr>
              <a:t>1</a:t>
            </a:r>
            <a:r>
              <a:rPr lang="zh-CN" altLang="en-US">
                <a:latin typeface="Times" panose="02020603050405020304" pitchFamily="18" charset="0"/>
              </a:rPr>
              <a:t>）有效滤过压； （</a:t>
            </a:r>
            <a:r>
              <a:rPr lang="en-US" altLang="zh-CN">
                <a:latin typeface="Times" panose="02020603050405020304" pitchFamily="18" charset="0"/>
              </a:rPr>
              <a:t>2</a:t>
            </a:r>
            <a:r>
              <a:rPr lang="zh-CN" altLang="en-US">
                <a:latin typeface="Times" panose="02020603050405020304" pitchFamily="18" charset="0"/>
              </a:rPr>
              <a:t>）毛细血管通透性； （</a:t>
            </a:r>
            <a:r>
              <a:rPr lang="en-US" altLang="zh-CN">
                <a:latin typeface="Times" panose="02020603050405020304" pitchFamily="18" charset="0"/>
              </a:rPr>
              <a:t>3</a:t>
            </a:r>
            <a:r>
              <a:rPr lang="zh-CN" altLang="en-US">
                <a:latin typeface="Times" panose="02020603050405020304" pitchFamily="18" charset="0"/>
              </a:rPr>
              <a:t>）静脉和淋巴回流等等</a:t>
            </a:r>
            <a:endParaRPr lang="en-US" altLang="zh-CN">
              <a:latin typeface="Times" panose="02020603050405020304" pitchFamily="18" charset="0"/>
            </a:endParaRPr>
          </a:p>
          <a:p>
            <a:endParaRPr lang="en-US" altLang="zh-CN">
              <a:latin typeface="Times" panose="02020603050405020304" pitchFamily="18" charset="0"/>
            </a:endParaRPr>
          </a:p>
          <a:p>
            <a:r>
              <a:rPr lang="zh-CN" altLang="en-US">
                <a:latin typeface="Times" panose="02020603050405020304" pitchFamily="18" charset="0"/>
              </a:rPr>
              <a:t>心源性水肿：在右心功能不全、渗出性或缩窄性心包炎时，因体循环的静脉压增高及毛细血管滤过压增加而引起水肿。心源性水肿的特点是首先发生于下垂部的水肿，常从下肢逐渐遍及全身，严重时可出现腹水或胸水。水肿形成的速度较慢。水肿性质坚实，移动性较小。心源性水肿诊断的主要依据是心脏病病史和体征。测定静脉压明显升高是诊断的重要佐征。</a:t>
            </a:r>
            <a:endParaRPr lang="en-US" altLang="zh-CN">
              <a:latin typeface="Times" panose="02020603050405020304" pitchFamily="18" charset="0"/>
            </a:endParaRPr>
          </a:p>
          <a:p>
            <a:endParaRPr lang="en-US" altLang="zh-CN">
              <a:latin typeface="Times" panose="02020603050405020304" pitchFamily="18" charset="0"/>
            </a:endParaRPr>
          </a:p>
          <a:p>
            <a:r>
              <a:rPr lang="zh-CN" altLang="en-US">
                <a:latin typeface="Times" panose="02020603050405020304" pitchFamily="18" charset="0"/>
              </a:rPr>
              <a:t>肾源性水肿：由于肾脏疾病导致体内水、钠潴留，引起组织疏松部分不同程度的水肿。</a:t>
            </a:r>
            <a:endParaRPr lang="en-US" altLang="zh-CN">
              <a:latin typeface="Times" panose="02020603050405020304" pitchFamily="18" charset="0"/>
            </a:endParaRPr>
          </a:p>
          <a:p>
            <a:r>
              <a:rPr lang="zh-CN" altLang="en-US">
                <a:latin typeface="Times" panose="02020603050405020304" pitchFamily="18" charset="0"/>
              </a:rPr>
              <a:t>水肿首先发生在组织疏松的部位，如眼睑或颜面部、足踝部，以晨起为明显，严重时可以涉及到下肢及全身。肾源性水肿的性质是软而易移动，临床上呈现凹陷性浮肿，即用手指按压局部皮肤可出现凹陷。</a:t>
            </a:r>
            <a:endParaRPr lang="en-US" altLang="zh-CN">
              <a:latin typeface="Times" panose="02020603050405020304" pitchFamily="18" charset="0"/>
            </a:endParaRPr>
          </a:p>
          <a:p>
            <a:r>
              <a:rPr lang="zh-CN" altLang="en-US">
                <a:latin typeface="Times" panose="02020603050405020304" pitchFamily="18" charset="0"/>
              </a:rPr>
              <a:t>病因：①肾小球滤过率降低，水钠潴留。</a:t>
            </a:r>
            <a:endParaRPr lang="en-US" altLang="zh-CN">
              <a:latin typeface="Times" panose="02020603050405020304" pitchFamily="18" charset="0"/>
            </a:endParaRPr>
          </a:p>
          <a:p>
            <a:r>
              <a:rPr lang="en-US" altLang="zh-CN">
                <a:latin typeface="Times" panose="02020603050405020304" pitchFamily="18" charset="0"/>
              </a:rPr>
              <a:t>          </a:t>
            </a:r>
            <a:r>
              <a:rPr lang="zh-CN" altLang="en-US">
                <a:latin typeface="Times" panose="02020603050405020304" pitchFamily="18" charset="0"/>
              </a:rPr>
              <a:t>②全身毛细血管通透性增加，使液体容易由血管内进入组织间隙。</a:t>
            </a:r>
          </a:p>
          <a:p>
            <a:r>
              <a:rPr lang="zh-CN" altLang="en-US">
                <a:latin typeface="Times" panose="02020603050405020304" pitchFamily="18" charset="0"/>
              </a:rPr>
              <a:t>　　   ③血浆蛋白水平降低，特别是白蛋白水平降低，引起血浆胶体渗透压下降，水分容易移向组织间隙。</a:t>
            </a:r>
            <a:endParaRPr lang="en-US" altLang="zh-CN">
              <a:latin typeface="Times" panose="02020603050405020304" pitchFamily="18" charset="0"/>
            </a:endParaRPr>
          </a:p>
          <a:p>
            <a:r>
              <a:rPr lang="zh-CN" altLang="en-US">
                <a:latin typeface="Times" panose="02020603050405020304" pitchFamily="18" charset="0"/>
              </a:rPr>
              <a:t>          ④有效血容量减少，导致继发性醛固酮增多，加重了水钠潴留。</a:t>
            </a:r>
            <a:endParaRPr lang="en-US" altLang="zh-CN">
              <a:latin typeface="Times" panose="02020603050405020304" pitchFamily="18" charset="0"/>
            </a:endParaRPr>
          </a:p>
          <a:p>
            <a:endParaRPr lang="zh-CN" altLang="en-US">
              <a:latin typeface="Times" panose="02020603050405020304" pitchFamily="18" charset="0"/>
            </a:endParaRPr>
          </a:p>
        </p:txBody>
      </p:sp>
      <p:sp>
        <p:nvSpPr>
          <p:cNvPr id="38916" name="灯片编号占位符 3">
            <a:extLst>
              <a:ext uri="{FF2B5EF4-FFF2-40B4-BE49-F238E27FC236}">
                <a16:creationId xmlns:a16="http://schemas.microsoft.com/office/drawing/2014/main" id="{88E626EE-967B-46B9-B876-3FF05DBF8BC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宋体" panose="02010600030101010101" pitchFamily="2" charset="-122"/>
              </a:defRPr>
            </a:lvl1pPr>
            <a:lvl2pPr marL="742950" indent="-285750">
              <a:defRPr sz="2400">
                <a:solidFill>
                  <a:schemeClr val="tx1"/>
                </a:solidFill>
                <a:latin typeface="Times" panose="02020603050405020304" pitchFamily="18" charset="0"/>
                <a:ea typeface="宋体" panose="02010600030101010101" pitchFamily="2" charset="-122"/>
              </a:defRPr>
            </a:lvl2pPr>
            <a:lvl3pPr marL="1143000" indent="-228600">
              <a:defRPr sz="2400">
                <a:solidFill>
                  <a:schemeClr val="tx1"/>
                </a:solidFill>
                <a:latin typeface="Times" panose="02020603050405020304" pitchFamily="18" charset="0"/>
                <a:ea typeface="宋体" panose="02010600030101010101" pitchFamily="2" charset="-122"/>
              </a:defRPr>
            </a:lvl3pPr>
            <a:lvl4pPr marL="1600200" indent="-228600">
              <a:defRPr sz="2400">
                <a:solidFill>
                  <a:schemeClr val="tx1"/>
                </a:solidFill>
                <a:latin typeface="Times" panose="02020603050405020304" pitchFamily="18" charset="0"/>
                <a:ea typeface="宋体" panose="02010600030101010101" pitchFamily="2" charset="-122"/>
              </a:defRPr>
            </a:lvl4pPr>
            <a:lvl5pPr marL="2057400" indent="-228600">
              <a:defRPr sz="2400">
                <a:solidFill>
                  <a:schemeClr val="tx1"/>
                </a:solidFill>
                <a:latin typeface="Times"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9pPr>
          </a:lstStyle>
          <a:p>
            <a:fld id="{B0DCA47D-EAF8-4CB2-B59D-5C0DCA72F9A3}" type="slidenum">
              <a:rPr lang="zh-CN" altLang="en-US" sz="1200" smtClean="0"/>
              <a:pPr/>
              <a:t>7</a:t>
            </a:fld>
            <a:endParaRPr lang="en-US" altLang="zh-CN"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81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panose="02020603050405020304" pitchFamily="18" charset="0"/>
                <a:ea typeface="宋体" panose="02010600030101010101" pitchFamily="2" charset="-122"/>
              </a:defRPr>
            </a:lvl1pPr>
            <a:lvl2pPr marL="742950" indent="-285750">
              <a:defRPr sz="2400">
                <a:solidFill>
                  <a:schemeClr val="tx1"/>
                </a:solidFill>
                <a:latin typeface="Times" panose="02020603050405020304" pitchFamily="18" charset="0"/>
                <a:ea typeface="宋体" panose="02010600030101010101" pitchFamily="2" charset="-122"/>
              </a:defRPr>
            </a:lvl2pPr>
            <a:lvl3pPr marL="1143000" indent="-228600">
              <a:defRPr sz="2400">
                <a:solidFill>
                  <a:schemeClr val="tx1"/>
                </a:solidFill>
                <a:latin typeface="Times" panose="02020603050405020304" pitchFamily="18" charset="0"/>
                <a:ea typeface="宋体" panose="02010600030101010101" pitchFamily="2" charset="-122"/>
              </a:defRPr>
            </a:lvl3pPr>
            <a:lvl4pPr marL="1600200" indent="-228600">
              <a:defRPr sz="2400">
                <a:solidFill>
                  <a:schemeClr val="tx1"/>
                </a:solidFill>
                <a:latin typeface="Times" panose="02020603050405020304" pitchFamily="18" charset="0"/>
                <a:ea typeface="宋体" panose="02010600030101010101" pitchFamily="2" charset="-122"/>
              </a:defRPr>
            </a:lvl4pPr>
            <a:lvl5pPr marL="2057400" indent="-228600">
              <a:defRPr sz="2400">
                <a:solidFill>
                  <a:schemeClr val="tx1"/>
                </a:solidFill>
                <a:latin typeface="Times"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9pPr>
          </a:lstStyle>
          <a:p>
            <a:pPr algn="r"/>
            <a:fld id="{1B81BC4E-E91A-43E1-B6A8-CA9831E22417}" type="slidenum">
              <a:rPr lang="zh-CN" altLang="en-US" sz="1200"/>
              <a:pPr algn="r"/>
              <a:t>12</a:t>
            </a:fld>
            <a:endParaRPr lang="en-US" altLang="zh-CN" sz="1200"/>
          </a:p>
        </p:txBody>
      </p:sp>
      <p:sp>
        <p:nvSpPr>
          <p:cNvPr id="8195" name="Rectangle 2"/>
          <p:cNvSpPr>
            <a:spLocks noGrp="1" noRot="1" noChangeAspect="1" noChangeArrowheads="1" noTextEdit="1"/>
          </p:cNvSpPr>
          <p:nvPr>
            <p:ph type="sldImg"/>
          </p:nvPr>
        </p:nvSpPr>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r>
              <a:rPr lang="zh-CN" altLang="en-US">
                <a:latin typeface="Times" panose="02020603050405020304" pitchFamily="18" charset="0"/>
              </a:rPr>
              <a:t>神经元的胞体集中存在于大脑和小脑的皮层、脑干和脊髓的灰质以及神经节内。</a:t>
            </a:r>
          </a:p>
          <a:p>
            <a:pPr eaLnBrk="1" hangingPunct="1"/>
            <a:r>
              <a:rPr lang="zh-CN" altLang="en-US">
                <a:latin typeface="Times" panose="02020603050405020304" pitchFamily="18" charset="0"/>
              </a:rPr>
              <a:t>轴突一般只有一个。与树突相比，轴突较为细长，直径均一，分支较少，但可发出侧枝，与轴突成直角。</a:t>
            </a: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p:sp>
      <p:sp>
        <p:nvSpPr>
          <p:cNvPr id="31747"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latin typeface="Times" panose="02020603050405020304" pitchFamily="18" charset="0"/>
              </a:rPr>
              <a:t>一次兴奋进入细胞膜内的</a:t>
            </a:r>
            <a:r>
              <a:rPr lang="en-US" altLang="zh-CN">
                <a:latin typeface="Times" panose="02020603050405020304" pitchFamily="18" charset="0"/>
              </a:rPr>
              <a:t>Na+</a:t>
            </a:r>
            <a:r>
              <a:rPr lang="zh-CN" altLang="en-US">
                <a:latin typeface="Times" panose="02020603050405020304" pitchFamily="18" charset="0"/>
              </a:rPr>
              <a:t>量大约只能使膜内</a:t>
            </a:r>
            <a:r>
              <a:rPr lang="en-US" altLang="zh-CN">
                <a:latin typeface="Times" panose="02020603050405020304" pitchFamily="18" charset="0"/>
              </a:rPr>
              <a:t>Na+</a:t>
            </a:r>
            <a:r>
              <a:rPr lang="zh-CN" altLang="en-US">
                <a:latin typeface="Times" panose="02020603050405020304" pitchFamily="18" charset="0"/>
              </a:rPr>
              <a:t>浓度增高</a:t>
            </a:r>
            <a:r>
              <a:rPr lang="en-US" altLang="zh-CN">
                <a:latin typeface="Times" panose="02020603050405020304" pitchFamily="18" charset="0"/>
              </a:rPr>
              <a:t>8</a:t>
            </a:r>
            <a:r>
              <a:rPr lang="zh-CN" altLang="en-US">
                <a:latin typeface="Times" panose="02020603050405020304" pitchFamily="18" charset="0"/>
              </a:rPr>
              <a:t>万分之一，</a:t>
            </a:r>
            <a:r>
              <a:rPr lang="en-US" altLang="zh-CN">
                <a:latin typeface="Times" panose="02020603050405020304" pitchFamily="18" charset="0"/>
              </a:rPr>
              <a:t>k+</a:t>
            </a:r>
            <a:r>
              <a:rPr lang="zh-CN" altLang="en-US">
                <a:latin typeface="Times" panose="02020603050405020304" pitchFamily="18" charset="0"/>
              </a:rPr>
              <a:t>离子也是如此。</a:t>
            </a:r>
          </a:p>
        </p:txBody>
      </p:sp>
      <p:sp>
        <p:nvSpPr>
          <p:cNvPr id="31748"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宋体" panose="02010600030101010101" pitchFamily="2" charset="-122"/>
              </a:defRPr>
            </a:lvl1pPr>
            <a:lvl2pPr marL="742950" indent="-285750">
              <a:defRPr sz="2400">
                <a:solidFill>
                  <a:schemeClr val="tx1"/>
                </a:solidFill>
                <a:latin typeface="Times" panose="02020603050405020304" pitchFamily="18" charset="0"/>
                <a:ea typeface="宋体" panose="02010600030101010101" pitchFamily="2" charset="-122"/>
              </a:defRPr>
            </a:lvl2pPr>
            <a:lvl3pPr marL="1143000" indent="-228600">
              <a:defRPr sz="2400">
                <a:solidFill>
                  <a:schemeClr val="tx1"/>
                </a:solidFill>
                <a:latin typeface="Times" panose="02020603050405020304" pitchFamily="18" charset="0"/>
                <a:ea typeface="宋体" panose="02010600030101010101" pitchFamily="2" charset="-122"/>
              </a:defRPr>
            </a:lvl3pPr>
            <a:lvl4pPr marL="1600200" indent="-228600">
              <a:defRPr sz="2400">
                <a:solidFill>
                  <a:schemeClr val="tx1"/>
                </a:solidFill>
                <a:latin typeface="Times" panose="02020603050405020304" pitchFamily="18" charset="0"/>
                <a:ea typeface="宋体" panose="02010600030101010101" pitchFamily="2" charset="-122"/>
              </a:defRPr>
            </a:lvl4pPr>
            <a:lvl5pPr marL="2057400" indent="-228600">
              <a:defRPr sz="2400">
                <a:solidFill>
                  <a:schemeClr val="tx1"/>
                </a:solidFill>
                <a:latin typeface="Times"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9pPr>
          </a:lstStyle>
          <a:p>
            <a:fld id="{E21B0C9B-8252-44DA-8AC0-9ADBDE8C32F5}" type="slidenum">
              <a:rPr lang="zh-CN" altLang="en-US" sz="1200" smtClean="0"/>
              <a:pPr/>
              <a:t>14</a:t>
            </a:fld>
            <a:endParaRPr lang="en-US" altLang="zh-CN"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panose="02020603050405020304" pitchFamily="18" charset="0"/>
                <a:ea typeface="宋体" panose="02010600030101010101" pitchFamily="2" charset="-122"/>
              </a:defRPr>
            </a:lvl1pPr>
            <a:lvl2pPr marL="742950" indent="-285750">
              <a:defRPr sz="2400">
                <a:solidFill>
                  <a:schemeClr val="tx1"/>
                </a:solidFill>
                <a:latin typeface="Times" panose="02020603050405020304" pitchFamily="18" charset="0"/>
                <a:ea typeface="宋体" panose="02010600030101010101" pitchFamily="2" charset="-122"/>
              </a:defRPr>
            </a:lvl2pPr>
            <a:lvl3pPr marL="1143000" indent="-228600">
              <a:defRPr sz="2400">
                <a:solidFill>
                  <a:schemeClr val="tx1"/>
                </a:solidFill>
                <a:latin typeface="Times" panose="02020603050405020304" pitchFamily="18" charset="0"/>
                <a:ea typeface="宋体" panose="02010600030101010101" pitchFamily="2" charset="-122"/>
              </a:defRPr>
            </a:lvl3pPr>
            <a:lvl4pPr marL="1600200" indent="-228600">
              <a:defRPr sz="2400">
                <a:solidFill>
                  <a:schemeClr val="tx1"/>
                </a:solidFill>
                <a:latin typeface="Times" panose="02020603050405020304" pitchFamily="18" charset="0"/>
                <a:ea typeface="宋体" panose="02010600030101010101" pitchFamily="2" charset="-122"/>
              </a:defRPr>
            </a:lvl4pPr>
            <a:lvl5pPr marL="2057400" indent="-228600">
              <a:defRPr sz="2400">
                <a:solidFill>
                  <a:schemeClr val="tx1"/>
                </a:solidFill>
                <a:latin typeface="Times"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宋体" panose="02010600030101010101" pitchFamily="2" charset="-122"/>
              </a:defRPr>
            </a:lvl9pPr>
          </a:lstStyle>
          <a:p>
            <a:pPr algn="r"/>
            <a:fld id="{4ABF15BF-DA3A-4727-83B9-9FB495AD46CE}" type="slidenum">
              <a:rPr lang="zh-CN" altLang="en-US" sz="1200"/>
              <a:pPr algn="r"/>
              <a:t>15</a:t>
            </a:fld>
            <a:endParaRPr lang="en-US" altLang="zh-CN" sz="1200"/>
          </a:p>
        </p:txBody>
      </p:sp>
      <p:sp>
        <p:nvSpPr>
          <p:cNvPr id="37891" name="Rectangle 2"/>
          <p:cNvSpPr>
            <a:spLocks noGrp="1" noRot="1" noChangeAspect="1" noChangeArrowheads="1" noTextEdit="1"/>
          </p:cNvSpPr>
          <p:nvPr>
            <p:ph type="sldImg"/>
          </p:nvPr>
        </p:nvSpPr>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eaLnBrk="1" hangingPunct="1"/>
            <a:r>
              <a:rPr lang="zh-CN" altLang="en-US" dirty="0">
                <a:latin typeface="Times" panose="02020603050405020304" pitchFamily="18" charset="0"/>
              </a:rPr>
              <a:t>一、神经纤维兴奋性传导的绝缘性</a:t>
            </a:r>
          </a:p>
          <a:p>
            <a:pPr eaLnBrk="1" hangingPunct="1"/>
            <a:r>
              <a:rPr lang="zh-CN" altLang="en-US" dirty="0">
                <a:latin typeface="Times" panose="02020603050405020304" pitchFamily="18" charset="0"/>
              </a:rPr>
              <a:t>当一个神经纤维受到刺激产生兴奋时，该神经纤维传导的冲动仅在其自身内传导，而不会波及同一神经干内相邻的神经纤维；多个神经纤维同时传导时，神经纤维之间也不会产生干扰。这说明神经纤维在生理机能上是相对独立的，即神经纤维具有绝缘的特性。这种特性与神经纤维髓鞘上含有的高阻抗脂类物质有关。神经纤维兴奋性传导的绝缘性保证了神经传导的准确性和严密性。</a:t>
            </a:r>
          </a:p>
          <a:p>
            <a:pPr eaLnBrk="1" hangingPunct="1"/>
            <a:r>
              <a:rPr lang="zh-CN" altLang="en-US" dirty="0">
                <a:latin typeface="Times" panose="02020603050405020304" pitchFamily="18" charset="0"/>
              </a:rPr>
              <a:t>二、神经纤维兴奋性传导的双向性</a:t>
            </a:r>
          </a:p>
          <a:p>
            <a:pPr eaLnBrk="1" hangingPunct="1"/>
            <a:r>
              <a:rPr lang="zh-CN" altLang="en-US" dirty="0">
                <a:latin typeface="Times" panose="02020603050405020304" pitchFamily="18" charset="0"/>
              </a:rPr>
              <a:t>神经纤维的某一点受到刺激，产生兴奋，神经冲动沿此点向神经纤维两端传导，也可向分支传导，直至神经纤维的终点或受阻部分。在体内特定环境下，神经纤维兴奋性可沿单一方向传导，即感觉神经纤维将神经冲动由外周传至中枢，运动神经纤维将神经冲动由中枢传至外周，在传导过程中不会发生混乱。</a:t>
            </a:r>
          </a:p>
          <a:p>
            <a:pPr eaLnBrk="1" hangingPunct="1"/>
            <a:r>
              <a:rPr lang="zh-CN" altLang="en-US" dirty="0">
                <a:latin typeface="Times" panose="02020603050405020304" pitchFamily="18" charset="0"/>
              </a:rPr>
              <a:t>三、神经纤维兴奋性传导的不衰减性</a:t>
            </a:r>
          </a:p>
          <a:p>
            <a:pPr eaLnBrk="1" hangingPunct="1"/>
            <a:r>
              <a:rPr lang="zh-CN" altLang="en-US" dirty="0">
                <a:latin typeface="Times" panose="02020603050405020304" pitchFamily="18" charset="0"/>
              </a:rPr>
              <a:t>神经纤维受到刺激产生动作电位后神经冲动随即向其他部位传播。兴奋性信号各自分开，不会相互影响，其强度、频率不会因刺激的强度和传播的距离而变化。神经纤维兴奋性传导的不衰减性说明动作电位传播所需的能量来自神经本身，保证了神经调节可以有效进行。</a:t>
            </a:r>
          </a:p>
          <a:p>
            <a:pPr eaLnBrk="1" hangingPunct="1"/>
            <a:r>
              <a:rPr lang="zh-CN" altLang="en-US" dirty="0">
                <a:latin typeface="Times" panose="02020603050405020304" pitchFamily="18" charset="0"/>
              </a:rPr>
              <a:t>四、神经纤维兴奋性传导的相对不疲劳性</a:t>
            </a:r>
          </a:p>
          <a:p>
            <a:pPr eaLnBrk="1" hangingPunct="1"/>
            <a:r>
              <a:rPr lang="zh-CN" altLang="en-US" dirty="0">
                <a:latin typeface="Times" panose="02020603050405020304" pitchFamily="18" charset="0"/>
              </a:rPr>
              <a:t>研究证实，以每秒</a:t>
            </a:r>
            <a:r>
              <a:rPr lang="en-US" altLang="zh-CN" dirty="0">
                <a:latin typeface="Times" panose="02020603050405020304" pitchFamily="18" charset="0"/>
              </a:rPr>
              <a:t>50—100</a:t>
            </a:r>
            <a:r>
              <a:rPr lang="zh-CN" altLang="en-US" dirty="0">
                <a:latin typeface="Times" panose="02020603050405020304" pitchFamily="18" charset="0"/>
              </a:rPr>
              <a:t>次的电流连续刺激神经</a:t>
            </a:r>
            <a:r>
              <a:rPr lang="en-US" altLang="zh-CN" dirty="0">
                <a:latin typeface="Times" panose="02020603050405020304" pitchFamily="18" charset="0"/>
              </a:rPr>
              <a:t>9—12</a:t>
            </a:r>
            <a:r>
              <a:rPr lang="zh-CN" altLang="en-US" dirty="0">
                <a:latin typeface="Times" panose="02020603050405020304" pitchFamily="18" charset="0"/>
              </a:rPr>
              <a:t>小时，神经纤维仍可保持传导能力，说明神经纤维具有兴奋性传导的相对不疲劳性。这种特性与动作电位发生中</a:t>
            </a:r>
            <a:r>
              <a:rPr lang="en-US" altLang="zh-CN" dirty="0">
                <a:latin typeface="Times" panose="02020603050405020304" pitchFamily="18" charset="0"/>
              </a:rPr>
              <a:t>Na+</a:t>
            </a:r>
            <a:r>
              <a:rPr lang="zh-CN" altLang="en-US" dirty="0">
                <a:latin typeface="Times" panose="02020603050405020304" pitchFamily="18" charset="0"/>
              </a:rPr>
              <a:t>、</a:t>
            </a:r>
            <a:r>
              <a:rPr lang="en-US" altLang="zh-CN" dirty="0">
                <a:latin typeface="Times" panose="02020603050405020304" pitchFamily="18" charset="0"/>
              </a:rPr>
              <a:t>K+</a:t>
            </a:r>
            <a:r>
              <a:rPr lang="zh-CN" altLang="en-US" dirty="0">
                <a:latin typeface="Times" panose="02020603050405020304" pitchFamily="18" charset="0"/>
              </a:rPr>
              <a:t>的扩散是与浓度梯度相关的被动扩散而不直接耗能有关。</a:t>
            </a:r>
          </a:p>
          <a:p>
            <a:pPr eaLnBrk="1" hangingPunct="1"/>
            <a:r>
              <a:rPr lang="zh-CN" altLang="en-US" dirty="0">
                <a:latin typeface="Times" panose="02020603050405020304" pitchFamily="18" charset="0"/>
              </a:rPr>
              <a:t>五、神经纤维兴奋性传导的高速性</a:t>
            </a:r>
          </a:p>
          <a:p>
            <a:pPr eaLnBrk="1" hangingPunct="1"/>
            <a:r>
              <a:rPr lang="zh-CN" altLang="en-US" dirty="0">
                <a:latin typeface="Times" panose="02020603050405020304" pitchFamily="18" charset="0"/>
              </a:rPr>
              <a:t>神经纤维兴奋性传导的速度与神经纤维的直径、髓鞘的有无、神经纤维的绝对不应期以及种属之间的差异有关。尽管神经纤维的传导速度差距可达</a:t>
            </a:r>
            <a:r>
              <a:rPr lang="en-US" altLang="zh-CN" dirty="0">
                <a:latin typeface="Times" panose="02020603050405020304" pitchFamily="18" charset="0"/>
              </a:rPr>
              <a:t>1—120m/s</a:t>
            </a:r>
            <a:r>
              <a:rPr lang="zh-CN" altLang="en-US" dirty="0">
                <a:latin typeface="Times" panose="02020603050405020304" pitchFamily="18" charset="0"/>
              </a:rPr>
              <a:t>，但整体来说，兴奋性冲动在神经纤维上的传播还是相当快的。</a:t>
            </a: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a:extLst>
              <a:ext uri="{FF2B5EF4-FFF2-40B4-BE49-F238E27FC236}">
                <a16:creationId xmlns:a16="http://schemas.microsoft.com/office/drawing/2014/main" id="{69A01CFD-DB4E-465B-B7A3-410D27AC9E04}"/>
              </a:ext>
            </a:extLst>
          </p:cNvPr>
          <p:cNvSpPr>
            <a:spLocks noGrp="1" noRot="1" noChangeAspect="1" noTextEdit="1"/>
          </p:cNvSpPr>
          <p:nvPr>
            <p:ph type="sldImg"/>
          </p:nvPr>
        </p:nvSpPr>
        <p:spPr>
          <a:ln/>
        </p:spPr>
      </p:sp>
      <p:sp>
        <p:nvSpPr>
          <p:cNvPr id="39939" name="备注占位符 2">
            <a:extLst>
              <a:ext uri="{FF2B5EF4-FFF2-40B4-BE49-F238E27FC236}">
                <a16:creationId xmlns:a16="http://schemas.microsoft.com/office/drawing/2014/main" id="{F555D077-6078-4FBB-AF36-1849F6AED1AC}"/>
              </a:ext>
            </a:extLst>
          </p:cNvPr>
          <p:cNvSpPr>
            <a:spLocks noGrp="1"/>
          </p:cNvSpPr>
          <p:nvPr>
            <p:ph type="body" idx="1"/>
          </p:nvPr>
        </p:nvSpPr>
        <p:spPr>
          <a:noFill/>
        </p:spPr>
        <p:txBody>
          <a:bodyPr/>
          <a:lstStyle/>
          <a:p>
            <a:endParaRPr lang="zh-CN" altLang="en-US"/>
          </a:p>
        </p:txBody>
      </p:sp>
      <p:sp>
        <p:nvSpPr>
          <p:cNvPr id="39940" name="灯片编号占位符 3">
            <a:extLst>
              <a:ext uri="{FF2B5EF4-FFF2-40B4-BE49-F238E27FC236}">
                <a16:creationId xmlns:a16="http://schemas.microsoft.com/office/drawing/2014/main" id="{1DC73211-5875-4BA6-B6E2-A677296BA8F5}"/>
              </a:ext>
            </a:extLst>
          </p:cNvPr>
          <p:cNvSpPr>
            <a:spLocks noGrp="1"/>
          </p:cNvSpPr>
          <p:nvPr>
            <p:ph type="sldNum" sz="quarter" idx="5"/>
          </p:nvPr>
        </p:nvSpPr>
        <p:spPr>
          <a:noFill/>
        </p:spPr>
        <p:txBody>
          <a:bodyPr/>
          <a:lstStyle>
            <a:lvl1pPr>
              <a:defRPr sz="3200">
                <a:solidFill>
                  <a:srgbClr val="034694"/>
                </a:solidFill>
                <a:latin typeface="Arial" panose="020B0604020202020204" pitchFamily="34" charset="0"/>
              </a:defRPr>
            </a:lvl1pPr>
            <a:lvl2pPr marL="742950" indent="-285750">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fld id="{9006B3DD-E6F2-4B5A-BDEA-635D0F348B45}" type="slidenum">
              <a:rPr lang="en-US" altLang="zh-CN" sz="1200">
                <a:solidFill>
                  <a:schemeClr val="tx1"/>
                </a:solidFill>
                <a:latin typeface="Times New Roman" panose="02020603050405020304" pitchFamily="18" charset="0"/>
              </a:rPr>
              <a:pPr/>
              <a:t>17</a:t>
            </a:fld>
            <a:endParaRPr lang="en-US" altLang="zh-CN" sz="1200">
              <a:solidFill>
                <a:schemeClr val="tx1"/>
              </a:solidFill>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C61E30D-D1E5-4DD9-8317-D292171A8B8B}"/>
              </a:ext>
            </a:extLst>
          </p:cNvPr>
          <p:cNvSpPr>
            <a:spLocks noGrp="1" noChangeArrowheads="1"/>
          </p:cNvSpPr>
          <p:nvPr>
            <p:ph type="sldNum" sz="quarter" idx="5"/>
          </p:nvPr>
        </p:nvSpPr>
        <p:spPr>
          <a:ln/>
        </p:spPr>
        <p:txBody>
          <a:bodyPr/>
          <a:lstStyle/>
          <a:p>
            <a:fld id="{968C3104-5395-4E7A-9084-598C2BFFF4BE}" type="slidenum">
              <a:rPr lang="en-US" altLang="zh-CN"/>
              <a:pPr/>
              <a:t>31</a:t>
            </a:fld>
            <a:endParaRPr lang="en-US" altLang="zh-CN"/>
          </a:p>
        </p:txBody>
      </p:sp>
      <p:sp>
        <p:nvSpPr>
          <p:cNvPr id="1142786" name="Rectangle 2">
            <a:extLst>
              <a:ext uri="{FF2B5EF4-FFF2-40B4-BE49-F238E27FC236}">
                <a16:creationId xmlns:a16="http://schemas.microsoft.com/office/drawing/2014/main" id="{EA035C50-BF17-40FC-A7EB-031472099139}"/>
              </a:ext>
            </a:extLst>
          </p:cNvPr>
          <p:cNvSpPr>
            <a:spLocks noGrp="1" noRot="1" noChangeAspect="1" noChangeArrowheads="1" noTextEdit="1"/>
          </p:cNvSpPr>
          <p:nvPr>
            <p:ph type="sldImg"/>
          </p:nvPr>
        </p:nvSpPr>
        <p:spPr>
          <a:ln/>
        </p:spPr>
      </p:sp>
      <p:sp>
        <p:nvSpPr>
          <p:cNvPr id="1142787" name="Rectangle 3">
            <a:extLst>
              <a:ext uri="{FF2B5EF4-FFF2-40B4-BE49-F238E27FC236}">
                <a16:creationId xmlns:a16="http://schemas.microsoft.com/office/drawing/2014/main" id="{4E4929B2-3E7E-4ADF-9A4D-31278F31197B}"/>
              </a:ext>
            </a:extLst>
          </p:cNvPr>
          <p:cNvSpPr>
            <a:spLocks noGrp="1" noChangeArrowheads="1"/>
          </p:cNvSpPr>
          <p:nvPr>
            <p:ph type="body" idx="1"/>
          </p:nvPr>
        </p:nvSpPr>
        <p:spPr/>
        <p:txBody>
          <a:bodyPr/>
          <a:lstStyle/>
          <a:p>
            <a:r>
              <a:rPr lang="en-US" altLang="zh-CN">
                <a:ea typeface="宋体" panose="02010600030101010101" pitchFamily="2" charset="-122"/>
              </a:rPr>
              <a:t>Figure 43.16 An overview of the acquired immune response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93B33DBE-73D9-4FEF-8380-C9DC82CB892E}" type="slidenum">
              <a:rPr lang="en-US" altLang="zh-CN" smtClean="0"/>
              <a:pPr/>
              <a:t>42</a:t>
            </a:fld>
            <a:endParaRPr lang="en-US" altLang="zh-CN"/>
          </a:p>
        </p:txBody>
      </p:sp>
    </p:spTree>
    <p:extLst>
      <p:ext uri="{BB962C8B-B14F-4D97-AF65-F5344CB8AC3E}">
        <p14:creationId xmlns:p14="http://schemas.microsoft.com/office/powerpoint/2010/main" val="98835597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bwMode="gray">
      <p:bgPr>
        <a:solidFill>
          <a:srgbClr val="FFFFFF"/>
        </a:solidFill>
        <a:effectLst/>
      </p:bgPr>
    </p:bg>
    <p:spTree>
      <p:nvGrpSpPr>
        <p:cNvPr id="1" name=""/>
        <p:cNvGrpSpPr/>
        <p:nvPr/>
      </p:nvGrpSpPr>
      <p:grpSpPr>
        <a:xfrm>
          <a:off x="0" y="0"/>
          <a:ext cx="0" cy="0"/>
          <a:chOff x="0" y="0"/>
          <a:chExt cx="0" cy="0"/>
        </a:xfrm>
      </p:grpSpPr>
      <p:sp>
        <p:nvSpPr>
          <p:cNvPr id="3344" name="Rectangle 272">
            <a:extLst>
              <a:ext uri="{FF2B5EF4-FFF2-40B4-BE49-F238E27FC236}">
                <a16:creationId xmlns:a16="http://schemas.microsoft.com/office/drawing/2014/main" id="{199A25AB-7437-4C79-ADEA-16D8017022B7}"/>
              </a:ext>
            </a:extLst>
          </p:cNvPr>
          <p:cNvSpPr>
            <a:spLocks noChangeArrowheads="1"/>
          </p:cNvSpPr>
          <p:nvPr userDrawn="1"/>
        </p:nvSpPr>
        <p:spPr bwMode="gray">
          <a:xfrm>
            <a:off x="0" y="6096000"/>
            <a:ext cx="12192000" cy="7620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3345" name="Line 273">
            <a:extLst>
              <a:ext uri="{FF2B5EF4-FFF2-40B4-BE49-F238E27FC236}">
                <a16:creationId xmlns:a16="http://schemas.microsoft.com/office/drawing/2014/main" id="{AA4C8BD3-2821-41C6-8CE4-A7AE49F04729}"/>
              </a:ext>
            </a:extLst>
          </p:cNvPr>
          <p:cNvSpPr>
            <a:spLocks noChangeShapeType="1"/>
          </p:cNvSpPr>
          <p:nvPr/>
        </p:nvSpPr>
        <p:spPr bwMode="gray">
          <a:xfrm flipV="1">
            <a:off x="6637867" y="2190750"/>
            <a:ext cx="5571067"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3346" name="Line 274">
            <a:extLst>
              <a:ext uri="{FF2B5EF4-FFF2-40B4-BE49-F238E27FC236}">
                <a16:creationId xmlns:a16="http://schemas.microsoft.com/office/drawing/2014/main" id="{2AAB71F9-DBAA-4A5F-B2F3-775C38372D7F}"/>
              </a:ext>
            </a:extLst>
          </p:cNvPr>
          <p:cNvSpPr>
            <a:spLocks noChangeShapeType="1"/>
          </p:cNvSpPr>
          <p:nvPr/>
        </p:nvSpPr>
        <p:spPr bwMode="gray">
          <a:xfrm flipV="1">
            <a:off x="6637867" y="5568950"/>
            <a:ext cx="5571067" cy="19050"/>
          </a:xfrm>
          <a:prstGeom prst="line">
            <a:avLst/>
          </a:prstGeom>
          <a:noFill/>
          <a:ln w="381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3343" name="Rectangle 271">
            <a:extLst>
              <a:ext uri="{FF2B5EF4-FFF2-40B4-BE49-F238E27FC236}">
                <a16:creationId xmlns:a16="http://schemas.microsoft.com/office/drawing/2014/main" id="{5BAE40E8-B5CD-4E64-B0EC-7561AF9E4F6E}"/>
              </a:ext>
            </a:extLst>
          </p:cNvPr>
          <p:cNvSpPr>
            <a:spLocks noChangeArrowheads="1"/>
          </p:cNvSpPr>
          <p:nvPr/>
        </p:nvSpPr>
        <p:spPr bwMode="gray">
          <a:xfrm>
            <a:off x="0" y="0"/>
            <a:ext cx="12192000" cy="890588"/>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3353" name="Rectangle 281">
            <a:extLst>
              <a:ext uri="{FF2B5EF4-FFF2-40B4-BE49-F238E27FC236}">
                <a16:creationId xmlns:a16="http://schemas.microsoft.com/office/drawing/2014/main" id="{251B4A2F-25CB-499A-BEFA-8B63269F59E1}"/>
              </a:ext>
            </a:extLst>
          </p:cNvPr>
          <p:cNvSpPr>
            <a:spLocks noChangeArrowheads="1"/>
          </p:cNvSpPr>
          <p:nvPr/>
        </p:nvSpPr>
        <p:spPr bwMode="gray">
          <a:xfrm>
            <a:off x="7010400" y="914400"/>
            <a:ext cx="5226480" cy="51816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dirty="0"/>
          </a:p>
        </p:txBody>
      </p:sp>
      <p:sp>
        <p:nvSpPr>
          <p:cNvPr id="3075" name="Rectangle 3">
            <a:extLst>
              <a:ext uri="{FF2B5EF4-FFF2-40B4-BE49-F238E27FC236}">
                <a16:creationId xmlns:a16="http://schemas.microsoft.com/office/drawing/2014/main" id="{2D407A0F-D7F0-493A-9E59-9BEBEC812E3E}"/>
              </a:ext>
            </a:extLst>
          </p:cNvPr>
          <p:cNvSpPr>
            <a:spLocks noGrp="1" noChangeArrowheads="1"/>
          </p:cNvSpPr>
          <p:nvPr>
            <p:ph type="subTitle" idx="1"/>
          </p:nvPr>
        </p:nvSpPr>
        <p:spPr bwMode="gray">
          <a:xfrm>
            <a:off x="6705600" y="2743200"/>
            <a:ext cx="5486400" cy="381000"/>
          </a:xfrm>
        </p:spPr>
        <p:txBody>
          <a:bodyPr/>
          <a:lstStyle>
            <a:lvl1pPr marL="0" indent="0" algn="ctr">
              <a:buFont typeface="Wingdings" panose="05000000000000000000" pitchFamily="2" charset="2"/>
              <a:buNone/>
              <a:defRPr sz="2200"/>
            </a:lvl1pPr>
          </a:lstStyle>
          <a:p>
            <a:pPr lvl="0"/>
            <a:r>
              <a:rPr lang="zh-CN" altLang="en-US" noProof="0"/>
              <a:t>单击此处编辑母版副标题样式</a:t>
            </a:r>
            <a:endParaRPr lang="en-US" altLang="zh-CN" noProof="0"/>
          </a:p>
        </p:txBody>
      </p:sp>
      <p:sp>
        <p:nvSpPr>
          <p:cNvPr id="3074" name="Rectangle 2">
            <a:extLst>
              <a:ext uri="{FF2B5EF4-FFF2-40B4-BE49-F238E27FC236}">
                <a16:creationId xmlns:a16="http://schemas.microsoft.com/office/drawing/2014/main" id="{2F580923-A9B9-4495-81F7-2A4E2C4CC8A7}"/>
              </a:ext>
            </a:extLst>
          </p:cNvPr>
          <p:cNvSpPr>
            <a:spLocks noGrp="1" noChangeArrowheads="1"/>
          </p:cNvSpPr>
          <p:nvPr>
            <p:ph type="ctrTitle"/>
          </p:nvPr>
        </p:nvSpPr>
        <p:spPr>
          <a:xfrm>
            <a:off x="7010400" y="1905000"/>
            <a:ext cx="5181600" cy="457200"/>
          </a:xfrm>
          <a:effectLst>
            <a:outerShdw dist="1796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a:defRPr sz="3600" b="1">
                <a:solidFill>
                  <a:schemeClr val="hlink"/>
                </a:solidFill>
              </a:defRPr>
            </a:lvl1pPr>
          </a:lstStyle>
          <a:p>
            <a:pPr lvl="0"/>
            <a:r>
              <a:rPr lang="zh-CN" altLang="en-US" noProof="0"/>
              <a:t>单击此处编辑母版标题样式</a:t>
            </a:r>
            <a:endParaRPr lang="en-US" altLang="zh-CN" noProof="0"/>
          </a:p>
        </p:txBody>
      </p:sp>
      <p:pic>
        <p:nvPicPr>
          <p:cNvPr id="23" name="Picture 1">
            <a:extLst>
              <a:ext uri="{FF2B5EF4-FFF2-40B4-BE49-F238E27FC236}">
                <a16:creationId xmlns:a16="http://schemas.microsoft.com/office/drawing/2014/main" id="{CBFC0287-5407-4A80-B5F3-9860834A2BF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21234" y="956280"/>
            <a:ext cx="2213630" cy="165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a:extLst>
              <a:ext uri="{FF2B5EF4-FFF2-40B4-BE49-F238E27FC236}">
                <a16:creationId xmlns:a16="http://schemas.microsoft.com/office/drawing/2014/main" id="{494B3F13-7AFB-4D8D-9DD9-037F2081C0EB}"/>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4928" r="5845"/>
          <a:stretch/>
        </p:blipFill>
        <p:spPr bwMode="auto">
          <a:xfrm>
            <a:off x="41880" y="956280"/>
            <a:ext cx="2213630"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AC20A6-AE9E-4EE3-913C-A582F5603D07}"/>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4430" r="6404"/>
          <a:stretch/>
        </p:blipFill>
        <p:spPr bwMode="auto">
          <a:xfrm>
            <a:off x="2321234" y="2676892"/>
            <a:ext cx="2213631"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4A0D34B-C919-4CE2-AFD3-6EA6EAC63923}"/>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45443" y="4377104"/>
            <a:ext cx="2213627"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7A409E96-C6F8-4646-919F-26D23F328477}"/>
              </a:ext>
            </a:extLst>
          </p:cNvPr>
          <p:cNvPicPr>
            <a:picLocks noChangeAspect="1" noChangeArrowheads="1"/>
          </p:cNvPicPr>
          <p:nvPr userDrawn="1"/>
        </p:nvPicPr>
        <p:blipFill>
          <a:blip r:embed="rId6" cstate="hqprint">
            <a:extLst>
              <a:ext uri="{28A0092B-C50C-407E-A947-70E740481C1C}">
                <a14:useLocalDpi xmlns:a14="http://schemas.microsoft.com/office/drawing/2010/main" val="0"/>
              </a:ext>
            </a:extLst>
          </a:blip>
          <a:srcRect/>
          <a:stretch>
            <a:fillRect/>
          </a:stretch>
        </p:blipFill>
        <p:spPr bwMode="auto">
          <a:xfrm>
            <a:off x="4596521" y="4381716"/>
            <a:ext cx="2213123"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4523F1A-0A38-45D3-94BA-3918275A76A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321741" y="4397504"/>
            <a:ext cx="2213123" cy="1656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34EBF10-9F8F-4650-ADD2-75F97D3BBE60}"/>
              </a:ext>
            </a:extLst>
          </p:cNvPr>
          <p:cNvPicPr preferRelativeResize="0">
            <a:picLocks noChangeArrowheads="1"/>
          </p:cNvPicPr>
          <p:nvPr userDrawn="1"/>
        </p:nvPicPr>
        <p:blipFill rotWithShape="1">
          <a:blip r:embed="rId8">
            <a:extLst>
              <a:ext uri="{28A0092B-C50C-407E-A947-70E740481C1C}">
                <a14:useLocalDpi xmlns:a14="http://schemas.microsoft.com/office/drawing/2010/main" val="0"/>
              </a:ext>
            </a:extLst>
          </a:blip>
          <a:srcRect b="12865"/>
          <a:stretch/>
        </p:blipFill>
        <p:spPr bwMode="auto">
          <a:xfrm>
            <a:off x="41510" y="2676892"/>
            <a:ext cx="2214000" cy="1656000"/>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CC843BB1-3902-4980-A07A-32FC68157A12}"/>
              </a:ext>
            </a:extLst>
          </p:cNvPr>
          <p:cNvPicPr>
            <a:picLocks/>
          </p:cNvPicPr>
          <p:nvPr userDrawn="1"/>
        </p:nvPicPr>
        <p:blipFill>
          <a:blip r:embed="rId9">
            <a:extLst>
              <a:ext uri="{28A0092B-C50C-407E-A947-70E740481C1C}">
                <a14:useLocalDpi xmlns:a14="http://schemas.microsoft.com/office/drawing/2010/main" val="0"/>
              </a:ext>
            </a:extLst>
          </a:blip>
          <a:stretch>
            <a:fillRect/>
          </a:stretch>
        </p:blipFill>
        <p:spPr>
          <a:xfrm>
            <a:off x="4596082" y="956280"/>
            <a:ext cx="2214000" cy="1656000"/>
          </a:xfrm>
          <a:prstGeom prst="rect">
            <a:avLst/>
          </a:prstGeom>
        </p:spPr>
      </p:pic>
      <p:pic>
        <p:nvPicPr>
          <p:cNvPr id="1040" name="Picture 16">
            <a:extLst>
              <a:ext uri="{FF2B5EF4-FFF2-40B4-BE49-F238E27FC236}">
                <a16:creationId xmlns:a16="http://schemas.microsoft.com/office/drawing/2014/main" id="{07200F4F-694F-4641-8A7C-0FAF65DFC67F}"/>
              </a:ext>
            </a:extLst>
          </p:cNvPr>
          <p:cNvPicPr>
            <a:picLocks noChangeAspect="1" noChangeArrowheads="1"/>
          </p:cNvPicPr>
          <p:nvPr userDrawn="1"/>
        </p:nvPicPr>
        <p:blipFill rotWithShape="1">
          <a:blip r:embed="rId10" cstate="hqprint">
            <a:extLst>
              <a:ext uri="{28A0092B-C50C-407E-A947-70E740481C1C}">
                <a14:useLocalDpi xmlns:a14="http://schemas.microsoft.com/office/drawing/2010/main" val="0"/>
              </a:ext>
            </a:extLst>
          </a:blip>
          <a:srcRect l="893" r="12911" b="3292"/>
          <a:stretch/>
        </p:blipFill>
        <p:spPr bwMode="auto">
          <a:xfrm>
            <a:off x="4596082" y="2672162"/>
            <a:ext cx="2214000" cy="16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125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2943101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6"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174049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2317861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 name="组合 3"/>
          <p:cNvGrpSpPr>
            <a:grpSpLocks/>
          </p:cNvGrpSpPr>
          <p:nvPr userDrawn="1"/>
        </p:nvGrpSpPr>
        <p:grpSpPr bwMode="auto">
          <a:xfrm>
            <a:off x="29634" y="1066800"/>
            <a:ext cx="12162367" cy="5715000"/>
            <a:chOff x="21992" y="1066800"/>
            <a:chExt cx="9122008" cy="5715000"/>
          </a:xfrm>
        </p:grpSpPr>
        <p:pic>
          <p:nvPicPr>
            <p:cNvPr id="5" name="Picture 4" descr="https://timgsa.baidu.com/timg?image&amp;quality=80&amp;size=b9999_10000&amp;sec=1603538942716&amp;di=c7b90fa82cf6d3d928ad0d4921119bc8&amp;imgtype=0&amp;src=http%3A%2F%2Fdpic.tiankong.com%2F99%2Faj%2FQJ81389513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066800"/>
              <a:ext cx="5715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a:spLocks noChangeArrowheads="1"/>
            </p:cNvSpPr>
            <p:nvPr/>
          </p:nvSpPr>
          <p:spPr bwMode="auto">
            <a:xfrm>
              <a:off x="21992" y="1066800"/>
              <a:ext cx="1905049" cy="5715000"/>
            </a:xfrm>
            <a:prstGeom prst="rect">
              <a:avLst/>
            </a:prstGeom>
            <a:solidFill>
              <a:srgbClr val="E4F7FE"/>
            </a:solidFill>
            <a:ln>
              <a:noFill/>
            </a:ln>
          </p:spPr>
          <p:txBody>
            <a:bodyPr wrap="none" lIns="92075" tIns="46038" rIns="92075" bIns="46038"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defRPr/>
              </a:pPr>
              <a:endParaRPr lang="zh-CN" altLang="en-US" sz="2400">
                <a:ea typeface="宋体" panose="02010600030101010101" pitchFamily="2" charset="-122"/>
              </a:endParaRPr>
            </a:p>
          </p:txBody>
        </p:sp>
        <p:sp>
          <p:nvSpPr>
            <p:cNvPr id="7" name="矩形 6"/>
            <p:cNvSpPr>
              <a:spLocks noChangeArrowheads="1"/>
            </p:cNvSpPr>
            <p:nvPr/>
          </p:nvSpPr>
          <p:spPr bwMode="auto">
            <a:xfrm>
              <a:off x="7451682" y="1066800"/>
              <a:ext cx="1692318" cy="5715000"/>
            </a:xfrm>
            <a:prstGeom prst="rect">
              <a:avLst/>
            </a:prstGeom>
            <a:solidFill>
              <a:srgbClr val="E5F8FF"/>
            </a:solidFill>
            <a:ln>
              <a:noFill/>
            </a:ln>
          </p:spPr>
          <p:txBody>
            <a:bodyPr wrap="none" lIns="92075" tIns="46038" rIns="92075" bIns="46038"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defRPr/>
              </a:pPr>
              <a:endParaRPr lang="zh-CN" altLang="en-US" sz="2400">
                <a:ea typeface="宋体" panose="02010600030101010101" pitchFamily="2" charset="-122"/>
              </a:endParaRPr>
            </a:p>
          </p:txBody>
        </p:sp>
      </p:grpSp>
      <p:sp>
        <p:nvSpPr>
          <p:cNvPr id="8" name="Rectangle 10"/>
          <p:cNvSpPr>
            <a:spLocks noChangeArrowheads="1"/>
          </p:cNvSpPr>
          <p:nvPr userDrawn="1"/>
        </p:nvSpPr>
        <p:spPr bwMode="auto">
          <a:xfrm>
            <a:off x="-23284" y="230188"/>
            <a:ext cx="12202584" cy="6856412"/>
          </a:xfrm>
          <a:prstGeom prst="rect">
            <a:avLst/>
          </a:prstGeom>
          <a:solidFill>
            <a:schemeClr val="bg1">
              <a:alpha val="62000"/>
            </a:schemeClr>
          </a:solidFill>
          <a:ln>
            <a:noFill/>
          </a:ln>
          <a:effectLst/>
        </p:spPr>
        <p:txBody>
          <a:bodyPr wrap="none" anchor="ctr"/>
          <a:lstStyle>
            <a:lvl1pPr>
              <a:defRPr kumimoji="1" sz="2400" b="1">
                <a:solidFill>
                  <a:schemeClr val="tx1"/>
                </a:solidFill>
                <a:latin typeface="Times New Roman" pitchFamily="18" charset="0"/>
              </a:defRPr>
            </a:lvl1pPr>
            <a:lvl2pPr marL="742950" indent="-285750">
              <a:defRPr kumimoji="1" sz="2400" b="1">
                <a:solidFill>
                  <a:schemeClr val="tx1"/>
                </a:solidFill>
                <a:latin typeface="Times New Roman" pitchFamily="18" charset="0"/>
              </a:defRPr>
            </a:lvl2pPr>
            <a:lvl3pPr marL="1143000" indent="-228600">
              <a:defRPr kumimoji="1" sz="2400" b="1">
                <a:solidFill>
                  <a:schemeClr val="tx1"/>
                </a:solidFill>
                <a:latin typeface="Times New Roman" pitchFamily="18" charset="0"/>
              </a:defRPr>
            </a:lvl3pPr>
            <a:lvl4pPr marL="1600200" indent="-228600">
              <a:defRPr kumimoji="1" sz="2400" b="1">
                <a:solidFill>
                  <a:schemeClr val="tx1"/>
                </a:solidFill>
                <a:latin typeface="Times New Roman" pitchFamily="18" charset="0"/>
              </a:defRPr>
            </a:lvl4pPr>
            <a:lvl5pPr marL="2057400" indent="-228600">
              <a:defRPr kumimoji="1" sz="2400" b="1">
                <a:solidFill>
                  <a:schemeClr val="tx1"/>
                </a:solidFill>
                <a:latin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defRPr>
            </a:lvl9pPr>
          </a:lstStyle>
          <a:p>
            <a:pPr algn="ctr" eaLnBrk="1" hangingPunct="1">
              <a:defRPr/>
            </a:pPr>
            <a:endParaRPr kumimoji="0" lang="zh-CN" altLang="zh-CN" sz="2700" b="0">
              <a:ea typeface="宋体" pitchFamily="2" charset="-122"/>
            </a:endParaRPr>
          </a:p>
        </p:txBody>
      </p:sp>
      <p:sp>
        <p:nvSpPr>
          <p:cNvPr id="9" name="Rectangle 15"/>
          <p:cNvSpPr>
            <a:spLocks noChangeArrowheads="1"/>
          </p:cNvSpPr>
          <p:nvPr userDrawn="1"/>
        </p:nvSpPr>
        <p:spPr bwMode="auto">
          <a:xfrm>
            <a:off x="0" y="6019800"/>
            <a:ext cx="12192000" cy="863600"/>
          </a:xfrm>
          <a:prstGeom prst="rect">
            <a:avLst/>
          </a:prstGeom>
          <a:solidFill>
            <a:srgbClr val="584099"/>
          </a:solidFill>
          <a:ln>
            <a:noFill/>
          </a:ln>
          <a:effectLst/>
        </p:spPr>
        <p:txBody>
          <a:bodyPr wrap="none" anchor="ctr"/>
          <a:lstStyle>
            <a:lvl1pPr>
              <a:defRPr kumimoji="1" sz="2400" b="1">
                <a:solidFill>
                  <a:schemeClr val="tx1"/>
                </a:solidFill>
                <a:latin typeface="Times New Roman" pitchFamily="18" charset="0"/>
              </a:defRPr>
            </a:lvl1pPr>
            <a:lvl2pPr marL="742950" indent="-285750">
              <a:defRPr kumimoji="1" sz="2400" b="1">
                <a:solidFill>
                  <a:schemeClr val="tx1"/>
                </a:solidFill>
                <a:latin typeface="Times New Roman" pitchFamily="18" charset="0"/>
              </a:defRPr>
            </a:lvl2pPr>
            <a:lvl3pPr marL="1143000" indent="-228600">
              <a:defRPr kumimoji="1" sz="2400" b="1">
                <a:solidFill>
                  <a:schemeClr val="tx1"/>
                </a:solidFill>
                <a:latin typeface="Times New Roman" pitchFamily="18" charset="0"/>
              </a:defRPr>
            </a:lvl3pPr>
            <a:lvl4pPr marL="1600200" indent="-228600">
              <a:defRPr kumimoji="1" sz="2400" b="1">
                <a:solidFill>
                  <a:schemeClr val="tx1"/>
                </a:solidFill>
                <a:latin typeface="Times New Roman" pitchFamily="18" charset="0"/>
              </a:defRPr>
            </a:lvl4pPr>
            <a:lvl5pPr marL="2057400" indent="-228600">
              <a:defRPr kumimoji="1" sz="2400" b="1">
                <a:solidFill>
                  <a:schemeClr val="tx1"/>
                </a:solidFill>
                <a:latin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defRPr>
            </a:lvl9pPr>
          </a:lstStyle>
          <a:p>
            <a:pPr>
              <a:defRPr/>
            </a:pPr>
            <a:endParaRPr lang="zh-CN" altLang="en-US" sz="2400">
              <a:ea typeface="宋体" pitchFamily="2" charset="-122"/>
            </a:endParaRPr>
          </a:p>
        </p:txBody>
      </p:sp>
      <p:sp>
        <p:nvSpPr>
          <p:cNvPr id="10" name="Rectangle 11"/>
          <p:cNvSpPr>
            <a:spLocks noChangeArrowheads="1"/>
          </p:cNvSpPr>
          <p:nvPr userDrawn="1"/>
        </p:nvSpPr>
        <p:spPr bwMode="auto">
          <a:xfrm>
            <a:off x="0" y="0"/>
            <a:ext cx="12192000" cy="1524000"/>
          </a:xfrm>
          <a:prstGeom prst="rect">
            <a:avLst/>
          </a:prstGeom>
          <a:solidFill>
            <a:srgbClr val="57B29F"/>
          </a:solidFill>
          <a:ln>
            <a:noFill/>
          </a:ln>
          <a:effectLst/>
        </p:spPr>
        <p:txBody>
          <a:bodyPr wrap="none" anchor="ctr"/>
          <a:lstStyle>
            <a:lvl1pPr>
              <a:defRPr kumimoji="1" sz="2400" b="1">
                <a:solidFill>
                  <a:schemeClr val="tx1"/>
                </a:solidFill>
                <a:latin typeface="Times New Roman" pitchFamily="18" charset="0"/>
              </a:defRPr>
            </a:lvl1pPr>
            <a:lvl2pPr marL="742950" indent="-285750">
              <a:defRPr kumimoji="1" sz="2400" b="1">
                <a:solidFill>
                  <a:schemeClr val="tx1"/>
                </a:solidFill>
                <a:latin typeface="Times New Roman" pitchFamily="18" charset="0"/>
              </a:defRPr>
            </a:lvl2pPr>
            <a:lvl3pPr marL="1143000" indent="-228600">
              <a:defRPr kumimoji="1" sz="2400" b="1">
                <a:solidFill>
                  <a:schemeClr val="tx1"/>
                </a:solidFill>
                <a:latin typeface="Times New Roman" pitchFamily="18" charset="0"/>
              </a:defRPr>
            </a:lvl3pPr>
            <a:lvl4pPr marL="1600200" indent="-228600">
              <a:defRPr kumimoji="1" sz="2400" b="1">
                <a:solidFill>
                  <a:schemeClr val="tx1"/>
                </a:solidFill>
                <a:latin typeface="Times New Roman" pitchFamily="18" charset="0"/>
              </a:defRPr>
            </a:lvl4pPr>
            <a:lvl5pPr marL="2057400" indent="-228600">
              <a:defRPr kumimoji="1" sz="2400" b="1">
                <a:solidFill>
                  <a:schemeClr val="tx1"/>
                </a:solidFill>
                <a:latin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defRPr>
            </a:lvl9pPr>
          </a:lstStyle>
          <a:p>
            <a:pPr>
              <a:defRPr/>
            </a:pPr>
            <a:endParaRPr lang="zh-CN" altLang="en-US" sz="2400">
              <a:latin typeface="微软雅黑" panose="020B0503020204020204" pitchFamily="34" charset="-122"/>
              <a:ea typeface="微软雅黑" panose="020B0503020204020204" pitchFamily="34" charset="-122"/>
            </a:endParaRPr>
          </a:p>
        </p:txBody>
      </p:sp>
      <p:sp>
        <p:nvSpPr>
          <p:cNvPr id="58371" name="Rectangle 3"/>
          <p:cNvSpPr>
            <a:spLocks noGrp="1" noChangeArrowheads="1"/>
          </p:cNvSpPr>
          <p:nvPr>
            <p:ph type="subTitle" idx="1"/>
          </p:nvPr>
        </p:nvSpPr>
        <p:spPr>
          <a:xfrm>
            <a:off x="317501" y="1531938"/>
            <a:ext cx="11569700" cy="830997"/>
          </a:xfrm>
        </p:spPr>
        <p:txBody>
          <a:bodyPr/>
          <a:lstStyle>
            <a:lvl1pPr marL="0" indent="0">
              <a:buFontTx/>
              <a:buNone/>
              <a:defRPr sz="4800">
                <a:solidFill>
                  <a:srgbClr val="990066"/>
                </a:solidFill>
                <a:latin typeface="微软雅黑" panose="020B0503020204020204" pitchFamily="34" charset="-122"/>
                <a:ea typeface="微软雅黑" panose="020B0503020204020204" pitchFamily="34" charset="-122"/>
              </a:defRPr>
            </a:lvl1pPr>
          </a:lstStyle>
          <a:p>
            <a:pPr lvl="0"/>
            <a:r>
              <a:rPr lang="en-US" altLang="zh-CN" noProof="0" dirty="0"/>
              <a:t>Click to edit Master subtitle style</a:t>
            </a:r>
          </a:p>
        </p:txBody>
      </p:sp>
      <p:sp>
        <p:nvSpPr>
          <p:cNvPr id="58377" name="Rectangle 9"/>
          <p:cNvSpPr>
            <a:spLocks noGrp="1" noChangeArrowheads="1"/>
          </p:cNvSpPr>
          <p:nvPr>
            <p:ph type="ctrTitle"/>
          </p:nvPr>
        </p:nvSpPr>
        <p:spPr>
          <a:xfrm>
            <a:off x="275168" y="-231600"/>
            <a:ext cx="11612033" cy="1920526"/>
          </a:xfrm>
          <a:effectLst>
            <a:outerShdw dist="35921" dir="2700000" algn="ctr" rotWithShape="0">
              <a:srgbClr val="808080"/>
            </a:outerShdw>
          </a:effectLst>
        </p:spPr>
        <p:txBody>
          <a:bodyPr anchor="ctr"/>
          <a:lstStyle>
            <a:lvl1pPr marL="0" indent="0">
              <a:defRPr sz="6600">
                <a:solidFill>
                  <a:schemeClr val="bg1"/>
                </a:solidFill>
                <a:latin typeface="微软雅黑" panose="020B0503020204020204" pitchFamily="34" charset="-122"/>
                <a:ea typeface="微软雅黑" panose="020B0503020204020204" pitchFamily="34" charset="-122"/>
              </a:defRPr>
            </a:lvl1pPr>
          </a:lstStyle>
          <a:p>
            <a:pPr lvl="0"/>
            <a:r>
              <a:rPr lang="en-US" altLang="zh-CN" noProof="0" dirty="0"/>
              <a:t>Click to edit Master title style</a:t>
            </a:r>
          </a:p>
        </p:txBody>
      </p:sp>
    </p:spTree>
    <p:extLst>
      <p:ext uri="{BB962C8B-B14F-4D97-AF65-F5344CB8AC3E}">
        <p14:creationId xmlns:p14="http://schemas.microsoft.com/office/powerpoint/2010/main" val="2483531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06400" y="334963"/>
            <a:ext cx="11379200" cy="646331"/>
          </a:xfrm>
        </p:spPr>
        <p:txBody>
          <a:bodyPr/>
          <a:lstStyle>
            <a:lvl1pPr>
              <a:defRPr>
                <a:solidFill>
                  <a:schemeClr val="tx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406400" y="1212850"/>
            <a:ext cx="11379200" cy="3440942"/>
          </a:xfrm>
        </p:spPr>
        <p:txBody>
          <a:bodyPr/>
          <a:lstStyle>
            <a:lvl1pPr>
              <a:defRPr sz="3200" b="1">
                <a:latin typeface="微软雅黑" panose="020B0503020204020204" pitchFamily="34" charset="-122"/>
                <a:ea typeface="微软雅黑" panose="020B0503020204020204" pitchFamily="34" charset="-122"/>
              </a:defRPr>
            </a:lvl1pPr>
            <a:lvl2pPr>
              <a:defRPr sz="2800" b="1">
                <a:latin typeface="微软雅黑" panose="020B0503020204020204" pitchFamily="34" charset="-122"/>
                <a:ea typeface="微软雅黑" panose="020B0503020204020204" pitchFamily="34" charset="-122"/>
              </a:defRPr>
            </a:lvl2pPr>
            <a:lvl3pPr>
              <a:defRPr sz="2800" b="1">
                <a:latin typeface="微软雅黑" panose="020B0503020204020204" pitchFamily="34" charset="-122"/>
                <a:ea typeface="微软雅黑" panose="020B0503020204020204" pitchFamily="34" charset="-122"/>
              </a:defRPr>
            </a:lvl3pPr>
            <a:lvl4pPr>
              <a:defRPr sz="2800" b="1">
                <a:latin typeface="微软雅黑" panose="020B0503020204020204" pitchFamily="34" charset="-122"/>
                <a:ea typeface="微软雅黑" panose="020B0503020204020204" pitchFamily="34" charset="-122"/>
              </a:defRPr>
            </a:lvl4pPr>
            <a:lvl5pPr>
              <a:defRPr sz="2800" b="1">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2533782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06400" y="334962"/>
            <a:ext cx="11379200" cy="646331"/>
          </a:xfrm>
        </p:spPr>
        <p:txBody>
          <a:bodyPr/>
          <a:lstStyle/>
          <a:p>
            <a:r>
              <a:rPr lang="zh-CN" altLang="en-US"/>
              <a:t>单击此处编辑母版标题样式</a:t>
            </a:r>
          </a:p>
        </p:txBody>
      </p:sp>
      <p:sp>
        <p:nvSpPr>
          <p:cNvPr id="3"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2741858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354453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A807FA-1E97-4E27-87F4-10161D1CF56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31389EB-0443-4310-B385-7D9D657859E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8270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EF9963-73B7-4376-AD4B-ABEDFA513321}"/>
              </a:ext>
            </a:extLst>
          </p:cNvPr>
          <p:cNvSpPr>
            <a:spLocks noGrp="1"/>
          </p:cNvSpPr>
          <p:nvPr>
            <p:ph type="title"/>
          </p:nvPr>
        </p:nvSpPr>
        <p:spPr/>
        <p:txBody>
          <a:bodyPr/>
          <a:lstStyle/>
          <a:p>
            <a:r>
              <a:rPr lang="zh-CN" altLang="en-US"/>
              <a:t>单击此处编辑母版标题样式</a:t>
            </a:r>
          </a:p>
        </p:txBody>
      </p:sp>
      <p:sp>
        <p:nvSpPr>
          <p:cNvPr id="6"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53648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88392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43D1CA-9807-448A-A74B-21E2967849F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DD67B4C-C9C4-47C9-9D58-C1FCAE72E9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197292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72944F-E614-46F6-92AB-3C4BCA7F4C5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E6A0949-F757-4ACB-8BE8-4586F514182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3988809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39D8F5-97BB-4F87-A366-9E8004B08CB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FC03663-ABE7-44F4-88AB-614CBE98BD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1819907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4223987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7"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3654803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192" name="Rectangle 168">
            <a:extLst>
              <a:ext uri="{FF2B5EF4-FFF2-40B4-BE49-F238E27FC236}">
                <a16:creationId xmlns:a16="http://schemas.microsoft.com/office/drawing/2014/main" id="{E39B425E-A11C-4FBA-A589-D97A70E9A387}"/>
              </a:ext>
            </a:extLst>
          </p:cNvPr>
          <p:cNvSpPr>
            <a:spLocks noChangeArrowheads="1"/>
          </p:cNvSpPr>
          <p:nvPr/>
        </p:nvSpPr>
        <p:spPr bwMode="gray">
          <a:xfrm>
            <a:off x="0" y="723900"/>
            <a:ext cx="12192000" cy="38576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sz="1800"/>
          </a:p>
        </p:txBody>
      </p:sp>
      <p:sp>
        <p:nvSpPr>
          <p:cNvPr id="1157" name="Rectangle 133">
            <a:extLst>
              <a:ext uri="{FF2B5EF4-FFF2-40B4-BE49-F238E27FC236}">
                <a16:creationId xmlns:a16="http://schemas.microsoft.com/office/drawing/2014/main" id="{BF064412-A576-412F-8E24-CEEDF1212D26}"/>
              </a:ext>
            </a:extLst>
          </p:cNvPr>
          <p:cNvSpPr>
            <a:spLocks noChangeArrowheads="1"/>
          </p:cNvSpPr>
          <p:nvPr/>
        </p:nvSpPr>
        <p:spPr bwMode="gray">
          <a:xfrm>
            <a:off x="0" y="0"/>
            <a:ext cx="12192000" cy="7239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sz="1800"/>
          </a:p>
        </p:txBody>
      </p:sp>
      <p:sp>
        <p:nvSpPr>
          <p:cNvPr id="1150" name="Freeform 126">
            <a:extLst>
              <a:ext uri="{FF2B5EF4-FFF2-40B4-BE49-F238E27FC236}">
                <a16:creationId xmlns:a16="http://schemas.microsoft.com/office/drawing/2014/main" id="{5B1CA00C-91D5-4EDE-BF19-8D0F4158490C}"/>
              </a:ext>
            </a:extLst>
          </p:cNvPr>
          <p:cNvSpPr>
            <a:spLocks/>
          </p:cNvSpPr>
          <p:nvPr/>
        </p:nvSpPr>
        <p:spPr bwMode="gray">
          <a:xfrm>
            <a:off x="-16933" y="342900"/>
            <a:ext cx="8043333" cy="679450"/>
          </a:xfrm>
          <a:custGeom>
            <a:avLst/>
            <a:gdLst>
              <a:gd name="T0" fmla="*/ 0 w 3800"/>
              <a:gd name="T1" fmla="*/ 0 h 428"/>
              <a:gd name="T2" fmla="*/ 3800 w 3800"/>
              <a:gd name="T3" fmla="*/ 0 h 428"/>
              <a:gd name="T4" fmla="*/ 3456 w 3800"/>
              <a:gd name="T5" fmla="*/ 428 h 428"/>
            </a:gdLst>
            <a:ahLst/>
            <a:cxnLst>
              <a:cxn ang="0">
                <a:pos x="T0" y="T1"/>
              </a:cxn>
              <a:cxn ang="0">
                <a:pos x="T2" y="T3"/>
              </a:cxn>
              <a:cxn ang="0">
                <a:pos x="T4" y="T5"/>
              </a:cxn>
            </a:cxnLst>
            <a:rect l="0" t="0" r="r" b="b"/>
            <a:pathLst>
              <a:path w="3800" h="428">
                <a:moveTo>
                  <a:pt x="0" y="0"/>
                </a:moveTo>
                <a:lnTo>
                  <a:pt x="3800" y="0"/>
                </a:lnTo>
                <a:lnTo>
                  <a:pt x="3456" y="428"/>
                </a:ln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1027" name="Rectangle 3">
            <a:extLst>
              <a:ext uri="{FF2B5EF4-FFF2-40B4-BE49-F238E27FC236}">
                <a16:creationId xmlns:a16="http://schemas.microsoft.com/office/drawing/2014/main" id="{5921715F-EFBB-4183-BBA6-F7ED43D9A2D5}"/>
              </a:ext>
            </a:extLst>
          </p:cNvPr>
          <p:cNvSpPr>
            <a:spLocks noGrp="1" noChangeArrowheads="1"/>
          </p:cNvSpPr>
          <p:nvPr>
            <p:ph type="body" idx="1"/>
          </p:nvPr>
        </p:nvSpPr>
        <p:spPr bwMode="black">
          <a:xfrm>
            <a:off x="914400" y="1295400"/>
            <a:ext cx="10566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ltLang="zh-CN"/>
          </a:p>
        </p:txBody>
      </p:sp>
      <p:sp>
        <p:nvSpPr>
          <p:cNvPr id="1030"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
        <p:nvSpPr>
          <p:cNvPr id="1026" name="Rectangle 2">
            <a:extLst>
              <a:ext uri="{FF2B5EF4-FFF2-40B4-BE49-F238E27FC236}">
                <a16:creationId xmlns:a16="http://schemas.microsoft.com/office/drawing/2014/main" id="{C7779ACE-343A-4603-BEB4-6A8E2F981EF8}"/>
              </a:ext>
            </a:extLst>
          </p:cNvPr>
          <p:cNvSpPr>
            <a:spLocks noGrp="1" noChangeArrowheads="1"/>
          </p:cNvSpPr>
          <p:nvPr>
            <p:ph type="title"/>
          </p:nvPr>
        </p:nvSpPr>
        <p:spPr bwMode="gray">
          <a:xfrm>
            <a:off x="1828800" y="171451"/>
            <a:ext cx="9448800" cy="487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zh-CN"/>
          </a:p>
        </p:txBody>
      </p:sp>
      <p:sp>
        <p:nvSpPr>
          <p:cNvPr id="1196" name="Rectangle 172">
            <a:extLst>
              <a:ext uri="{FF2B5EF4-FFF2-40B4-BE49-F238E27FC236}">
                <a16:creationId xmlns:a16="http://schemas.microsoft.com/office/drawing/2014/main" id="{64BD4627-0AD3-4EB9-A3FB-F06D6E5C0108}"/>
              </a:ext>
            </a:extLst>
          </p:cNvPr>
          <p:cNvSpPr>
            <a:spLocks noChangeArrowheads="1"/>
          </p:cNvSpPr>
          <p:nvPr/>
        </p:nvSpPr>
        <p:spPr bwMode="gray">
          <a:xfrm>
            <a:off x="0" y="0"/>
            <a:ext cx="1432984" cy="1117600"/>
          </a:xfrm>
          <a:prstGeom prst="rect">
            <a:avLst/>
          </a:prstGeom>
          <a:blipFill dpi="0" rotWithShape="1">
            <a:blip r:embed="rId6"/>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1800"/>
          </a:p>
        </p:txBody>
      </p:sp>
      <p:sp>
        <p:nvSpPr>
          <p:cNvPr id="1184" name="Line 160">
            <a:extLst>
              <a:ext uri="{FF2B5EF4-FFF2-40B4-BE49-F238E27FC236}">
                <a16:creationId xmlns:a16="http://schemas.microsoft.com/office/drawing/2014/main" id="{E125C98F-3940-457C-939A-2C3FECD7FD21}"/>
              </a:ext>
            </a:extLst>
          </p:cNvPr>
          <p:cNvSpPr>
            <a:spLocks noChangeShapeType="1"/>
          </p:cNvSpPr>
          <p:nvPr/>
        </p:nvSpPr>
        <p:spPr bwMode="gray">
          <a:xfrm>
            <a:off x="952500" y="-7938"/>
            <a:ext cx="0" cy="1143001"/>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1187" name="Line 163">
            <a:extLst>
              <a:ext uri="{FF2B5EF4-FFF2-40B4-BE49-F238E27FC236}">
                <a16:creationId xmlns:a16="http://schemas.microsoft.com/office/drawing/2014/main" id="{E111ED42-35C0-462B-B39F-093A14E43851}"/>
              </a:ext>
            </a:extLst>
          </p:cNvPr>
          <p:cNvSpPr>
            <a:spLocks noChangeShapeType="1"/>
          </p:cNvSpPr>
          <p:nvPr/>
        </p:nvSpPr>
        <p:spPr bwMode="gray">
          <a:xfrm>
            <a:off x="-2117" y="357188"/>
            <a:ext cx="1430868" cy="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1188" name="Line 164">
            <a:extLst>
              <a:ext uri="{FF2B5EF4-FFF2-40B4-BE49-F238E27FC236}">
                <a16:creationId xmlns:a16="http://schemas.microsoft.com/office/drawing/2014/main" id="{227C421B-E8DD-48BF-BB36-477911F3B67A}"/>
              </a:ext>
            </a:extLst>
          </p:cNvPr>
          <p:cNvSpPr>
            <a:spLocks noChangeShapeType="1"/>
          </p:cNvSpPr>
          <p:nvPr/>
        </p:nvSpPr>
        <p:spPr bwMode="gray">
          <a:xfrm>
            <a:off x="4234" y="728663"/>
            <a:ext cx="12187767" cy="0"/>
          </a:xfrm>
          <a:prstGeom prst="line">
            <a:avLst/>
          </a:prstGeom>
          <a:noFill/>
          <a:ln w="127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
        <p:nvSpPr>
          <p:cNvPr id="1189" name="Line 165">
            <a:extLst>
              <a:ext uri="{FF2B5EF4-FFF2-40B4-BE49-F238E27FC236}">
                <a16:creationId xmlns:a16="http://schemas.microsoft.com/office/drawing/2014/main" id="{5E21BE63-373C-4ABC-9095-BCF20416C172}"/>
              </a:ext>
            </a:extLst>
          </p:cNvPr>
          <p:cNvSpPr>
            <a:spLocks noChangeShapeType="1"/>
          </p:cNvSpPr>
          <p:nvPr/>
        </p:nvSpPr>
        <p:spPr bwMode="gray">
          <a:xfrm>
            <a:off x="478367" y="-22225"/>
            <a:ext cx="0" cy="115570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800"/>
          </a:p>
        </p:txBody>
      </p:sp>
    </p:spTree>
    <p:extLst>
      <p:ext uri="{BB962C8B-B14F-4D97-AF65-F5344CB8AC3E}">
        <p14:creationId xmlns:p14="http://schemas.microsoft.com/office/powerpoint/2010/main" val="30760643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Lst>
  <p:hf hdr="0" ftr="0" dt="0"/>
  <p:txStyles>
    <p:titleStyle>
      <a:lvl1pPr algn="l" rtl="0" eaLnBrk="1" fontAlgn="base" hangingPunct="1">
        <a:spcBef>
          <a:spcPct val="0"/>
        </a:spcBef>
        <a:spcAft>
          <a:spcPct val="0"/>
        </a:spcAft>
        <a:defRPr sz="3200" kern="1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Arial" panose="020B0604020202020204" pitchFamily="34" charset="0"/>
        </a:defRPr>
      </a:lvl2pPr>
      <a:lvl3pPr algn="l" rtl="0" eaLnBrk="1" fontAlgn="base" hangingPunct="1">
        <a:spcBef>
          <a:spcPct val="0"/>
        </a:spcBef>
        <a:spcAft>
          <a:spcPct val="0"/>
        </a:spcAft>
        <a:defRPr sz="3200">
          <a:solidFill>
            <a:schemeClr val="bg1"/>
          </a:solidFill>
          <a:latin typeface="Arial" panose="020B0604020202020204" pitchFamily="34" charset="0"/>
        </a:defRPr>
      </a:lvl3pPr>
      <a:lvl4pPr algn="l" rtl="0" eaLnBrk="1" fontAlgn="base" hangingPunct="1">
        <a:spcBef>
          <a:spcPct val="0"/>
        </a:spcBef>
        <a:spcAft>
          <a:spcPct val="0"/>
        </a:spcAft>
        <a:defRPr sz="3200">
          <a:solidFill>
            <a:schemeClr val="bg1"/>
          </a:solidFill>
          <a:latin typeface="Arial" panose="020B0604020202020204" pitchFamily="34" charset="0"/>
        </a:defRPr>
      </a:lvl4pPr>
      <a:lvl5pPr algn="l" rtl="0" eaLnBrk="1" fontAlgn="base" hangingPunct="1">
        <a:spcBef>
          <a:spcPct val="0"/>
        </a:spcBef>
        <a:spcAft>
          <a:spcPct val="0"/>
        </a:spcAft>
        <a:defRPr sz="3200">
          <a:solidFill>
            <a:schemeClr val="bg1"/>
          </a:solidFill>
          <a:latin typeface="Arial" panose="020B0604020202020204" pitchFamily="34" charset="0"/>
        </a:defRPr>
      </a:lvl5pPr>
      <a:lvl6pPr marL="457200" algn="l" rtl="0" eaLnBrk="1" fontAlgn="base" hangingPunct="1">
        <a:spcBef>
          <a:spcPct val="0"/>
        </a:spcBef>
        <a:spcAft>
          <a:spcPct val="0"/>
        </a:spcAft>
        <a:defRPr sz="3200">
          <a:solidFill>
            <a:schemeClr val="bg1"/>
          </a:solidFill>
          <a:latin typeface="Arial" panose="020B0604020202020204" pitchFamily="34" charset="0"/>
        </a:defRPr>
      </a:lvl6pPr>
      <a:lvl7pPr marL="914400" algn="l" rtl="0" eaLnBrk="1" fontAlgn="base" hangingPunct="1">
        <a:spcBef>
          <a:spcPct val="0"/>
        </a:spcBef>
        <a:spcAft>
          <a:spcPct val="0"/>
        </a:spcAft>
        <a:defRPr sz="3200">
          <a:solidFill>
            <a:schemeClr val="bg1"/>
          </a:solidFill>
          <a:latin typeface="Arial" panose="020B0604020202020204" pitchFamily="34" charset="0"/>
        </a:defRPr>
      </a:lvl7pPr>
      <a:lvl8pPr marL="1371600" algn="l" rtl="0" eaLnBrk="1" fontAlgn="base" hangingPunct="1">
        <a:spcBef>
          <a:spcPct val="0"/>
        </a:spcBef>
        <a:spcAft>
          <a:spcPct val="0"/>
        </a:spcAft>
        <a:defRPr sz="3200">
          <a:solidFill>
            <a:schemeClr val="bg1"/>
          </a:solidFill>
          <a:latin typeface="Arial" panose="020B0604020202020204" pitchFamily="34" charset="0"/>
        </a:defRPr>
      </a:lvl8pPr>
      <a:lvl9pPr marL="1828800" algn="l" rtl="0" eaLnBrk="1" fontAlgn="base" hangingPunct="1">
        <a:spcBef>
          <a:spcPct val="0"/>
        </a:spcBef>
        <a:spcAft>
          <a:spcPct val="0"/>
        </a:spcAft>
        <a:defRPr sz="3200">
          <a:solidFill>
            <a:schemeClr val="bg1"/>
          </a:solidFill>
          <a:latin typeface="Arial" panose="020B0604020202020204" pitchFamily="34" charset="0"/>
        </a:defRPr>
      </a:lvl9pPr>
    </p:titleStyle>
    <p:bodyStyle>
      <a:lvl1pPr marL="342900" indent="-342900" algn="l" rtl="0" eaLnBrk="1" fontAlgn="base" hangingPunct="1">
        <a:spcBef>
          <a:spcPct val="20000"/>
        </a:spcBef>
        <a:spcAft>
          <a:spcPct val="0"/>
        </a:spcAft>
        <a:buClr>
          <a:schemeClr val="tx2"/>
        </a:buClr>
        <a:buFont typeface="Wingdings" panose="05000000000000000000" pitchFamily="2" charset="2"/>
        <a:buChar char="v"/>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6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accent2"/>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3AF8CCD-8332-4282-A028-FC7D12F7EC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6EDD46D-2EDA-48EC-B2C9-46C197EE84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8"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24543776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9" r:id="rId4"/>
  </p:sldLayoutIdLst>
  <p:hf hdr="0" ftr="0" dt="0"/>
  <p:txStyles>
    <p:titleStyle>
      <a:lvl1pPr algn="l" defTabSz="914400" rtl="0" eaLnBrk="1" latinLnBrk="0" hangingPunct="1">
        <a:lnSpc>
          <a:spcPct val="90000"/>
        </a:lnSpc>
        <a:spcBef>
          <a:spcPct val="0"/>
        </a:spcBef>
        <a:buNone/>
        <a:defRPr sz="4400" b="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箭头: V 形 4">
            <a:extLst>
              <a:ext uri="{FF2B5EF4-FFF2-40B4-BE49-F238E27FC236}">
                <a16:creationId xmlns:a16="http://schemas.microsoft.com/office/drawing/2014/main" id="{010162D4-38EA-412B-9D08-3D15069A8C5E}"/>
              </a:ext>
            </a:extLst>
          </p:cNvPr>
          <p:cNvSpPr/>
          <p:nvPr userDrawn="1"/>
        </p:nvSpPr>
        <p:spPr bwMode="auto">
          <a:xfrm>
            <a:off x="387998" y="395803"/>
            <a:ext cx="180000" cy="288000"/>
          </a:xfrm>
          <a:prstGeom prst="chevron">
            <a:avLst>
              <a:gd name="adj" fmla="val 53708"/>
            </a:avLst>
          </a:prstGeom>
          <a:solidFill>
            <a:srgbClr val="71B87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a:ln>
                <a:noFill/>
              </a:ln>
              <a:solidFill>
                <a:schemeClr val="tx2"/>
              </a:solidFill>
              <a:effectLst/>
              <a:latin typeface="Verdana" pitchFamily="34" charset="0"/>
              <a:ea typeface="HY견고딕" pitchFamily="18" charset="-127"/>
            </a:endParaRPr>
          </a:p>
        </p:txBody>
      </p:sp>
      <p:sp>
        <p:nvSpPr>
          <p:cNvPr id="8" name="箭头: V 形 5">
            <a:extLst>
              <a:ext uri="{FF2B5EF4-FFF2-40B4-BE49-F238E27FC236}">
                <a16:creationId xmlns:a16="http://schemas.microsoft.com/office/drawing/2014/main" id="{AABBCBD0-883F-4152-A6DD-49F8DD2D2B31}"/>
              </a:ext>
            </a:extLst>
          </p:cNvPr>
          <p:cNvSpPr/>
          <p:nvPr userDrawn="1"/>
        </p:nvSpPr>
        <p:spPr bwMode="auto">
          <a:xfrm>
            <a:off x="539552" y="395803"/>
            <a:ext cx="180000" cy="288000"/>
          </a:xfrm>
          <a:prstGeom prst="chevron">
            <a:avLst>
              <a:gd name="adj" fmla="val 53708"/>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2"/>
              </a:solidFill>
              <a:effectLst/>
              <a:latin typeface="Verdana" pitchFamily="34" charset="0"/>
              <a:ea typeface="HY견고딕" pitchFamily="18" charset="-127"/>
            </a:endParaRPr>
          </a:p>
        </p:txBody>
      </p:sp>
      <p:sp>
        <p:nvSpPr>
          <p:cNvPr id="9"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316070095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3" r:id="rId3"/>
    <p:sldLayoutId id="2147483704" r:id="rId4"/>
  </p:sldLayoutIdLst>
  <p:hf hdr="0" ftr="0" dt="0"/>
  <p:txStyles>
    <p:titleStyle>
      <a:lvl1pPr algn="l" defTabSz="914400" rtl="0" eaLnBrk="1" latinLnBrk="0" hangingPunct="1">
        <a:lnSpc>
          <a:spcPct val="90000"/>
        </a:lnSpc>
        <a:spcBef>
          <a:spcPct val="0"/>
        </a:spcBef>
        <a:buNone/>
        <a:defRPr sz="4400" b="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06400" y="334963"/>
            <a:ext cx="113792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title style</a:t>
            </a:r>
          </a:p>
        </p:txBody>
      </p:sp>
      <p:sp>
        <p:nvSpPr>
          <p:cNvPr id="1027" name="Rectangle 3"/>
          <p:cNvSpPr>
            <a:spLocks noGrp="1" noChangeArrowheads="1"/>
          </p:cNvSpPr>
          <p:nvPr>
            <p:ph type="body" idx="1"/>
          </p:nvPr>
        </p:nvSpPr>
        <p:spPr bwMode="auto">
          <a:xfrm>
            <a:off x="406400" y="1212850"/>
            <a:ext cx="11379200" cy="354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 name="Rectangle 6">
            <a:extLst>
              <a:ext uri="{FF2B5EF4-FFF2-40B4-BE49-F238E27FC236}">
                <a16:creationId xmlns:a16="http://schemas.microsoft.com/office/drawing/2014/main" id="{952C1F4B-6E94-44D7-A822-D23A52A3C381}"/>
              </a:ext>
            </a:extLst>
          </p:cNvPr>
          <p:cNvSpPr>
            <a:spLocks noGrp="1" noChangeArrowheads="1"/>
          </p:cNvSpPr>
          <p:nvPr>
            <p:ph type="sldNum" sz="quarter" idx="4"/>
          </p:nvPr>
        </p:nvSpPr>
        <p:spPr bwMode="gray">
          <a:xfrm>
            <a:off x="11017008" y="6507865"/>
            <a:ext cx="111760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ea typeface="宋体" panose="02010600030101010101" pitchFamily="2" charset="-122"/>
              </a:defRPr>
            </a:lvl1pPr>
          </a:lstStyle>
          <a:p>
            <a:fld id="{522CFB4C-1BF2-45D5-A969-485F8A107DBF}" type="slidenum">
              <a:rPr lang="en-US" altLang="zh-CN"/>
              <a:pPr/>
              <a:t>‹#›</a:t>
            </a:fld>
            <a:endParaRPr lang="en-US" altLang="zh-CN" dirty="0"/>
          </a:p>
        </p:txBody>
      </p:sp>
    </p:spTree>
    <p:extLst>
      <p:ext uri="{BB962C8B-B14F-4D97-AF65-F5344CB8AC3E}">
        <p14:creationId xmlns:p14="http://schemas.microsoft.com/office/powerpoint/2010/main" val="14426744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11" r:id="rId3"/>
    <p:sldLayoutId id="2147483712" r:id="rId4"/>
  </p:sldLayoutIdLst>
  <p:hf hdr="0" ftr="0" dt="0"/>
  <p:txStyles>
    <p:titleStyle>
      <a:lvl1pPr marL="450850" indent="-450850" algn="l" rtl="0" eaLnBrk="0" fontAlgn="base" hangingPunct="0">
        <a:lnSpc>
          <a:spcPct val="90000"/>
        </a:lnSpc>
        <a:spcBef>
          <a:spcPct val="0"/>
        </a:spcBef>
        <a:spcAft>
          <a:spcPct val="0"/>
        </a:spcAft>
        <a:defRPr sz="4000" b="1">
          <a:solidFill>
            <a:schemeClr val="tx1"/>
          </a:solidFill>
          <a:latin typeface="微软雅黑" panose="020B0503020204020204" pitchFamily="34" charset="-122"/>
          <a:ea typeface="微软雅黑" panose="020B0503020204020204" pitchFamily="34" charset="-122"/>
          <a:cs typeface="+mj-cs"/>
        </a:defRPr>
      </a:lvl1pPr>
      <a:lvl2pPr marL="450850" indent="-450850" algn="l" rtl="0" eaLnBrk="0" fontAlgn="base" hangingPunct="0">
        <a:lnSpc>
          <a:spcPct val="90000"/>
        </a:lnSpc>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2pPr>
      <a:lvl3pPr marL="450850" indent="-450850" algn="l" rtl="0" eaLnBrk="0" fontAlgn="base" hangingPunct="0">
        <a:lnSpc>
          <a:spcPct val="90000"/>
        </a:lnSpc>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3pPr>
      <a:lvl4pPr marL="450850" indent="-450850" algn="l" rtl="0" eaLnBrk="0" fontAlgn="base" hangingPunct="0">
        <a:lnSpc>
          <a:spcPct val="90000"/>
        </a:lnSpc>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4pPr>
      <a:lvl5pPr marL="450850" indent="-450850" algn="l" rtl="0" eaLnBrk="0" fontAlgn="base" hangingPunct="0">
        <a:lnSpc>
          <a:spcPct val="90000"/>
        </a:lnSpc>
        <a:spcBef>
          <a:spcPct val="0"/>
        </a:spcBef>
        <a:spcAft>
          <a:spcPct val="0"/>
        </a:spcAft>
        <a:defRPr sz="4000" b="1">
          <a:solidFill>
            <a:schemeClr val="tx1"/>
          </a:solidFill>
          <a:latin typeface="微软雅黑" panose="020B0503020204020204" pitchFamily="34" charset="-122"/>
          <a:ea typeface="微软雅黑" panose="020B0503020204020204" pitchFamily="34"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p:titleStyle>
    <p:bodyStyle>
      <a:lvl1pPr marL="350838" indent="-350838" algn="l" rtl="0" eaLnBrk="0" fontAlgn="base" hangingPunct="0">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mn-cs"/>
        </a:defRPr>
      </a:lvl1pPr>
      <a:lvl2pPr marL="914400" indent="-449263"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defRPr>
      </a:lvl2pPr>
      <a:lvl3pPr marL="1371600" indent="-342900"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defRPr>
      </a:lvl3pPr>
      <a:lvl4pPr marL="1828800" indent="-342900"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defRPr>
      </a:lvl4pPr>
      <a:lvl5pPr marL="2286000" indent="-334963"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11.xml"/><Relationship Id="rId1" Type="http://schemas.openxmlformats.org/officeDocument/2006/relationships/slideLayout" Target="../slideLayouts/slideLayout8.xml"/><Relationship Id="rId4" Type="http://schemas.openxmlformats.org/officeDocument/2006/relationships/slide" Target="slide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oleObject" Target="../embeddings/oleObject1.bin"/><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jpg"/><Relationship Id="rId7" Type="http://schemas.openxmlformats.org/officeDocument/2006/relationships/image" Target="../media/image31.jpeg"/><Relationship Id="rId2" Type="http://schemas.openxmlformats.org/officeDocument/2006/relationships/image" Target="../media/image26.jpg"/><Relationship Id="rId1" Type="http://schemas.openxmlformats.org/officeDocument/2006/relationships/slideLayout" Target="../slideLayouts/slideLayout8.xml"/><Relationship Id="rId6" Type="http://schemas.openxmlformats.org/officeDocument/2006/relationships/image" Target="../media/image30.jpg"/><Relationship Id="rId5" Type="http://schemas.openxmlformats.org/officeDocument/2006/relationships/image" Target="../media/image29.jpg"/><Relationship Id="rId10" Type="http://schemas.openxmlformats.org/officeDocument/2006/relationships/image" Target="../media/image34.jpg"/><Relationship Id="rId4" Type="http://schemas.openxmlformats.org/officeDocument/2006/relationships/image" Target="../media/image28.jpg"/><Relationship Id="rId9" Type="http://schemas.openxmlformats.org/officeDocument/2006/relationships/image" Target="../media/image33.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AE1A263A-97AB-4913-A07C-DF88660FD543}"/>
              </a:ext>
            </a:extLst>
          </p:cNvPr>
          <p:cNvSpPr>
            <a:spLocks noGrp="1"/>
          </p:cNvSpPr>
          <p:nvPr>
            <p:ph type="ctrTitle"/>
          </p:nvPr>
        </p:nvSpPr>
        <p:spPr>
          <a:xfrm>
            <a:off x="7577470" y="2353339"/>
            <a:ext cx="3813544" cy="1674628"/>
          </a:xfrm>
        </p:spPr>
        <p:txBody>
          <a:bodyPr/>
          <a:lstStyle/>
          <a:p>
            <a:r>
              <a:rPr lang="zh-CN" altLang="en-US" sz="7200" dirty="0">
                <a:latin typeface="微软雅黑" panose="020B0503020204020204" pitchFamily="34" charset="-122"/>
                <a:ea typeface="微软雅黑" panose="020B0503020204020204" pitchFamily="34" charset="-122"/>
              </a:rPr>
              <a:t>总复习</a:t>
            </a:r>
          </a:p>
        </p:txBody>
      </p:sp>
      <p:sp>
        <p:nvSpPr>
          <p:cNvPr id="3" name="矩形 1">
            <a:extLst>
              <a:ext uri="{FF2B5EF4-FFF2-40B4-BE49-F238E27FC236}">
                <a16:creationId xmlns:a16="http://schemas.microsoft.com/office/drawing/2014/main" id="{89A60283-32B1-417D-B168-0DDD44274FEA}"/>
              </a:ext>
            </a:extLst>
          </p:cNvPr>
          <p:cNvSpPr>
            <a:spLocks noChangeArrowheads="1"/>
          </p:cNvSpPr>
          <p:nvPr/>
        </p:nvSpPr>
        <p:spPr bwMode="auto">
          <a:xfrm>
            <a:off x="7681704" y="215694"/>
            <a:ext cx="43540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zh-CN" altLang="en-GB" sz="2800" b="1" dirty="0">
                <a:latin typeface="微软雅黑" panose="020B0503020204020204" pitchFamily="34" charset="-122"/>
                <a:ea typeface="微软雅黑" panose="020B0503020204020204" pitchFamily="34" charset="-122"/>
              </a:rPr>
              <a:t>生物</a:t>
            </a:r>
            <a:r>
              <a:rPr lang="en-US" altLang="zh-CN" sz="2800" b="1" dirty="0">
                <a:latin typeface="微软雅黑" panose="020B0503020204020204" pitchFamily="34" charset="-122"/>
                <a:ea typeface="微软雅黑" panose="020B0503020204020204" pitchFamily="34" charset="-122"/>
              </a:rPr>
              <a:t>1</a:t>
            </a:r>
            <a:r>
              <a:rPr lang="zh-CN" altLang="en-GB" sz="2800" b="1" dirty="0">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选择性</a:t>
            </a:r>
            <a:r>
              <a:rPr lang="zh-CN" altLang="en-GB" sz="2800" b="1" dirty="0">
                <a:latin typeface="微软雅黑" panose="020B0503020204020204" pitchFamily="34" charset="-122"/>
                <a:ea typeface="微软雅黑" panose="020B0503020204020204" pitchFamily="34" charset="-122"/>
              </a:rPr>
              <a:t>必修</a:t>
            </a:r>
            <a:r>
              <a:rPr lang="en-US" altLang="zh-CN" sz="2800" b="1" dirty="0">
                <a:latin typeface="微软雅黑" panose="020B0503020204020204" pitchFamily="34" charset="-122"/>
                <a:ea typeface="微软雅黑" panose="020B0503020204020204" pitchFamily="34" charset="-122"/>
              </a:rPr>
              <a:t>1+2</a:t>
            </a:r>
            <a:r>
              <a:rPr lang="zh-CN" altLang="en-GB" sz="2800" b="1"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pic>
        <p:nvPicPr>
          <p:cNvPr id="5" name="图片 6">
            <a:extLst>
              <a:ext uri="{FF2B5EF4-FFF2-40B4-BE49-F238E27FC236}">
                <a16:creationId xmlns:a16="http://schemas.microsoft.com/office/drawing/2014/main" id="{D2C81A52-1B5D-442A-A851-7E089A497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4428" y="6253246"/>
            <a:ext cx="24892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5311256"/>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7D50667-A0A6-420F-8F83-D470E90C1A73}"/>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1</a:t>
            </a:r>
            <a:r>
              <a:rPr lang="zh-CN" altLang="en-US" sz="4000" b="1" dirty="0">
                <a:latin typeface="微软雅黑" panose="020B0503020204020204" pitchFamily="34" charset="-122"/>
                <a:ea typeface="微软雅黑" panose="020B0503020204020204" pitchFamily="34" charset="-122"/>
              </a:rPr>
              <a:t>章 人体的内环境与稳态</a:t>
            </a:r>
            <a:endParaRPr lang="zh-CN" altLang="en-US" sz="4000"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EE6DFFF-7AB7-4DCB-8012-08545C1887F6}"/>
              </a:ext>
            </a:extLst>
          </p:cNvPr>
          <p:cNvSpPr/>
          <p:nvPr/>
        </p:nvSpPr>
        <p:spPr>
          <a:xfrm>
            <a:off x="1148111" y="1631710"/>
            <a:ext cx="10038539" cy="4437305"/>
          </a:xfrm>
          <a:prstGeom prst="rect">
            <a:avLst/>
          </a:prstGeom>
        </p:spPr>
        <p:txBody>
          <a:bodyPr wrap="square">
            <a:spAutoFit/>
          </a:bodyPr>
          <a:lstStyle/>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知识点：血液、血清与血浆的区别；</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熟悉体液的概念及组成；</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掌握内环境的组成及各组分之间的相互转化关系；</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掌握内环境的理化性质；</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了解内环境是细胞与外界环境进行物质交换的媒介；</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了解内环境稳态及其生理意义。</a:t>
            </a:r>
            <a:endParaRPr lang="en-US" altLang="zh-CN" sz="3200" b="1"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10</a:t>
            </a:fld>
            <a:endParaRPr lang="en-US" altLang="zh-CN" dirty="0"/>
          </a:p>
        </p:txBody>
      </p:sp>
    </p:spTree>
    <p:extLst>
      <p:ext uri="{BB962C8B-B14F-4D97-AF65-F5344CB8AC3E}">
        <p14:creationId xmlns:p14="http://schemas.microsoft.com/office/powerpoint/2010/main" val="383391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2</a:t>
            </a:r>
            <a:r>
              <a:rPr lang="zh-CN" altLang="en-US" sz="4000" b="1" dirty="0">
                <a:latin typeface="微软雅黑" panose="020B0503020204020204" pitchFamily="34" charset="-122"/>
                <a:ea typeface="微软雅黑" panose="020B0503020204020204" pitchFamily="34" charset="-122"/>
              </a:rPr>
              <a:t>章 神经调节</a:t>
            </a:r>
            <a:endParaRPr lang="zh-CN" altLang="en-US" sz="4000" dirty="0">
              <a:latin typeface="微软雅黑" panose="020B0503020204020204" pitchFamily="34" charset="-122"/>
              <a:ea typeface="微软雅黑" panose="020B0503020204020204" pitchFamily="34" charset="-122"/>
            </a:endParaRPr>
          </a:p>
        </p:txBody>
      </p:sp>
      <p:sp>
        <p:nvSpPr>
          <p:cNvPr id="7"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171650" y="1485469"/>
            <a:ext cx="10154798" cy="743986"/>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掌握神经元的结构和功能；</a:t>
            </a:r>
            <a:endParaRPr lang="en-US" altLang="zh-CN" dirty="0"/>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11</a:t>
            </a:fld>
            <a:endParaRPr lang="en-US" altLang="zh-CN" dirty="0"/>
          </a:p>
        </p:txBody>
      </p:sp>
    </p:spTree>
    <p:extLst>
      <p:ext uri="{BB962C8B-B14F-4D97-AF65-F5344CB8AC3E}">
        <p14:creationId xmlns:p14="http://schemas.microsoft.com/office/powerpoint/2010/main" val="4146491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1" y="356452"/>
            <a:ext cx="4257072" cy="31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3744405" y="4329238"/>
            <a:ext cx="7873966" cy="1089025"/>
            <a:chOff x="0" y="0"/>
            <a:chExt cx="3992" cy="686"/>
          </a:xfrm>
        </p:grpSpPr>
        <p:sp>
          <p:nvSpPr>
            <p:cNvPr id="7188" name="Rectangle 10"/>
            <p:cNvSpPr>
              <a:spLocks noChangeArrowheads="1"/>
            </p:cNvSpPr>
            <p:nvPr/>
          </p:nvSpPr>
          <p:spPr bwMode="auto">
            <a:xfrm>
              <a:off x="26" y="356"/>
              <a:ext cx="387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树突：</a:t>
              </a:r>
              <a:r>
                <a:rPr lang="zh-CN" altLang="en-US" sz="2400" b="1" dirty="0">
                  <a:latin typeface="微软雅黑" panose="020B0503020204020204" pitchFamily="34" charset="-122"/>
                  <a:ea typeface="微软雅黑" panose="020B0503020204020204" pitchFamily="34" charset="-122"/>
                </a:rPr>
                <a:t>多而短，接受刺激，把冲动传向细胞体</a:t>
              </a:r>
              <a:r>
                <a:rPr lang="zh-CN" altLang="en-US" sz="2400" dirty="0">
                  <a:latin typeface="微软雅黑" panose="020B0503020204020204" pitchFamily="34" charset="-122"/>
                  <a:ea typeface="微软雅黑" panose="020B0503020204020204" pitchFamily="34" charset="-122"/>
                </a:rPr>
                <a:t> </a:t>
              </a:r>
            </a:p>
          </p:txBody>
        </p:sp>
        <p:sp>
          <p:nvSpPr>
            <p:cNvPr id="7189" name="Rectangle 11"/>
            <p:cNvSpPr>
              <a:spLocks noChangeArrowheads="1"/>
            </p:cNvSpPr>
            <p:nvPr/>
          </p:nvSpPr>
          <p:spPr bwMode="auto">
            <a:xfrm>
              <a:off x="50" y="0"/>
              <a:ext cx="394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轴突：</a:t>
              </a:r>
              <a:r>
                <a:rPr lang="zh-CN" altLang="en-US" sz="2400" b="1" dirty="0">
                  <a:latin typeface="微软雅黑" panose="020B0503020204020204" pitchFamily="34" charset="-122"/>
                  <a:ea typeface="微软雅黑" panose="020B0503020204020204" pitchFamily="34" charset="-122"/>
                </a:rPr>
                <a:t>一根，把冲动传离细胞体，传到神经末梢</a:t>
              </a:r>
              <a:endParaRPr lang="zh-CN" altLang="en-US" sz="2400" dirty="0">
                <a:latin typeface="微软雅黑" panose="020B0503020204020204" pitchFamily="34" charset="-122"/>
                <a:ea typeface="微软雅黑" panose="020B0503020204020204" pitchFamily="34" charset="-122"/>
              </a:endParaRPr>
            </a:p>
          </p:txBody>
        </p:sp>
        <p:sp>
          <p:nvSpPr>
            <p:cNvPr id="7190" name="AutoShape 12"/>
            <p:cNvSpPr>
              <a:spLocks/>
            </p:cNvSpPr>
            <p:nvPr/>
          </p:nvSpPr>
          <p:spPr bwMode="auto">
            <a:xfrm>
              <a:off x="0" y="174"/>
              <a:ext cx="70" cy="341"/>
            </a:xfrm>
            <a:prstGeom prst="leftBrace">
              <a:avLst>
                <a:gd name="adj1" fmla="val 40595"/>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CN" altLang="en-US" sz="2800">
                <a:latin typeface="微软雅黑" panose="020B0503020204020204" pitchFamily="34" charset="-122"/>
                <a:ea typeface="微软雅黑" panose="020B0503020204020204" pitchFamily="34" charset="-122"/>
              </a:endParaRPr>
            </a:p>
          </p:txBody>
        </p:sp>
      </p:grpSp>
      <p:grpSp>
        <p:nvGrpSpPr>
          <p:cNvPr id="3" name="Group 9"/>
          <p:cNvGrpSpPr>
            <a:grpSpLocks/>
          </p:cNvGrpSpPr>
          <p:nvPr/>
        </p:nvGrpSpPr>
        <p:grpSpPr bwMode="auto">
          <a:xfrm>
            <a:off x="1471336" y="3788857"/>
            <a:ext cx="3506992" cy="1782763"/>
            <a:chOff x="0" y="0"/>
            <a:chExt cx="1778" cy="1123"/>
          </a:xfrm>
        </p:grpSpPr>
        <p:sp>
          <p:nvSpPr>
            <p:cNvPr id="7184" name="Rectangle 4"/>
            <p:cNvSpPr>
              <a:spLocks noChangeArrowheads="1"/>
            </p:cNvSpPr>
            <p:nvPr/>
          </p:nvSpPr>
          <p:spPr bwMode="auto">
            <a:xfrm>
              <a:off x="0" y="256"/>
              <a:ext cx="768"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latin typeface="微软雅黑" panose="020B0503020204020204" pitchFamily="34" charset="-122"/>
                  <a:ea typeface="微软雅黑" panose="020B0503020204020204" pitchFamily="34" charset="-122"/>
                </a:rPr>
                <a:t>神经元</a:t>
              </a:r>
              <a:r>
                <a:rPr lang="zh-CN" altLang="en-US" sz="1600">
                  <a:latin typeface="微软雅黑" panose="020B0503020204020204" pitchFamily="34" charset="-122"/>
                  <a:ea typeface="微软雅黑" panose="020B0503020204020204" pitchFamily="34" charset="-122"/>
                </a:rPr>
                <a:t> </a:t>
              </a:r>
              <a:endParaRPr lang="zh-CN" altLang="en-US" sz="2800">
                <a:latin typeface="微软雅黑" panose="020B0503020204020204" pitchFamily="34" charset="-122"/>
                <a:ea typeface="微软雅黑" panose="020B0503020204020204" pitchFamily="34" charset="-122"/>
              </a:endParaRPr>
            </a:p>
          </p:txBody>
        </p:sp>
        <p:sp>
          <p:nvSpPr>
            <p:cNvPr id="7185" name="AutoShape 14"/>
            <p:cNvSpPr>
              <a:spLocks/>
            </p:cNvSpPr>
            <p:nvPr/>
          </p:nvSpPr>
          <p:spPr bwMode="auto">
            <a:xfrm>
              <a:off x="655" y="149"/>
              <a:ext cx="64" cy="554"/>
            </a:xfrm>
            <a:prstGeom prst="leftBrace">
              <a:avLst>
                <a:gd name="adj1" fmla="val 72135"/>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zh-CN" altLang="en-US" sz="2000">
                <a:latin typeface="微软雅黑" panose="020B0503020204020204" pitchFamily="34" charset="-122"/>
                <a:ea typeface="微软雅黑" panose="020B0503020204020204" pitchFamily="34" charset="-122"/>
              </a:endParaRPr>
            </a:p>
          </p:txBody>
        </p:sp>
        <p:sp>
          <p:nvSpPr>
            <p:cNvPr id="7186" name="Text Box 15"/>
            <p:cNvSpPr txBox="1">
              <a:spLocks noChangeArrowheads="1"/>
            </p:cNvSpPr>
            <p:nvPr/>
          </p:nvSpPr>
          <p:spPr bwMode="auto">
            <a:xfrm>
              <a:off x="700" y="0"/>
              <a:ext cx="107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a:latin typeface="微软雅黑" panose="020B0503020204020204" pitchFamily="34" charset="-122"/>
                  <a:ea typeface="微软雅黑" panose="020B0503020204020204" pitchFamily="34" charset="-122"/>
                </a:rPr>
                <a:t>细胞体：</a:t>
              </a:r>
            </a:p>
          </p:txBody>
        </p:sp>
        <p:sp>
          <p:nvSpPr>
            <p:cNvPr id="7187" name="Text Box 16"/>
            <p:cNvSpPr txBox="1">
              <a:spLocks noChangeArrowheads="1"/>
            </p:cNvSpPr>
            <p:nvPr/>
          </p:nvSpPr>
          <p:spPr bwMode="auto">
            <a:xfrm>
              <a:off x="693" y="522"/>
              <a:ext cx="544"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突起</a:t>
              </a:r>
            </a:p>
          </p:txBody>
        </p:sp>
      </p:grpSp>
      <p:sp>
        <p:nvSpPr>
          <p:cNvPr id="6158" name="Rectangle 20"/>
          <p:cNvSpPr>
            <a:spLocks noChangeArrowheads="1"/>
          </p:cNvSpPr>
          <p:nvPr/>
        </p:nvSpPr>
        <p:spPr bwMode="auto">
          <a:xfrm>
            <a:off x="1471336" y="5828493"/>
            <a:ext cx="102882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solidFill>
                  <a:srgbClr val="000099"/>
                </a:solidFill>
                <a:latin typeface="微软雅黑" panose="020B0503020204020204" pitchFamily="34" charset="-122"/>
                <a:ea typeface="微软雅黑" panose="020B0503020204020204" pitchFamily="34" charset="-122"/>
              </a:rPr>
              <a:t>神经元的功能：接受刺激、产生兴奋、传递信息和整合信息</a:t>
            </a:r>
          </a:p>
        </p:txBody>
      </p:sp>
      <p:sp>
        <p:nvSpPr>
          <p:cNvPr id="6159" name="Rectangle 21"/>
          <p:cNvSpPr>
            <a:spLocks noChangeArrowheads="1"/>
          </p:cNvSpPr>
          <p:nvPr/>
        </p:nvSpPr>
        <p:spPr bwMode="auto">
          <a:xfrm>
            <a:off x="5301915" y="750884"/>
            <a:ext cx="862407" cy="1955857"/>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CN" altLang="en-US" sz="2400">
              <a:latin typeface="Times" panose="02020603050405020304" pitchFamily="18" charset="0"/>
            </a:endParaRPr>
          </a:p>
        </p:txBody>
      </p:sp>
      <p:sp>
        <p:nvSpPr>
          <p:cNvPr id="6161" name="矩形 17"/>
          <p:cNvSpPr>
            <a:spLocks noChangeArrowheads="1"/>
          </p:cNvSpPr>
          <p:nvPr/>
        </p:nvSpPr>
        <p:spPr bwMode="auto">
          <a:xfrm>
            <a:off x="4231632" y="3780919"/>
            <a:ext cx="37985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代谢和营养中心</a:t>
            </a:r>
          </a:p>
        </p:txBody>
      </p:sp>
      <p:sp>
        <p:nvSpPr>
          <p:cNvPr id="7" name="灯片编号占位符 6"/>
          <p:cNvSpPr>
            <a:spLocks noGrp="1"/>
          </p:cNvSpPr>
          <p:nvPr>
            <p:ph type="sldNum" sz="quarter" idx="4"/>
          </p:nvPr>
        </p:nvSpPr>
        <p:spPr/>
        <p:txBody>
          <a:bodyPr/>
          <a:lstStyle/>
          <a:p>
            <a:fld id="{522CFB4C-1BF2-45D5-A969-485F8A107DBF}" type="slidenum">
              <a:rPr lang="en-US" altLang="zh-CN" smtClean="0"/>
              <a:pPr/>
              <a:t>12</a:t>
            </a:fld>
            <a:endParaRPr lang="en-US" altLang="zh-CN"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2</a:t>
            </a:r>
            <a:r>
              <a:rPr lang="zh-CN" altLang="en-US" sz="4000" b="1" dirty="0">
                <a:latin typeface="微软雅黑" panose="020B0503020204020204" pitchFamily="34" charset="-122"/>
                <a:ea typeface="微软雅黑" panose="020B0503020204020204" pitchFamily="34" charset="-122"/>
              </a:rPr>
              <a:t>章 神经调节</a:t>
            </a:r>
            <a:endParaRPr lang="zh-CN" altLang="en-US" sz="4000" dirty="0">
              <a:latin typeface="微软雅黑" panose="020B0503020204020204" pitchFamily="34" charset="-122"/>
              <a:ea typeface="微软雅黑" panose="020B0503020204020204" pitchFamily="34" charset="-122"/>
            </a:endParaRPr>
          </a:p>
        </p:txBody>
      </p:sp>
      <p:sp>
        <p:nvSpPr>
          <p:cNvPr id="7"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171650" y="1485469"/>
            <a:ext cx="10154798" cy="3046988"/>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掌握神经元的结构和功能；</a:t>
            </a:r>
            <a:endParaRPr lang="en-US" altLang="zh-CN" dirty="0"/>
          </a:p>
          <a:p>
            <a:pPr lvl="1" indent="-285750">
              <a:defRPr/>
            </a:pPr>
            <a:r>
              <a:rPr lang="zh-CN" altLang="en-US" dirty="0"/>
              <a:t>理解反射和反射弧的定义；</a:t>
            </a:r>
            <a:endParaRPr lang="en-US" altLang="zh-CN" dirty="0"/>
          </a:p>
          <a:p>
            <a:pPr lvl="1" indent="-285750">
              <a:defRPr/>
            </a:pPr>
            <a:r>
              <a:rPr lang="zh-CN" altLang="en-US" dirty="0"/>
              <a:t>掌握兴奋在神经纤维上的传导的过程、机制和特点；</a:t>
            </a:r>
          </a:p>
          <a:p>
            <a:pPr lvl="1" indent="-285750">
              <a:defRPr/>
            </a:pPr>
            <a:r>
              <a:rPr lang="zh-CN" altLang="en-US" dirty="0"/>
              <a:t>掌握兴奋在神经元之间的传递的过程、机制和特点；</a:t>
            </a:r>
            <a:endParaRPr lang="en-US" altLang="zh-CN" dirty="0"/>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13</a:t>
            </a:fld>
            <a:endParaRPr lang="en-US" altLang="zh-CN" dirty="0"/>
          </a:p>
        </p:txBody>
      </p:sp>
    </p:spTree>
    <p:extLst>
      <p:ext uri="{BB962C8B-B14F-4D97-AF65-F5344CB8AC3E}">
        <p14:creationId xmlns:p14="http://schemas.microsoft.com/office/powerpoint/2010/main" val="362620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2"/>
          <p:cNvCxnSpPr/>
          <p:nvPr/>
        </p:nvCxnSpPr>
        <p:spPr bwMode="auto">
          <a:xfrm>
            <a:off x="1992314" y="1460703"/>
            <a:ext cx="7488237" cy="0"/>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4" name="椭圆 3"/>
          <p:cNvSpPr/>
          <p:nvPr/>
        </p:nvSpPr>
        <p:spPr bwMode="auto">
          <a:xfrm>
            <a:off x="2466033" y="868334"/>
            <a:ext cx="620663" cy="1146751"/>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a:lstStyle/>
          <a:p>
            <a:pPr algn="ctr">
              <a:defRPr/>
            </a:pPr>
            <a:r>
              <a:rPr lang="zh-CN"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钠泵</a:t>
            </a:r>
          </a:p>
        </p:txBody>
      </p:sp>
      <p:sp>
        <p:nvSpPr>
          <p:cNvPr id="14" name="任意多边形 13"/>
          <p:cNvSpPr/>
          <p:nvPr/>
        </p:nvSpPr>
        <p:spPr bwMode="auto">
          <a:xfrm>
            <a:off x="2243138" y="908254"/>
            <a:ext cx="227012" cy="1055687"/>
          </a:xfrm>
          <a:custGeom>
            <a:avLst/>
            <a:gdLst>
              <a:gd name="connsiteX0" fmla="*/ 35859 w 140448"/>
              <a:gd name="connsiteY0" fmla="*/ 932330 h 932330"/>
              <a:gd name="connsiteX1" fmla="*/ 134471 w 140448"/>
              <a:gd name="connsiteY1" fmla="*/ 555812 h 932330"/>
              <a:gd name="connsiteX2" fmla="*/ 0 w 140448"/>
              <a:gd name="connsiteY2" fmla="*/ 0 h 932330"/>
              <a:gd name="connsiteX3" fmla="*/ 0 w 140448"/>
              <a:gd name="connsiteY3" fmla="*/ 0 h 932330"/>
            </a:gdLst>
            <a:ahLst/>
            <a:cxnLst>
              <a:cxn ang="0">
                <a:pos x="connsiteX0" y="connsiteY0"/>
              </a:cxn>
              <a:cxn ang="0">
                <a:pos x="connsiteX1" y="connsiteY1"/>
              </a:cxn>
              <a:cxn ang="0">
                <a:pos x="connsiteX2" y="connsiteY2"/>
              </a:cxn>
              <a:cxn ang="0">
                <a:pos x="connsiteX3" y="connsiteY3"/>
              </a:cxn>
            </a:cxnLst>
            <a:rect l="l" t="t" r="r" b="b"/>
            <a:pathLst>
              <a:path w="140448" h="932330">
                <a:moveTo>
                  <a:pt x="35859" y="932330"/>
                </a:moveTo>
                <a:cubicBezTo>
                  <a:pt x="88153" y="821765"/>
                  <a:pt x="140448" y="711200"/>
                  <a:pt x="134471" y="555812"/>
                </a:cubicBezTo>
                <a:cubicBezTo>
                  <a:pt x="128495" y="400424"/>
                  <a:pt x="0" y="0"/>
                  <a:pt x="0" y="0"/>
                </a:cubicBezTo>
                <a:lnTo>
                  <a:pt x="0" y="0"/>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6" name="直接箭头连接符 15"/>
          <p:cNvCxnSpPr/>
          <p:nvPr/>
        </p:nvCxnSpPr>
        <p:spPr bwMode="auto">
          <a:xfrm rot="21120000" flipH="1" flipV="1">
            <a:off x="2168525" y="739978"/>
            <a:ext cx="71438" cy="215900"/>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17" name="任意多边形 16"/>
          <p:cNvSpPr/>
          <p:nvPr/>
        </p:nvSpPr>
        <p:spPr bwMode="auto">
          <a:xfrm>
            <a:off x="3100388" y="909841"/>
            <a:ext cx="304800" cy="1020763"/>
          </a:xfrm>
          <a:custGeom>
            <a:avLst/>
            <a:gdLst>
              <a:gd name="connsiteX0" fmla="*/ 146423 w 218141"/>
              <a:gd name="connsiteY0" fmla="*/ 0 h 1147483"/>
              <a:gd name="connsiteX1" fmla="*/ 11953 w 218141"/>
              <a:gd name="connsiteY1" fmla="*/ 618565 h 1147483"/>
              <a:gd name="connsiteX2" fmla="*/ 218141 w 218141"/>
              <a:gd name="connsiteY2" fmla="*/ 1147483 h 1147483"/>
              <a:gd name="connsiteX3" fmla="*/ 218141 w 218141"/>
              <a:gd name="connsiteY3" fmla="*/ 1147483 h 1147483"/>
            </a:gdLst>
            <a:ahLst/>
            <a:cxnLst>
              <a:cxn ang="0">
                <a:pos x="connsiteX0" y="connsiteY0"/>
              </a:cxn>
              <a:cxn ang="0">
                <a:pos x="connsiteX1" y="connsiteY1"/>
              </a:cxn>
              <a:cxn ang="0">
                <a:pos x="connsiteX2" y="connsiteY2"/>
              </a:cxn>
              <a:cxn ang="0">
                <a:pos x="connsiteX3" y="connsiteY3"/>
              </a:cxn>
            </a:cxnLst>
            <a:rect l="l" t="t" r="r" b="b"/>
            <a:pathLst>
              <a:path w="218141" h="1147483">
                <a:moveTo>
                  <a:pt x="146423" y="0"/>
                </a:moveTo>
                <a:cubicBezTo>
                  <a:pt x="73211" y="213659"/>
                  <a:pt x="0" y="427318"/>
                  <a:pt x="11953" y="618565"/>
                </a:cubicBezTo>
                <a:cubicBezTo>
                  <a:pt x="23906" y="809812"/>
                  <a:pt x="218141" y="1147483"/>
                  <a:pt x="218141" y="1147483"/>
                </a:cubicBezTo>
                <a:lnTo>
                  <a:pt x="218141" y="1147483"/>
                </a:lnTo>
              </a:path>
            </a:pathLst>
          </a:custGeom>
          <a:noFill/>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9" name="直接箭头连接符 18"/>
          <p:cNvCxnSpPr/>
          <p:nvPr/>
        </p:nvCxnSpPr>
        <p:spPr bwMode="auto">
          <a:xfrm rot="21000000">
            <a:off x="3389314" y="1890916"/>
            <a:ext cx="71437" cy="144463"/>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nvGrpSpPr>
          <p:cNvPr id="30728" name="组合 21"/>
          <p:cNvGrpSpPr>
            <a:grpSpLocks/>
          </p:cNvGrpSpPr>
          <p:nvPr/>
        </p:nvGrpSpPr>
        <p:grpSpPr bwMode="auto">
          <a:xfrm>
            <a:off x="1819275" y="258965"/>
            <a:ext cx="820738" cy="484188"/>
            <a:chOff x="294709" y="140153"/>
            <a:chExt cx="821832" cy="483678"/>
          </a:xfrm>
        </p:grpSpPr>
        <p:sp>
          <p:nvSpPr>
            <p:cNvPr id="20" name="椭圆 19"/>
            <p:cNvSpPr/>
            <p:nvPr/>
          </p:nvSpPr>
          <p:spPr bwMode="auto">
            <a:xfrm>
              <a:off x="363396" y="140153"/>
              <a:ext cx="619660" cy="483678"/>
            </a:xfrm>
            <a:prstGeom prst="ellipse">
              <a:avLst/>
            </a:prstGeom>
            <a:solidFill>
              <a:srgbClr val="FFC0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79" name="矩形 20"/>
            <p:cNvSpPr>
              <a:spLocks noChangeArrowheads="1"/>
            </p:cNvSpPr>
            <p:nvPr/>
          </p:nvSpPr>
          <p:spPr bwMode="auto">
            <a:xfrm>
              <a:off x="294709" y="158814"/>
              <a:ext cx="821832" cy="46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Na</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30729" name="组合 25"/>
          <p:cNvGrpSpPr>
            <a:grpSpLocks/>
          </p:cNvGrpSpPr>
          <p:nvPr/>
        </p:nvGrpSpPr>
        <p:grpSpPr bwMode="auto">
          <a:xfrm>
            <a:off x="3441084" y="1963943"/>
            <a:ext cx="577335" cy="478316"/>
            <a:chOff x="1637602" y="2060848"/>
            <a:chExt cx="458385" cy="360040"/>
          </a:xfrm>
        </p:grpSpPr>
        <p:sp>
          <p:nvSpPr>
            <p:cNvPr id="24" name="椭圆 23"/>
            <p:cNvSpPr/>
            <p:nvPr/>
          </p:nvSpPr>
          <p:spPr bwMode="auto">
            <a:xfrm>
              <a:off x="1637602" y="2060848"/>
              <a:ext cx="432048" cy="360040"/>
            </a:xfrm>
            <a:prstGeom prst="ellipse">
              <a:avLst/>
            </a:prstGeom>
            <a:solidFill>
              <a:srgbClr val="92D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75" name="矩形 24"/>
            <p:cNvSpPr>
              <a:spLocks noChangeArrowheads="1"/>
            </p:cNvSpPr>
            <p:nvPr/>
          </p:nvSpPr>
          <p:spPr bwMode="auto">
            <a:xfrm>
              <a:off x="1656640" y="2060848"/>
              <a:ext cx="439347" cy="347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30730" name="TextBox 26"/>
          <p:cNvSpPr txBox="1">
            <a:spLocks noChangeArrowheads="1"/>
          </p:cNvSpPr>
          <p:nvPr/>
        </p:nvSpPr>
        <p:spPr bwMode="auto">
          <a:xfrm>
            <a:off x="1560514" y="249440"/>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3</a:t>
            </a:r>
            <a:endPar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731" name="TextBox 27"/>
          <p:cNvSpPr txBox="1">
            <a:spLocks noChangeArrowheads="1"/>
          </p:cNvSpPr>
          <p:nvPr/>
        </p:nvSpPr>
        <p:spPr bwMode="auto">
          <a:xfrm>
            <a:off x="3128964" y="1946479"/>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2</a:t>
            </a:r>
            <a:endPar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 name="任意多边形 29"/>
          <p:cNvSpPr/>
          <p:nvPr/>
        </p:nvSpPr>
        <p:spPr bwMode="auto">
          <a:xfrm>
            <a:off x="2271714" y="2024265"/>
            <a:ext cx="1055687" cy="615950"/>
          </a:xfrm>
          <a:custGeom>
            <a:avLst/>
            <a:gdLst>
              <a:gd name="connsiteX0" fmla="*/ 0 w 1054847"/>
              <a:gd name="connsiteY0" fmla="*/ 352611 h 617070"/>
              <a:gd name="connsiteX1" fmla="*/ 502023 w 1054847"/>
              <a:gd name="connsiteY1" fmla="*/ 29882 h 617070"/>
              <a:gd name="connsiteX2" fmla="*/ 977153 w 1054847"/>
              <a:gd name="connsiteY2" fmla="*/ 531905 h 617070"/>
              <a:gd name="connsiteX3" fmla="*/ 968188 w 1054847"/>
              <a:gd name="connsiteY3" fmla="*/ 540870 h 617070"/>
            </a:gdLst>
            <a:ahLst/>
            <a:cxnLst>
              <a:cxn ang="0">
                <a:pos x="connsiteX0" y="connsiteY0"/>
              </a:cxn>
              <a:cxn ang="0">
                <a:pos x="connsiteX1" y="connsiteY1"/>
              </a:cxn>
              <a:cxn ang="0">
                <a:pos x="connsiteX2" y="connsiteY2"/>
              </a:cxn>
              <a:cxn ang="0">
                <a:pos x="connsiteX3" y="connsiteY3"/>
              </a:cxn>
            </a:cxnLst>
            <a:rect l="l" t="t" r="r" b="b"/>
            <a:pathLst>
              <a:path w="1054847" h="617070">
                <a:moveTo>
                  <a:pt x="0" y="352611"/>
                </a:moveTo>
                <a:cubicBezTo>
                  <a:pt x="169582" y="176305"/>
                  <a:pt x="339164" y="0"/>
                  <a:pt x="502023" y="29882"/>
                </a:cubicBezTo>
                <a:cubicBezTo>
                  <a:pt x="664882" y="59764"/>
                  <a:pt x="899459" y="446740"/>
                  <a:pt x="977153" y="531905"/>
                </a:cubicBezTo>
                <a:cubicBezTo>
                  <a:pt x="1054847" y="617070"/>
                  <a:pt x="1011517" y="578970"/>
                  <a:pt x="968188" y="540870"/>
                </a:cubicBezTo>
              </a:path>
            </a:pathLst>
          </a:custGeom>
          <a:ln w="28575">
            <a:solidFill>
              <a:srgbClr val="000000"/>
            </a:solidFill>
            <a:headEnd type="none" w="med" len="med"/>
            <a:tailEnd type="none" w="med" len="med"/>
          </a:ln>
        </p:spPr>
        <p:style>
          <a:lnRef idx="3">
            <a:schemeClr val="accent2"/>
          </a:lnRef>
          <a:fillRef idx="0">
            <a:schemeClr val="accent2"/>
          </a:fillRef>
          <a:effectRef idx="2">
            <a:schemeClr val="accent2"/>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32" name="直接箭头连接符 31"/>
          <p:cNvCxnSpPr/>
          <p:nvPr/>
        </p:nvCxnSpPr>
        <p:spPr bwMode="auto">
          <a:xfrm rot="420000">
            <a:off x="3267076" y="2579891"/>
            <a:ext cx="106363" cy="142875"/>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nvGrpSpPr>
          <p:cNvPr id="30734" name="组合 33"/>
          <p:cNvGrpSpPr>
            <a:grpSpLocks/>
          </p:cNvGrpSpPr>
          <p:nvPr/>
        </p:nvGrpSpPr>
        <p:grpSpPr bwMode="auto">
          <a:xfrm>
            <a:off x="1697039" y="2332240"/>
            <a:ext cx="1406525" cy="465138"/>
            <a:chOff x="251520" y="2060848"/>
            <a:chExt cx="938905" cy="360040"/>
          </a:xfrm>
        </p:grpSpPr>
        <p:sp>
          <p:nvSpPr>
            <p:cNvPr id="29" name="爆炸形 1 28"/>
            <p:cNvSpPr/>
            <p:nvPr/>
          </p:nvSpPr>
          <p:spPr bwMode="auto">
            <a:xfrm>
              <a:off x="251520" y="2060848"/>
              <a:ext cx="504056" cy="360040"/>
            </a:xfrm>
            <a:prstGeom prst="irregularSeal1">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defRPr/>
              </a:pPr>
              <a:endParaRPr lang="zh-CN" altLang="en-US" sz="36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71" name="TextBox 32"/>
            <p:cNvSpPr txBox="1">
              <a:spLocks noChangeArrowheads="1"/>
            </p:cNvSpPr>
            <p:nvPr/>
          </p:nvSpPr>
          <p:spPr bwMode="auto">
            <a:xfrm>
              <a:off x="288626" y="2077869"/>
              <a:ext cx="901799" cy="285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1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ATP</a:t>
              </a:r>
              <a:endParaRPr lang="zh-CN" altLang="en-US" sz="1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30735" name="TextBox 34"/>
          <p:cNvSpPr txBox="1">
            <a:spLocks noChangeArrowheads="1"/>
          </p:cNvSpPr>
          <p:nvPr/>
        </p:nvSpPr>
        <p:spPr bwMode="auto">
          <a:xfrm>
            <a:off x="3040063" y="2676729"/>
            <a:ext cx="9957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1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ADP+Pi</a:t>
            </a:r>
            <a:endParaRPr lang="zh-CN" altLang="en-US" sz="1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7" name="TextBox 36"/>
          <p:cNvSpPr txBox="1">
            <a:spLocks noChangeArrowheads="1"/>
          </p:cNvSpPr>
          <p:nvPr/>
        </p:nvSpPr>
        <p:spPr bwMode="auto">
          <a:xfrm>
            <a:off x="5791201" y="524078"/>
            <a:ext cx="1008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静息</a:t>
            </a:r>
          </a:p>
        </p:txBody>
      </p:sp>
      <p:grpSp>
        <p:nvGrpSpPr>
          <p:cNvPr id="7" name="组合 39"/>
          <p:cNvGrpSpPr>
            <a:grpSpLocks/>
          </p:cNvGrpSpPr>
          <p:nvPr/>
        </p:nvGrpSpPr>
        <p:grpSpPr bwMode="auto">
          <a:xfrm>
            <a:off x="6611939" y="749503"/>
            <a:ext cx="769937" cy="1408178"/>
            <a:chOff x="5292080" y="764704"/>
            <a:chExt cx="576064" cy="1152000"/>
          </a:xfrm>
        </p:grpSpPr>
        <p:sp>
          <p:nvSpPr>
            <p:cNvPr id="38" name="流程图: 准备 37"/>
            <p:cNvSpPr/>
            <p:nvPr/>
          </p:nvSpPr>
          <p:spPr bwMode="auto">
            <a:xfrm>
              <a:off x="5364088" y="764704"/>
              <a:ext cx="432000" cy="1152000"/>
            </a:xfrm>
            <a:prstGeom prst="flowChartPreparation">
              <a:avLst/>
            </a:prstGeom>
            <a:solidFill>
              <a:srgbClr val="0058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lstStyle/>
            <a:p>
              <a:pPr>
                <a:defRPr/>
              </a:pPr>
              <a:endParaRPr lang="zh-CN" altLang="en-US" sz="36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9" name="TextBox 38"/>
            <p:cNvSpPr txBox="1"/>
            <p:nvPr/>
          </p:nvSpPr>
          <p:spPr>
            <a:xfrm>
              <a:off x="5292080" y="908720"/>
              <a:ext cx="576064" cy="981963"/>
            </a:xfrm>
            <a:prstGeom prst="rect">
              <a:avLst/>
            </a:prstGeom>
            <a:noFill/>
          </p:spPr>
          <p:txBody>
            <a:bodyPr>
              <a:spAutoFit/>
            </a:bodyPr>
            <a:lstStyle/>
            <a:p>
              <a:pPr algn="ctr" eaLnBrk="1" hangingPunct="1">
                <a:defRPr/>
              </a:pPr>
              <a:r>
                <a:rPr lang="en-US" altLang="zh-CN"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baseline="30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通道</a:t>
              </a:r>
            </a:p>
          </p:txBody>
        </p:sp>
      </p:grpSp>
      <p:sp>
        <p:nvSpPr>
          <p:cNvPr id="41" name="TextBox 40"/>
          <p:cNvSpPr txBox="1">
            <a:spLocks noChangeArrowheads="1"/>
          </p:cNvSpPr>
          <p:nvPr/>
        </p:nvSpPr>
        <p:spPr bwMode="auto">
          <a:xfrm>
            <a:off x="7319964" y="2108404"/>
            <a:ext cx="15144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开放</a:t>
            </a:r>
          </a:p>
        </p:txBody>
      </p:sp>
      <p:grpSp>
        <p:nvGrpSpPr>
          <p:cNvPr id="8" name="组合 44"/>
          <p:cNvGrpSpPr>
            <a:grpSpLocks/>
          </p:cNvGrpSpPr>
          <p:nvPr/>
        </p:nvGrpSpPr>
        <p:grpSpPr bwMode="auto">
          <a:xfrm>
            <a:off x="7299326" y="703465"/>
            <a:ext cx="231775" cy="1360488"/>
            <a:chOff x="5774764" y="584828"/>
            <a:chExt cx="231589" cy="1360513"/>
          </a:xfrm>
        </p:grpSpPr>
        <p:sp>
          <p:nvSpPr>
            <p:cNvPr id="42" name="任意多边形 41"/>
            <p:cNvSpPr/>
            <p:nvPr/>
          </p:nvSpPr>
          <p:spPr bwMode="auto">
            <a:xfrm>
              <a:off x="5774764" y="681668"/>
              <a:ext cx="231589" cy="1263673"/>
            </a:xfrm>
            <a:custGeom>
              <a:avLst/>
              <a:gdLst>
                <a:gd name="connsiteX0" fmla="*/ 231589 w 231589"/>
                <a:gd name="connsiteY0" fmla="*/ 1264023 h 1264023"/>
                <a:gd name="connsiteX1" fmla="*/ 7471 w 231589"/>
                <a:gd name="connsiteY1" fmla="*/ 663388 h 1264023"/>
                <a:gd name="connsiteX2" fmla="*/ 186765 w 231589"/>
                <a:gd name="connsiteY2" fmla="*/ 0 h 1264023"/>
                <a:gd name="connsiteX3" fmla="*/ 186765 w 231589"/>
                <a:gd name="connsiteY3" fmla="*/ 0 h 1264023"/>
              </a:gdLst>
              <a:ahLst/>
              <a:cxnLst>
                <a:cxn ang="0">
                  <a:pos x="connsiteX0" y="connsiteY0"/>
                </a:cxn>
                <a:cxn ang="0">
                  <a:pos x="connsiteX1" y="connsiteY1"/>
                </a:cxn>
                <a:cxn ang="0">
                  <a:pos x="connsiteX2" y="connsiteY2"/>
                </a:cxn>
                <a:cxn ang="0">
                  <a:pos x="connsiteX3" y="connsiteY3"/>
                </a:cxn>
              </a:cxnLst>
              <a:rect l="l" t="t" r="r" b="b"/>
              <a:pathLst>
                <a:path w="231589" h="1264023">
                  <a:moveTo>
                    <a:pt x="231589" y="1264023"/>
                  </a:moveTo>
                  <a:cubicBezTo>
                    <a:pt x="123265" y="1069040"/>
                    <a:pt x="14942" y="874058"/>
                    <a:pt x="7471" y="663388"/>
                  </a:cubicBezTo>
                  <a:cubicBezTo>
                    <a:pt x="0" y="452718"/>
                    <a:pt x="186765" y="0"/>
                    <a:pt x="186765" y="0"/>
                  </a:cubicBezTo>
                  <a:lnTo>
                    <a:pt x="186765" y="0"/>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44" name="直接箭头连接符 43"/>
            <p:cNvCxnSpPr/>
            <p:nvPr/>
          </p:nvCxnSpPr>
          <p:spPr bwMode="auto">
            <a:xfrm rot="1080000" flipV="1">
              <a:off x="5974628" y="584828"/>
              <a:ext cx="0" cy="144466"/>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grpSp>
        <p:nvGrpSpPr>
          <p:cNvPr id="9" name="组合 49"/>
          <p:cNvGrpSpPr>
            <a:grpSpLocks/>
          </p:cNvGrpSpPr>
          <p:nvPr/>
        </p:nvGrpSpPr>
        <p:grpSpPr bwMode="auto">
          <a:xfrm>
            <a:off x="7565313" y="347865"/>
            <a:ext cx="609970" cy="474974"/>
            <a:chOff x="1637602" y="2060848"/>
            <a:chExt cx="436873" cy="360040"/>
          </a:xfrm>
        </p:grpSpPr>
        <p:sp>
          <p:nvSpPr>
            <p:cNvPr id="51" name="椭圆 50"/>
            <p:cNvSpPr/>
            <p:nvPr/>
          </p:nvSpPr>
          <p:spPr bwMode="auto">
            <a:xfrm>
              <a:off x="1637602" y="2060848"/>
              <a:ext cx="432048" cy="360040"/>
            </a:xfrm>
            <a:prstGeom prst="ellipse">
              <a:avLst/>
            </a:prstGeom>
            <a:solidFill>
              <a:srgbClr val="92D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61" name="矩形 51"/>
            <p:cNvSpPr>
              <a:spLocks noChangeArrowheads="1"/>
            </p:cNvSpPr>
            <p:nvPr/>
          </p:nvSpPr>
          <p:spPr bwMode="auto">
            <a:xfrm>
              <a:off x="1678150" y="2060848"/>
              <a:ext cx="396325" cy="349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53" name="TextBox 52"/>
          <p:cNvSpPr txBox="1"/>
          <p:nvPr/>
        </p:nvSpPr>
        <p:spPr>
          <a:xfrm>
            <a:off x="7698106" y="131706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4" name="TextBox 53"/>
          <p:cNvSpPr txBox="1"/>
          <p:nvPr/>
        </p:nvSpPr>
        <p:spPr>
          <a:xfrm>
            <a:off x="8258490" y="92740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5" name="TextBox 54"/>
          <p:cNvSpPr txBox="1"/>
          <p:nvPr/>
        </p:nvSpPr>
        <p:spPr>
          <a:xfrm>
            <a:off x="8274170" y="131706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6" name="TextBox 55"/>
          <p:cNvSpPr txBox="1"/>
          <p:nvPr/>
        </p:nvSpPr>
        <p:spPr>
          <a:xfrm>
            <a:off x="7986138" y="131706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7" name="TextBox 56"/>
          <p:cNvSpPr txBox="1"/>
          <p:nvPr/>
        </p:nvSpPr>
        <p:spPr>
          <a:xfrm>
            <a:off x="8850234" y="131706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8" name="TextBox 57"/>
          <p:cNvSpPr txBox="1"/>
          <p:nvPr/>
        </p:nvSpPr>
        <p:spPr>
          <a:xfrm>
            <a:off x="8562202" y="131706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9" name="TextBox 58"/>
          <p:cNvSpPr txBox="1"/>
          <p:nvPr/>
        </p:nvSpPr>
        <p:spPr>
          <a:xfrm>
            <a:off x="7970458" y="92740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0" name="TextBox 59"/>
          <p:cNvSpPr txBox="1"/>
          <p:nvPr/>
        </p:nvSpPr>
        <p:spPr>
          <a:xfrm>
            <a:off x="8834554" y="92740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1" name="TextBox 60"/>
          <p:cNvSpPr txBox="1"/>
          <p:nvPr/>
        </p:nvSpPr>
        <p:spPr>
          <a:xfrm>
            <a:off x="8546522" y="92740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2" name="TextBox 61"/>
          <p:cNvSpPr txBox="1"/>
          <p:nvPr/>
        </p:nvSpPr>
        <p:spPr>
          <a:xfrm>
            <a:off x="7680176" y="92740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63" name="直接连接符 62"/>
          <p:cNvCxnSpPr/>
          <p:nvPr/>
        </p:nvCxnSpPr>
        <p:spPr bwMode="auto">
          <a:xfrm>
            <a:off x="1992314" y="4427740"/>
            <a:ext cx="7488237" cy="0"/>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grpSp>
        <p:nvGrpSpPr>
          <p:cNvPr id="10" name="组合 65"/>
          <p:cNvGrpSpPr>
            <a:grpSpLocks/>
          </p:cNvGrpSpPr>
          <p:nvPr/>
        </p:nvGrpSpPr>
        <p:grpSpPr bwMode="auto">
          <a:xfrm>
            <a:off x="2657476" y="3713365"/>
            <a:ext cx="760413" cy="1322388"/>
            <a:chOff x="1016891" y="3501008"/>
            <a:chExt cx="626715" cy="1080120"/>
          </a:xfrm>
        </p:grpSpPr>
        <p:sp>
          <p:nvSpPr>
            <p:cNvPr id="64" name="流程图: 磁盘 63"/>
            <p:cNvSpPr/>
            <p:nvPr/>
          </p:nvSpPr>
          <p:spPr bwMode="auto">
            <a:xfrm>
              <a:off x="1115616" y="3501008"/>
              <a:ext cx="432048" cy="1080120"/>
            </a:xfrm>
            <a:prstGeom prst="flowChartMagneticDisk">
              <a:avLst/>
            </a:prstGeom>
            <a:solidFill>
              <a:srgbClr val="FFC0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defRPr/>
              </a:pPr>
              <a:endParaRPr lang="zh-CN" altLang="en-US" sz="36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57" name="TextBox 64"/>
            <p:cNvSpPr txBox="1">
              <a:spLocks noChangeArrowheads="1"/>
            </p:cNvSpPr>
            <p:nvPr/>
          </p:nvSpPr>
          <p:spPr bwMode="auto">
            <a:xfrm>
              <a:off x="1016891" y="3568014"/>
              <a:ext cx="626715" cy="98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Na</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通道</a:t>
              </a:r>
            </a:p>
          </p:txBody>
        </p:sp>
      </p:grpSp>
      <p:sp>
        <p:nvSpPr>
          <p:cNvPr id="67" name="TextBox 66"/>
          <p:cNvSpPr txBox="1">
            <a:spLocks noChangeArrowheads="1"/>
          </p:cNvSpPr>
          <p:nvPr/>
        </p:nvSpPr>
        <p:spPr bwMode="auto">
          <a:xfrm>
            <a:off x="1990726" y="4957965"/>
            <a:ext cx="9683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开放</a:t>
            </a:r>
          </a:p>
        </p:txBody>
      </p:sp>
      <p:cxnSp>
        <p:nvCxnSpPr>
          <p:cNvPr id="73" name="直接箭头连接符 72"/>
          <p:cNvCxnSpPr/>
          <p:nvPr/>
        </p:nvCxnSpPr>
        <p:spPr bwMode="auto">
          <a:xfrm>
            <a:off x="2159000" y="3310140"/>
            <a:ext cx="287338" cy="865188"/>
          </a:xfrm>
          <a:prstGeom prst="straightConnector1">
            <a:avLst/>
          </a:prstGeom>
          <a:ln w="28575">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74" name="TextBox 73"/>
          <p:cNvSpPr txBox="1">
            <a:spLocks noChangeArrowheads="1"/>
          </p:cNvSpPr>
          <p:nvPr/>
        </p:nvSpPr>
        <p:spPr bwMode="auto">
          <a:xfrm>
            <a:off x="2327275" y="2995815"/>
            <a:ext cx="8651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刺激</a:t>
            </a:r>
          </a:p>
        </p:txBody>
      </p:sp>
      <p:grpSp>
        <p:nvGrpSpPr>
          <p:cNvPr id="11" name="组合 95"/>
          <p:cNvGrpSpPr>
            <a:grpSpLocks/>
          </p:cNvGrpSpPr>
          <p:nvPr/>
        </p:nvGrpSpPr>
        <p:grpSpPr bwMode="auto">
          <a:xfrm>
            <a:off x="3317876" y="3914979"/>
            <a:ext cx="366713" cy="1120775"/>
            <a:chOff x="1613647" y="3532094"/>
            <a:chExt cx="366065" cy="1121042"/>
          </a:xfrm>
        </p:grpSpPr>
        <p:sp>
          <p:nvSpPr>
            <p:cNvPr id="75" name="任意多边形 74"/>
            <p:cNvSpPr/>
            <p:nvPr/>
          </p:nvSpPr>
          <p:spPr bwMode="auto">
            <a:xfrm>
              <a:off x="1613647" y="3532094"/>
              <a:ext cx="269398" cy="1022594"/>
            </a:xfrm>
            <a:custGeom>
              <a:avLst/>
              <a:gdLst>
                <a:gd name="connsiteX0" fmla="*/ 215153 w 268941"/>
                <a:gd name="connsiteY0" fmla="*/ 0 h 1021977"/>
                <a:gd name="connsiteX1" fmla="*/ 8965 w 268941"/>
                <a:gd name="connsiteY1" fmla="*/ 528918 h 1021977"/>
                <a:gd name="connsiteX2" fmla="*/ 268941 w 268941"/>
                <a:gd name="connsiteY2" fmla="*/ 1021977 h 1021977"/>
              </a:gdLst>
              <a:ahLst/>
              <a:cxnLst>
                <a:cxn ang="0">
                  <a:pos x="connsiteX0" y="connsiteY0"/>
                </a:cxn>
                <a:cxn ang="0">
                  <a:pos x="connsiteX1" y="connsiteY1"/>
                </a:cxn>
                <a:cxn ang="0">
                  <a:pos x="connsiteX2" y="connsiteY2"/>
                </a:cxn>
              </a:cxnLst>
              <a:rect l="l" t="t" r="r" b="b"/>
              <a:pathLst>
                <a:path w="268941" h="1021977">
                  <a:moveTo>
                    <a:pt x="215153" y="0"/>
                  </a:moveTo>
                  <a:cubicBezTo>
                    <a:pt x="107576" y="179294"/>
                    <a:pt x="0" y="358589"/>
                    <a:pt x="8965" y="528918"/>
                  </a:cubicBezTo>
                  <a:cubicBezTo>
                    <a:pt x="17930" y="699247"/>
                    <a:pt x="143435" y="860612"/>
                    <a:pt x="268941" y="1021977"/>
                  </a:cubicBez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77" name="直接箭头连接符 76"/>
            <p:cNvCxnSpPr>
              <a:stCxn id="75" idx="2"/>
            </p:cNvCxnSpPr>
            <p:nvPr/>
          </p:nvCxnSpPr>
          <p:spPr bwMode="auto">
            <a:xfrm>
              <a:off x="1883045" y="4554688"/>
              <a:ext cx="96667" cy="98448"/>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grpSp>
        <p:nvGrpSpPr>
          <p:cNvPr id="12" name="组合 78"/>
          <p:cNvGrpSpPr>
            <a:grpSpLocks/>
          </p:cNvGrpSpPr>
          <p:nvPr/>
        </p:nvGrpSpPr>
        <p:grpSpPr bwMode="auto">
          <a:xfrm>
            <a:off x="3308391" y="5124653"/>
            <a:ext cx="696343" cy="477076"/>
            <a:chOff x="395536" y="260648"/>
            <a:chExt cx="465425" cy="360040"/>
          </a:xfrm>
        </p:grpSpPr>
        <p:sp>
          <p:nvSpPr>
            <p:cNvPr id="80" name="椭圆 79"/>
            <p:cNvSpPr/>
            <p:nvPr/>
          </p:nvSpPr>
          <p:spPr bwMode="auto">
            <a:xfrm>
              <a:off x="395536" y="260648"/>
              <a:ext cx="432048" cy="360040"/>
            </a:xfrm>
            <a:prstGeom prst="ellipse">
              <a:avLst/>
            </a:prstGeom>
            <a:solidFill>
              <a:srgbClr val="FFC0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51" name="矩形 80"/>
            <p:cNvSpPr>
              <a:spLocks noChangeArrowheads="1"/>
            </p:cNvSpPr>
            <p:nvPr/>
          </p:nvSpPr>
          <p:spPr bwMode="auto">
            <a:xfrm>
              <a:off x="407535" y="260648"/>
              <a:ext cx="453426" cy="348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Na</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82" name="TextBox 81"/>
          <p:cNvSpPr txBox="1"/>
          <p:nvPr/>
        </p:nvSpPr>
        <p:spPr>
          <a:xfrm>
            <a:off x="4151784" y="4268346"/>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3" name="TextBox 82"/>
          <p:cNvSpPr txBox="1"/>
          <p:nvPr/>
        </p:nvSpPr>
        <p:spPr>
          <a:xfrm>
            <a:off x="3863752" y="4268346"/>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4" name="TextBox 83"/>
          <p:cNvSpPr txBox="1"/>
          <p:nvPr/>
        </p:nvSpPr>
        <p:spPr>
          <a:xfrm>
            <a:off x="4727848" y="4268346"/>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5" name="TextBox 84"/>
          <p:cNvSpPr txBox="1"/>
          <p:nvPr/>
        </p:nvSpPr>
        <p:spPr>
          <a:xfrm>
            <a:off x="4439816" y="4268346"/>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6" name="TextBox 85"/>
          <p:cNvSpPr txBox="1"/>
          <p:nvPr/>
        </p:nvSpPr>
        <p:spPr>
          <a:xfrm>
            <a:off x="3573470" y="4268346"/>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7" name="TextBox 86"/>
          <p:cNvSpPr txBox="1"/>
          <p:nvPr/>
        </p:nvSpPr>
        <p:spPr>
          <a:xfrm>
            <a:off x="3575720" y="3821453"/>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8" name="TextBox 87"/>
          <p:cNvSpPr txBox="1"/>
          <p:nvPr/>
        </p:nvSpPr>
        <p:spPr>
          <a:xfrm>
            <a:off x="4151784" y="3821453"/>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9" name="TextBox 88"/>
          <p:cNvSpPr txBox="1"/>
          <p:nvPr/>
        </p:nvSpPr>
        <p:spPr>
          <a:xfrm>
            <a:off x="3863752" y="3821453"/>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0" name="TextBox 89"/>
          <p:cNvSpPr txBox="1"/>
          <p:nvPr/>
        </p:nvSpPr>
        <p:spPr>
          <a:xfrm>
            <a:off x="4727848" y="3821453"/>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1" name="TextBox 90"/>
          <p:cNvSpPr txBox="1"/>
          <p:nvPr/>
        </p:nvSpPr>
        <p:spPr>
          <a:xfrm>
            <a:off x="4439816" y="3821453"/>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7" name="TextBox 96"/>
          <p:cNvSpPr txBox="1"/>
          <p:nvPr/>
        </p:nvSpPr>
        <p:spPr>
          <a:xfrm>
            <a:off x="2367264" y="4274959"/>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8" name="TextBox 97"/>
          <p:cNvSpPr txBox="1"/>
          <p:nvPr/>
        </p:nvSpPr>
        <p:spPr>
          <a:xfrm>
            <a:off x="2079232" y="4274959"/>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9" name="TextBox 98"/>
          <p:cNvSpPr txBox="1"/>
          <p:nvPr/>
        </p:nvSpPr>
        <p:spPr>
          <a:xfrm>
            <a:off x="2351584" y="3885302"/>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0" name="TextBox 99"/>
          <p:cNvSpPr txBox="1"/>
          <p:nvPr/>
        </p:nvSpPr>
        <p:spPr>
          <a:xfrm>
            <a:off x="2063552" y="3885302"/>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1" name="TextBox 100"/>
          <p:cNvSpPr txBox="1"/>
          <p:nvPr/>
        </p:nvSpPr>
        <p:spPr>
          <a:xfrm>
            <a:off x="2351584" y="4262185"/>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2" name="TextBox 101"/>
          <p:cNvSpPr txBox="1"/>
          <p:nvPr/>
        </p:nvSpPr>
        <p:spPr>
          <a:xfrm>
            <a:off x="2063552" y="4262185"/>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3" name="TextBox 102"/>
          <p:cNvSpPr txBox="1"/>
          <p:nvPr/>
        </p:nvSpPr>
        <p:spPr>
          <a:xfrm>
            <a:off x="2351584" y="3872528"/>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4" name="TextBox 103"/>
          <p:cNvSpPr txBox="1"/>
          <p:nvPr/>
        </p:nvSpPr>
        <p:spPr>
          <a:xfrm>
            <a:off x="2063552" y="3872528"/>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5" name="TextBox 104"/>
          <p:cNvSpPr txBox="1"/>
          <p:nvPr/>
        </p:nvSpPr>
        <p:spPr>
          <a:xfrm>
            <a:off x="5103568" y="4243895"/>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6" name="TextBox 105"/>
          <p:cNvSpPr txBox="1"/>
          <p:nvPr/>
        </p:nvSpPr>
        <p:spPr>
          <a:xfrm>
            <a:off x="5663952" y="385114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7" name="TextBox 106"/>
          <p:cNvSpPr txBox="1"/>
          <p:nvPr/>
        </p:nvSpPr>
        <p:spPr>
          <a:xfrm>
            <a:off x="5679632" y="424080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8" name="TextBox 107"/>
          <p:cNvSpPr txBox="1"/>
          <p:nvPr/>
        </p:nvSpPr>
        <p:spPr>
          <a:xfrm>
            <a:off x="5391600" y="4242154"/>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9" name="TextBox 108"/>
          <p:cNvSpPr txBox="1"/>
          <p:nvPr/>
        </p:nvSpPr>
        <p:spPr>
          <a:xfrm>
            <a:off x="6255696" y="424080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0" name="TextBox 109"/>
          <p:cNvSpPr txBox="1"/>
          <p:nvPr/>
        </p:nvSpPr>
        <p:spPr>
          <a:xfrm>
            <a:off x="5967664" y="4240800"/>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1" name="TextBox 110"/>
          <p:cNvSpPr txBox="1"/>
          <p:nvPr/>
        </p:nvSpPr>
        <p:spPr>
          <a:xfrm>
            <a:off x="5375920" y="383803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2" name="TextBox 111"/>
          <p:cNvSpPr txBox="1"/>
          <p:nvPr/>
        </p:nvSpPr>
        <p:spPr>
          <a:xfrm>
            <a:off x="6240016" y="385114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3" name="TextBox 112"/>
          <p:cNvSpPr txBox="1"/>
          <p:nvPr/>
        </p:nvSpPr>
        <p:spPr>
          <a:xfrm>
            <a:off x="5951984" y="385114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4" name="TextBox 113"/>
          <p:cNvSpPr txBox="1"/>
          <p:nvPr/>
        </p:nvSpPr>
        <p:spPr>
          <a:xfrm>
            <a:off x="5085638" y="383803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3" name="组合 118"/>
          <p:cNvGrpSpPr>
            <a:grpSpLocks/>
          </p:cNvGrpSpPr>
          <p:nvPr/>
        </p:nvGrpSpPr>
        <p:grpSpPr bwMode="auto">
          <a:xfrm>
            <a:off x="4276725" y="4715079"/>
            <a:ext cx="1684338" cy="422275"/>
            <a:chOff x="2752165" y="4293096"/>
            <a:chExt cx="1684784" cy="422340"/>
          </a:xfrm>
        </p:grpSpPr>
        <p:sp>
          <p:nvSpPr>
            <p:cNvPr id="116" name="任意多边形 115"/>
            <p:cNvSpPr/>
            <p:nvPr/>
          </p:nvSpPr>
          <p:spPr bwMode="auto">
            <a:xfrm>
              <a:off x="2752165" y="4356606"/>
              <a:ext cx="1551399" cy="358830"/>
            </a:xfrm>
            <a:custGeom>
              <a:avLst/>
              <a:gdLst>
                <a:gd name="connsiteX0" fmla="*/ 0 w 1550894"/>
                <a:gd name="connsiteY0" fmla="*/ 0 h 358589"/>
                <a:gd name="connsiteX1" fmla="*/ 833717 w 1550894"/>
                <a:gd name="connsiteY1" fmla="*/ 349624 h 358589"/>
                <a:gd name="connsiteX2" fmla="*/ 1550894 w 1550894"/>
                <a:gd name="connsiteY2" fmla="*/ 53788 h 358589"/>
              </a:gdLst>
              <a:ahLst/>
              <a:cxnLst>
                <a:cxn ang="0">
                  <a:pos x="connsiteX0" y="connsiteY0"/>
                </a:cxn>
                <a:cxn ang="0">
                  <a:pos x="connsiteX1" y="connsiteY1"/>
                </a:cxn>
                <a:cxn ang="0">
                  <a:pos x="connsiteX2" y="connsiteY2"/>
                </a:cxn>
              </a:cxnLst>
              <a:rect l="l" t="t" r="r" b="b"/>
              <a:pathLst>
                <a:path w="1550894" h="358589">
                  <a:moveTo>
                    <a:pt x="0" y="0"/>
                  </a:moveTo>
                  <a:cubicBezTo>
                    <a:pt x="287617" y="170329"/>
                    <a:pt x="575235" y="340659"/>
                    <a:pt x="833717" y="349624"/>
                  </a:cubicBezTo>
                  <a:cubicBezTo>
                    <a:pt x="1092199" y="358589"/>
                    <a:pt x="1321546" y="206188"/>
                    <a:pt x="1550894" y="53788"/>
                  </a:cubicBez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18" name="直接箭头连接符 117"/>
            <p:cNvCxnSpPr/>
            <p:nvPr/>
          </p:nvCxnSpPr>
          <p:spPr bwMode="auto">
            <a:xfrm rot="300000" flipV="1">
              <a:off x="4292448" y="4293096"/>
              <a:ext cx="144501" cy="144484"/>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grpSp>
        <p:nvGrpSpPr>
          <p:cNvPr id="15" name="组合 122"/>
          <p:cNvGrpSpPr>
            <a:grpSpLocks/>
          </p:cNvGrpSpPr>
          <p:nvPr/>
        </p:nvGrpSpPr>
        <p:grpSpPr bwMode="auto">
          <a:xfrm>
            <a:off x="4008439" y="3592715"/>
            <a:ext cx="1773237" cy="344488"/>
            <a:chOff x="2483768" y="3170518"/>
            <a:chExt cx="1774467" cy="343647"/>
          </a:xfrm>
        </p:grpSpPr>
        <p:sp>
          <p:nvSpPr>
            <p:cNvPr id="120" name="任意多边形 119"/>
            <p:cNvSpPr/>
            <p:nvPr/>
          </p:nvSpPr>
          <p:spPr bwMode="auto">
            <a:xfrm>
              <a:off x="2617210" y="3170518"/>
              <a:ext cx="1641025" cy="343647"/>
            </a:xfrm>
            <a:custGeom>
              <a:avLst/>
              <a:gdLst>
                <a:gd name="connsiteX0" fmla="*/ 1640541 w 1640541"/>
                <a:gd name="connsiteY0" fmla="*/ 343647 h 343647"/>
                <a:gd name="connsiteX1" fmla="*/ 851647 w 1640541"/>
                <a:gd name="connsiteY1" fmla="*/ 11953 h 343647"/>
                <a:gd name="connsiteX2" fmla="*/ 0 w 1640541"/>
                <a:gd name="connsiteY2" fmla="*/ 271929 h 343647"/>
                <a:gd name="connsiteX3" fmla="*/ 0 w 1640541"/>
                <a:gd name="connsiteY3" fmla="*/ 271929 h 343647"/>
              </a:gdLst>
              <a:ahLst/>
              <a:cxnLst>
                <a:cxn ang="0">
                  <a:pos x="connsiteX0" y="connsiteY0"/>
                </a:cxn>
                <a:cxn ang="0">
                  <a:pos x="connsiteX1" y="connsiteY1"/>
                </a:cxn>
                <a:cxn ang="0">
                  <a:pos x="connsiteX2" y="connsiteY2"/>
                </a:cxn>
                <a:cxn ang="0">
                  <a:pos x="connsiteX3" y="connsiteY3"/>
                </a:cxn>
              </a:cxnLst>
              <a:rect l="l" t="t" r="r" b="b"/>
              <a:pathLst>
                <a:path w="1640541" h="343647">
                  <a:moveTo>
                    <a:pt x="1640541" y="343647"/>
                  </a:moveTo>
                  <a:cubicBezTo>
                    <a:pt x="1382805" y="183776"/>
                    <a:pt x="1125070" y="23906"/>
                    <a:pt x="851647" y="11953"/>
                  </a:cubicBezTo>
                  <a:cubicBezTo>
                    <a:pt x="578224" y="0"/>
                    <a:pt x="0" y="271929"/>
                    <a:pt x="0" y="271929"/>
                  </a:cubicBezTo>
                  <a:lnTo>
                    <a:pt x="0" y="271929"/>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22" name="直接箭头连接符 121"/>
            <p:cNvCxnSpPr/>
            <p:nvPr/>
          </p:nvCxnSpPr>
          <p:spPr bwMode="auto">
            <a:xfrm rot="-240000" flipH="1">
              <a:off x="2483768" y="3420731"/>
              <a:ext cx="216050" cy="71264"/>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sp>
        <p:nvSpPr>
          <p:cNvPr id="124" name="TextBox 123"/>
          <p:cNvSpPr txBox="1">
            <a:spLocks noChangeArrowheads="1"/>
          </p:cNvSpPr>
          <p:nvPr/>
        </p:nvSpPr>
        <p:spPr bwMode="auto">
          <a:xfrm>
            <a:off x="4138366" y="3004802"/>
            <a:ext cx="2333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局部电流</a:t>
            </a:r>
          </a:p>
        </p:txBody>
      </p:sp>
      <p:grpSp>
        <p:nvGrpSpPr>
          <p:cNvPr id="18" name="组合 124"/>
          <p:cNvGrpSpPr>
            <a:grpSpLocks/>
          </p:cNvGrpSpPr>
          <p:nvPr/>
        </p:nvGrpSpPr>
        <p:grpSpPr bwMode="auto">
          <a:xfrm>
            <a:off x="7067551" y="3716541"/>
            <a:ext cx="722313" cy="1424168"/>
            <a:chOff x="1043608" y="3501008"/>
            <a:chExt cx="576064" cy="1080120"/>
          </a:xfrm>
        </p:grpSpPr>
        <p:sp>
          <p:nvSpPr>
            <p:cNvPr id="126" name="流程图: 磁盘 125"/>
            <p:cNvSpPr/>
            <p:nvPr/>
          </p:nvSpPr>
          <p:spPr bwMode="auto">
            <a:xfrm>
              <a:off x="1115616" y="3501008"/>
              <a:ext cx="432048" cy="1080120"/>
            </a:xfrm>
            <a:prstGeom prst="flowChartMagneticDisk">
              <a:avLst/>
            </a:prstGeom>
            <a:solidFill>
              <a:srgbClr val="FFC00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defRPr/>
              </a:pPr>
              <a:endParaRPr lang="zh-CN" altLang="en-US" sz="36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43" name="TextBox 126"/>
            <p:cNvSpPr txBox="1">
              <a:spLocks noChangeArrowheads="1"/>
            </p:cNvSpPr>
            <p:nvPr/>
          </p:nvSpPr>
          <p:spPr bwMode="auto">
            <a:xfrm>
              <a:off x="1043608" y="3645024"/>
              <a:ext cx="576064" cy="91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Na</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通道</a:t>
              </a:r>
            </a:p>
          </p:txBody>
        </p:sp>
      </p:grpSp>
      <p:sp>
        <p:nvSpPr>
          <p:cNvPr id="128" name="TextBox 127"/>
          <p:cNvSpPr txBox="1">
            <a:spLocks noChangeArrowheads="1"/>
          </p:cNvSpPr>
          <p:nvPr/>
        </p:nvSpPr>
        <p:spPr bwMode="auto">
          <a:xfrm>
            <a:off x="6251576" y="5118304"/>
            <a:ext cx="1152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开放</a:t>
            </a:r>
          </a:p>
        </p:txBody>
      </p:sp>
      <p:sp>
        <p:nvSpPr>
          <p:cNvPr id="129" name="TextBox 128"/>
          <p:cNvSpPr txBox="1"/>
          <p:nvPr/>
        </p:nvSpPr>
        <p:spPr>
          <a:xfrm>
            <a:off x="8328248" y="435519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0" name="TextBox 129"/>
          <p:cNvSpPr txBox="1"/>
          <p:nvPr/>
        </p:nvSpPr>
        <p:spPr>
          <a:xfrm>
            <a:off x="8040216" y="435519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3" name="TextBox 132"/>
          <p:cNvSpPr txBox="1"/>
          <p:nvPr/>
        </p:nvSpPr>
        <p:spPr>
          <a:xfrm>
            <a:off x="7749934" y="435519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4" name="TextBox 133"/>
          <p:cNvSpPr txBox="1"/>
          <p:nvPr/>
        </p:nvSpPr>
        <p:spPr>
          <a:xfrm>
            <a:off x="7752184" y="3831957"/>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5" name="TextBox 134"/>
          <p:cNvSpPr txBox="1"/>
          <p:nvPr/>
        </p:nvSpPr>
        <p:spPr>
          <a:xfrm>
            <a:off x="8328248" y="3831957"/>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6" name="TextBox 135"/>
          <p:cNvSpPr txBox="1"/>
          <p:nvPr/>
        </p:nvSpPr>
        <p:spPr>
          <a:xfrm>
            <a:off x="8040216" y="3831957"/>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2" name="组合 138"/>
          <p:cNvGrpSpPr>
            <a:grpSpLocks/>
          </p:cNvGrpSpPr>
          <p:nvPr/>
        </p:nvGrpSpPr>
        <p:grpSpPr bwMode="auto">
          <a:xfrm>
            <a:off x="2831656" y="3772103"/>
            <a:ext cx="733425" cy="1314526"/>
            <a:chOff x="5292977" y="764704"/>
            <a:chExt cx="576064" cy="1162727"/>
          </a:xfrm>
        </p:grpSpPr>
        <p:sp>
          <p:nvSpPr>
            <p:cNvPr id="140" name="流程图: 准备 139"/>
            <p:cNvSpPr/>
            <p:nvPr/>
          </p:nvSpPr>
          <p:spPr bwMode="auto">
            <a:xfrm>
              <a:off x="5364088" y="764704"/>
              <a:ext cx="432000" cy="1152000"/>
            </a:xfrm>
            <a:prstGeom prst="flowChartPreparation">
              <a:avLst/>
            </a:prstGeom>
            <a:solidFill>
              <a:srgbClr val="005800"/>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a:lstStyle/>
            <a:p>
              <a:pPr>
                <a:defRPr/>
              </a:pPr>
              <a:endParaRPr lang="zh-CN" altLang="en-US" sz="360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1" name="TextBox 140"/>
            <p:cNvSpPr txBox="1"/>
            <p:nvPr/>
          </p:nvSpPr>
          <p:spPr>
            <a:xfrm>
              <a:off x="5292977" y="865713"/>
              <a:ext cx="576064" cy="1061718"/>
            </a:xfrm>
            <a:prstGeom prst="rect">
              <a:avLst/>
            </a:prstGeom>
            <a:noFill/>
          </p:spPr>
          <p:txBody>
            <a:bodyPr>
              <a:spAutoFit/>
            </a:bodyPr>
            <a:lstStyle/>
            <a:p>
              <a:pPr algn="ctr" eaLnBrk="1" hangingPunct="1">
                <a:defRPr/>
              </a:pPr>
              <a:r>
                <a:rPr lang="en-US" altLang="zh-CN"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baseline="30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ea typeface="微软雅黑" panose="020B0503020204020204" pitchFamily="34" charset="-122"/>
                  <a:cs typeface="Times New Roman" panose="02020603050405020304" pitchFamily="18" charset="0"/>
                </a:rPr>
                <a:t>通道</a:t>
              </a:r>
            </a:p>
          </p:txBody>
        </p:sp>
      </p:grpSp>
      <p:sp>
        <p:nvSpPr>
          <p:cNvPr id="142" name="TextBox 141"/>
          <p:cNvSpPr txBox="1">
            <a:spLocks noChangeArrowheads="1"/>
          </p:cNvSpPr>
          <p:nvPr/>
        </p:nvSpPr>
        <p:spPr bwMode="auto">
          <a:xfrm>
            <a:off x="3494088" y="4961141"/>
            <a:ext cx="14589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开放</a:t>
            </a:r>
          </a:p>
        </p:txBody>
      </p:sp>
      <p:grpSp>
        <p:nvGrpSpPr>
          <p:cNvPr id="23" name="组合 142"/>
          <p:cNvGrpSpPr>
            <a:grpSpLocks/>
          </p:cNvGrpSpPr>
          <p:nvPr/>
        </p:nvGrpSpPr>
        <p:grpSpPr bwMode="auto">
          <a:xfrm>
            <a:off x="3482975" y="3672090"/>
            <a:ext cx="230188" cy="1360488"/>
            <a:chOff x="5774764" y="584828"/>
            <a:chExt cx="231589" cy="1360513"/>
          </a:xfrm>
        </p:grpSpPr>
        <p:sp>
          <p:nvSpPr>
            <p:cNvPr id="144" name="任意多边形 143"/>
            <p:cNvSpPr/>
            <p:nvPr/>
          </p:nvSpPr>
          <p:spPr bwMode="auto">
            <a:xfrm>
              <a:off x="5774764" y="681668"/>
              <a:ext cx="231589" cy="1263673"/>
            </a:xfrm>
            <a:custGeom>
              <a:avLst/>
              <a:gdLst>
                <a:gd name="connsiteX0" fmla="*/ 231589 w 231589"/>
                <a:gd name="connsiteY0" fmla="*/ 1264023 h 1264023"/>
                <a:gd name="connsiteX1" fmla="*/ 7471 w 231589"/>
                <a:gd name="connsiteY1" fmla="*/ 663388 h 1264023"/>
                <a:gd name="connsiteX2" fmla="*/ 186765 w 231589"/>
                <a:gd name="connsiteY2" fmla="*/ 0 h 1264023"/>
                <a:gd name="connsiteX3" fmla="*/ 186765 w 231589"/>
                <a:gd name="connsiteY3" fmla="*/ 0 h 1264023"/>
              </a:gdLst>
              <a:ahLst/>
              <a:cxnLst>
                <a:cxn ang="0">
                  <a:pos x="connsiteX0" y="connsiteY0"/>
                </a:cxn>
                <a:cxn ang="0">
                  <a:pos x="connsiteX1" y="connsiteY1"/>
                </a:cxn>
                <a:cxn ang="0">
                  <a:pos x="connsiteX2" y="connsiteY2"/>
                </a:cxn>
                <a:cxn ang="0">
                  <a:pos x="connsiteX3" y="connsiteY3"/>
                </a:cxn>
              </a:cxnLst>
              <a:rect l="l" t="t" r="r" b="b"/>
              <a:pathLst>
                <a:path w="231589" h="1264023">
                  <a:moveTo>
                    <a:pt x="231589" y="1264023"/>
                  </a:moveTo>
                  <a:cubicBezTo>
                    <a:pt x="123265" y="1069040"/>
                    <a:pt x="14942" y="874058"/>
                    <a:pt x="7471" y="663388"/>
                  </a:cubicBezTo>
                  <a:cubicBezTo>
                    <a:pt x="0" y="452718"/>
                    <a:pt x="186765" y="0"/>
                    <a:pt x="186765" y="0"/>
                  </a:cubicBezTo>
                  <a:lnTo>
                    <a:pt x="186765" y="0"/>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45" name="直接箭头连接符 144"/>
            <p:cNvCxnSpPr/>
            <p:nvPr/>
          </p:nvCxnSpPr>
          <p:spPr bwMode="auto">
            <a:xfrm rot="1080000" flipV="1">
              <a:off x="5974410" y="584828"/>
              <a:ext cx="0" cy="144466"/>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grpSp>
        <p:nvGrpSpPr>
          <p:cNvPr id="26" name="组合 145"/>
          <p:cNvGrpSpPr>
            <a:grpSpLocks/>
          </p:cNvGrpSpPr>
          <p:nvPr/>
        </p:nvGrpSpPr>
        <p:grpSpPr bwMode="auto">
          <a:xfrm>
            <a:off x="3659632" y="3208538"/>
            <a:ext cx="662922" cy="540273"/>
            <a:chOff x="1637602" y="2060848"/>
            <a:chExt cx="432048" cy="360040"/>
          </a:xfrm>
        </p:grpSpPr>
        <p:sp>
          <p:nvSpPr>
            <p:cNvPr id="147" name="椭圆 146"/>
            <p:cNvSpPr/>
            <p:nvPr/>
          </p:nvSpPr>
          <p:spPr bwMode="auto">
            <a:xfrm>
              <a:off x="1637602" y="2060848"/>
              <a:ext cx="432048" cy="360040"/>
            </a:xfrm>
            <a:prstGeom prst="ellipse">
              <a:avLst/>
            </a:prstGeom>
            <a:solidFill>
              <a:srgbClr val="92D050"/>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a:lstStyle/>
            <a:p>
              <a:pPr algn="ctr">
                <a:defRPr/>
              </a:pPr>
              <a:endPar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833" name="矩形 147"/>
            <p:cNvSpPr>
              <a:spLocks noChangeArrowheads="1"/>
            </p:cNvSpPr>
            <p:nvPr/>
          </p:nvSpPr>
          <p:spPr bwMode="auto">
            <a:xfrm>
              <a:off x="1695992" y="2060848"/>
              <a:ext cx="360641" cy="307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sz="24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2400" b="1" baseline="30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49" name="TextBox 148"/>
          <p:cNvSpPr txBox="1"/>
          <p:nvPr/>
        </p:nvSpPr>
        <p:spPr>
          <a:xfrm>
            <a:off x="3881682" y="4268346"/>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0" name="TextBox 149"/>
          <p:cNvSpPr txBox="1"/>
          <p:nvPr/>
        </p:nvSpPr>
        <p:spPr>
          <a:xfrm>
            <a:off x="4442066" y="382145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1" name="TextBox 150"/>
          <p:cNvSpPr txBox="1"/>
          <p:nvPr/>
        </p:nvSpPr>
        <p:spPr>
          <a:xfrm>
            <a:off x="4457746" y="4268346"/>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2" name="TextBox 151"/>
          <p:cNvSpPr txBox="1"/>
          <p:nvPr/>
        </p:nvSpPr>
        <p:spPr>
          <a:xfrm>
            <a:off x="4169714" y="4268346"/>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 name="TextBox 152"/>
          <p:cNvSpPr txBox="1"/>
          <p:nvPr/>
        </p:nvSpPr>
        <p:spPr>
          <a:xfrm>
            <a:off x="5015880" y="4250878"/>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4" name="TextBox 153"/>
          <p:cNvSpPr txBox="1"/>
          <p:nvPr/>
        </p:nvSpPr>
        <p:spPr>
          <a:xfrm>
            <a:off x="4745778" y="4255242"/>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5" name="TextBox 154"/>
          <p:cNvSpPr txBox="1"/>
          <p:nvPr/>
        </p:nvSpPr>
        <p:spPr>
          <a:xfrm>
            <a:off x="4154034" y="382145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6" name="TextBox 155"/>
          <p:cNvSpPr txBox="1"/>
          <p:nvPr/>
        </p:nvSpPr>
        <p:spPr>
          <a:xfrm>
            <a:off x="5018130" y="3823194"/>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7" name="TextBox 156"/>
          <p:cNvSpPr txBox="1"/>
          <p:nvPr/>
        </p:nvSpPr>
        <p:spPr>
          <a:xfrm>
            <a:off x="4730098" y="382145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8" name="TextBox 157"/>
          <p:cNvSpPr txBox="1"/>
          <p:nvPr/>
        </p:nvSpPr>
        <p:spPr>
          <a:xfrm>
            <a:off x="3863752" y="3821453"/>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9" name="TextBox 158"/>
          <p:cNvSpPr txBox="1">
            <a:spLocks noChangeArrowheads="1"/>
          </p:cNvSpPr>
          <p:nvPr/>
        </p:nvSpPr>
        <p:spPr bwMode="auto">
          <a:xfrm>
            <a:off x="4346576" y="3473654"/>
            <a:ext cx="100806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恢复</a:t>
            </a:r>
          </a:p>
        </p:txBody>
      </p:sp>
      <p:sp>
        <p:nvSpPr>
          <p:cNvPr id="160" name="TextBox 159"/>
          <p:cNvSpPr txBox="1"/>
          <p:nvPr/>
        </p:nvSpPr>
        <p:spPr>
          <a:xfrm>
            <a:off x="8616280" y="383467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1" name="TextBox 160"/>
          <p:cNvSpPr txBox="1"/>
          <p:nvPr/>
        </p:nvSpPr>
        <p:spPr>
          <a:xfrm>
            <a:off x="8631960" y="4357921"/>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2" name="TextBox 161"/>
          <p:cNvSpPr txBox="1"/>
          <p:nvPr/>
        </p:nvSpPr>
        <p:spPr>
          <a:xfrm>
            <a:off x="9208024" y="4357921"/>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3" name="TextBox 162"/>
          <p:cNvSpPr txBox="1"/>
          <p:nvPr/>
        </p:nvSpPr>
        <p:spPr>
          <a:xfrm>
            <a:off x="8919992" y="4357921"/>
            <a:ext cx="338554" cy="646331"/>
          </a:xfrm>
          <a:prstGeom prst="rect">
            <a:avLst/>
          </a:prstGeom>
          <a:noFill/>
          <a:ln>
            <a:noFill/>
          </a:ln>
        </p:spPr>
        <p:txBody>
          <a:bodyPr wrap="none">
            <a:spAutoFit/>
          </a:bodyPr>
          <a:lstStyle/>
          <a:p>
            <a:pPr eaLnBrk="1" hangingPunct="1">
              <a:defRPr/>
            </a:pPr>
            <a:r>
              <a:rPr lang="en-US" altLang="zh-CN"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4" name="TextBox 163"/>
          <p:cNvSpPr txBox="1"/>
          <p:nvPr/>
        </p:nvSpPr>
        <p:spPr>
          <a:xfrm>
            <a:off x="9192344" y="383467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65" name="TextBox 164"/>
          <p:cNvSpPr txBox="1"/>
          <p:nvPr/>
        </p:nvSpPr>
        <p:spPr>
          <a:xfrm>
            <a:off x="8904312" y="3834679"/>
            <a:ext cx="447558" cy="646331"/>
          </a:xfrm>
          <a:prstGeom prst="rect">
            <a:avLst/>
          </a:prstGeom>
          <a:noFill/>
        </p:spPr>
        <p:txBody>
          <a:bodyPr wrap="none">
            <a:spAutoFit/>
          </a:bodyPr>
          <a:lstStyle/>
          <a:p>
            <a:pPr eaLnBrk="1" hangingPunct="1">
              <a:defRPr/>
            </a:pPr>
            <a:r>
              <a:rPr lang="en-US" altLang="zh-CN"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en-US" sz="3600" b="1" dirty="0">
              <a:ln>
                <a:solidFill>
                  <a:sysClr val="windowText" lastClr="000000"/>
                </a:solidFill>
              </a:ln>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31" name="组合 168"/>
          <p:cNvGrpSpPr>
            <a:grpSpLocks/>
          </p:cNvGrpSpPr>
          <p:nvPr/>
        </p:nvGrpSpPr>
        <p:grpSpPr bwMode="auto">
          <a:xfrm>
            <a:off x="8220076" y="4803979"/>
            <a:ext cx="1044575" cy="257175"/>
            <a:chOff x="6696635" y="4302061"/>
            <a:chExt cx="1043717" cy="256492"/>
          </a:xfrm>
        </p:grpSpPr>
        <p:sp>
          <p:nvSpPr>
            <p:cNvPr id="166" name="任意多边形 165"/>
            <p:cNvSpPr/>
            <p:nvPr/>
          </p:nvSpPr>
          <p:spPr bwMode="auto">
            <a:xfrm>
              <a:off x="6696635" y="4357475"/>
              <a:ext cx="905718" cy="201078"/>
            </a:xfrm>
            <a:custGeom>
              <a:avLst/>
              <a:gdLst>
                <a:gd name="connsiteX0" fmla="*/ 0 w 905436"/>
                <a:gd name="connsiteY0" fmla="*/ 0 h 201706"/>
                <a:gd name="connsiteX1" fmla="*/ 466165 w 905436"/>
                <a:gd name="connsiteY1" fmla="*/ 197224 h 201706"/>
                <a:gd name="connsiteX2" fmla="*/ 905436 w 905436"/>
                <a:gd name="connsiteY2" fmla="*/ 26894 h 201706"/>
                <a:gd name="connsiteX3" fmla="*/ 905436 w 905436"/>
                <a:gd name="connsiteY3" fmla="*/ 26894 h 201706"/>
              </a:gdLst>
              <a:ahLst/>
              <a:cxnLst>
                <a:cxn ang="0">
                  <a:pos x="connsiteX0" y="connsiteY0"/>
                </a:cxn>
                <a:cxn ang="0">
                  <a:pos x="connsiteX1" y="connsiteY1"/>
                </a:cxn>
                <a:cxn ang="0">
                  <a:pos x="connsiteX2" y="connsiteY2"/>
                </a:cxn>
                <a:cxn ang="0">
                  <a:pos x="connsiteX3" y="connsiteY3"/>
                </a:cxn>
              </a:cxnLst>
              <a:rect l="l" t="t" r="r" b="b"/>
              <a:pathLst>
                <a:path w="905436" h="201706">
                  <a:moveTo>
                    <a:pt x="0" y="0"/>
                  </a:moveTo>
                  <a:cubicBezTo>
                    <a:pt x="157629" y="96371"/>
                    <a:pt x="315259" y="192742"/>
                    <a:pt x="466165" y="197224"/>
                  </a:cubicBezTo>
                  <a:cubicBezTo>
                    <a:pt x="617071" y="201706"/>
                    <a:pt x="905436" y="26894"/>
                    <a:pt x="905436" y="26894"/>
                  </a:cubicBezTo>
                  <a:lnTo>
                    <a:pt x="905436" y="26894"/>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68" name="直接箭头连接符 167"/>
            <p:cNvCxnSpPr/>
            <p:nvPr/>
          </p:nvCxnSpPr>
          <p:spPr bwMode="auto">
            <a:xfrm flipV="1">
              <a:off x="7565870" y="4302061"/>
              <a:ext cx="174482" cy="104497"/>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grpSp>
        <p:nvGrpSpPr>
          <p:cNvPr id="34" name="组合 172"/>
          <p:cNvGrpSpPr>
            <a:grpSpLocks/>
          </p:cNvGrpSpPr>
          <p:nvPr/>
        </p:nvGrpSpPr>
        <p:grpSpPr bwMode="auto">
          <a:xfrm>
            <a:off x="8058150" y="3635578"/>
            <a:ext cx="1068388" cy="273050"/>
            <a:chOff x="6534146" y="3188447"/>
            <a:chExt cx="1067925" cy="271929"/>
          </a:xfrm>
        </p:grpSpPr>
        <p:sp>
          <p:nvSpPr>
            <p:cNvPr id="170" name="任意多边形 169"/>
            <p:cNvSpPr/>
            <p:nvPr/>
          </p:nvSpPr>
          <p:spPr bwMode="auto">
            <a:xfrm>
              <a:off x="6624595" y="3188447"/>
              <a:ext cx="977476" cy="271929"/>
            </a:xfrm>
            <a:custGeom>
              <a:avLst/>
              <a:gdLst>
                <a:gd name="connsiteX0" fmla="*/ 977153 w 977153"/>
                <a:gd name="connsiteY0" fmla="*/ 271929 h 271929"/>
                <a:gd name="connsiteX1" fmla="*/ 457200 w 977153"/>
                <a:gd name="connsiteY1" fmla="*/ 11953 h 271929"/>
                <a:gd name="connsiteX2" fmla="*/ 0 w 977153"/>
                <a:gd name="connsiteY2" fmla="*/ 200212 h 271929"/>
                <a:gd name="connsiteX3" fmla="*/ 0 w 977153"/>
                <a:gd name="connsiteY3" fmla="*/ 200212 h 271929"/>
              </a:gdLst>
              <a:ahLst/>
              <a:cxnLst>
                <a:cxn ang="0">
                  <a:pos x="connsiteX0" y="connsiteY0"/>
                </a:cxn>
                <a:cxn ang="0">
                  <a:pos x="connsiteX1" y="connsiteY1"/>
                </a:cxn>
                <a:cxn ang="0">
                  <a:pos x="connsiteX2" y="connsiteY2"/>
                </a:cxn>
                <a:cxn ang="0">
                  <a:pos x="connsiteX3" y="connsiteY3"/>
                </a:cxn>
              </a:cxnLst>
              <a:rect l="l" t="t" r="r" b="b"/>
              <a:pathLst>
                <a:path w="977153" h="271929">
                  <a:moveTo>
                    <a:pt x="977153" y="271929"/>
                  </a:moveTo>
                  <a:cubicBezTo>
                    <a:pt x="798606" y="147917"/>
                    <a:pt x="620059" y="23906"/>
                    <a:pt x="457200" y="11953"/>
                  </a:cubicBezTo>
                  <a:cubicBezTo>
                    <a:pt x="294341" y="0"/>
                    <a:pt x="0" y="200212"/>
                    <a:pt x="0" y="200212"/>
                  </a:cubicBezTo>
                  <a:lnTo>
                    <a:pt x="0" y="200212"/>
                  </a:lnTo>
                </a:path>
              </a:pathLst>
            </a:custGeom>
            <a:ln w="28575">
              <a:solidFill>
                <a:srgbClr val="0000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a:defRPr/>
              </a:pPr>
              <a:endParaRPr lang="zh-CN" altLang="en-US" sz="3600">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172" name="直接箭头连接符 171"/>
            <p:cNvCxnSpPr/>
            <p:nvPr/>
          </p:nvCxnSpPr>
          <p:spPr bwMode="auto">
            <a:xfrm rot="-720000" flipH="1">
              <a:off x="6534146" y="3397137"/>
              <a:ext cx="109491" cy="41106"/>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grpSp>
      <p:cxnSp>
        <p:nvCxnSpPr>
          <p:cNvPr id="175" name="直接箭头连接符 174"/>
          <p:cNvCxnSpPr/>
          <p:nvPr/>
        </p:nvCxnSpPr>
        <p:spPr bwMode="auto">
          <a:xfrm>
            <a:off x="8183564" y="5219903"/>
            <a:ext cx="1296987" cy="0"/>
          </a:xfrm>
          <a:prstGeom prst="straightConnector1">
            <a:avLst/>
          </a:prstGeom>
          <a:ln w="28575">
            <a:solidFill>
              <a:srgbClr val="000000"/>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176" name="TextBox 175"/>
          <p:cNvSpPr txBox="1">
            <a:spLocks noChangeArrowheads="1"/>
          </p:cNvSpPr>
          <p:nvPr/>
        </p:nvSpPr>
        <p:spPr bwMode="auto">
          <a:xfrm>
            <a:off x="7967664" y="5435803"/>
            <a:ext cx="26558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兴奋向下传导</a:t>
            </a:r>
          </a:p>
        </p:txBody>
      </p:sp>
      <p:sp>
        <p:nvSpPr>
          <p:cNvPr id="30822" name="TextBox 176"/>
          <p:cNvSpPr txBox="1">
            <a:spLocks noChangeArrowheads="1"/>
          </p:cNvSpPr>
          <p:nvPr/>
        </p:nvSpPr>
        <p:spPr bwMode="auto">
          <a:xfrm>
            <a:off x="1484313" y="1506740"/>
            <a:ext cx="88265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0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膜内</a:t>
            </a:r>
          </a:p>
        </p:txBody>
      </p:sp>
      <p:sp>
        <p:nvSpPr>
          <p:cNvPr id="30823" name="TextBox 177"/>
          <p:cNvSpPr txBox="1">
            <a:spLocks noChangeArrowheads="1"/>
          </p:cNvSpPr>
          <p:nvPr/>
        </p:nvSpPr>
        <p:spPr bwMode="auto">
          <a:xfrm>
            <a:off x="1576389" y="1065415"/>
            <a:ext cx="719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0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膜外</a:t>
            </a:r>
          </a:p>
        </p:txBody>
      </p:sp>
      <p:sp>
        <p:nvSpPr>
          <p:cNvPr id="139" name="TextBox 177"/>
          <p:cNvSpPr txBox="1">
            <a:spLocks noChangeArrowheads="1"/>
          </p:cNvSpPr>
          <p:nvPr/>
        </p:nvSpPr>
        <p:spPr bwMode="auto">
          <a:xfrm>
            <a:off x="1490663" y="4002290"/>
            <a:ext cx="71120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0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膜外</a:t>
            </a:r>
          </a:p>
        </p:txBody>
      </p:sp>
      <p:sp>
        <p:nvSpPr>
          <p:cNvPr id="143" name="TextBox 176"/>
          <p:cNvSpPr txBox="1">
            <a:spLocks noChangeArrowheads="1"/>
          </p:cNvSpPr>
          <p:nvPr/>
        </p:nvSpPr>
        <p:spPr bwMode="auto">
          <a:xfrm>
            <a:off x="1516062" y="4491240"/>
            <a:ext cx="69532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000" b="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膜内</a:t>
            </a:r>
          </a:p>
        </p:txBody>
      </p:sp>
      <p:sp>
        <p:nvSpPr>
          <p:cNvPr id="21" name="灯片编号占位符 20"/>
          <p:cNvSpPr>
            <a:spLocks noGrp="1"/>
          </p:cNvSpPr>
          <p:nvPr>
            <p:ph type="sldNum" sz="quarter" idx="4"/>
          </p:nvPr>
        </p:nvSpPr>
        <p:spPr/>
        <p:txBody>
          <a:bodyPr/>
          <a:lstStyle/>
          <a:p>
            <a:fld id="{522CFB4C-1BF2-45D5-A969-485F8A107DBF}" type="slidenum">
              <a:rPr lang="en-US" altLang="zh-CN" smtClean="0"/>
              <a:pPr/>
              <a:t>14</a:t>
            </a:fld>
            <a:endParaRPr lang="en-US" altLang="zh-CN"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linds(horizontal)">
                                      <p:cBhvr>
                                        <p:cTn id="7" dur="500"/>
                                        <p:tgtEl>
                                          <p:spTgt spid="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blinds(horizontal)">
                                      <p:cBhvr>
                                        <p:cTn id="15" dur="500"/>
                                        <p:tgtEl>
                                          <p:spTgt spid="4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blinds(horizontal)">
                                      <p:cBhvr>
                                        <p:cTn id="34" dur="500"/>
                                        <p:tgtEl>
                                          <p:spTgt spid="53"/>
                                        </p:tgtEl>
                                      </p:cBhvr>
                                    </p:animEffect>
                                  </p:childTnLst>
                                </p:cTn>
                              </p:par>
                              <p:par>
                                <p:cTn id="35" presetID="3" presetClass="entr" presetSubtype="1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blinds(horizontal)">
                                      <p:cBhvr>
                                        <p:cTn id="37" dur="500"/>
                                        <p:tgtEl>
                                          <p:spTgt spid="54"/>
                                        </p:tgtEl>
                                      </p:cBhvr>
                                    </p:animEffect>
                                  </p:childTnLst>
                                </p:cTn>
                              </p:par>
                              <p:par>
                                <p:cTn id="38" presetID="3" presetClass="entr" presetSubtype="10" fill="hold"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blinds(horizontal)">
                                      <p:cBhvr>
                                        <p:cTn id="40" dur="500"/>
                                        <p:tgtEl>
                                          <p:spTgt spid="55"/>
                                        </p:tgtEl>
                                      </p:cBhvr>
                                    </p:animEffect>
                                  </p:childTnLst>
                                </p:cTn>
                              </p:par>
                              <p:par>
                                <p:cTn id="41" presetID="3" presetClass="entr" presetSubtype="1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blinds(horizontal)">
                                      <p:cBhvr>
                                        <p:cTn id="43" dur="500"/>
                                        <p:tgtEl>
                                          <p:spTgt spid="56"/>
                                        </p:tgtEl>
                                      </p:cBhvr>
                                    </p:animEffect>
                                  </p:childTnLst>
                                </p:cTn>
                              </p:par>
                              <p:par>
                                <p:cTn id="44" presetID="3" presetClass="entr" presetSubtype="1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blinds(horizontal)">
                                      <p:cBhvr>
                                        <p:cTn id="46" dur="500"/>
                                        <p:tgtEl>
                                          <p:spTgt spid="57"/>
                                        </p:tgtEl>
                                      </p:cBhvr>
                                    </p:animEffect>
                                  </p:childTnLst>
                                </p:cTn>
                              </p:par>
                              <p:par>
                                <p:cTn id="47" presetID="3" presetClass="entr" presetSubtype="10" fill="hold" nodeType="with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blinds(horizontal)">
                                      <p:cBhvr>
                                        <p:cTn id="49" dur="500"/>
                                        <p:tgtEl>
                                          <p:spTgt spid="58"/>
                                        </p:tgtEl>
                                      </p:cBhvr>
                                    </p:animEffect>
                                  </p:childTnLst>
                                </p:cTn>
                              </p:par>
                              <p:par>
                                <p:cTn id="50" presetID="3" presetClass="entr" presetSubtype="10" fill="hold" nodeType="with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blinds(horizontal)">
                                      <p:cBhvr>
                                        <p:cTn id="52" dur="500"/>
                                        <p:tgtEl>
                                          <p:spTgt spid="59"/>
                                        </p:tgtEl>
                                      </p:cBhvr>
                                    </p:animEffect>
                                  </p:childTnLst>
                                </p:cTn>
                              </p:par>
                              <p:par>
                                <p:cTn id="53" presetID="3" presetClass="entr" presetSubtype="10" fill="hold" nodeType="withEffect">
                                  <p:stCondLst>
                                    <p:cond delay="0"/>
                                  </p:stCondLst>
                                  <p:childTnLst>
                                    <p:set>
                                      <p:cBhvr>
                                        <p:cTn id="54" dur="1" fill="hold">
                                          <p:stCondLst>
                                            <p:cond delay="0"/>
                                          </p:stCondLst>
                                        </p:cTn>
                                        <p:tgtEl>
                                          <p:spTgt spid="60"/>
                                        </p:tgtEl>
                                        <p:attrNameLst>
                                          <p:attrName>style.visibility</p:attrName>
                                        </p:attrNameLst>
                                      </p:cBhvr>
                                      <p:to>
                                        <p:strVal val="visible"/>
                                      </p:to>
                                    </p:set>
                                    <p:animEffect transition="in" filter="blinds(horizontal)">
                                      <p:cBhvr>
                                        <p:cTn id="55" dur="500"/>
                                        <p:tgtEl>
                                          <p:spTgt spid="60"/>
                                        </p:tgtEl>
                                      </p:cBhvr>
                                    </p:animEffect>
                                  </p:childTnLst>
                                </p:cTn>
                              </p:par>
                              <p:par>
                                <p:cTn id="56" presetID="3" presetClass="entr" presetSubtype="10" fill="hold" nodeType="withEffect">
                                  <p:stCondLst>
                                    <p:cond delay="0"/>
                                  </p:stCondLst>
                                  <p:childTnLst>
                                    <p:set>
                                      <p:cBhvr>
                                        <p:cTn id="57" dur="1" fill="hold">
                                          <p:stCondLst>
                                            <p:cond delay="0"/>
                                          </p:stCondLst>
                                        </p:cTn>
                                        <p:tgtEl>
                                          <p:spTgt spid="61"/>
                                        </p:tgtEl>
                                        <p:attrNameLst>
                                          <p:attrName>style.visibility</p:attrName>
                                        </p:attrNameLst>
                                      </p:cBhvr>
                                      <p:to>
                                        <p:strVal val="visible"/>
                                      </p:to>
                                    </p:set>
                                    <p:animEffect transition="in" filter="blinds(horizontal)">
                                      <p:cBhvr>
                                        <p:cTn id="58" dur="500"/>
                                        <p:tgtEl>
                                          <p:spTgt spid="61"/>
                                        </p:tgtEl>
                                      </p:cBhvr>
                                    </p:animEffect>
                                  </p:childTnLst>
                                </p:cTn>
                              </p:par>
                              <p:par>
                                <p:cTn id="59" presetID="3" presetClass="entr" presetSubtype="10" fill="hold" nodeType="withEffect">
                                  <p:stCondLst>
                                    <p:cond delay="0"/>
                                  </p:stCondLst>
                                  <p:childTnLst>
                                    <p:set>
                                      <p:cBhvr>
                                        <p:cTn id="60" dur="1" fill="hold">
                                          <p:stCondLst>
                                            <p:cond delay="0"/>
                                          </p:stCondLst>
                                        </p:cTn>
                                        <p:tgtEl>
                                          <p:spTgt spid="62"/>
                                        </p:tgtEl>
                                        <p:attrNameLst>
                                          <p:attrName>style.visibility</p:attrName>
                                        </p:attrNameLst>
                                      </p:cBhvr>
                                      <p:to>
                                        <p:strVal val="visible"/>
                                      </p:to>
                                    </p:set>
                                    <p:animEffect transition="in" filter="blinds(horizontal)">
                                      <p:cBhvr>
                                        <p:cTn id="61" dur="500"/>
                                        <p:tgtEl>
                                          <p:spTgt spid="6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39"/>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143"/>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ntr" presetSubtype="0" fill="hold" nodeType="clickEffect">
                                  <p:stCondLst>
                                    <p:cond delay="0"/>
                                  </p:stCondLst>
                                  <p:childTnLst>
                                    <p:set>
                                      <p:cBhvr>
                                        <p:cTn id="71" dur="1" fill="hold">
                                          <p:stCondLst>
                                            <p:cond delay="0"/>
                                          </p:stCondLst>
                                        </p:cTn>
                                        <p:tgtEl>
                                          <p:spTgt spid="97"/>
                                        </p:tgtEl>
                                        <p:attrNameLst>
                                          <p:attrName>style.visibility</p:attrName>
                                        </p:attrNameLst>
                                      </p:cBhvr>
                                      <p:to>
                                        <p:strVal val="visible"/>
                                      </p:to>
                                    </p:set>
                                  </p:childTnLst>
                                </p:cTn>
                              </p:par>
                              <p:par>
                                <p:cTn id="72" presetID="1" presetClass="entr" presetSubtype="0" fill="hold" nodeType="withEffect">
                                  <p:stCondLst>
                                    <p:cond delay="0"/>
                                  </p:stCondLst>
                                  <p:childTnLst>
                                    <p:set>
                                      <p:cBhvr>
                                        <p:cTn id="73" dur="1" fill="hold">
                                          <p:stCondLst>
                                            <p:cond delay="0"/>
                                          </p:stCondLst>
                                        </p:cTn>
                                        <p:tgtEl>
                                          <p:spTgt spid="98"/>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99"/>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100"/>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63"/>
                                        </p:tgtEl>
                                        <p:attrNameLst>
                                          <p:attrName>style.visibility</p:attrName>
                                        </p:attrNameLst>
                                      </p:cBhvr>
                                      <p:to>
                                        <p:strVal val="visible"/>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47" presetClass="entr" presetSubtype="0" fill="hold" grpId="0" nodeType="clickEffect">
                                  <p:stCondLst>
                                    <p:cond delay="0"/>
                                  </p:stCondLst>
                                  <p:childTnLst>
                                    <p:set>
                                      <p:cBhvr>
                                        <p:cTn id="83" dur="1" fill="hold">
                                          <p:stCondLst>
                                            <p:cond delay="0"/>
                                          </p:stCondLst>
                                        </p:cTn>
                                        <p:tgtEl>
                                          <p:spTgt spid="74"/>
                                        </p:tgtEl>
                                        <p:attrNameLst>
                                          <p:attrName>style.visibility</p:attrName>
                                        </p:attrNameLst>
                                      </p:cBhvr>
                                      <p:to>
                                        <p:strVal val="visible"/>
                                      </p:to>
                                    </p:set>
                                    <p:animEffect transition="in" filter="fade">
                                      <p:cBhvr>
                                        <p:cTn id="84" dur="1000"/>
                                        <p:tgtEl>
                                          <p:spTgt spid="74"/>
                                        </p:tgtEl>
                                      </p:cBhvr>
                                    </p:animEffect>
                                    <p:anim calcmode="lin" valueType="num">
                                      <p:cBhvr>
                                        <p:cTn id="85" dur="1000" fill="hold"/>
                                        <p:tgtEl>
                                          <p:spTgt spid="74"/>
                                        </p:tgtEl>
                                        <p:attrNameLst>
                                          <p:attrName>ppt_x</p:attrName>
                                        </p:attrNameLst>
                                      </p:cBhvr>
                                      <p:tavLst>
                                        <p:tav tm="0">
                                          <p:val>
                                            <p:strVal val="#ppt_x"/>
                                          </p:val>
                                        </p:tav>
                                        <p:tav tm="100000">
                                          <p:val>
                                            <p:strVal val="#ppt_x"/>
                                          </p:val>
                                        </p:tav>
                                      </p:tavLst>
                                    </p:anim>
                                    <p:anim calcmode="lin" valueType="num">
                                      <p:cBhvr>
                                        <p:cTn id="86" dur="1000" fill="hold"/>
                                        <p:tgtEl>
                                          <p:spTgt spid="74"/>
                                        </p:tgtEl>
                                        <p:attrNameLst>
                                          <p:attrName>ppt_y</p:attrName>
                                        </p:attrNameLst>
                                      </p:cBhvr>
                                      <p:tavLst>
                                        <p:tav tm="0">
                                          <p:val>
                                            <p:strVal val="#ppt_y-.1"/>
                                          </p:val>
                                        </p:tav>
                                        <p:tav tm="100000">
                                          <p:val>
                                            <p:strVal val="#ppt_y"/>
                                          </p:val>
                                        </p:tav>
                                      </p:tavLst>
                                    </p:anim>
                                  </p:childTnLst>
                                </p:cTn>
                              </p:par>
                              <p:par>
                                <p:cTn id="87" presetID="47" presetClass="entr" presetSubtype="0" fill="hold" nodeType="withEffect">
                                  <p:stCondLst>
                                    <p:cond delay="0"/>
                                  </p:stCondLst>
                                  <p:childTnLst>
                                    <p:set>
                                      <p:cBhvr>
                                        <p:cTn id="88" dur="1" fill="hold">
                                          <p:stCondLst>
                                            <p:cond delay="0"/>
                                          </p:stCondLst>
                                        </p:cTn>
                                        <p:tgtEl>
                                          <p:spTgt spid="73"/>
                                        </p:tgtEl>
                                        <p:attrNameLst>
                                          <p:attrName>style.visibility</p:attrName>
                                        </p:attrNameLst>
                                      </p:cBhvr>
                                      <p:to>
                                        <p:strVal val="visible"/>
                                      </p:to>
                                    </p:set>
                                    <p:animEffect transition="in" filter="fade">
                                      <p:cBhvr>
                                        <p:cTn id="89" dur="1000"/>
                                        <p:tgtEl>
                                          <p:spTgt spid="73"/>
                                        </p:tgtEl>
                                      </p:cBhvr>
                                    </p:animEffect>
                                    <p:anim calcmode="lin" valueType="num">
                                      <p:cBhvr>
                                        <p:cTn id="90" dur="1000" fill="hold"/>
                                        <p:tgtEl>
                                          <p:spTgt spid="73"/>
                                        </p:tgtEl>
                                        <p:attrNameLst>
                                          <p:attrName>ppt_x</p:attrName>
                                        </p:attrNameLst>
                                      </p:cBhvr>
                                      <p:tavLst>
                                        <p:tav tm="0">
                                          <p:val>
                                            <p:strVal val="#ppt_x"/>
                                          </p:val>
                                        </p:tav>
                                        <p:tav tm="100000">
                                          <p:val>
                                            <p:strVal val="#ppt_x"/>
                                          </p:val>
                                        </p:tav>
                                      </p:tavLst>
                                    </p:anim>
                                    <p:anim calcmode="lin" valueType="num">
                                      <p:cBhvr>
                                        <p:cTn id="91"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3" presetClass="entr" presetSubtype="10" fill="hold" nodeType="clickEffect">
                                  <p:stCondLst>
                                    <p:cond delay="0"/>
                                  </p:stCondLst>
                                  <p:childTnLst>
                                    <p:set>
                                      <p:cBhvr>
                                        <p:cTn id="95" dur="1" fill="hold">
                                          <p:stCondLst>
                                            <p:cond delay="0"/>
                                          </p:stCondLst>
                                        </p:cTn>
                                        <p:tgtEl>
                                          <p:spTgt spid="10"/>
                                        </p:tgtEl>
                                        <p:attrNameLst>
                                          <p:attrName>style.visibility</p:attrName>
                                        </p:attrNameLst>
                                      </p:cBhvr>
                                      <p:to>
                                        <p:strVal val="visible"/>
                                      </p:to>
                                    </p:set>
                                    <p:animEffect transition="in" filter="blinds(horizontal)">
                                      <p:cBhvr>
                                        <p:cTn id="96" dur="500"/>
                                        <p:tgtEl>
                                          <p:spTgt spid="10"/>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67"/>
                                        </p:tgtEl>
                                        <p:attrNameLst>
                                          <p:attrName>style.visibility</p:attrName>
                                        </p:attrNameLst>
                                      </p:cBhvr>
                                      <p:to>
                                        <p:strVal val="visible"/>
                                      </p:to>
                                    </p:set>
                                    <p:animEffect transition="in" filter="blinds(horizontal)">
                                      <p:cBhvr>
                                        <p:cTn id="99" dur="500"/>
                                        <p:tgtEl>
                                          <p:spTgt spid="67"/>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47" presetClass="entr" presetSubtype="0" fill="hold" nodeType="click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fade">
                                      <p:cBhvr>
                                        <p:cTn id="104" dur="1000"/>
                                        <p:tgtEl>
                                          <p:spTgt spid="11"/>
                                        </p:tgtEl>
                                      </p:cBhvr>
                                    </p:animEffect>
                                    <p:anim calcmode="lin" valueType="num">
                                      <p:cBhvr>
                                        <p:cTn id="105" dur="1000" fill="hold"/>
                                        <p:tgtEl>
                                          <p:spTgt spid="11"/>
                                        </p:tgtEl>
                                        <p:attrNameLst>
                                          <p:attrName>ppt_x</p:attrName>
                                        </p:attrNameLst>
                                      </p:cBhvr>
                                      <p:tavLst>
                                        <p:tav tm="0">
                                          <p:val>
                                            <p:strVal val="#ppt_x"/>
                                          </p:val>
                                        </p:tav>
                                        <p:tav tm="100000">
                                          <p:val>
                                            <p:strVal val="#ppt_x"/>
                                          </p:val>
                                        </p:tav>
                                      </p:tavLst>
                                    </p:anim>
                                    <p:anim calcmode="lin" valueType="num">
                                      <p:cBhvr>
                                        <p:cTn id="106" dur="1000" fill="hold"/>
                                        <p:tgtEl>
                                          <p:spTgt spid="11"/>
                                        </p:tgtEl>
                                        <p:attrNameLst>
                                          <p:attrName>ppt_y</p:attrName>
                                        </p:attrNameLst>
                                      </p:cBhvr>
                                      <p:tavLst>
                                        <p:tav tm="0">
                                          <p:val>
                                            <p:strVal val="#ppt_y-.1"/>
                                          </p:val>
                                        </p:tav>
                                        <p:tav tm="100000">
                                          <p:val>
                                            <p:strVal val="#ppt_y"/>
                                          </p:val>
                                        </p:tav>
                                      </p:tavLst>
                                    </p:anim>
                                  </p:childTnLst>
                                </p:cTn>
                              </p:par>
                              <p:par>
                                <p:cTn id="107" presetID="47" presetClass="entr" presetSubtype="0" fill="hold" nodeType="with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fade">
                                      <p:cBhvr>
                                        <p:cTn id="109" dur="1000"/>
                                        <p:tgtEl>
                                          <p:spTgt spid="12"/>
                                        </p:tgtEl>
                                      </p:cBhvr>
                                    </p:animEffect>
                                    <p:anim calcmode="lin" valueType="num">
                                      <p:cBhvr>
                                        <p:cTn id="110" dur="1000" fill="hold"/>
                                        <p:tgtEl>
                                          <p:spTgt spid="12"/>
                                        </p:tgtEl>
                                        <p:attrNameLst>
                                          <p:attrName>ppt_x</p:attrName>
                                        </p:attrNameLst>
                                      </p:cBhvr>
                                      <p:tavLst>
                                        <p:tav tm="0">
                                          <p:val>
                                            <p:strVal val="#ppt_x"/>
                                          </p:val>
                                        </p:tav>
                                        <p:tav tm="100000">
                                          <p:val>
                                            <p:strVal val="#ppt_x"/>
                                          </p:val>
                                        </p:tav>
                                      </p:tavLst>
                                    </p:anim>
                                    <p:anim calcmode="lin" valueType="num">
                                      <p:cBhvr>
                                        <p:cTn id="11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 presetClass="exit" presetSubtype="0" fill="hold" nodeType="clickEffect">
                                  <p:stCondLst>
                                    <p:cond delay="0"/>
                                  </p:stCondLst>
                                  <p:childTnLst>
                                    <p:set>
                                      <p:cBhvr>
                                        <p:cTn id="115" dur="1" fill="hold">
                                          <p:stCondLst>
                                            <p:cond delay="0"/>
                                          </p:stCondLst>
                                        </p:cTn>
                                        <p:tgtEl>
                                          <p:spTgt spid="97"/>
                                        </p:tgtEl>
                                        <p:attrNameLst>
                                          <p:attrName>style.visibility</p:attrName>
                                        </p:attrNameLst>
                                      </p:cBhvr>
                                      <p:to>
                                        <p:strVal val="hidden"/>
                                      </p:to>
                                    </p:set>
                                  </p:childTnLst>
                                </p:cTn>
                              </p:par>
                              <p:par>
                                <p:cTn id="116" presetID="1" presetClass="exit" presetSubtype="0" fill="hold" nodeType="withEffect">
                                  <p:stCondLst>
                                    <p:cond delay="0"/>
                                  </p:stCondLst>
                                  <p:childTnLst>
                                    <p:set>
                                      <p:cBhvr>
                                        <p:cTn id="117" dur="1" fill="hold">
                                          <p:stCondLst>
                                            <p:cond delay="0"/>
                                          </p:stCondLst>
                                        </p:cTn>
                                        <p:tgtEl>
                                          <p:spTgt spid="98"/>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99"/>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100"/>
                                        </p:tgtEl>
                                        <p:attrNameLst>
                                          <p:attrName>style.visibility</p:attrName>
                                        </p:attrNameLst>
                                      </p:cBhvr>
                                      <p:to>
                                        <p:strVal val="hidden"/>
                                      </p:to>
                                    </p:se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1" presetClass="entr" presetSubtype="0" fill="hold" nodeType="clickEffect">
                                  <p:stCondLst>
                                    <p:cond delay="0"/>
                                  </p:stCondLst>
                                  <p:childTnLst>
                                    <p:set>
                                      <p:cBhvr>
                                        <p:cTn id="125" dur="1" fill="hold">
                                          <p:stCondLst>
                                            <p:cond delay="0"/>
                                          </p:stCondLst>
                                        </p:cTn>
                                        <p:tgtEl>
                                          <p:spTgt spid="101"/>
                                        </p:tgtEl>
                                        <p:attrNameLst>
                                          <p:attrName>style.visibility</p:attrName>
                                        </p:attrNameLst>
                                      </p:cBhvr>
                                      <p:to>
                                        <p:strVal val="visible"/>
                                      </p:to>
                                    </p:set>
                                  </p:childTnLst>
                                </p:cTn>
                              </p:par>
                              <p:par>
                                <p:cTn id="126" presetID="1" presetClass="entr" presetSubtype="0" fill="hold" nodeType="withEffect">
                                  <p:stCondLst>
                                    <p:cond delay="0"/>
                                  </p:stCondLst>
                                  <p:childTnLst>
                                    <p:set>
                                      <p:cBhvr>
                                        <p:cTn id="127" dur="1" fill="hold">
                                          <p:stCondLst>
                                            <p:cond delay="0"/>
                                          </p:stCondLst>
                                        </p:cTn>
                                        <p:tgtEl>
                                          <p:spTgt spid="102"/>
                                        </p:tgtEl>
                                        <p:attrNameLst>
                                          <p:attrName>style.visibility</p:attrName>
                                        </p:attrNameLst>
                                      </p:cBhvr>
                                      <p:to>
                                        <p:strVal val="visible"/>
                                      </p:to>
                                    </p:set>
                                  </p:childTnLst>
                                </p:cTn>
                              </p:par>
                              <p:par>
                                <p:cTn id="128" presetID="1" presetClass="entr" presetSubtype="0" fill="hold" nodeType="withEffect">
                                  <p:stCondLst>
                                    <p:cond delay="0"/>
                                  </p:stCondLst>
                                  <p:childTnLst>
                                    <p:set>
                                      <p:cBhvr>
                                        <p:cTn id="129" dur="1" fill="hold">
                                          <p:stCondLst>
                                            <p:cond delay="0"/>
                                          </p:stCondLst>
                                        </p:cTn>
                                        <p:tgtEl>
                                          <p:spTgt spid="103"/>
                                        </p:tgtEl>
                                        <p:attrNameLst>
                                          <p:attrName>style.visibility</p:attrName>
                                        </p:attrNameLst>
                                      </p:cBhvr>
                                      <p:to>
                                        <p:strVal val="visible"/>
                                      </p:to>
                                    </p:set>
                                  </p:childTnLst>
                                </p:cTn>
                              </p:par>
                              <p:par>
                                <p:cTn id="130" presetID="1" presetClass="entr" presetSubtype="0" fill="hold" nodeType="withEffect">
                                  <p:stCondLst>
                                    <p:cond delay="0"/>
                                  </p:stCondLst>
                                  <p:childTnLst>
                                    <p:set>
                                      <p:cBhvr>
                                        <p:cTn id="131" dur="1" fill="hold">
                                          <p:stCondLst>
                                            <p:cond delay="0"/>
                                          </p:stCondLst>
                                        </p:cTn>
                                        <p:tgtEl>
                                          <p:spTgt spid="104"/>
                                        </p:tgtEl>
                                        <p:attrNameLst>
                                          <p:attrName>style.visibility</p:attrName>
                                        </p:attrNameLst>
                                      </p:cBhvr>
                                      <p:to>
                                        <p:strVal val="visible"/>
                                      </p:to>
                                    </p:se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 presetClass="entr" presetSubtype="0" fill="hold" nodeType="clickEffect">
                                  <p:stCondLst>
                                    <p:cond delay="0"/>
                                  </p:stCondLst>
                                  <p:childTnLst>
                                    <p:set>
                                      <p:cBhvr>
                                        <p:cTn id="135" dur="1" fill="hold">
                                          <p:stCondLst>
                                            <p:cond delay="0"/>
                                          </p:stCondLst>
                                        </p:cTn>
                                        <p:tgtEl>
                                          <p:spTgt spid="82"/>
                                        </p:tgtEl>
                                        <p:attrNameLst>
                                          <p:attrName>style.visibility</p:attrName>
                                        </p:attrNameLst>
                                      </p:cBhvr>
                                      <p:to>
                                        <p:strVal val="visible"/>
                                      </p:to>
                                    </p:set>
                                  </p:childTnLst>
                                </p:cTn>
                              </p:par>
                              <p:par>
                                <p:cTn id="136" presetID="1" presetClass="entr" presetSubtype="0" fill="hold" nodeType="withEffect">
                                  <p:stCondLst>
                                    <p:cond delay="0"/>
                                  </p:stCondLst>
                                  <p:childTnLst>
                                    <p:set>
                                      <p:cBhvr>
                                        <p:cTn id="137" dur="1" fill="hold">
                                          <p:stCondLst>
                                            <p:cond delay="0"/>
                                          </p:stCondLst>
                                        </p:cTn>
                                        <p:tgtEl>
                                          <p:spTgt spid="83"/>
                                        </p:tgtEl>
                                        <p:attrNameLst>
                                          <p:attrName>style.visibility</p:attrName>
                                        </p:attrNameLst>
                                      </p:cBhvr>
                                      <p:to>
                                        <p:strVal val="visible"/>
                                      </p:to>
                                    </p:set>
                                  </p:childTnLst>
                                </p:cTn>
                              </p:par>
                              <p:par>
                                <p:cTn id="138" presetID="1" presetClass="entr" presetSubtype="0" fill="hold" nodeType="withEffect">
                                  <p:stCondLst>
                                    <p:cond delay="0"/>
                                  </p:stCondLst>
                                  <p:childTnLst>
                                    <p:set>
                                      <p:cBhvr>
                                        <p:cTn id="139" dur="1" fill="hold">
                                          <p:stCondLst>
                                            <p:cond delay="0"/>
                                          </p:stCondLst>
                                        </p:cTn>
                                        <p:tgtEl>
                                          <p:spTgt spid="84"/>
                                        </p:tgtEl>
                                        <p:attrNameLst>
                                          <p:attrName>style.visibility</p:attrName>
                                        </p:attrNameLst>
                                      </p:cBhvr>
                                      <p:to>
                                        <p:strVal val="visible"/>
                                      </p:to>
                                    </p:set>
                                  </p:childTnLst>
                                </p:cTn>
                              </p:par>
                              <p:par>
                                <p:cTn id="140" presetID="1" presetClass="entr" presetSubtype="0" fill="hold" nodeType="withEffect">
                                  <p:stCondLst>
                                    <p:cond delay="0"/>
                                  </p:stCondLst>
                                  <p:childTnLst>
                                    <p:set>
                                      <p:cBhvr>
                                        <p:cTn id="141" dur="1" fill="hold">
                                          <p:stCondLst>
                                            <p:cond delay="0"/>
                                          </p:stCondLst>
                                        </p:cTn>
                                        <p:tgtEl>
                                          <p:spTgt spid="85"/>
                                        </p:tgtEl>
                                        <p:attrNameLst>
                                          <p:attrName>style.visibility</p:attrName>
                                        </p:attrNameLst>
                                      </p:cBhvr>
                                      <p:to>
                                        <p:strVal val="visible"/>
                                      </p:to>
                                    </p:set>
                                  </p:childTnLst>
                                </p:cTn>
                              </p:par>
                              <p:par>
                                <p:cTn id="142" presetID="1" presetClass="entr" presetSubtype="0" fill="hold" nodeType="withEffect">
                                  <p:stCondLst>
                                    <p:cond delay="0"/>
                                  </p:stCondLst>
                                  <p:childTnLst>
                                    <p:set>
                                      <p:cBhvr>
                                        <p:cTn id="143" dur="1" fill="hold">
                                          <p:stCondLst>
                                            <p:cond delay="0"/>
                                          </p:stCondLst>
                                        </p:cTn>
                                        <p:tgtEl>
                                          <p:spTgt spid="86"/>
                                        </p:tgtEl>
                                        <p:attrNameLst>
                                          <p:attrName>style.visibility</p:attrName>
                                        </p:attrNameLst>
                                      </p:cBhvr>
                                      <p:to>
                                        <p:strVal val="visible"/>
                                      </p:to>
                                    </p:set>
                                  </p:childTnLst>
                                </p:cTn>
                              </p:par>
                              <p:par>
                                <p:cTn id="144" presetID="1" presetClass="entr" presetSubtype="0" fill="hold" nodeType="withEffect">
                                  <p:stCondLst>
                                    <p:cond delay="0"/>
                                  </p:stCondLst>
                                  <p:childTnLst>
                                    <p:set>
                                      <p:cBhvr>
                                        <p:cTn id="145" dur="1" fill="hold">
                                          <p:stCondLst>
                                            <p:cond delay="0"/>
                                          </p:stCondLst>
                                        </p:cTn>
                                        <p:tgtEl>
                                          <p:spTgt spid="87"/>
                                        </p:tgtEl>
                                        <p:attrNameLst>
                                          <p:attrName>style.visibility</p:attrName>
                                        </p:attrNameLst>
                                      </p:cBhvr>
                                      <p:to>
                                        <p:strVal val="visible"/>
                                      </p:to>
                                    </p:set>
                                  </p:childTnLst>
                                </p:cTn>
                              </p:par>
                              <p:par>
                                <p:cTn id="146" presetID="1" presetClass="entr" presetSubtype="0" fill="hold" nodeType="withEffect">
                                  <p:stCondLst>
                                    <p:cond delay="0"/>
                                  </p:stCondLst>
                                  <p:childTnLst>
                                    <p:set>
                                      <p:cBhvr>
                                        <p:cTn id="147" dur="1" fill="hold">
                                          <p:stCondLst>
                                            <p:cond delay="0"/>
                                          </p:stCondLst>
                                        </p:cTn>
                                        <p:tgtEl>
                                          <p:spTgt spid="88"/>
                                        </p:tgtEl>
                                        <p:attrNameLst>
                                          <p:attrName>style.visibility</p:attrName>
                                        </p:attrNameLst>
                                      </p:cBhvr>
                                      <p:to>
                                        <p:strVal val="visible"/>
                                      </p:to>
                                    </p:set>
                                  </p:childTnLst>
                                </p:cTn>
                              </p:par>
                              <p:par>
                                <p:cTn id="148" presetID="1" presetClass="entr" presetSubtype="0" fill="hold" nodeType="withEffect">
                                  <p:stCondLst>
                                    <p:cond delay="0"/>
                                  </p:stCondLst>
                                  <p:childTnLst>
                                    <p:set>
                                      <p:cBhvr>
                                        <p:cTn id="149" dur="1" fill="hold">
                                          <p:stCondLst>
                                            <p:cond delay="0"/>
                                          </p:stCondLst>
                                        </p:cTn>
                                        <p:tgtEl>
                                          <p:spTgt spid="89"/>
                                        </p:tgtEl>
                                        <p:attrNameLst>
                                          <p:attrName>style.visibility</p:attrName>
                                        </p:attrNameLst>
                                      </p:cBhvr>
                                      <p:to>
                                        <p:strVal val="visible"/>
                                      </p:to>
                                    </p:set>
                                  </p:childTnLst>
                                </p:cTn>
                              </p:par>
                              <p:par>
                                <p:cTn id="150" presetID="1" presetClass="entr" presetSubtype="0" fill="hold" nodeType="withEffect">
                                  <p:stCondLst>
                                    <p:cond delay="0"/>
                                  </p:stCondLst>
                                  <p:childTnLst>
                                    <p:set>
                                      <p:cBhvr>
                                        <p:cTn id="151" dur="1" fill="hold">
                                          <p:stCondLst>
                                            <p:cond delay="0"/>
                                          </p:stCondLst>
                                        </p:cTn>
                                        <p:tgtEl>
                                          <p:spTgt spid="90"/>
                                        </p:tgtEl>
                                        <p:attrNameLst>
                                          <p:attrName>style.visibility</p:attrName>
                                        </p:attrNameLst>
                                      </p:cBhvr>
                                      <p:to>
                                        <p:strVal val="visible"/>
                                      </p:to>
                                    </p:set>
                                  </p:childTnLst>
                                </p:cTn>
                              </p:par>
                              <p:par>
                                <p:cTn id="152" presetID="1" presetClass="entr" presetSubtype="0" fill="hold" nodeType="withEffect">
                                  <p:stCondLst>
                                    <p:cond delay="0"/>
                                  </p:stCondLst>
                                  <p:childTnLst>
                                    <p:set>
                                      <p:cBhvr>
                                        <p:cTn id="153" dur="1" fill="hold">
                                          <p:stCondLst>
                                            <p:cond delay="0"/>
                                          </p:stCondLst>
                                        </p:cTn>
                                        <p:tgtEl>
                                          <p:spTgt spid="91"/>
                                        </p:tgtEl>
                                        <p:attrNameLst>
                                          <p:attrName>style.visibility</p:attrName>
                                        </p:attrNameLst>
                                      </p:cBhvr>
                                      <p:to>
                                        <p:strVal val="visible"/>
                                      </p:to>
                                    </p:se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3" presetClass="entr" presetSubtype="10" fill="hold" nodeType="clickEffect">
                                  <p:stCondLst>
                                    <p:cond delay="0"/>
                                  </p:stCondLst>
                                  <p:childTnLst>
                                    <p:set>
                                      <p:cBhvr>
                                        <p:cTn id="157" dur="1" fill="hold">
                                          <p:stCondLst>
                                            <p:cond delay="0"/>
                                          </p:stCondLst>
                                        </p:cTn>
                                        <p:tgtEl>
                                          <p:spTgt spid="105"/>
                                        </p:tgtEl>
                                        <p:attrNameLst>
                                          <p:attrName>style.visibility</p:attrName>
                                        </p:attrNameLst>
                                      </p:cBhvr>
                                      <p:to>
                                        <p:strVal val="visible"/>
                                      </p:to>
                                    </p:set>
                                    <p:animEffect transition="in" filter="blinds(horizontal)">
                                      <p:cBhvr>
                                        <p:cTn id="158" dur="500"/>
                                        <p:tgtEl>
                                          <p:spTgt spid="105"/>
                                        </p:tgtEl>
                                      </p:cBhvr>
                                    </p:animEffect>
                                  </p:childTnLst>
                                </p:cTn>
                              </p:par>
                              <p:par>
                                <p:cTn id="159" presetID="3" presetClass="entr" presetSubtype="10" fill="hold" nodeType="withEffect">
                                  <p:stCondLst>
                                    <p:cond delay="0"/>
                                  </p:stCondLst>
                                  <p:childTnLst>
                                    <p:set>
                                      <p:cBhvr>
                                        <p:cTn id="160" dur="1" fill="hold">
                                          <p:stCondLst>
                                            <p:cond delay="0"/>
                                          </p:stCondLst>
                                        </p:cTn>
                                        <p:tgtEl>
                                          <p:spTgt spid="106"/>
                                        </p:tgtEl>
                                        <p:attrNameLst>
                                          <p:attrName>style.visibility</p:attrName>
                                        </p:attrNameLst>
                                      </p:cBhvr>
                                      <p:to>
                                        <p:strVal val="visible"/>
                                      </p:to>
                                    </p:set>
                                    <p:animEffect transition="in" filter="blinds(horizontal)">
                                      <p:cBhvr>
                                        <p:cTn id="161" dur="500"/>
                                        <p:tgtEl>
                                          <p:spTgt spid="106"/>
                                        </p:tgtEl>
                                      </p:cBhvr>
                                    </p:animEffect>
                                  </p:childTnLst>
                                </p:cTn>
                              </p:par>
                              <p:par>
                                <p:cTn id="162" presetID="3" presetClass="entr" presetSubtype="10" fill="hold" nodeType="withEffect">
                                  <p:stCondLst>
                                    <p:cond delay="0"/>
                                  </p:stCondLst>
                                  <p:childTnLst>
                                    <p:set>
                                      <p:cBhvr>
                                        <p:cTn id="163" dur="1" fill="hold">
                                          <p:stCondLst>
                                            <p:cond delay="0"/>
                                          </p:stCondLst>
                                        </p:cTn>
                                        <p:tgtEl>
                                          <p:spTgt spid="107"/>
                                        </p:tgtEl>
                                        <p:attrNameLst>
                                          <p:attrName>style.visibility</p:attrName>
                                        </p:attrNameLst>
                                      </p:cBhvr>
                                      <p:to>
                                        <p:strVal val="visible"/>
                                      </p:to>
                                    </p:set>
                                    <p:animEffect transition="in" filter="blinds(horizontal)">
                                      <p:cBhvr>
                                        <p:cTn id="164" dur="500"/>
                                        <p:tgtEl>
                                          <p:spTgt spid="107"/>
                                        </p:tgtEl>
                                      </p:cBhvr>
                                    </p:animEffect>
                                  </p:childTnLst>
                                </p:cTn>
                              </p:par>
                              <p:par>
                                <p:cTn id="165" presetID="3" presetClass="entr" presetSubtype="10" fill="hold" nodeType="withEffect">
                                  <p:stCondLst>
                                    <p:cond delay="0"/>
                                  </p:stCondLst>
                                  <p:childTnLst>
                                    <p:set>
                                      <p:cBhvr>
                                        <p:cTn id="166" dur="1" fill="hold">
                                          <p:stCondLst>
                                            <p:cond delay="0"/>
                                          </p:stCondLst>
                                        </p:cTn>
                                        <p:tgtEl>
                                          <p:spTgt spid="108"/>
                                        </p:tgtEl>
                                        <p:attrNameLst>
                                          <p:attrName>style.visibility</p:attrName>
                                        </p:attrNameLst>
                                      </p:cBhvr>
                                      <p:to>
                                        <p:strVal val="visible"/>
                                      </p:to>
                                    </p:set>
                                    <p:animEffect transition="in" filter="blinds(horizontal)">
                                      <p:cBhvr>
                                        <p:cTn id="167" dur="500"/>
                                        <p:tgtEl>
                                          <p:spTgt spid="108"/>
                                        </p:tgtEl>
                                      </p:cBhvr>
                                    </p:animEffect>
                                  </p:childTnLst>
                                </p:cTn>
                              </p:par>
                              <p:par>
                                <p:cTn id="168" presetID="3" presetClass="entr" presetSubtype="10" fill="hold" nodeType="withEffect">
                                  <p:stCondLst>
                                    <p:cond delay="0"/>
                                  </p:stCondLst>
                                  <p:childTnLst>
                                    <p:set>
                                      <p:cBhvr>
                                        <p:cTn id="169" dur="1" fill="hold">
                                          <p:stCondLst>
                                            <p:cond delay="0"/>
                                          </p:stCondLst>
                                        </p:cTn>
                                        <p:tgtEl>
                                          <p:spTgt spid="109"/>
                                        </p:tgtEl>
                                        <p:attrNameLst>
                                          <p:attrName>style.visibility</p:attrName>
                                        </p:attrNameLst>
                                      </p:cBhvr>
                                      <p:to>
                                        <p:strVal val="visible"/>
                                      </p:to>
                                    </p:set>
                                    <p:animEffect transition="in" filter="blinds(horizontal)">
                                      <p:cBhvr>
                                        <p:cTn id="170" dur="500"/>
                                        <p:tgtEl>
                                          <p:spTgt spid="109"/>
                                        </p:tgtEl>
                                      </p:cBhvr>
                                    </p:animEffect>
                                  </p:childTnLst>
                                </p:cTn>
                              </p:par>
                              <p:par>
                                <p:cTn id="171" presetID="3" presetClass="entr" presetSubtype="10" fill="hold" nodeType="withEffect">
                                  <p:stCondLst>
                                    <p:cond delay="0"/>
                                  </p:stCondLst>
                                  <p:childTnLst>
                                    <p:set>
                                      <p:cBhvr>
                                        <p:cTn id="172" dur="1" fill="hold">
                                          <p:stCondLst>
                                            <p:cond delay="0"/>
                                          </p:stCondLst>
                                        </p:cTn>
                                        <p:tgtEl>
                                          <p:spTgt spid="110"/>
                                        </p:tgtEl>
                                        <p:attrNameLst>
                                          <p:attrName>style.visibility</p:attrName>
                                        </p:attrNameLst>
                                      </p:cBhvr>
                                      <p:to>
                                        <p:strVal val="visible"/>
                                      </p:to>
                                    </p:set>
                                    <p:animEffect transition="in" filter="blinds(horizontal)">
                                      <p:cBhvr>
                                        <p:cTn id="173" dur="500"/>
                                        <p:tgtEl>
                                          <p:spTgt spid="110"/>
                                        </p:tgtEl>
                                      </p:cBhvr>
                                    </p:animEffect>
                                  </p:childTnLst>
                                </p:cTn>
                              </p:par>
                              <p:par>
                                <p:cTn id="174" presetID="3" presetClass="entr" presetSubtype="10" fill="hold" nodeType="withEffect">
                                  <p:stCondLst>
                                    <p:cond delay="0"/>
                                  </p:stCondLst>
                                  <p:childTnLst>
                                    <p:set>
                                      <p:cBhvr>
                                        <p:cTn id="175" dur="1" fill="hold">
                                          <p:stCondLst>
                                            <p:cond delay="0"/>
                                          </p:stCondLst>
                                        </p:cTn>
                                        <p:tgtEl>
                                          <p:spTgt spid="111"/>
                                        </p:tgtEl>
                                        <p:attrNameLst>
                                          <p:attrName>style.visibility</p:attrName>
                                        </p:attrNameLst>
                                      </p:cBhvr>
                                      <p:to>
                                        <p:strVal val="visible"/>
                                      </p:to>
                                    </p:set>
                                    <p:animEffect transition="in" filter="blinds(horizontal)">
                                      <p:cBhvr>
                                        <p:cTn id="176" dur="500"/>
                                        <p:tgtEl>
                                          <p:spTgt spid="111"/>
                                        </p:tgtEl>
                                      </p:cBhvr>
                                    </p:animEffect>
                                  </p:childTnLst>
                                </p:cTn>
                              </p:par>
                              <p:par>
                                <p:cTn id="177" presetID="3" presetClass="entr" presetSubtype="10" fill="hold" nodeType="withEffect">
                                  <p:stCondLst>
                                    <p:cond delay="0"/>
                                  </p:stCondLst>
                                  <p:childTnLst>
                                    <p:set>
                                      <p:cBhvr>
                                        <p:cTn id="178" dur="1" fill="hold">
                                          <p:stCondLst>
                                            <p:cond delay="0"/>
                                          </p:stCondLst>
                                        </p:cTn>
                                        <p:tgtEl>
                                          <p:spTgt spid="112"/>
                                        </p:tgtEl>
                                        <p:attrNameLst>
                                          <p:attrName>style.visibility</p:attrName>
                                        </p:attrNameLst>
                                      </p:cBhvr>
                                      <p:to>
                                        <p:strVal val="visible"/>
                                      </p:to>
                                    </p:set>
                                    <p:animEffect transition="in" filter="blinds(horizontal)">
                                      <p:cBhvr>
                                        <p:cTn id="179" dur="500"/>
                                        <p:tgtEl>
                                          <p:spTgt spid="112"/>
                                        </p:tgtEl>
                                      </p:cBhvr>
                                    </p:animEffect>
                                  </p:childTnLst>
                                </p:cTn>
                              </p:par>
                              <p:par>
                                <p:cTn id="180" presetID="3" presetClass="entr" presetSubtype="10" fill="hold" nodeType="withEffect">
                                  <p:stCondLst>
                                    <p:cond delay="0"/>
                                  </p:stCondLst>
                                  <p:childTnLst>
                                    <p:set>
                                      <p:cBhvr>
                                        <p:cTn id="181" dur="1" fill="hold">
                                          <p:stCondLst>
                                            <p:cond delay="0"/>
                                          </p:stCondLst>
                                        </p:cTn>
                                        <p:tgtEl>
                                          <p:spTgt spid="113"/>
                                        </p:tgtEl>
                                        <p:attrNameLst>
                                          <p:attrName>style.visibility</p:attrName>
                                        </p:attrNameLst>
                                      </p:cBhvr>
                                      <p:to>
                                        <p:strVal val="visible"/>
                                      </p:to>
                                    </p:set>
                                    <p:animEffect transition="in" filter="blinds(horizontal)">
                                      <p:cBhvr>
                                        <p:cTn id="182" dur="500"/>
                                        <p:tgtEl>
                                          <p:spTgt spid="113"/>
                                        </p:tgtEl>
                                      </p:cBhvr>
                                    </p:animEffect>
                                  </p:childTnLst>
                                </p:cTn>
                              </p:par>
                              <p:par>
                                <p:cTn id="183" presetID="3" presetClass="entr" presetSubtype="10" fill="hold" nodeType="withEffect">
                                  <p:stCondLst>
                                    <p:cond delay="0"/>
                                  </p:stCondLst>
                                  <p:childTnLst>
                                    <p:set>
                                      <p:cBhvr>
                                        <p:cTn id="184" dur="1" fill="hold">
                                          <p:stCondLst>
                                            <p:cond delay="0"/>
                                          </p:stCondLst>
                                        </p:cTn>
                                        <p:tgtEl>
                                          <p:spTgt spid="114"/>
                                        </p:tgtEl>
                                        <p:attrNameLst>
                                          <p:attrName>style.visibility</p:attrName>
                                        </p:attrNameLst>
                                      </p:cBhvr>
                                      <p:to>
                                        <p:strVal val="visible"/>
                                      </p:to>
                                    </p:set>
                                    <p:animEffect transition="in" filter="blinds(horizontal)">
                                      <p:cBhvr>
                                        <p:cTn id="185" dur="500"/>
                                        <p:tgtEl>
                                          <p:spTgt spid="114"/>
                                        </p:tgtEl>
                                      </p:cBhvr>
                                    </p:animEffect>
                                  </p:childTnLst>
                                </p:cTn>
                              </p:par>
                            </p:childTnLst>
                          </p:cTn>
                        </p:par>
                      </p:childTnLst>
                    </p:cTn>
                  </p:par>
                  <p:par>
                    <p:cTn id="186" fill="hold" nodeType="clickPar">
                      <p:stCondLst>
                        <p:cond delay="indefinite"/>
                      </p:stCondLst>
                      <p:childTnLst>
                        <p:par>
                          <p:cTn id="187" fill="hold" nodeType="withGroup">
                            <p:stCondLst>
                              <p:cond delay="0"/>
                            </p:stCondLst>
                            <p:childTnLst>
                              <p:par>
                                <p:cTn id="188" presetID="53" presetClass="entr" presetSubtype="0" fill="hold" nodeType="clickEffect">
                                  <p:stCondLst>
                                    <p:cond delay="0"/>
                                  </p:stCondLst>
                                  <p:childTnLst>
                                    <p:set>
                                      <p:cBhvr>
                                        <p:cTn id="189" dur="1" fill="hold">
                                          <p:stCondLst>
                                            <p:cond delay="0"/>
                                          </p:stCondLst>
                                        </p:cTn>
                                        <p:tgtEl>
                                          <p:spTgt spid="15"/>
                                        </p:tgtEl>
                                        <p:attrNameLst>
                                          <p:attrName>style.visibility</p:attrName>
                                        </p:attrNameLst>
                                      </p:cBhvr>
                                      <p:to>
                                        <p:strVal val="visible"/>
                                      </p:to>
                                    </p:set>
                                    <p:anim calcmode="lin" valueType="num">
                                      <p:cBhvr>
                                        <p:cTn id="190" dur="500" fill="hold"/>
                                        <p:tgtEl>
                                          <p:spTgt spid="15"/>
                                        </p:tgtEl>
                                        <p:attrNameLst>
                                          <p:attrName>ppt_w</p:attrName>
                                        </p:attrNameLst>
                                      </p:cBhvr>
                                      <p:tavLst>
                                        <p:tav tm="0">
                                          <p:val>
                                            <p:fltVal val="0"/>
                                          </p:val>
                                        </p:tav>
                                        <p:tav tm="100000">
                                          <p:val>
                                            <p:strVal val="#ppt_w"/>
                                          </p:val>
                                        </p:tav>
                                      </p:tavLst>
                                    </p:anim>
                                    <p:anim calcmode="lin" valueType="num">
                                      <p:cBhvr>
                                        <p:cTn id="191" dur="500" fill="hold"/>
                                        <p:tgtEl>
                                          <p:spTgt spid="15"/>
                                        </p:tgtEl>
                                        <p:attrNameLst>
                                          <p:attrName>ppt_h</p:attrName>
                                        </p:attrNameLst>
                                      </p:cBhvr>
                                      <p:tavLst>
                                        <p:tav tm="0">
                                          <p:val>
                                            <p:fltVal val="0"/>
                                          </p:val>
                                        </p:tav>
                                        <p:tav tm="100000">
                                          <p:val>
                                            <p:strVal val="#ppt_h"/>
                                          </p:val>
                                        </p:tav>
                                      </p:tavLst>
                                    </p:anim>
                                    <p:animEffect transition="in" filter="fade">
                                      <p:cBhvr>
                                        <p:cTn id="192" dur="500"/>
                                        <p:tgtEl>
                                          <p:spTgt spid="15"/>
                                        </p:tgtEl>
                                      </p:cBhvr>
                                    </p:animEffect>
                                  </p:childTnLst>
                                </p:cTn>
                              </p:par>
                              <p:par>
                                <p:cTn id="193" presetID="53" presetClass="entr" presetSubtype="0" fill="hold" nodeType="withEffect">
                                  <p:stCondLst>
                                    <p:cond delay="0"/>
                                  </p:stCondLst>
                                  <p:childTnLst>
                                    <p:set>
                                      <p:cBhvr>
                                        <p:cTn id="194" dur="1" fill="hold">
                                          <p:stCondLst>
                                            <p:cond delay="0"/>
                                          </p:stCondLst>
                                        </p:cTn>
                                        <p:tgtEl>
                                          <p:spTgt spid="13"/>
                                        </p:tgtEl>
                                        <p:attrNameLst>
                                          <p:attrName>style.visibility</p:attrName>
                                        </p:attrNameLst>
                                      </p:cBhvr>
                                      <p:to>
                                        <p:strVal val="visible"/>
                                      </p:to>
                                    </p:set>
                                    <p:anim calcmode="lin" valueType="num">
                                      <p:cBhvr>
                                        <p:cTn id="195" dur="500" fill="hold"/>
                                        <p:tgtEl>
                                          <p:spTgt spid="13"/>
                                        </p:tgtEl>
                                        <p:attrNameLst>
                                          <p:attrName>ppt_w</p:attrName>
                                        </p:attrNameLst>
                                      </p:cBhvr>
                                      <p:tavLst>
                                        <p:tav tm="0">
                                          <p:val>
                                            <p:fltVal val="0"/>
                                          </p:val>
                                        </p:tav>
                                        <p:tav tm="100000">
                                          <p:val>
                                            <p:strVal val="#ppt_w"/>
                                          </p:val>
                                        </p:tav>
                                      </p:tavLst>
                                    </p:anim>
                                    <p:anim calcmode="lin" valueType="num">
                                      <p:cBhvr>
                                        <p:cTn id="196" dur="500" fill="hold"/>
                                        <p:tgtEl>
                                          <p:spTgt spid="13"/>
                                        </p:tgtEl>
                                        <p:attrNameLst>
                                          <p:attrName>ppt_h</p:attrName>
                                        </p:attrNameLst>
                                      </p:cBhvr>
                                      <p:tavLst>
                                        <p:tav tm="0">
                                          <p:val>
                                            <p:fltVal val="0"/>
                                          </p:val>
                                        </p:tav>
                                        <p:tav tm="100000">
                                          <p:val>
                                            <p:strVal val="#ppt_h"/>
                                          </p:val>
                                        </p:tav>
                                      </p:tavLst>
                                    </p:anim>
                                    <p:animEffect transition="in" filter="fade">
                                      <p:cBhvr>
                                        <p:cTn id="197" dur="500"/>
                                        <p:tgtEl>
                                          <p:spTgt spid="13"/>
                                        </p:tgtEl>
                                      </p:cBhvr>
                                    </p:animEffect>
                                  </p:childTnLst>
                                </p:cTn>
                              </p:par>
                              <p:par>
                                <p:cTn id="198" presetID="3" presetClass="entr" presetSubtype="10" fill="hold" grpId="0" nodeType="withEffect">
                                  <p:stCondLst>
                                    <p:cond delay="0"/>
                                  </p:stCondLst>
                                  <p:childTnLst>
                                    <p:set>
                                      <p:cBhvr>
                                        <p:cTn id="199" dur="1" fill="hold">
                                          <p:stCondLst>
                                            <p:cond delay="0"/>
                                          </p:stCondLst>
                                        </p:cTn>
                                        <p:tgtEl>
                                          <p:spTgt spid="124"/>
                                        </p:tgtEl>
                                        <p:attrNameLst>
                                          <p:attrName>style.visibility</p:attrName>
                                        </p:attrNameLst>
                                      </p:cBhvr>
                                      <p:to>
                                        <p:strVal val="visible"/>
                                      </p:to>
                                    </p:set>
                                    <p:animEffect transition="in" filter="blinds(horizontal)">
                                      <p:cBhvr>
                                        <p:cTn id="200" dur="500"/>
                                        <p:tgtEl>
                                          <p:spTgt spid="124"/>
                                        </p:tgtEl>
                                      </p:cBhvr>
                                    </p:animEffect>
                                  </p:childTnLst>
                                </p:cTn>
                              </p:par>
                            </p:childTnLst>
                          </p:cTn>
                        </p:par>
                      </p:childTnLst>
                    </p:cTn>
                  </p:par>
                  <p:par>
                    <p:cTn id="201" fill="hold" nodeType="clickPar">
                      <p:stCondLst>
                        <p:cond delay="indefinite"/>
                      </p:stCondLst>
                      <p:childTnLst>
                        <p:par>
                          <p:cTn id="202" fill="hold" nodeType="withGroup">
                            <p:stCondLst>
                              <p:cond delay="0"/>
                            </p:stCondLst>
                            <p:childTnLst>
                              <p:par>
                                <p:cTn id="203" presetID="3" presetClass="entr" presetSubtype="10" fill="hold" nodeType="clickEffect">
                                  <p:stCondLst>
                                    <p:cond delay="0"/>
                                  </p:stCondLst>
                                  <p:childTnLst>
                                    <p:set>
                                      <p:cBhvr>
                                        <p:cTn id="204" dur="1" fill="hold">
                                          <p:stCondLst>
                                            <p:cond delay="0"/>
                                          </p:stCondLst>
                                        </p:cTn>
                                        <p:tgtEl>
                                          <p:spTgt spid="18"/>
                                        </p:tgtEl>
                                        <p:attrNameLst>
                                          <p:attrName>style.visibility</p:attrName>
                                        </p:attrNameLst>
                                      </p:cBhvr>
                                      <p:to>
                                        <p:strVal val="visible"/>
                                      </p:to>
                                    </p:set>
                                    <p:animEffect transition="in" filter="blinds(horizontal)">
                                      <p:cBhvr>
                                        <p:cTn id="205" dur="500"/>
                                        <p:tgtEl>
                                          <p:spTgt spid="18"/>
                                        </p:tgtEl>
                                      </p:cBhvr>
                                    </p:animEffect>
                                  </p:childTnLst>
                                </p:cTn>
                              </p:par>
                              <p:par>
                                <p:cTn id="206" presetID="3" presetClass="entr" presetSubtype="10" fill="hold" grpId="0" nodeType="withEffect">
                                  <p:stCondLst>
                                    <p:cond delay="0"/>
                                  </p:stCondLst>
                                  <p:childTnLst>
                                    <p:set>
                                      <p:cBhvr>
                                        <p:cTn id="207" dur="1" fill="hold">
                                          <p:stCondLst>
                                            <p:cond delay="0"/>
                                          </p:stCondLst>
                                        </p:cTn>
                                        <p:tgtEl>
                                          <p:spTgt spid="128"/>
                                        </p:tgtEl>
                                        <p:attrNameLst>
                                          <p:attrName>style.visibility</p:attrName>
                                        </p:attrNameLst>
                                      </p:cBhvr>
                                      <p:to>
                                        <p:strVal val="visible"/>
                                      </p:to>
                                    </p:set>
                                    <p:animEffect transition="in" filter="blinds(horizontal)">
                                      <p:cBhvr>
                                        <p:cTn id="208" dur="500"/>
                                        <p:tgtEl>
                                          <p:spTgt spid="128"/>
                                        </p:tgtEl>
                                      </p:cBhvr>
                                    </p:animEffect>
                                  </p:childTnLst>
                                </p:cTn>
                              </p:par>
                            </p:childTnLst>
                          </p:cTn>
                        </p:par>
                      </p:childTnLst>
                    </p:cTn>
                  </p:par>
                  <p:par>
                    <p:cTn id="209" fill="hold" nodeType="clickPar">
                      <p:stCondLst>
                        <p:cond delay="indefinite"/>
                      </p:stCondLst>
                      <p:childTnLst>
                        <p:par>
                          <p:cTn id="210" fill="hold" nodeType="withGroup">
                            <p:stCondLst>
                              <p:cond delay="0"/>
                            </p:stCondLst>
                            <p:childTnLst>
                              <p:par>
                                <p:cTn id="211" presetID="1" presetClass="entr" presetSubtype="0" fill="hold" nodeType="clickEffect">
                                  <p:stCondLst>
                                    <p:cond delay="0"/>
                                  </p:stCondLst>
                                  <p:childTnLst>
                                    <p:set>
                                      <p:cBhvr>
                                        <p:cTn id="212" dur="1" fill="hold">
                                          <p:stCondLst>
                                            <p:cond delay="0"/>
                                          </p:stCondLst>
                                        </p:cTn>
                                        <p:tgtEl>
                                          <p:spTgt spid="129"/>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130"/>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133"/>
                                        </p:tgtEl>
                                        <p:attrNameLst>
                                          <p:attrName>style.visibility</p:attrName>
                                        </p:attrNameLst>
                                      </p:cBhvr>
                                      <p:to>
                                        <p:strVal val="visible"/>
                                      </p:to>
                                    </p:set>
                                  </p:childTnLst>
                                </p:cTn>
                              </p:par>
                              <p:par>
                                <p:cTn id="217" presetID="1" presetClass="entr" presetSubtype="0" fill="hold" nodeType="withEffect">
                                  <p:stCondLst>
                                    <p:cond delay="0"/>
                                  </p:stCondLst>
                                  <p:childTnLst>
                                    <p:set>
                                      <p:cBhvr>
                                        <p:cTn id="218" dur="1" fill="hold">
                                          <p:stCondLst>
                                            <p:cond delay="0"/>
                                          </p:stCondLst>
                                        </p:cTn>
                                        <p:tgtEl>
                                          <p:spTgt spid="134"/>
                                        </p:tgtEl>
                                        <p:attrNameLst>
                                          <p:attrName>style.visibility</p:attrName>
                                        </p:attrNameLst>
                                      </p:cBhvr>
                                      <p:to>
                                        <p:strVal val="visible"/>
                                      </p:to>
                                    </p:set>
                                  </p:childTnLst>
                                </p:cTn>
                              </p:par>
                              <p:par>
                                <p:cTn id="219" presetID="1" presetClass="entr" presetSubtype="0" fill="hold" nodeType="withEffect">
                                  <p:stCondLst>
                                    <p:cond delay="0"/>
                                  </p:stCondLst>
                                  <p:childTnLst>
                                    <p:set>
                                      <p:cBhvr>
                                        <p:cTn id="220" dur="1" fill="hold">
                                          <p:stCondLst>
                                            <p:cond delay="0"/>
                                          </p:stCondLst>
                                        </p:cTn>
                                        <p:tgtEl>
                                          <p:spTgt spid="135"/>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136"/>
                                        </p:tgtEl>
                                        <p:attrNameLst>
                                          <p:attrName>style.visibility</p:attrName>
                                        </p:attrNameLst>
                                      </p:cBhvr>
                                      <p:to>
                                        <p:strVal val="visible"/>
                                      </p:to>
                                    </p:set>
                                  </p:childTnLst>
                                </p:cTn>
                              </p:par>
                              <p:par>
                                <p:cTn id="223" presetID="3" presetClass="entr" presetSubtype="10" fill="hold" nodeType="withEffect">
                                  <p:stCondLst>
                                    <p:cond delay="0"/>
                                  </p:stCondLst>
                                  <p:childTnLst>
                                    <p:set>
                                      <p:cBhvr>
                                        <p:cTn id="224" dur="1" fill="hold">
                                          <p:stCondLst>
                                            <p:cond delay="0"/>
                                          </p:stCondLst>
                                        </p:cTn>
                                        <p:tgtEl>
                                          <p:spTgt spid="160"/>
                                        </p:tgtEl>
                                        <p:attrNameLst>
                                          <p:attrName>style.visibility</p:attrName>
                                        </p:attrNameLst>
                                      </p:cBhvr>
                                      <p:to>
                                        <p:strVal val="visible"/>
                                      </p:to>
                                    </p:set>
                                    <p:animEffect transition="in" filter="blinds(horizontal)">
                                      <p:cBhvr>
                                        <p:cTn id="225" dur="500"/>
                                        <p:tgtEl>
                                          <p:spTgt spid="160"/>
                                        </p:tgtEl>
                                      </p:cBhvr>
                                    </p:animEffect>
                                  </p:childTnLst>
                                </p:cTn>
                              </p:par>
                              <p:par>
                                <p:cTn id="226" presetID="3" presetClass="entr" presetSubtype="10" fill="hold" nodeType="withEffect">
                                  <p:stCondLst>
                                    <p:cond delay="0"/>
                                  </p:stCondLst>
                                  <p:childTnLst>
                                    <p:set>
                                      <p:cBhvr>
                                        <p:cTn id="227" dur="1" fill="hold">
                                          <p:stCondLst>
                                            <p:cond delay="0"/>
                                          </p:stCondLst>
                                        </p:cTn>
                                        <p:tgtEl>
                                          <p:spTgt spid="161"/>
                                        </p:tgtEl>
                                        <p:attrNameLst>
                                          <p:attrName>style.visibility</p:attrName>
                                        </p:attrNameLst>
                                      </p:cBhvr>
                                      <p:to>
                                        <p:strVal val="visible"/>
                                      </p:to>
                                    </p:set>
                                    <p:animEffect transition="in" filter="blinds(horizontal)">
                                      <p:cBhvr>
                                        <p:cTn id="228" dur="500"/>
                                        <p:tgtEl>
                                          <p:spTgt spid="161"/>
                                        </p:tgtEl>
                                      </p:cBhvr>
                                    </p:animEffect>
                                  </p:childTnLst>
                                </p:cTn>
                              </p:par>
                              <p:par>
                                <p:cTn id="229" presetID="3" presetClass="entr" presetSubtype="10" fill="hold" nodeType="withEffect">
                                  <p:stCondLst>
                                    <p:cond delay="0"/>
                                  </p:stCondLst>
                                  <p:childTnLst>
                                    <p:set>
                                      <p:cBhvr>
                                        <p:cTn id="230" dur="1" fill="hold">
                                          <p:stCondLst>
                                            <p:cond delay="0"/>
                                          </p:stCondLst>
                                        </p:cTn>
                                        <p:tgtEl>
                                          <p:spTgt spid="162"/>
                                        </p:tgtEl>
                                        <p:attrNameLst>
                                          <p:attrName>style.visibility</p:attrName>
                                        </p:attrNameLst>
                                      </p:cBhvr>
                                      <p:to>
                                        <p:strVal val="visible"/>
                                      </p:to>
                                    </p:set>
                                    <p:animEffect transition="in" filter="blinds(horizontal)">
                                      <p:cBhvr>
                                        <p:cTn id="231" dur="500"/>
                                        <p:tgtEl>
                                          <p:spTgt spid="162"/>
                                        </p:tgtEl>
                                      </p:cBhvr>
                                    </p:animEffect>
                                  </p:childTnLst>
                                </p:cTn>
                              </p:par>
                              <p:par>
                                <p:cTn id="232" presetID="3" presetClass="entr" presetSubtype="10" fill="hold" nodeType="withEffect">
                                  <p:stCondLst>
                                    <p:cond delay="0"/>
                                  </p:stCondLst>
                                  <p:childTnLst>
                                    <p:set>
                                      <p:cBhvr>
                                        <p:cTn id="233" dur="1" fill="hold">
                                          <p:stCondLst>
                                            <p:cond delay="0"/>
                                          </p:stCondLst>
                                        </p:cTn>
                                        <p:tgtEl>
                                          <p:spTgt spid="163"/>
                                        </p:tgtEl>
                                        <p:attrNameLst>
                                          <p:attrName>style.visibility</p:attrName>
                                        </p:attrNameLst>
                                      </p:cBhvr>
                                      <p:to>
                                        <p:strVal val="visible"/>
                                      </p:to>
                                    </p:set>
                                    <p:animEffect transition="in" filter="blinds(horizontal)">
                                      <p:cBhvr>
                                        <p:cTn id="234" dur="500"/>
                                        <p:tgtEl>
                                          <p:spTgt spid="163"/>
                                        </p:tgtEl>
                                      </p:cBhvr>
                                    </p:animEffect>
                                  </p:childTnLst>
                                </p:cTn>
                              </p:par>
                              <p:par>
                                <p:cTn id="235" presetID="3" presetClass="entr" presetSubtype="10" fill="hold" nodeType="withEffect">
                                  <p:stCondLst>
                                    <p:cond delay="0"/>
                                  </p:stCondLst>
                                  <p:childTnLst>
                                    <p:set>
                                      <p:cBhvr>
                                        <p:cTn id="236" dur="1" fill="hold">
                                          <p:stCondLst>
                                            <p:cond delay="0"/>
                                          </p:stCondLst>
                                        </p:cTn>
                                        <p:tgtEl>
                                          <p:spTgt spid="164"/>
                                        </p:tgtEl>
                                        <p:attrNameLst>
                                          <p:attrName>style.visibility</p:attrName>
                                        </p:attrNameLst>
                                      </p:cBhvr>
                                      <p:to>
                                        <p:strVal val="visible"/>
                                      </p:to>
                                    </p:set>
                                    <p:animEffect transition="in" filter="blinds(horizontal)">
                                      <p:cBhvr>
                                        <p:cTn id="237" dur="500"/>
                                        <p:tgtEl>
                                          <p:spTgt spid="164"/>
                                        </p:tgtEl>
                                      </p:cBhvr>
                                    </p:animEffect>
                                  </p:childTnLst>
                                </p:cTn>
                              </p:par>
                              <p:par>
                                <p:cTn id="238" presetID="3" presetClass="entr" presetSubtype="10" fill="hold" nodeType="withEffect">
                                  <p:stCondLst>
                                    <p:cond delay="0"/>
                                  </p:stCondLst>
                                  <p:childTnLst>
                                    <p:set>
                                      <p:cBhvr>
                                        <p:cTn id="239" dur="1" fill="hold">
                                          <p:stCondLst>
                                            <p:cond delay="0"/>
                                          </p:stCondLst>
                                        </p:cTn>
                                        <p:tgtEl>
                                          <p:spTgt spid="165"/>
                                        </p:tgtEl>
                                        <p:attrNameLst>
                                          <p:attrName>style.visibility</p:attrName>
                                        </p:attrNameLst>
                                      </p:cBhvr>
                                      <p:to>
                                        <p:strVal val="visible"/>
                                      </p:to>
                                    </p:set>
                                    <p:animEffect transition="in" filter="blinds(horizontal)">
                                      <p:cBhvr>
                                        <p:cTn id="240" dur="500"/>
                                        <p:tgtEl>
                                          <p:spTgt spid="165"/>
                                        </p:tgtEl>
                                      </p:cBhvr>
                                    </p:animEffect>
                                  </p:childTnLst>
                                </p:cTn>
                              </p:par>
                            </p:childTnLst>
                          </p:cTn>
                        </p:par>
                      </p:childTnLst>
                    </p:cTn>
                  </p:par>
                  <p:par>
                    <p:cTn id="241" fill="hold" nodeType="clickPar">
                      <p:stCondLst>
                        <p:cond delay="indefinite"/>
                      </p:stCondLst>
                      <p:childTnLst>
                        <p:par>
                          <p:cTn id="242" fill="hold" nodeType="withGroup">
                            <p:stCondLst>
                              <p:cond delay="0"/>
                            </p:stCondLst>
                            <p:childTnLst>
                              <p:par>
                                <p:cTn id="243" presetID="53" presetClass="entr" presetSubtype="0" fill="hold" nodeType="clickEffect">
                                  <p:stCondLst>
                                    <p:cond delay="0"/>
                                  </p:stCondLst>
                                  <p:childTnLst>
                                    <p:set>
                                      <p:cBhvr>
                                        <p:cTn id="244" dur="1" fill="hold">
                                          <p:stCondLst>
                                            <p:cond delay="0"/>
                                          </p:stCondLst>
                                        </p:cTn>
                                        <p:tgtEl>
                                          <p:spTgt spid="34"/>
                                        </p:tgtEl>
                                        <p:attrNameLst>
                                          <p:attrName>style.visibility</p:attrName>
                                        </p:attrNameLst>
                                      </p:cBhvr>
                                      <p:to>
                                        <p:strVal val="visible"/>
                                      </p:to>
                                    </p:set>
                                    <p:anim calcmode="lin" valueType="num">
                                      <p:cBhvr>
                                        <p:cTn id="245" dur="500" fill="hold"/>
                                        <p:tgtEl>
                                          <p:spTgt spid="34"/>
                                        </p:tgtEl>
                                        <p:attrNameLst>
                                          <p:attrName>ppt_w</p:attrName>
                                        </p:attrNameLst>
                                      </p:cBhvr>
                                      <p:tavLst>
                                        <p:tav tm="0">
                                          <p:val>
                                            <p:fltVal val="0"/>
                                          </p:val>
                                        </p:tav>
                                        <p:tav tm="100000">
                                          <p:val>
                                            <p:strVal val="#ppt_w"/>
                                          </p:val>
                                        </p:tav>
                                      </p:tavLst>
                                    </p:anim>
                                    <p:anim calcmode="lin" valueType="num">
                                      <p:cBhvr>
                                        <p:cTn id="246" dur="500" fill="hold"/>
                                        <p:tgtEl>
                                          <p:spTgt spid="34"/>
                                        </p:tgtEl>
                                        <p:attrNameLst>
                                          <p:attrName>ppt_h</p:attrName>
                                        </p:attrNameLst>
                                      </p:cBhvr>
                                      <p:tavLst>
                                        <p:tav tm="0">
                                          <p:val>
                                            <p:fltVal val="0"/>
                                          </p:val>
                                        </p:tav>
                                        <p:tav tm="100000">
                                          <p:val>
                                            <p:strVal val="#ppt_h"/>
                                          </p:val>
                                        </p:tav>
                                      </p:tavLst>
                                    </p:anim>
                                    <p:animEffect transition="in" filter="fade">
                                      <p:cBhvr>
                                        <p:cTn id="247" dur="500"/>
                                        <p:tgtEl>
                                          <p:spTgt spid="34"/>
                                        </p:tgtEl>
                                      </p:cBhvr>
                                    </p:animEffect>
                                  </p:childTnLst>
                                </p:cTn>
                              </p:par>
                              <p:par>
                                <p:cTn id="248" presetID="53" presetClass="entr" presetSubtype="0" fill="hold" nodeType="withEffect">
                                  <p:stCondLst>
                                    <p:cond delay="0"/>
                                  </p:stCondLst>
                                  <p:childTnLst>
                                    <p:set>
                                      <p:cBhvr>
                                        <p:cTn id="249" dur="1" fill="hold">
                                          <p:stCondLst>
                                            <p:cond delay="0"/>
                                          </p:stCondLst>
                                        </p:cTn>
                                        <p:tgtEl>
                                          <p:spTgt spid="31"/>
                                        </p:tgtEl>
                                        <p:attrNameLst>
                                          <p:attrName>style.visibility</p:attrName>
                                        </p:attrNameLst>
                                      </p:cBhvr>
                                      <p:to>
                                        <p:strVal val="visible"/>
                                      </p:to>
                                    </p:set>
                                    <p:anim calcmode="lin" valueType="num">
                                      <p:cBhvr>
                                        <p:cTn id="250" dur="500" fill="hold"/>
                                        <p:tgtEl>
                                          <p:spTgt spid="31"/>
                                        </p:tgtEl>
                                        <p:attrNameLst>
                                          <p:attrName>ppt_w</p:attrName>
                                        </p:attrNameLst>
                                      </p:cBhvr>
                                      <p:tavLst>
                                        <p:tav tm="0">
                                          <p:val>
                                            <p:fltVal val="0"/>
                                          </p:val>
                                        </p:tav>
                                        <p:tav tm="100000">
                                          <p:val>
                                            <p:strVal val="#ppt_w"/>
                                          </p:val>
                                        </p:tav>
                                      </p:tavLst>
                                    </p:anim>
                                    <p:anim calcmode="lin" valueType="num">
                                      <p:cBhvr>
                                        <p:cTn id="251" dur="500" fill="hold"/>
                                        <p:tgtEl>
                                          <p:spTgt spid="31"/>
                                        </p:tgtEl>
                                        <p:attrNameLst>
                                          <p:attrName>ppt_h</p:attrName>
                                        </p:attrNameLst>
                                      </p:cBhvr>
                                      <p:tavLst>
                                        <p:tav tm="0">
                                          <p:val>
                                            <p:fltVal val="0"/>
                                          </p:val>
                                        </p:tav>
                                        <p:tav tm="100000">
                                          <p:val>
                                            <p:strVal val="#ppt_h"/>
                                          </p:val>
                                        </p:tav>
                                      </p:tavLst>
                                    </p:anim>
                                    <p:animEffect transition="in" filter="fade">
                                      <p:cBhvr>
                                        <p:cTn id="252" dur="500"/>
                                        <p:tgtEl>
                                          <p:spTgt spid="31"/>
                                        </p:tgtEl>
                                      </p:cBhvr>
                                    </p:animEffect>
                                  </p:childTnLst>
                                </p:cTn>
                              </p:par>
                            </p:childTnLst>
                          </p:cTn>
                        </p:par>
                      </p:childTnLst>
                    </p:cTn>
                  </p:par>
                  <p:par>
                    <p:cTn id="253" fill="hold" nodeType="clickPar">
                      <p:stCondLst>
                        <p:cond delay="indefinite"/>
                      </p:stCondLst>
                      <p:childTnLst>
                        <p:par>
                          <p:cTn id="254" fill="hold" nodeType="withGroup">
                            <p:stCondLst>
                              <p:cond delay="0"/>
                            </p:stCondLst>
                            <p:childTnLst>
                              <p:par>
                                <p:cTn id="255" presetID="53" presetClass="entr" presetSubtype="0" fill="hold" nodeType="clickEffect">
                                  <p:stCondLst>
                                    <p:cond delay="0"/>
                                  </p:stCondLst>
                                  <p:childTnLst>
                                    <p:set>
                                      <p:cBhvr>
                                        <p:cTn id="256" dur="1" fill="hold">
                                          <p:stCondLst>
                                            <p:cond delay="0"/>
                                          </p:stCondLst>
                                        </p:cTn>
                                        <p:tgtEl>
                                          <p:spTgt spid="175"/>
                                        </p:tgtEl>
                                        <p:attrNameLst>
                                          <p:attrName>style.visibility</p:attrName>
                                        </p:attrNameLst>
                                      </p:cBhvr>
                                      <p:to>
                                        <p:strVal val="visible"/>
                                      </p:to>
                                    </p:set>
                                    <p:anim calcmode="lin" valueType="num">
                                      <p:cBhvr>
                                        <p:cTn id="257" dur="500" fill="hold"/>
                                        <p:tgtEl>
                                          <p:spTgt spid="175"/>
                                        </p:tgtEl>
                                        <p:attrNameLst>
                                          <p:attrName>ppt_w</p:attrName>
                                        </p:attrNameLst>
                                      </p:cBhvr>
                                      <p:tavLst>
                                        <p:tav tm="0">
                                          <p:val>
                                            <p:fltVal val="0"/>
                                          </p:val>
                                        </p:tav>
                                        <p:tav tm="100000">
                                          <p:val>
                                            <p:strVal val="#ppt_w"/>
                                          </p:val>
                                        </p:tav>
                                      </p:tavLst>
                                    </p:anim>
                                    <p:anim calcmode="lin" valueType="num">
                                      <p:cBhvr>
                                        <p:cTn id="258" dur="500" fill="hold"/>
                                        <p:tgtEl>
                                          <p:spTgt spid="175"/>
                                        </p:tgtEl>
                                        <p:attrNameLst>
                                          <p:attrName>ppt_h</p:attrName>
                                        </p:attrNameLst>
                                      </p:cBhvr>
                                      <p:tavLst>
                                        <p:tav tm="0">
                                          <p:val>
                                            <p:fltVal val="0"/>
                                          </p:val>
                                        </p:tav>
                                        <p:tav tm="100000">
                                          <p:val>
                                            <p:strVal val="#ppt_h"/>
                                          </p:val>
                                        </p:tav>
                                      </p:tavLst>
                                    </p:anim>
                                    <p:animEffect transition="in" filter="fade">
                                      <p:cBhvr>
                                        <p:cTn id="259" dur="500"/>
                                        <p:tgtEl>
                                          <p:spTgt spid="175"/>
                                        </p:tgtEl>
                                      </p:cBhvr>
                                    </p:animEffect>
                                  </p:childTnLst>
                                </p:cTn>
                              </p:par>
                              <p:par>
                                <p:cTn id="260" presetID="53" presetClass="entr" presetSubtype="0" fill="hold" grpId="0" nodeType="withEffect">
                                  <p:stCondLst>
                                    <p:cond delay="0"/>
                                  </p:stCondLst>
                                  <p:childTnLst>
                                    <p:set>
                                      <p:cBhvr>
                                        <p:cTn id="261" dur="1" fill="hold">
                                          <p:stCondLst>
                                            <p:cond delay="0"/>
                                          </p:stCondLst>
                                        </p:cTn>
                                        <p:tgtEl>
                                          <p:spTgt spid="176"/>
                                        </p:tgtEl>
                                        <p:attrNameLst>
                                          <p:attrName>style.visibility</p:attrName>
                                        </p:attrNameLst>
                                      </p:cBhvr>
                                      <p:to>
                                        <p:strVal val="visible"/>
                                      </p:to>
                                    </p:set>
                                    <p:anim calcmode="lin" valueType="num">
                                      <p:cBhvr>
                                        <p:cTn id="262" dur="500" fill="hold"/>
                                        <p:tgtEl>
                                          <p:spTgt spid="176"/>
                                        </p:tgtEl>
                                        <p:attrNameLst>
                                          <p:attrName>ppt_w</p:attrName>
                                        </p:attrNameLst>
                                      </p:cBhvr>
                                      <p:tavLst>
                                        <p:tav tm="0">
                                          <p:val>
                                            <p:fltVal val="0"/>
                                          </p:val>
                                        </p:tav>
                                        <p:tav tm="100000">
                                          <p:val>
                                            <p:strVal val="#ppt_w"/>
                                          </p:val>
                                        </p:tav>
                                      </p:tavLst>
                                    </p:anim>
                                    <p:anim calcmode="lin" valueType="num">
                                      <p:cBhvr>
                                        <p:cTn id="263" dur="500" fill="hold"/>
                                        <p:tgtEl>
                                          <p:spTgt spid="176"/>
                                        </p:tgtEl>
                                        <p:attrNameLst>
                                          <p:attrName>ppt_h</p:attrName>
                                        </p:attrNameLst>
                                      </p:cBhvr>
                                      <p:tavLst>
                                        <p:tav tm="0">
                                          <p:val>
                                            <p:fltVal val="0"/>
                                          </p:val>
                                        </p:tav>
                                        <p:tav tm="100000">
                                          <p:val>
                                            <p:strVal val="#ppt_h"/>
                                          </p:val>
                                        </p:tav>
                                      </p:tavLst>
                                    </p:anim>
                                    <p:animEffect transition="in" filter="fade">
                                      <p:cBhvr>
                                        <p:cTn id="264" dur="500"/>
                                        <p:tgtEl>
                                          <p:spTgt spid="176"/>
                                        </p:tgtEl>
                                      </p:cBhvr>
                                    </p:animEffect>
                                  </p:childTnLst>
                                </p:cTn>
                              </p:par>
                            </p:childTnLst>
                          </p:cTn>
                        </p:par>
                      </p:childTnLst>
                    </p:cTn>
                  </p:par>
                  <p:par>
                    <p:cTn id="265" fill="hold" nodeType="clickPar">
                      <p:stCondLst>
                        <p:cond delay="indefinite"/>
                      </p:stCondLst>
                      <p:childTnLst>
                        <p:par>
                          <p:cTn id="266" fill="hold" nodeType="withGroup">
                            <p:stCondLst>
                              <p:cond delay="0"/>
                            </p:stCondLst>
                            <p:childTnLst>
                              <p:par>
                                <p:cTn id="267" presetID="1" presetClass="exit" presetSubtype="0" fill="hold" nodeType="clickEffect">
                                  <p:stCondLst>
                                    <p:cond delay="0"/>
                                  </p:stCondLst>
                                  <p:childTnLst>
                                    <p:set>
                                      <p:cBhvr>
                                        <p:cTn id="268" dur="1" fill="hold">
                                          <p:stCondLst>
                                            <p:cond delay="0"/>
                                          </p:stCondLst>
                                        </p:cTn>
                                        <p:tgtEl>
                                          <p:spTgt spid="10"/>
                                        </p:tgtEl>
                                        <p:attrNameLst>
                                          <p:attrName>style.visibility</p:attrName>
                                        </p:attrNameLst>
                                      </p:cBhvr>
                                      <p:to>
                                        <p:strVal val="hidden"/>
                                      </p:to>
                                    </p:set>
                                  </p:childTnLst>
                                </p:cTn>
                              </p:par>
                              <p:par>
                                <p:cTn id="269" presetID="1" presetClass="exit" presetSubtype="0" fill="hold" grpId="1" nodeType="withEffect">
                                  <p:stCondLst>
                                    <p:cond delay="0"/>
                                  </p:stCondLst>
                                  <p:childTnLst>
                                    <p:set>
                                      <p:cBhvr>
                                        <p:cTn id="270" dur="1" fill="hold">
                                          <p:stCondLst>
                                            <p:cond delay="0"/>
                                          </p:stCondLst>
                                        </p:cTn>
                                        <p:tgtEl>
                                          <p:spTgt spid="67"/>
                                        </p:tgtEl>
                                        <p:attrNameLst>
                                          <p:attrName>style.visibility</p:attrName>
                                        </p:attrNameLst>
                                      </p:cBhvr>
                                      <p:to>
                                        <p:strVal val="hidden"/>
                                      </p:to>
                                    </p:set>
                                  </p:childTnLst>
                                </p:cTn>
                              </p:par>
                              <p:par>
                                <p:cTn id="271" presetID="1" presetClass="exit" presetSubtype="0" fill="hold" nodeType="withEffect">
                                  <p:stCondLst>
                                    <p:cond delay="0"/>
                                  </p:stCondLst>
                                  <p:childTnLst>
                                    <p:set>
                                      <p:cBhvr>
                                        <p:cTn id="272" dur="1" fill="hold">
                                          <p:stCondLst>
                                            <p:cond delay="0"/>
                                          </p:stCondLst>
                                        </p:cTn>
                                        <p:tgtEl>
                                          <p:spTgt spid="73"/>
                                        </p:tgtEl>
                                        <p:attrNameLst>
                                          <p:attrName>style.visibility</p:attrName>
                                        </p:attrNameLst>
                                      </p:cBhvr>
                                      <p:to>
                                        <p:strVal val="hidden"/>
                                      </p:to>
                                    </p:set>
                                  </p:childTnLst>
                                </p:cTn>
                              </p:par>
                              <p:par>
                                <p:cTn id="273" presetID="1" presetClass="exit" presetSubtype="0" fill="hold" grpId="1" nodeType="withEffect">
                                  <p:stCondLst>
                                    <p:cond delay="0"/>
                                  </p:stCondLst>
                                  <p:childTnLst>
                                    <p:set>
                                      <p:cBhvr>
                                        <p:cTn id="274" dur="1" fill="hold">
                                          <p:stCondLst>
                                            <p:cond delay="0"/>
                                          </p:stCondLst>
                                        </p:cTn>
                                        <p:tgtEl>
                                          <p:spTgt spid="74"/>
                                        </p:tgtEl>
                                        <p:attrNameLst>
                                          <p:attrName>style.visibility</p:attrName>
                                        </p:attrNameLst>
                                      </p:cBhvr>
                                      <p:to>
                                        <p:strVal val="hidden"/>
                                      </p:to>
                                    </p:set>
                                  </p:childTnLst>
                                </p:cTn>
                              </p:par>
                              <p:par>
                                <p:cTn id="275" presetID="1" presetClass="exit" presetSubtype="0" fill="hold" nodeType="withEffect">
                                  <p:stCondLst>
                                    <p:cond delay="0"/>
                                  </p:stCondLst>
                                  <p:childTnLst>
                                    <p:set>
                                      <p:cBhvr>
                                        <p:cTn id="276" dur="1" fill="hold">
                                          <p:stCondLst>
                                            <p:cond delay="0"/>
                                          </p:stCondLst>
                                        </p:cTn>
                                        <p:tgtEl>
                                          <p:spTgt spid="11"/>
                                        </p:tgtEl>
                                        <p:attrNameLst>
                                          <p:attrName>style.visibility</p:attrName>
                                        </p:attrNameLst>
                                      </p:cBhvr>
                                      <p:to>
                                        <p:strVal val="hidden"/>
                                      </p:to>
                                    </p:set>
                                  </p:childTnLst>
                                </p:cTn>
                              </p:par>
                              <p:par>
                                <p:cTn id="277" presetID="1" presetClass="exit" presetSubtype="0" fill="hold" nodeType="withEffect">
                                  <p:stCondLst>
                                    <p:cond delay="0"/>
                                  </p:stCondLst>
                                  <p:childTnLst>
                                    <p:set>
                                      <p:cBhvr>
                                        <p:cTn id="278" dur="1" fill="hold">
                                          <p:stCondLst>
                                            <p:cond delay="0"/>
                                          </p:stCondLst>
                                        </p:cTn>
                                        <p:tgtEl>
                                          <p:spTgt spid="12"/>
                                        </p:tgtEl>
                                        <p:attrNameLst>
                                          <p:attrName>style.visibility</p:attrName>
                                        </p:attrNameLst>
                                      </p:cBhvr>
                                      <p:to>
                                        <p:strVal val="hidden"/>
                                      </p:to>
                                    </p:set>
                                  </p:childTnLst>
                                </p:cTn>
                              </p:par>
                              <p:par>
                                <p:cTn id="279" presetID="1" presetClass="exit" presetSubtype="0" fill="hold" nodeType="withEffect">
                                  <p:stCondLst>
                                    <p:cond delay="0"/>
                                  </p:stCondLst>
                                  <p:childTnLst>
                                    <p:set>
                                      <p:cBhvr>
                                        <p:cTn id="280" dur="1" fill="hold">
                                          <p:stCondLst>
                                            <p:cond delay="0"/>
                                          </p:stCondLst>
                                        </p:cTn>
                                        <p:tgtEl>
                                          <p:spTgt spid="82"/>
                                        </p:tgtEl>
                                        <p:attrNameLst>
                                          <p:attrName>style.visibility</p:attrName>
                                        </p:attrNameLst>
                                      </p:cBhvr>
                                      <p:to>
                                        <p:strVal val="hidden"/>
                                      </p:to>
                                    </p:set>
                                  </p:childTnLst>
                                </p:cTn>
                              </p:par>
                              <p:par>
                                <p:cTn id="281" presetID="1" presetClass="exit" presetSubtype="0" fill="hold" nodeType="withEffect">
                                  <p:stCondLst>
                                    <p:cond delay="0"/>
                                  </p:stCondLst>
                                  <p:childTnLst>
                                    <p:set>
                                      <p:cBhvr>
                                        <p:cTn id="282" dur="1" fill="hold">
                                          <p:stCondLst>
                                            <p:cond delay="0"/>
                                          </p:stCondLst>
                                        </p:cTn>
                                        <p:tgtEl>
                                          <p:spTgt spid="83"/>
                                        </p:tgtEl>
                                        <p:attrNameLst>
                                          <p:attrName>style.visibility</p:attrName>
                                        </p:attrNameLst>
                                      </p:cBhvr>
                                      <p:to>
                                        <p:strVal val="hidden"/>
                                      </p:to>
                                    </p:set>
                                  </p:childTnLst>
                                </p:cTn>
                              </p:par>
                              <p:par>
                                <p:cTn id="283" presetID="1" presetClass="exit" presetSubtype="0" fill="hold" nodeType="withEffect">
                                  <p:stCondLst>
                                    <p:cond delay="0"/>
                                  </p:stCondLst>
                                  <p:childTnLst>
                                    <p:set>
                                      <p:cBhvr>
                                        <p:cTn id="284" dur="1" fill="hold">
                                          <p:stCondLst>
                                            <p:cond delay="0"/>
                                          </p:stCondLst>
                                        </p:cTn>
                                        <p:tgtEl>
                                          <p:spTgt spid="84"/>
                                        </p:tgtEl>
                                        <p:attrNameLst>
                                          <p:attrName>style.visibility</p:attrName>
                                        </p:attrNameLst>
                                      </p:cBhvr>
                                      <p:to>
                                        <p:strVal val="hidden"/>
                                      </p:to>
                                    </p:set>
                                  </p:childTnLst>
                                </p:cTn>
                              </p:par>
                              <p:par>
                                <p:cTn id="285" presetID="1" presetClass="exit" presetSubtype="0" fill="hold" nodeType="withEffect">
                                  <p:stCondLst>
                                    <p:cond delay="0"/>
                                  </p:stCondLst>
                                  <p:childTnLst>
                                    <p:set>
                                      <p:cBhvr>
                                        <p:cTn id="286" dur="1" fill="hold">
                                          <p:stCondLst>
                                            <p:cond delay="0"/>
                                          </p:stCondLst>
                                        </p:cTn>
                                        <p:tgtEl>
                                          <p:spTgt spid="85"/>
                                        </p:tgtEl>
                                        <p:attrNameLst>
                                          <p:attrName>style.visibility</p:attrName>
                                        </p:attrNameLst>
                                      </p:cBhvr>
                                      <p:to>
                                        <p:strVal val="hidden"/>
                                      </p:to>
                                    </p:set>
                                  </p:childTnLst>
                                </p:cTn>
                              </p:par>
                              <p:par>
                                <p:cTn id="287" presetID="1" presetClass="exit" presetSubtype="0" fill="hold" nodeType="withEffect">
                                  <p:stCondLst>
                                    <p:cond delay="0"/>
                                  </p:stCondLst>
                                  <p:childTnLst>
                                    <p:set>
                                      <p:cBhvr>
                                        <p:cTn id="288" dur="1" fill="hold">
                                          <p:stCondLst>
                                            <p:cond delay="0"/>
                                          </p:stCondLst>
                                        </p:cTn>
                                        <p:tgtEl>
                                          <p:spTgt spid="86"/>
                                        </p:tgtEl>
                                        <p:attrNameLst>
                                          <p:attrName>style.visibility</p:attrName>
                                        </p:attrNameLst>
                                      </p:cBhvr>
                                      <p:to>
                                        <p:strVal val="hidden"/>
                                      </p:to>
                                    </p:set>
                                  </p:childTnLst>
                                </p:cTn>
                              </p:par>
                              <p:par>
                                <p:cTn id="289" presetID="1" presetClass="exit" presetSubtype="0" fill="hold" nodeType="withEffect">
                                  <p:stCondLst>
                                    <p:cond delay="0"/>
                                  </p:stCondLst>
                                  <p:childTnLst>
                                    <p:set>
                                      <p:cBhvr>
                                        <p:cTn id="290" dur="1" fill="hold">
                                          <p:stCondLst>
                                            <p:cond delay="0"/>
                                          </p:stCondLst>
                                        </p:cTn>
                                        <p:tgtEl>
                                          <p:spTgt spid="87"/>
                                        </p:tgtEl>
                                        <p:attrNameLst>
                                          <p:attrName>style.visibility</p:attrName>
                                        </p:attrNameLst>
                                      </p:cBhvr>
                                      <p:to>
                                        <p:strVal val="hidden"/>
                                      </p:to>
                                    </p:set>
                                  </p:childTnLst>
                                </p:cTn>
                              </p:par>
                              <p:par>
                                <p:cTn id="291" presetID="1" presetClass="exit" presetSubtype="0" fill="hold" nodeType="withEffect">
                                  <p:stCondLst>
                                    <p:cond delay="0"/>
                                  </p:stCondLst>
                                  <p:childTnLst>
                                    <p:set>
                                      <p:cBhvr>
                                        <p:cTn id="292" dur="1" fill="hold">
                                          <p:stCondLst>
                                            <p:cond delay="0"/>
                                          </p:stCondLst>
                                        </p:cTn>
                                        <p:tgtEl>
                                          <p:spTgt spid="88"/>
                                        </p:tgtEl>
                                        <p:attrNameLst>
                                          <p:attrName>style.visibility</p:attrName>
                                        </p:attrNameLst>
                                      </p:cBhvr>
                                      <p:to>
                                        <p:strVal val="hidden"/>
                                      </p:to>
                                    </p:set>
                                  </p:childTnLst>
                                </p:cTn>
                              </p:par>
                              <p:par>
                                <p:cTn id="293" presetID="1" presetClass="exit" presetSubtype="0" fill="hold" nodeType="withEffect">
                                  <p:stCondLst>
                                    <p:cond delay="0"/>
                                  </p:stCondLst>
                                  <p:childTnLst>
                                    <p:set>
                                      <p:cBhvr>
                                        <p:cTn id="294" dur="1" fill="hold">
                                          <p:stCondLst>
                                            <p:cond delay="0"/>
                                          </p:stCondLst>
                                        </p:cTn>
                                        <p:tgtEl>
                                          <p:spTgt spid="89"/>
                                        </p:tgtEl>
                                        <p:attrNameLst>
                                          <p:attrName>style.visibility</p:attrName>
                                        </p:attrNameLst>
                                      </p:cBhvr>
                                      <p:to>
                                        <p:strVal val="hidden"/>
                                      </p:to>
                                    </p:set>
                                  </p:childTnLst>
                                </p:cTn>
                              </p:par>
                              <p:par>
                                <p:cTn id="295" presetID="1" presetClass="exit" presetSubtype="0" fill="hold" nodeType="withEffect">
                                  <p:stCondLst>
                                    <p:cond delay="0"/>
                                  </p:stCondLst>
                                  <p:childTnLst>
                                    <p:set>
                                      <p:cBhvr>
                                        <p:cTn id="296" dur="1" fill="hold">
                                          <p:stCondLst>
                                            <p:cond delay="0"/>
                                          </p:stCondLst>
                                        </p:cTn>
                                        <p:tgtEl>
                                          <p:spTgt spid="90"/>
                                        </p:tgtEl>
                                        <p:attrNameLst>
                                          <p:attrName>style.visibility</p:attrName>
                                        </p:attrNameLst>
                                      </p:cBhvr>
                                      <p:to>
                                        <p:strVal val="hidden"/>
                                      </p:to>
                                    </p:set>
                                  </p:childTnLst>
                                </p:cTn>
                              </p:par>
                              <p:par>
                                <p:cTn id="297" presetID="1" presetClass="exit" presetSubtype="0" fill="hold" nodeType="withEffect">
                                  <p:stCondLst>
                                    <p:cond delay="0"/>
                                  </p:stCondLst>
                                  <p:childTnLst>
                                    <p:set>
                                      <p:cBhvr>
                                        <p:cTn id="298" dur="1" fill="hold">
                                          <p:stCondLst>
                                            <p:cond delay="0"/>
                                          </p:stCondLst>
                                        </p:cTn>
                                        <p:tgtEl>
                                          <p:spTgt spid="91"/>
                                        </p:tgtEl>
                                        <p:attrNameLst>
                                          <p:attrName>style.visibility</p:attrName>
                                        </p:attrNameLst>
                                      </p:cBhvr>
                                      <p:to>
                                        <p:strVal val="hidden"/>
                                      </p:to>
                                    </p:set>
                                  </p:childTnLst>
                                </p:cTn>
                              </p:par>
                              <p:par>
                                <p:cTn id="299" presetID="1" presetClass="exit" presetSubtype="0" fill="hold" nodeType="withEffect">
                                  <p:stCondLst>
                                    <p:cond delay="0"/>
                                  </p:stCondLst>
                                  <p:childTnLst>
                                    <p:set>
                                      <p:cBhvr>
                                        <p:cTn id="300" dur="1" fill="hold">
                                          <p:stCondLst>
                                            <p:cond delay="0"/>
                                          </p:stCondLst>
                                        </p:cTn>
                                        <p:tgtEl>
                                          <p:spTgt spid="97"/>
                                        </p:tgtEl>
                                        <p:attrNameLst>
                                          <p:attrName>style.visibility</p:attrName>
                                        </p:attrNameLst>
                                      </p:cBhvr>
                                      <p:to>
                                        <p:strVal val="hidden"/>
                                      </p:to>
                                    </p:set>
                                  </p:childTnLst>
                                </p:cTn>
                              </p:par>
                              <p:par>
                                <p:cTn id="301" presetID="1" presetClass="exit" presetSubtype="0" fill="hold" nodeType="withEffect">
                                  <p:stCondLst>
                                    <p:cond delay="0"/>
                                  </p:stCondLst>
                                  <p:childTnLst>
                                    <p:set>
                                      <p:cBhvr>
                                        <p:cTn id="302" dur="1" fill="hold">
                                          <p:stCondLst>
                                            <p:cond delay="0"/>
                                          </p:stCondLst>
                                        </p:cTn>
                                        <p:tgtEl>
                                          <p:spTgt spid="98"/>
                                        </p:tgtEl>
                                        <p:attrNameLst>
                                          <p:attrName>style.visibility</p:attrName>
                                        </p:attrNameLst>
                                      </p:cBhvr>
                                      <p:to>
                                        <p:strVal val="hidden"/>
                                      </p:to>
                                    </p:set>
                                  </p:childTnLst>
                                </p:cTn>
                              </p:par>
                              <p:par>
                                <p:cTn id="303" presetID="1" presetClass="exit" presetSubtype="0" fill="hold" nodeType="withEffect">
                                  <p:stCondLst>
                                    <p:cond delay="0"/>
                                  </p:stCondLst>
                                  <p:childTnLst>
                                    <p:set>
                                      <p:cBhvr>
                                        <p:cTn id="304" dur="1" fill="hold">
                                          <p:stCondLst>
                                            <p:cond delay="0"/>
                                          </p:stCondLst>
                                        </p:cTn>
                                        <p:tgtEl>
                                          <p:spTgt spid="99"/>
                                        </p:tgtEl>
                                        <p:attrNameLst>
                                          <p:attrName>style.visibility</p:attrName>
                                        </p:attrNameLst>
                                      </p:cBhvr>
                                      <p:to>
                                        <p:strVal val="hidden"/>
                                      </p:to>
                                    </p:set>
                                  </p:childTnLst>
                                </p:cTn>
                              </p:par>
                              <p:par>
                                <p:cTn id="305" presetID="1" presetClass="exit" presetSubtype="0" fill="hold" nodeType="withEffect">
                                  <p:stCondLst>
                                    <p:cond delay="0"/>
                                  </p:stCondLst>
                                  <p:childTnLst>
                                    <p:set>
                                      <p:cBhvr>
                                        <p:cTn id="306" dur="1" fill="hold">
                                          <p:stCondLst>
                                            <p:cond delay="0"/>
                                          </p:stCondLst>
                                        </p:cTn>
                                        <p:tgtEl>
                                          <p:spTgt spid="100"/>
                                        </p:tgtEl>
                                        <p:attrNameLst>
                                          <p:attrName>style.visibility</p:attrName>
                                        </p:attrNameLst>
                                      </p:cBhvr>
                                      <p:to>
                                        <p:strVal val="hidden"/>
                                      </p:to>
                                    </p:set>
                                  </p:childTnLst>
                                </p:cTn>
                              </p:par>
                              <p:par>
                                <p:cTn id="307" presetID="1" presetClass="exit" presetSubtype="0" fill="hold" nodeType="withEffect">
                                  <p:stCondLst>
                                    <p:cond delay="0"/>
                                  </p:stCondLst>
                                  <p:childTnLst>
                                    <p:set>
                                      <p:cBhvr>
                                        <p:cTn id="308" dur="1" fill="hold">
                                          <p:stCondLst>
                                            <p:cond delay="0"/>
                                          </p:stCondLst>
                                        </p:cTn>
                                        <p:tgtEl>
                                          <p:spTgt spid="101"/>
                                        </p:tgtEl>
                                        <p:attrNameLst>
                                          <p:attrName>style.visibility</p:attrName>
                                        </p:attrNameLst>
                                      </p:cBhvr>
                                      <p:to>
                                        <p:strVal val="hidden"/>
                                      </p:to>
                                    </p:set>
                                  </p:childTnLst>
                                </p:cTn>
                              </p:par>
                              <p:par>
                                <p:cTn id="309" presetID="1" presetClass="exit" presetSubtype="0" fill="hold" nodeType="withEffect">
                                  <p:stCondLst>
                                    <p:cond delay="0"/>
                                  </p:stCondLst>
                                  <p:childTnLst>
                                    <p:set>
                                      <p:cBhvr>
                                        <p:cTn id="310" dur="1" fill="hold">
                                          <p:stCondLst>
                                            <p:cond delay="0"/>
                                          </p:stCondLst>
                                        </p:cTn>
                                        <p:tgtEl>
                                          <p:spTgt spid="102"/>
                                        </p:tgtEl>
                                        <p:attrNameLst>
                                          <p:attrName>style.visibility</p:attrName>
                                        </p:attrNameLst>
                                      </p:cBhvr>
                                      <p:to>
                                        <p:strVal val="hidden"/>
                                      </p:to>
                                    </p:set>
                                  </p:childTnLst>
                                </p:cTn>
                              </p:par>
                              <p:par>
                                <p:cTn id="311" presetID="1" presetClass="exit" presetSubtype="0" fill="hold" nodeType="withEffect">
                                  <p:stCondLst>
                                    <p:cond delay="0"/>
                                  </p:stCondLst>
                                  <p:childTnLst>
                                    <p:set>
                                      <p:cBhvr>
                                        <p:cTn id="312" dur="1" fill="hold">
                                          <p:stCondLst>
                                            <p:cond delay="0"/>
                                          </p:stCondLst>
                                        </p:cTn>
                                        <p:tgtEl>
                                          <p:spTgt spid="103"/>
                                        </p:tgtEl>
                                        <p:attrNameLst>
                                          <p:attrName>style.visibility</p:attrName>
                                        </p:attrNameLst>
                                      </p:cBhvr>
                                      <p:to>
                                        <p:strVal val="hidden"/>
                                      </p:to>
                                    </p:set>
                                  </p:childTnLst>
                                </p:cTn>
                              </p:par>
                              <p:par>
                                <p:cTn id="313" presetID="1" presetClass="exit" presetSubtype="0" fill="hold" nodeType="withEffect">
                                  <p:stCondLst>
                                    <p:cond delay="0"/>
                                  </p:stCondLst>
                                  <p:childTnLst>
                                    <p:set>
                                      <p:cBhvr>
                                        <p:cTn id="314" dur="1" fill="hold">
                                          <p:stCondLst>
                                            <p:cond delay="0"/>
                                          </p:stCondLst>
                                        </p:cTn>
                                        <p:tgtEl>
                                          <p:spTgt spid="104"/>
                                        </p:tgtEl>
                                        <p:attrNameLst>
                                          <p:attrName>style.visibility</p:attrName>
                                        </p:attrNameLst>
                                      </p:cBhvr>
                                      <p:to>
                                        <p:strVal val="hidden"/>
                                      </p:to>
                                    </p:set>
                                  </p:childTnLst>
                                </p:cTn>
                              </p:par>
                              <p:par>
                                <p:cTn id="315" presetID="1" presetClass="exit" presetSubtype="0" fill="hold" nodeType="withEffect">
                                  <p:stCondLst>
                                    <p:cond delay="0"/>
                                  </p:stCondLst>
                                  <p:childTnLst>
                                    <p:set>
                                      <p:cBhvr>
                                        <p:cTn id="316" dur="1" fill="hold">
                                          <p:stCondLst>
                                            <p:cond delay="0"/>
                                          </p:stCondLst>
                                        </p:cTn>
                                        <p:tgtEl>
                                          <p:spTgt spid="105"/>
                                        </p:tgtEl>
                                        <p:attrNameLst>
                                          <p:attrName>style.visibility</p:attrName>
                                        </p:attrNameLst>
                                      </p:cBhvr>
                                      <p:to>
                                        <p:strVal val="hidden"/>
                                      </p:to>
                                    </p:set>
                                  </p:childTnLst>
                                </p:cTn>
                              </p:par>
                              <p:par>
                                <p:cTn id="317" presetID="1" presetClass="exit" presetSubtype="0" fill="hold" nodeType="withEffect">
                                  <p:stCondLst>
                                    <p:cond delay="0"/>
                                  </p:stCondLst>
                                  <p:childTnLst>
                                    <p:set>
                                      <p:cBhvr>
                                        <p:cTn id="318" dur="1" fill="hold">
                                          <p:stCondLst>
                                            <p:cond delay="0"/>
                                          </p:stCondLst>
                                        </p:cTn>
                                        <p:tgtEl>
                                          <p:spTgt spid="106"/>
                                        </p:tgtEl>
                                        <p:attrNameLst>
                                          <p:attrName>style.visibility</p:attrName>
                                        </p:attrNameLst>
                                      </p:cBhvr>
                                      <p:to>
                                        <p:strVal val="hidden"/>
                                      </p:to>
                                    </p:set>
                                  </p:childTnLst>
                                </p:cTn>
                              </p:par>
                              <p:par>
                                <p:cTn id="319" presetID="1" presetClass="exit" presetSubtype="0" fill="hold" nodeType="withEffect">
                                  <p:stCondLst>
                                    <p:cond delay="0"/>
                                  </p:stCondLst>
                                  <p:childTnLst>
                                    <p:set>
                                      <p:cBhvr>
                                        <p:cTn id="320" dur="1" fill="hold">
                                          <p:stCondLst>
                                            <p:cond delay="0"/>
                                          </p:stCondLst>
                                        </p:cTn>
                                        <p:tgtEl>
                                          <p:spTgt spid="107"/>
                                        </p:tgtEl>
                                        <p:attrNameLst>
                                          <p:attrName>style.visibility</p:attrName>
                                        </p:attrNameLst>
                                      </p:cBhvr>
                                      <p:to>
                                        <p:strVal val="hidden"/>
                                      </p:to>
                                    </p:set>
                                  </p:childTnLst>
                                </p:cTn>
                              </p:par>
                              <p:par>
                                <p:cTn id="321" presetID="1" presetClass="exit" presetSubtype="0" fill="hold" nodeType="withEffect">
                                  <p:stCondLst>
                                    <p:cond delay="0"/>
                                  </p:stCondLst>
                                  <p:childTnLst>
                                    <p:set>
                                      <p:cBhvr>
                                        <p:cTn id="322" dur="1" fill="hold">
                                          <p:stCondLst>
                                            <p:cond delay="0"/>
                                          </p:stCondLst>
                                        </p:cTn>
                                        <p:tgtEl>
                                          <p:spTgt spid="108"/>
                                        </p:tgtEl>
                                        <p:attrNameLst>
                                          <p:attrName>style.visibility</p:attrName>
                                        </p:attrNameLst>
                                      </p:cBhvr>
                                      <p:to>
                                        <p:strVal val="hidden"/>
                                      </p:to>
                                    </p:set>
                                  </p:childTnLst>
                                </p:cTn>
                              </p:par>
                              <p:par>
                                <p:cTn id="323" presetID="1" presetClass="exit" presetSubtype="0" fill="hold" nodeType="withEffect">
                                  <p:stCondLst>
                                    <p:cond delay="0"/>
                                  </p:stCondLst>
                                  <p:childTnLst>
                                    <p:set>
                                      <p:cBhvr>
                                        <p:cTn id="324" dur="1" fill="hold">
                                          <p:stCondLst>
                                            <p:cond delay="0"/>
                                          </p:stCondLst>
                                        </p:cTn>
                                        <p:tgtEl>
                                          <p:spTgt spid="109"/>
                                        </p:tgtEl>
                                        <p:attrNameLst>
                                          <p:attrName>style.visibility</p:attrName>
                                        </p:attrNameLst>
                                      </p:cBhvr>
                                      <p:to>
                                        <p:strVal val="hidden"/>
                                      </p:to>
                                    </p:set>
                                  </p:childTnLst>
                                </p:cTn>
                              </p:par>
                              <p:par>
                                <p:cTn id="325" presetID="1" presetClass="exit" presetSubtype="0" fill="hold" nodeType="withEffect">
                                  <p:stCondLst>
                                    <p:cond delay="0"/>
                                  </p:stCondLst>
                                  <p:childTnLst>
                                    <p:set>
                                      <p:cBhvr>
                                        <p:cTn id="326" dur="1" fill="hold">
                                          <p:stCondLst>
                                            <p:cond delay="0"/>
                                          </p:stCondLst>
                                        </p:cTn>
                                        <p:tgtEl>
                                          <p:spTgt spid="110"/>
                                        </p:tgtEl>
                                        <p:attrNameLst>
                                          <p:attrName>style.visibility</p:attrName>
                                        </p:attrNameLst>
                                      </p:cBhvr>
                                      <p:to>
                                        <p:strVal val="hidden"/>
                                      </p:to>
                                    </p:set>
                                  </p:childTnLst>
                                </p:cTn>
                              </p:par>
                              <p:par>
                                <p:cTn id="327" presetID="1" presetClass="exit" presetSubtype="0" fill="hold" nodeType="withEffect">
                                  <p:stCondLst>
                                    <p:cond delay="0"/>
                                  </p:stCondLst>
                                  <p:childTnLst>
                                    <p:set>
                                      <p:cBhvr>
                                        <p:cTn id="328" dur="1" fill="hold">
                                          <p:stCondLst>
                                            <p:cond delay="0"/>
                                          </p:stCondLst>
                                        </p:cTn>
                                        <p:tgtEl>
                                          <p:spTgt spid="111"/>
                                        </p:tgtEl>
                                        <p:attrNameLst>
                                          <p:attrName>style.visibility</p:attrName>
                                        </p:attrNameLst>
                                      </p:cBhvr>
                                      <p:to>
                                        <p:strVal val="hidden"/>
                                      </p:to>
                                    </p:set>
                                  </p:childTnLst>
                                </p:cTn>
                              </p:par>
                              <p:par>
                                <p:cTn id="329" presetID="1" presetClass="exit" presetSubtype="0" fill="hold" nodeType="withEffect">
                                  <p:stCondLst>
                                    <p:cond delay="0"/>
                                  </p:stCondLst>
                                  <p:childTnLst>
                                    <p:set>
                                      <p:cBhvr>
                                        <p:cTn id="330" dur="1" fill="hold">
                                          <p:stCondLst>
                                            <p:cond delay="0"/>
                                          </p:stCondLst>
                                        </p:cTn>
                                        <p:tgtEl>
                                          <p:spTgt spid="112"/>
                                        </p:tgtEl>
                                        <p:attrNameLst>
                                          <p:attrName>style.visibility</p:attrName>
                                        </p:attrNameLst>
                                      </p:cBhvr>
                                      <p:to>
                                        <p:strVal val="hidden"/>
                                      </p:to>
                                    </p:set>
                                  </p:childTnLst>
                                </p:cTn>
                              </p:par>
                              <p:par>
                                <p:cTn id="331" presetID="1" presetClass="exit" presetSubtype="0" fill="hold" nodeType="withEffect">
                                  <p:stCondLst>
                                    <p:cond delay="0"/>
                                  </p:stCondLst>
                                  <p:childTnLst>
                                    <p:set>
                                      <p:cBhvr>
                                        <p:cTn id="332" dur="1" fill="hold">
                                          <p:stCondLst>
                                            <p:cond delay="0"/>
                                          </p:stCondLst>
                                        </p:cTn>
                                        <p:tgtEl>
                                          <p:spTgt spid="113"/>
                                        </p:tgtEl>
                                        <p:attrNameLst>
                                          <p:attrName>style.visibility</p:attrName>
                                        </p:attrNameLst>
                                      </p:cBhvr>
                                      <p:to>
                                        <p:strVal val="hidden"/>
                                      </p:to>
                                    </p:set>
                                  </p:childTnLst>
                                </p:cTn>
                              </p:par>
                              <p:par>
                                <p:cTn id="333" presetID="1" presetClass="exit" presetSubtype="0" fill="hold" nodeType="withEffect">
                                  <p:stCondLst>
                                    <p:cond delay="0"/>
                                  </p:stCondLst>
                                  <p:childTnLst>
                                    <p:set>
                                      <p:cBhvr>
                                        <p:cTn id="334" dur="1" fill="hold">
                                          <p:stCondLst>
                                            <p:cond delay="0"/>
                                          </p:stCondLst>
                                        </p:cTn>
                                        <p:tgtEl>
                                          <p:spTgt spid="114"/>
                                        </p:tgtEl>
                                        <p:attrNameLst>
                                          <p:attrName>style.visibility</p:attrName>
                                        </p:attrNameLst>
                                      </p:cBhvr>
                                      <p:to>
                                        <p:strVal val="hidden"/>
                                      </p:to>
                                    </p:set>
                                  </p:childTnLst>
                                </p:cTn>
                              </p:par>
                              <p:par>
                                <p:cTn id="335" presetID="1" presetClass="exit" presetSubtype="0" fill="hold" nodeType="withEffect">
                                  <p:stCondLst>
                                    <p:cond delay="0"/>
                                  </p:stCondLst>
                                  <p:childTnLst>
                                    <p:set>
                                      <p:cBhvr>
                                        <p:cTn id="336" dur="1" fill="hold">
                                          <p:stCondLst>
                                            <p:cond delay="0"/>
                                          </p:stCondLst>
                                        </p:cTn>
                                        <p:tgtEl>
                                          <p:spTgt spid="13"/>
                                        </p:tgtEl>
                                        <p:attrNameLst>
                                          <p:attrName>style.visibility</p:attrName>
                                        </p:attrNameLst>
                                      </p:cBhvr>
                                      <p:to>
                                        <p:strVal val="hidden"/>
                                      </p:to>
                                    </p:set>
                                  </p:childTnLst>
                                </p:cTn>
                              </p:par>
                              <p:par>
                                <p:cTn id="337" presetID="1" presetClass="exit" presetSubtype="0" fill="hold" nodeType="withEffect">
                                  <p:stCondLst>
                                    <p:cond delay="0"/>
                                  </p:stCondLst>
                                  <p:childTnLst>
                                    <p:set>
                                      <p:cBhvr>
                                        <p:cTn id="338" dur="1" fill="hold">
                                          <p:stCondLst>
                                            <p:cond delay="0"/>
                                          </p:stCondLst>
                                        </p:cTn>
                                        <p:tgtEl>
                                          <p:spTgt spid="15"/>
                                        </p:tgtEl>
                                        <p:attrNameLst>
                                          <p:attrName>style.visibility</p:attrName>
                                        </p:attrNameLst>
                                      </p:cBhvr>
                                      <p:to>
                                        <p:strVal val="hidden"/>
                                      </p:to>
                                    </p:set>
                                  </p:childTnLst>
                                </p:cTn>
                              </p:par>
                              <p:par>
                                <p:cTn id="339" presetID="1" presetClass="exit" presetSubtype="0" fill="hold" grpId="1" nodeType="withEffect">
                                  <p:stCondLst>
                                    <p:cond delay="0"/>
                                  </p:stCondLst>
                                  <p:childTnLst>
                                    <p:set>
                                      <p:cBhvr>
                                        <p:cTn id="340" dur="1" fill="hold">
                                          <p:stCondLst>
                                            <p:cond delay="0"/>
                                          </p:stCondLst>
                                        </p:cTn>
                                        <p:tgtEl>
                                          <p:spTgt spid="124"/>
                                        </p:tgtEl>
                                        <p:attrNameLst>
                                          <p:attrName>style.visibility</p:attrName>
                                        </p:attrNameLst>
                                      </p:cBhvr>
                                      <p:to>
                                        <p:strVal val="hidden"/>
                                      </p:to>
                                    </p:set>
                                  </p:childTnLst>
                                </p:cTn>
                              </p:par>
                            </p:childTnLst>
                          </p:cTn>
                        </p:par>
                      </p:childTnLst>
                    </p:cTn>
                  </p:par>
                  <p:par>
                    <p:cTn id="341" fill="hold" nodeType="clickPar">
                      <p:stCondLst>
                        <p:cond delay="indefinite"/>
                      </p:stCondLst>
                      <p:childTnLst>
                        <p:par>
                          <p:cTn id="342" fill="hold" nodeType="withGroup">
                            <p:stCondLst>
                              <p:cond delay="0"/>
                            </p:stCondLst>
                            <p:childTnLst>
                              <p:par>
                                <p:cTn id="343" presetID="3" presetClass="entr" presetSubtype="10" fill="hold" nodeType="clickEffect">
                                  <p:stCondLst>
                                    <p:cond delay="0"/>
                                  </p:stCondLst>
                                  <p:childTnLst>
                                    <p:set>
                                      <p:cBhvr>
                                        <p:cTn id="344" dur="1" fill="hold">
                                          <p:stCondLst>
                                            <p:cond delay="0"/>
                                          </p:stCondLst>
                                        </p:cTn>
                                        <p:tgtEl>
                                          <p:spTgt spid="22"/>
                                        </p:tgtEl>
                                        <p:attrNameLst>
                                          <p:attrName>style.visibility</p:attrName>
                                        </p:attrNameLst>
                                      </p:cBhvr>
                                      <p:to>
                                        <p:strVal val="visible"/>
                                      </p:to>
                                    </p:set>
                                    <p:animEffect transition="in" filter="blinds(horizontal)">
                                      <p:cBhvr>
                                        <p:cTn id="345" dur="500"/>
                                        <p:tgtEl>
                                          <p:spTgt spid="22"/>
                                        </p:tgtEl>
                                      </p:cBhvr>
                                    </p:animEffect>
                                  </p:childTnLst>
                                </p:cTn>
                              </p:par>
                              <p:par>
                                <p:cTn id="346" presetID="3" presetClass="entr" presetSubtype="10" fill="hold" grpId="0" nodeType="withEffect">
                                  <p:stCondLst>
                                    <p:cond delay="0"/>
                                  </p:stCondLst>
                                  <p:childTnLst>
                                    <p:set>
                                      <p:cBhvr>
                                        <p:cTn id="347" dur="1" fill="hold">
                                          <p:stCondLst>
                                            <p:cond delay="0"/>
                                          </p:stCondLst>
                                        </p:cTn>
                                        <p:tgtEl>
                                          <p:spTgt spid="142"/>
                                        </p:tgtEl>
                                        <p:attrNameLst>
                                          <p:attrName>style.visibility</p:attrName>
                                        </p:attrNameLst>
                                      </p:cBhvr>
                                      <p:to>
                                        <p:strVal val="visible"/>
                                      </p:to>
                                    </p:set>
                                    <p:animEffect transition="in" filter="blinds(horizontal)">
                                      <p:cBhvr>
                                        <p:cTn id="348" dur="500"/>
                                        <p:tgtEl>
                                          <p:spTgt spid="142"/>
                                        </p:tgtEl>
                                      </p:cBhvr>
                                    </p:animEffect>
                                  </p:childTnLst>
                                </p:cTn>
                              </p:par>
                            </p:childTnLst>
                          </p:cTn>
                        </p:par>
                      </p:childTnLst>
                    </p:cTn>
                  </p:par>
                  <p:par>
                    <p:cTn id="349" fill="hold" nodeType="clickPar">
                      <p:stCondLst>
                        <p:cond delay="indefinite"/>
                      </p:stCondLst>
                      <p:childTnLst>
                        <p:par>
                          <p:cTn id="350" fill="hold" nodeType="withGroup">
                            <p:stCondLst>
                              <p:cond delay="0"/>
                            </p:stCondLst>
                            <p:childTnLst>
                              <p:par>
                                <p:cTn id="351" presetID="42" presetClass="entr" presetSubtype="0" fill="hold" nodeType="clickEffect">
                                  <p:stCondLst>
                                    <p:cond delay="0"/>
                                  </p:stCondLst>
                                  <p:childTnLst>
                                    <p:set>
                                      <p:cBhvr>
                                        <p:cTn id="352" dur="1" fill="hold">
                                          <p:stCondLst>
                                            <p:cond delay="0"/>
                                          </p:stCondLst>
                                        </p:cTn>
                                        <p:tgtEl>
                                          <p:spTgt spid="23"/>
                                        </p:tgtEl>
                                        <p:attrNameLst>
                                          <p:attrName>style.visibility</p:attrName>
                                        </p:attrNameLst>
                                      </p:cBhvr>
                                      <p:to>
                                        <p:strVal val="visible"/>
                                      </p:to>
                                    </p:set>
                                    <p:animEffect transition="in" filter="fade">
                                      <p:cBhvr>
                                        <p:cTn id="353" dur="1000"/>
                                        <p:tgtEl>
                                          <p:spTgt spid="23"/>
                                        </p:tgtEl>
                                      </p:cBhvr>
                                    </p:animEffect>
                                    <p:anim calcmode="lin" valueType="num">
                                      <p:cBhvr>
                                        <p:cTn id="354" dur="1000" fill="hold"/>
                                        <p:tgtEl>
                                          <p:spTgt spid="23"/>
                                        </p:tgtEl>
                                        <p:attrNameLst>
                                          <p:attrName>ppt_x</p:attrName>
                                        </p:attrNameLst>
                                      </p:cBhvr>
                                      <p:tavLst>
                                        <p:tav tm="0">
                                          <p:val>
                                            <p:strVal val="#ppt_x"/>
                                          </p:val>
                                        </p:tav>
                                        <p:tav tm="100000">
                                          <p:val>
                                            <p:strVal val="#ppt_x"/>
                                          </p:val>
                                        </p:tav>
                                      </p:tavLst>
                                    </p:anim>
                                    <p:anim calcmode="lin" valueType="num">
                                      <p:cBhvr>
                                        <p:cTn id="3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56" fill="hold" nodeType="clickPar">
                      <p:stCondLst>
                        <p:cond delay="indefinite"/>
                      </p:stCondLst>
                      <p:childTnLst>
                        <p:par>
                          <p:cTn id="357" fill="hold" nodeType="withGroup">
                            <p:stCondLst>
                              <p:cond delay="0"/>
                            </p:stCondLst>
                            <p:childTnLst>
                              <p:par>
                                <p:cTn id="358" presetID="42" presetClass="entr" presetSubtype="0" fill="hold" nodeType="clickEffect">
                                  <p:stCondLst>
                                    <p:cond delay="0"/>
                                  </p:stCondLst>
                                  <p:childTnLst>
                                    <p:set>
                                      <p:cBhvr>
                                        <p:cTn id="359" dur="1" fill="hold">
                                          <p:stCondLst>
                                            <p:cond delay="0"/>
                                          </p:stCondLst>
                                        </p:cTn>
                                        <p:tgtEl>
                                          <p:spTgt spid="26"/>
                                        </p:tgtEl>
                                        <p:attrNameLst>
                                          <p:attrName>style.visibility</p:attrName>
                                        </p:attrNameLst>
                                      </p:cBhvr>
                                      <p:to>
                                        <p:strVal val="visible"/>
                                      </p:to>
                                    </p:set>
                                    <p:animEffect transition="in" filter="fade">
                                      <p:cBhvr>
                                        <p:cTn id="360" dur="1000"/>
                                        <p:tgtEl>
                                          <p:spTgt spid="26"/>
                                        </p:tgtEl>
                                      </p:cBhvr>
                                    </p:animEffect>
                                    <p:anim calcmode="lin" valueType="num">
                                      <p:cBhvr>
                                        <p:cTn id="361" dur="1000" fill="hold"/>
                                        <p:tgtEl>
                                          <p:spTgt spid="26"/>
                                        </p:tgtEl>
                                        <p:attrNameLst>
                                          <p:attrName>ppt_x</p:attrName>
                                        </p:attrNameLst>
                                      </p:cBhvr>
                                      <p:tavLst>
                                        <p:tav tm="0">
                                          <p:val>
                                            <p:strVal val="#ppt_x"/>
                                          </p:val>
                                        </p:tav>
                                        <p:tav tm="100000">
                                          <p:val>
                                            <p:strVal val="#ppt_x"/>
                                          </p:val>
                                        </p:tav>
                                      </p:tavLst>
                                    </p:anim>
                                    <p:anim calcmode="lin" valueType="num">
                                      <p:cBhvr>
                                        <p:cTn id="36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63" fill="hold" nodeType="clickPar">
                      <p:stCondLst>
                        <p:cond delay="indefinite"/>
                      </p:stCondLst>
                      <p:childTnLst>
                        <p:par>
                          <p:cTn id="364" fill="hold" nodeType="withGroup">
                            <p:stCondLst>
                              <p:cond delay="0"/>
                            </p:stCondLst>
                            <p:childTnLst>
                              <p:par>
                                <p:cTn id="365" presetID="3" presetClass="entr" presetSubtype="10" fill="hold" nodeType="clickEffect">
                                  <p:stCondLst>
                                    <p:cond delay="0"/>
                                  </p:stCondLst>
                                  <p:childTnLst>
                                    <p:set>
                                      <p:cBhvr>
                                        <p:cTn id="366" dur="1" fill="hold">
                                          <p:stCondLst>
                                            <p:cond delay="0"/>
                                          </p:stCondLst>
                                        </p:cTn>
                                        <p:tgtEl>
                                          <p:spTgt spid="149"/>
                                        </p:tgtEl>
                                        <p:attrNameLst>
                                          <p:attrName>style.visibility</p:attrName>
                                        </p:attrNameLst>
                                      </p:cBhvr>
                                      <p:to>
                                        <p:strVal val="visible"/>
                                      </p:to>
                                    </p:set>
                                    <p:animEffect transition="in" filter="blinds(horizontal)">
                                      <p:cBhvr>
                                        <p:cTn id="367" dur="500"/>
                                        <p:tgtEl>
                                          <p:spTgt spid="149"/>
                                        </p:tgtEl>
                                      </p:cBhvr>
                                    </p:animEffect>
                                  </p:childTnLst>
                                </p:cTn>
                              </p:par>
                              <p:par>
                                <p:cTn id="368" presetID="3" presetClass="entr" presetSubtype="10" fill="hold" nodeType="withEffect">
                                  <p:stCondLst>
                                    <p:cond delay="0"/>
                                  </p:stCondLst>
                                  <p:childTnLst>
                                    <p:set>
                                      <p:cBhvr>
                                        <p:cTn id="369" dur="1" fill="hold">
                                          <p:stCondLst>
                                            <p:cond delay="0"/>
                                          </p:stCondLst>
                                        </p:cTn>
                                        <p:tgtEl>
                                          <p:spTgt spid="150"/>
                                        </p:tgtEl>
                                        <p:attrNameLst>
                                          <p:attrName>style.visibility</p:attrName>
                                        </p:attrNameLst>
                                      </p:cBhvr>
                                      <p:to>
                                        <p:strVal val="visible"/>
                                      </p:to>
                                    </p:set>
                                    <p:animEffect transition="in" filter="blinds(horizontal)">
                                      <p:cBhvr>
                                        <p:cTn id="370" dur="500"/>
                                        <p:tgtEl>
                                          <p:spTgt spid="150"/>
                                        </p:tgtEl>
                                      </p:cBhvr>
                                    </p:animEffect>
                                  </p:childTnLst>
                                </p:cTn>
                              </p:par>
                              <p:par>
                                <p:cTn id="371" presetID="3" presetClass="entr" presetSubtype="10" fill="hold" nodeType="withEffect">
                                  <p:stCondLst>
                                    <p:cond delay="0"/>
                                  </p:stCondLst>
                                  <p:childTnLst>
                                    <p:set>
                                      <p:cBhvr>
                                        <p:cTn id="372" dur="1" fill="hold">
                                          <p:stCondLst>
                                            <p:cond delay="0"/>
                                          </p:stCondLst>
                                        </p:cTn>
                                        <p:tgtEl>
                                          <p:spTgt spid="151"/>
                                        </p:tgtEl>
                                        <p:attrNameLst>
                                          <p:attrName>style.visibility</p:attrName>
                                        </p:attrNameLst>
                                      </p:cBhvr>
                                      <p:to>
                                        <p:strVal val="visible"/>
                                      </p:to>
                                    </p:set>
                                    <p:animEffect transition="in" filter="blinds(horizontal)">
                                      <p:cBhvr>
                                        <p:cTn id="373" dur="500"/>
                                        <p:tgtEl>
                                          <p:spTgt spid="151"/>
                                        </p:tgtEl>
                                      </p:cBhvr>
                                    </p:animEffect>
                                  </p:childTnLst>
                                </p:cTn>
                              </p:par>
                              <p:par>
                                <p:cTn id="374" presetID="3" presetClass="entr" presetSubtype="10" fill="hold" nodeType="withEffect">
                                  <p:stCondLst>
                                    <p:cond delay="0"/>
                                  </p:stCondLst>
                                  <p:childTnLst>
                                    <p:set>
                                      <p:cBhvr>
                                        <p:cTn id="375" dur="1" fill="hold">
                                          <p:stCondLst>
                                            <p:cond delay="0"/>
                                          </p:stCondLst>
                                        </p:cTn>
                                        <p:tgtEl>
                                          <p:spTgt spid="152"/>
                                        </p:tgtEl>
                                        <p:attrNameLst>
                                          <p:attrName>style.visibility</p:attrName>
                                        </p:attrNameLst>
                                      </p:cBhvr>
                                      <p:to>
                                        <p:strVal val="visible"/>
                                      </p:to>
                                    </p:set>
                                    <p:animEffect transition="in" filter="blinds(horizontal)">
                                      <p:cBhvr>
                                        <p:cTn id="376" dur="500"/>
                                        <p:tgtEl>
                                          <p:spTgt spid="152"/>
                                        </p:tgtEl>
                                      </p:cBhvr>
                                    </p:animEffect>
                                  </p:childTnLst>
                                </p:cTn>
                              </p:par>
                              <p:par>
                                <p:cTn id="377" presetID="3" presetClass="entr" presetSubtype="10" fill="hold" nodeType="withEffect">
                                  <p:stCondLst>
                                    <p:cond delay="0"/>
                                  </p:stCondLst>
                                  <p:childTnLst>
                                    <p:set>
                                      <p:cBhvr>
                                        <p:cTn id="378" dur="1" fill="hold">
                                          <p:stCondLst>
                                            <p:cond delay="0"/>
                                          </p:stCondLst>
                                        </p:cTn>
                                        <p:tgtEl>
                                          <p:spTgt spid="153"/>
                                        </p:tgtEl>
                                        <p:attrNameLst>
                                          <p:attrName>style.visibility</p:attrName>
                                        </p:attrNameLst>
                                      </p:cBhvr>
                                      <p:to>
                                        <p:strVal val="visible"/>
                                      </p:to>
                                    </p:set>
                                    <p:animEffect transition="in" filter="blinds(horizontal)">
                                      <p:cBhvr>
                                        <p:cTn id="379" dur="500"/>
                                        <p:tgtEl>
                                          <p:spTgt spid="153"/>
                                        </p:tgtEl>
                                      </p:cBhvr>
                                    </p:animEffect>
                                  </p:childTnLst>
                                </p:cTn>
                              </p:par>
                              <p:par>
                                <p:cTn id="380" presetID="3" presetClass="entr" presetSubtype="10" fill="hold" nodeType="withEffect">
                                  <p:stCondLst>
                                    <p:cond delay="0"/>
                                  </p:stCondLst>
                                  <p:childTnLst>
                                    <p:set>
                                      <p:cBhvr>
                                        <p:cTn id="381" dur="1" fill="hold">
                                          <p:stCondLst>
                                            <p:cond delay="0"/>
                                          </p:stCondLst>
                                        </p:cTn>
                                        <p:tgtEl>
                                          <p:spTgt spid="154"/>
                                        </p:tgtEl>
                                        <p:attrNameLst>
                                          <p:attrName>style.visibility</p:attrName>
                                        </p:attrNameLst>
                                      </p:cBhvr>
                                      <p:to>
                                        <p:strVal val="visible"/>
                                      </p:to>
                                    </p:set>
                                    <p:animEffect transition="in" filter="blinds(horizontal)">
                                      <p:cBhvr>
                                        <p:cTn id="382" dur="500"/>
                                        <p:tgtEl>
                                          <p:spTgt spid="154"/>
                                        </p:tgtEl>
                                      </p:cBhvr>
                                    </p:animEffect>
                                  </p:childTnLst>
                                </p:cTn>
                              </p:par>
                              <p:par>
                                <p:cTn id="383" presetID="3" presetClass="entr" presetSubtype="10" fill="hold" nodeType="withEffect">
                                  <p:stCondLst>
                                    <p:cond delay="0"/>
                                  </p:stCondLst>
                                  <p:childTnLst>
                                    <p:set>
                                      <p:cBhvr>
                                        <p:cTn id="384" dur="1" fill="hold">
                                          <p:stCondLst>
                                            <p:cond delay="0"/>
                                          </p:stCondLst>
                                        </p:cTn>
                                        <p:tgtEl>
                                          <p:spTgt spid="155"/>
                                        </p:tgtEl>
                                        <p:attrNameLst>
                                          <p:attrName>style.visibility</p:attrName>
                                        </p:attrNameLst>
                                      </p:cBhvr>
                                      <p:to>
                                        <p:strVal val="visible"/>
                                      </p:to>
                                    </p:set>
                                    <p:animEffect transition="in" filter="blinds(horizontal)">
                                      <p:cBhvr>
                                        <p:cTn id="385" dur="500"/>
                                        <p:tgtEl>
                                          <p:spTgt spid="155"/>
                                        </p:tgtEl>
                                      </p:cBhvr>
                                    </p:animEffect>
                                  </p:childTnLst>
                                </p:cTn>
                              </p:par>
                              <p:par>
                                <p:cTn id="386" presetID="3" presetClass="entr" presetSubtype="10" fill="hold" nodeType="withEffect">
                                  <p:stCondLst>
                                    <p:cond delay="0"/>
                                  </p:stCondLst>
                                  <p:childTnLst>
                                    <p:set>
                                      <p:cBhvr>
                                        <p:cTn id="387" dur="1" fill="hold">
                                          <p:stCondLst>
                                            <p:cond delay="0"/>
                                          </p:stCondLst>
                                        </p:cTn>
                                        <p:tgtEl>
                                          <p:spTgt spid="156"/>
                                        </p:tgtEl>
                                        <p:attrNameLst>
                                          <p:attrName>style.visibility</p:attrName>
                                        </p:attrNameLst>
                                      </p:cBhvr>
                                      <p:to>
                                        <p:strVal val="visible"/>
                                      </p:to>
                                    </p:set>
                                    <p:animEffect transition="in" filter="blinds(horizontal)">
                                      <p:cBhvr>
                                        <p:cTn id="388" dur="500"/>
                                        <p:tgtEl>
                                          <p:spTgt spid="156"/>
                                        </p:tgtEl>
                                      </p:cBhvr>
                                    </p:animEffect>
                                  </p:childTnLst>
                                </p:cTn>
                              </p:par>
                              <p:par>
                                <p:cTn id="389" presetID="3" presetClass="entr" presetSubtype="10" fill="hold" nodeType="withEffect">
                                  <p:stCondLst>
                                    <p:cond delay="0"/>
                                  </p:stCondLst>
                                  <p:childTnLst>
                                    <p:set>
                                      <p:cBhvr>
                                        <p:cTn id="390" dur="1" fill="hold">
                                          <p:stCondLst>
                                            <p:cond delay="0"/>
                                          </p:stCondLst>
                                        </p:cTn>
                                        <p:tgtEl>
                                          <p:spTgt spid="157"/>
                                        </p:tgtEl>
                                        <p:attrNameLst>
                                          <p:attrName>style.visibility</p:attrName>
                                        </p:attrNameLst>
                                      </p:cBhvr>
                                      <p:to>
                                        <p:strVal val="visible"/>
                                      </p:to>
                                    </p:set>
                                    <p:animEffect transition="in" filter="blinds(horizontal)">
                                      <p:cBhvr>
                                        <p:cTn id="391" dur="500"/>
                                        <p:tgtEl>
                                          <p:spTgt spid="157"/>
                                        </p:tgtEl>
                                      </p:cBhvr>
                                    </p:animEffect>
                                  </p:childTnLst>
                                </p:cTn>
                              </p:par>
                              <p:par>
                                <p:cTn id="392" presetID="3" presetClass="entr" presetSubtype="10" fill="hold" nodeType="withEffect">
                                  <p:stCondLst>
                                    <p:cond delay="0"/>
                                  </p:stCondLst>
                                  <p:childTnLst>
                                    <p:set>
                                      <p:cBhvr>
                                        <p:cTn id="393" dur="1" fill="hold">
                                          <p:stCondLst>
                                            <p:cond delay="0"/>
                                          </p:stCondLst>
                                        </p:cTn>
                                        <p:tgtEl>
                                          <p:spTgt spid="158"/>
                                        </p:tgtEl>
                                        <p:attrNameLst>
                                          <p:attrName>style.visibility</p:attrName>
                                        </p:attrNameLst>
                                      </p:cBhvr>
                                      <p:to>
                                        <p:strVal val="visible"/>
                                      </p:to>
                                    </p:set>
                                    <p:animEffect transition="in" filter="blinds(horizontal)">
                                      <p:cBhvr>
                                        <p:cTn id="394" dur="500"/>
                                        <p:tgtEl>
                                          <p:spTgt spid="158"/>
                                        </p:tgtEl>
                                      </p:cBhvr>
                                    </p:animEffect>
                                  </p:childTnLst>
                                </p:cTn>
                              </p:par>
                            </p:childTnLst>
                          </p:cTn>
                        </p:par>
                      </p:childTnLst>
                    </p:cTn>
                  </p:par>
                  <p:par>
                    <p:cTn id="395" fill="hold" nodeType="clickPar">
                      <p:stCondLst>
                        <p:cond delay="indefinite"/>
                      </p:stCondLst>
                      <p:childTnLst>
                        <p:par>
                          <p:cTn id="396" fill="hold" nodeType="withGroup">
                            <p:stCondLst>
                              <p:cond delay="0"/>
                            </p:stCondLst>
                            <p:childTnLst>
                              <p:par>
                                <p:cTn id="397" presetID="3" presetClass="entr" presetSubtype="10" fill="hold" grpId="0" nodeType="clickEffect">
                                  <p:stCondLst>
                                    <p:cond delay="0"/>
                                  </p:stCondLst>
                                  <p:childTnLst>
                                    <p:set>
                                      <p:cBhvr>
                                        <p:cTn id="398" dur="1" fill="hold">
                                          <p:stCondLst>
                                            <p:cond delay="0"/>
                                          </p:stCondLst>
                                        </p:cTn>
                                        <p:tgtEl>
                                          <p:spTgt spid="159"/>
                                        </p:tgtEl>
                                        <p:attrNameLst>
                                          <p:attrName>style.visibility</p:attrName>
                                        </p:attrNameLst>
                                      </p:cBhvr>
                                      <p:to>
                                        <p:strVal val="visible"/>
                                      </p:to>
                                    </p:set>
                                    <p:animEffect transition="in" filter="blinds(horizontal)">
                                      <p:cBhvr>
                                        <p:cTn id="399"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1" grpId="0"/>
      <p:bldP spid="67" grpId="0"/>
      <p:bldP spid="67" grpId="1"/>
      <p:bldP spid="74" grpId="0"/>
      <p:bldP spid="74" grpId="1"/>
      <p:bldP spid="124" grpId="0"/>
      <p:bldP spid="124" grpId="1"/>
      <p:bldP spid="128" grpId="0"/>
      <p:bldP spid="142" grpId="0"/>
      <p:bldP spid="159" grpId="0"/>
      <p:bldP spid="176" grpId="0"/>
      <p:bldP spid="139" grpId="0"/>
      <p:bldP spid="1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4294967295"/>
          </p:nvPr>
        </p:nvSpPr>
        <p:spPr>
          <a:xfrm>
            <a:off x="2568272" y="1060472"/>
            <a:ext cx="6804025" cy="2125663"/>
          </a:xfrm>
        </p:spPr>
        <p:txBody>
          <a:bodyPr/>
          <a:lstStyle/>
          <a:p>
            <a:pPr eaLnBrk="1" hangingPunct="1"/>
            <a:r>
              <a:rPr lang="zh-CN" altLang="en-US" b="1" dirty="0">
                <a:solidFill>
                  <a:srgbClr val="C00000"/>
                </a:solidFill>
              </a:rPr>
              <a:t> 完整性</a:t>
            </a:r>
          </a:p>
          <a:p>
            <a:pPr eaLnBrk="1" hangingPunct="1"/>
            <a:r>
              <a:rPr lang="zh-CN" altLang="en-US" b="1" dirty="0">
                <a:solidFill>
                  <a:srgbClr val="C00000"/>
                </a:solidFill>
              </a:rPr>
              <a:t> 绝缘性</a:t>
            </a:r>
          </a:p>
          <a:p>
            <a:pPr eaLnBrk="1" hangingPunct="1"/>
            <a:r>
              <a:rPr lang="zh-CN" altLang="en-US" b="1" dirty="0">
                <a:solidFill>
                  <a:srgbClr val="C00000"/>
                </a:solidFill>
              </a:rPr>
              <a:t> 双向性（在体单向，离体双向）</a:t>
            </a:r>
          </a:p>
          <a:p>
            <a:pPr eaLnBrk="1" hangingPunct="1"/>
            <a:r>
              <a:rPr lang="zh-CN" altLang="en-US" b="1" dirty="0">
                <a:solidFill>
                  <a:srgbClr val="C00000"/>
                </a:solidFill>
              </a:rPr>
              <a:t> 相对不疲劳性</a:t>
            </a:r>
          </a:p>
        </p:txBody>
      </p:sp>
      <p:sp>
        <p:nvSpPr>
          <p:cNvPr id="2" name="矩形 1">
            <a:extLst>
              <a:ext uri="{FF2B5EF4-FFF2-40B4-BE49-F238E27FC236}">
                <a16:creationId xmlns:a16="http://schemas.microsoft.com/office/drawing/2014/main" id="{A8732245-0286-4F7B-A44E-8ECA4F63AA28}"/>
              </a:ext>
            </a:extLst>
          </p:cNvPr>
          <p:cNvSpPr/>
          <p:nvPr/>
        </p:nvSpPr>
        <p:spPr>
          <a:xfrm>
            <a:off x="1540540" y="386143"/>
            <a:ext cx="6391493" cy="584775"/>
          </a:xfrm>
          <a:prstGeom prst="rect">
            <a:avLst/>
          </a:prstGeom>
        </p:spPr>
        <p:txBody>
          <a:bodyPr wrap="none">
            <a:spAutoFit/>
          </a:bodyPr>
          <a:lstStyle/>
          <a:p>
            <a:pPr marL="457200" indent="-457200">
              <a:buFont typeface="Wingdings" panose="05000000000000000000" pitchFamily="2" charset="2"/>
              <a:buChar char="Ø"/>
            </a:pPr>
            <a:r>
              <a:rPr lang="zh-CN" altLang="en-US" sz="3200" b="1" dirty="0">
                <a:latin typeface="微软雅黑" panose="020B0503020204020204" pitchFamily="34" charset="-122"/>
                <a:ea typeface="微软雅黑" panose="020B0503020204020204" pitchFamily="34" charset="-122"/>
              </a:rPr>
              <a:t>兴奋在神经纤维上传导的特点：</a:t>
            </a:r>
          </a:p>
        </p:txBody>
      </p:sp>
      <p:sp>
        <p:nvSpPr>
          <p:cNvPr id="7" name="矩形 6">
            <a:extLst>
              <a:ext uri="{FF2B5EF4-FFF2-40B4-BE49-F238E27FC236}">
                <a16:creationId xmlns:a16="http://schemas.microsoft.com/office/drawing/2014/main" id="{10731FEE-09C8-4B99-8988-09E18969DD02}"/>
              </a:ext>
            </a:extLst>
          </p:cNvPr>
          <p:cNvSpPr/>
          <p:nvPr/>
        </p:nvSpPr>
        <p:spPr>
          <a:xfrm>
            <a:off x="1540540" y="3275689"/>
            <a:ext cx="6391493" cy="584775"/>
          </a:xfrm>
          <a:prstGeom prst="rect">
            <a:avLst/>
          </a:prstGeom>
        </p:spPr>
        <p:txBody>
          <a:bodyPr wrap="none">
            <a:spAutoFit/>
          </a:bodyPr>
          <a:lstStyle/>
          <a:p>
            <a:pPr marL="457200" indent="-457200">
              <a:buFont typeface="Wingdings" panose="05000000000000000000" pitchFamily="2" charset="2"/>
              <a:buChar char="Ø"/>
            </a:pPr>
            <a:r>
              <a:rPr lang="zh-CN" altLang="en-US" sz="3200" b="1" dirty="0">
                <a:latin typeface="微软雅黑" panose="020B0503020204020204" pitchFamily="34" charset="-122"/>
                <a:ea typeface="微软雅黑" panose="020B0503020204020204" pitchFamily="34" charset="-122"/>
              </a:rPr>
              <a:t>兴奋在神经元之间传递的特点：</a:t>
            </a:r>
          </a:p>
        </p:txBody>
      </p:sp>
      <p:sp>
        <p:nvSpPr>
          <p:cNvPr id="8" name="Rectangle 9">
            <a:extLst>
              <a:ext uri="{FF2B5EF4-FFF2-40B4-BE49-F238E27FC236}">
                <a16:creationId xmlns:a16="http://schemas.microsoft.com/office/drawing/2014/main" id="{900E4D24-DC91-400D-AF0D-889D20E7A441}"/>
              </a:ext>
            </a:extLst>
          </p:cNvPr>
          <p:cNvSpPr>
            <a:spLocks noChangeArrowheads="1"/>
          </p:cNvSpPr>
          <p:nvPr/>
        </p:nvSpPr>
        <p:spPr bwMode="auto">
          <a:xfrm>
            <a:off x="2662445" y="4033161"/>
            <a:ext cx="4876800" cy="2558457"/>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单向性</a:t>
            </a:r>
          </a:p>
          <a:p>
            <a:pPr marL="228600" indent="-228600">
              <a:lnSpc>
                <a:spcPct val="90000"/>
              </a:lnSpc>
              <a:spcBef>
                <a:spcPts val="1000"/>
              </a:spcBef>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突触延搁</a:t>
            </a:r>
          </a:p>
          <a:p>
            <a:pPr marL="228600" indent="-228600">
              <a:lnSpc>
                <a:spcPct val="90000"/>
              </a:lnSpc>
              <a:spcBef>
                <a:spcPts val="1000"/>
              </a:spcBef>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总和</a:t>
            </a:r>
          </a:p>
          <a:p>
            <a:pPr marL="228600" indent="-228600">
              <a:lnSpc>
                <a:spcPct val="90000"/>
              </a:lnSpc>
              <a:spcBef>
                <a:spcPts val="1000"/>
              </a:spcBef>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对内环境变化的敏感性</a:t>
            </a:r>
          </a:p>
          <a:p>
            <a:pPr marL="228600" indent="-228600">
              <a:lnSpc>
                <a:spcPct val="90000"/>
              </a:lnSpc>
              <a:spcBef>
                <a:spcPts val="1000"/>
              </a:spcBef>
              <a:buFont typeface="Arial" panose="020B0604020202020204" pitchFamily="34" charset="0"/>
              <a:buChar char="•"/>
            </a:pPr>
            <a:r>
              <a:rPr lang="zh-CN" altLang="en-US" sz="2800" b="1" dirty="0">
                <a:solidFill>
                  <a:srgbClr val="C00000"/>
                </a:solidFill>
                <a:latin typeface="微软雅黑" panose="020B0503020204020204" pitchFamily="34" charset="-122"/>
                <a:ea typeface="微软雅黑" panose="020B0503020204020204" pitchFamily="34" charset="-122"/>
              </a:rPr>
              <a:t>对某些药物敏感</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15</a:t>
            </a:fld>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2</a:t>
            </a:r>
            <a:r>
              <a:rPr lang="zh-CN" altLang="en-US" sz="4000" b="1" dirty="0">
                <a:latin typeface="微软雅黑" panose="020B0503020204020204" pitchFamily="34" charset="-122"/>
                <a:ea typeface="微软雅黑" panose="020B0503020204020204" pitchFamily="34" charset="-122"/>
              </a:rPr>
              <a:t>章 神经调节</a:t>
            </a:r>
            <a:endParaRPr lang="zh-CN" altLang="en-US" sz="4000" dirty="0">
              <a:latin typeface="微软雅黑" panose="020B0503020204020204" pitchFamily="34" charset="-122"/>
              <a:ea typeface="微软雅黑" panose="020B0503020204020204" pitchFamily="34" charset="-122"/>
            </a:endParaRPr>
          </a:p>
        </p:txBody>
      </p:sp>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171650" y="1485469"/>
            <a:ext cx="10154798" cy="4437305"/>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掌握神经元的结构和功能；</a:t>
            </a:r>
            <a:endParaRPr lang="en-US" altLang="zh-CN" dirty="0"/>
          </a:p>
          <a:p>
            <a:pPr lvl="1" indent="-285750">
              <a:defRPr/>
            </a:pPr>
            <a:r>
              <a:rPr lang="zh-CN" altLang="en-US" dirty="0"/>
              <a:t>理解反射和反射弧的定义；</a:t>
            </a:r>
            <a:endParaRPr lang="en-US" altLang="zh-CN" dirty="0"/>
          </a:p>
          <a:p>
            <a:pPr lvl="1" indent="-285750">
              <a:defRPr/>
            </a:pPr>
            <a:r>
              <a:rPr lang="zh-CN" altLang="en-US" dirty="0"/>
              <a:t>掌握兴奋在神经纤维上的传导的过程、机制和特点；</a:t>
            </a:r>
          </a:p>
          <a:p>
            <a:pPr lvl="1" indent="-285750">
              <a:defRPr/>
            </a:pPr>
            <a:r>
              <a:rPr lang="zh-CN" altLang="en-US" dirty="0"/>
              <a:t>掌握兴奋在神经元之间的传递的过程、机制和特点；</a:t>
            </a:r>
            <a:endParaRPr lang="en-US" altLang="zh-CN" dirty="0"/>
          </a:p>
          <a:p>
            <a:pPr lvl="1" indent="-285750">
              <a:defRPr/>
            </a:pPr>
            <a:r>
              <a:rPr lang="zh-CN" altLang="en-US" dirty="0"/>
              <a:t>了解人脑的高级功能；</a:t>
            </a:r>
            <a:endParaRPr lang="en-US" altLang="zh-CN" dirty="0"/>
          </a:p>
          <a:p>
            <a:pPr lvl="1" indent="-285750">
              <a:defRPr/>
            </a:pPr>
            <a:r>
              <a:rPr lang="zh-CN" altLang="en-US" dirty="0"/>
              <a:t>裂脑人实验</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16</a:t>
            </a:fld>
            <a:endParaRPr lang="en-US" altLang="zh-CN" dirty="0"/>
          </a:p>
        </p:txBody>
      </p:sp>
    </p:spTree>
    <p:extLst>
      <p:ext uri="{BB962C8B-B14F-4D97-AF65-F5344CB8AC3E}">
        <p14:creationId xmlns:p14="http://schemas.microsoft.com/office/powerpoint/2010/main" val="256637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9855DC04-476D-48F5-B52C-05AE69F219BA}"/>
              </a:ext>
            </a:extLst>
          </p:cNvPr>
          <p:cNvGrpSpPr>
            <a:grpSpLocks/>
          </p:cNvGrpSpPr>
          <p:nvPr/>
        </p:nvGrpSpPr>
        <p:grpSpPr bwMode="auto">
          <a:xfrm>
            <a:off x="287895" y="719138"/>
            <a:ext cx="8170305" cy="6105526"/>
            <a:chOff x="-1236107" y="719137"/>
            <a:chExt cx="8170307" cy="6105526"/>
          </a:xfrm>
        </p:grpSpPr>
        <p:pic>
          <p:nvPicPr>
            <p:cNvPr id="21523" name="图片 12">
              <a:extLst>
                <a:ext uri="{FF2B5EF4-FFF2-40B4-BE49-F238E27FC236}">
                  <a16:creationId xmlns:a16="http://schemas.microsoft.com/office/drawing/2014/main" id="{549FA976-54C8-4811-A547-54A033065F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9487" y="2032000"/>
              <a:ext cx="4532313"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4" name="Text Box 6">
              <a:extLst>
                <a:ext uri="{FF2B5EF4-FFF2-40B4-BE49-F238E27FC236}">
                  <a16:creationId xmlns:a16="http://schemas.microsoft.com/office/drawing/2014/main" id="{F002C8E4-95FB-4911-BB4B-0CDF970DE65C}"/>
                </a:ext>
              </a:extLst>
            </p:cNvPr>
            <p:cNvSpPr txBox="1">
              <a:spLocks noChangeArrowheads="1"/>
            </p:cNvSpPr>
            <p:nvPr/>
          </p:nvSpPr>
          <p:spPr bwMode="auto">
            <a:xfrm>
              <a:off x="5667375" y="4089400"/>
              <a:ext cx="12668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rgbClr val="034694"/>
                  </a:solidFill>
                  <a:latin typeface="Arial" panose="020B0604020202020204" pitchFamily="34" charset="0"/>
                </a:defRPr>
              </a:lvl1pPr>
              <a:lvl2pPr marL="37931725" indent="-37474525">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a:lnSpc>
                  <a:spcPct val="90000"/>
                </a:lnSpc>
              </a:pPr>
              <a:r>
                <a:rPr lang="en-US" altLang="zh-CN" sz="20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I see nothing.</a:t>
              </a:r>
            </a:p>
          </p:txBody>
        </p:sp>
        <p:sp>
          <p:nvSpPr>
            <p:cNvPr id="21525" name="矩形 14">
              <a:extLst>
                <a:ext uri="{FF2B5EF4-FFF2-40B4-BE49-F238E27FC236}">
                  <a16:creationId xmlns:a16="http://schemas.microsoft.com/office/drawing/2014/main" id="{F8FB0758-0029-4F65-A847-A7A7B79774AF}"/>
                </a:ext>
              </a:extLst>
            </p:cNvPr>
            <p:cNvSpPr>
              <a:spLocks noChangeArrowheads="1"/>
            </p:cNvSpPr>
            <p:nvPr/>
          </p:nvSpPr>
          <p:spPr bwMode="auto">
            <a:xfrm>
              <a:off x="-1236107" y="719137"/>
              <a:ext cx="457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034694"/>
                  </a:solidFill>
                  <a:latin typeface="Arial" panose="020B0604020202020204" pitchFamily="34" charset="0"/>
                </a:defRPr>
              </a:lvl1pPr>
              <a:lvl2pPr marL="742950" indent="-285750">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r>
                <a:rPr kumimoji="1" lang="zh-CN" altLang="en-US" sz="2400" b="1" dirty="0">
                  <a:solidFill>
                    <a:srgbClr val="000000"/>
                  </a:solidFill>
                  <a:latin typeface="Times New Roman" panose="02020603050405020304" pitchFamily="18" charset="0"/>
                  <a:cs typeface="Times New Roman" panose="02020603050405020304" pitchFamily="18" charset="0"/>
                </a:rPr>
                <a:t>With your left hand, pick up what you saw.</a:t>
              </a:r>
            </a:p>
          </p:txBody>
        </p:sp>
      </p:grpSp>
      <p:pic>
        <p:nvPicPr>
          <p:cNvPr id="3" name="图片 2">
            <a:extLst>
              <a:ext uri="{FF2B5EF4-FFF2-40B4-BE49-F238E27FC236}">
                <a16:creationId xmlns:a16="http://schemas.microsoft.com/office/drawing/2014/main" id="{662C0703-B3EF-4021-961D-C7D5C943A4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3488" y="2032001"/>
            <a:ext cx="4532312"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a:extLst>
              <a:ext uri="{FF2B5EF4-FFF2-40B4-BE49-F238E27FC236}">
                <a16:creationId xmlns:a16="http://schemas.microsoft.com/office/drawing/2014/main" id="{D9A56152-8F4B-4ADE-9783-0D96D34087FD}"/>
              </a:ext>
            </a:extLst>
          </p:cNvPr>
          <p:cNvSpPr txBox="1">
            <a:spLocks noChangeArrowheads="1"/>
          </p:cNvSpPr>
          <p:nvPr/>
        </p:nvSpPr>
        <p:spPr bwMode="auto">
          <a:xfrm>
            <a:off x="7191376" y="4089400"/>
            <a:ext cx="12668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rgbClr val="034694"/>
                </a:solidFill>
                <a:latin typeface="Arial" panose="020B0604020202020204" pitchFamily="34" charset="0"/>
              </a:defRPr>
            </a:lvl1pPr>
            <a:lvl2pPr marL="37931725" indent="-37474525">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a:lnSpc>
                <a:spcPct val="90000"/>
              </a:lnSpc>
            </a:pPr>
            <a:r>
              <a:rPr lang="en-US" altLang="zh-CN" sz="20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I see nothing.</a:t>
            </a:r>
          </a:p>
        </p:txBody>
      </p:sp>
      <p:grpSp>
        <p:nvGrpSpPr>
          <p:cNvPr id="17" name="组合 16">
            <a:extLst>
              <a:ext uri="{FF2B5EF4-FFF2-40B4-BE49-F238E27FC236}">
                <a16:creationId xmlns:a16="http://schemas.microsoft.com/office/drawing/2014/main" id="{668BC61C-44C5-41C8-95B4-17BF44823A78}"/>
              </a:ext>
            </a:extLst>
          </p:cNvPr>
          <p:cNvGrpSpPr>
            <a:grpSpLocks/>
          </p:cNvGrpSpPr>
          <p:nvPr/>
        </p:nvGrpSpPr>
        <p:grpSpPr bwMode="auto">
          <a:xfrm>
            <a:off x="254240" y="1559719"/>
            <a:ext cx="6030674" cy="5264945"/>
            <a:chOff x="-1269761" y="1559718"/>
            <a:chExt cx="6030674" cy="5264945"/>
          </a:xfrm>
        </p:grpSpPr>
        <p:pic>
          <p:nvPicPr>
            <p:cNvPr id="21519" name="图片 17">
              <a:extLst>
                <a:ext uri="{FF2B5EF4-FFF2-40B4-BE49-F238E27FC236}">
                  <a16:creationId xmlns:a16="http://schemas.microsoft.com/office/drawing/2014/main" id="{0B3AB974-7A63-480E-950E-54A4B8D960E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 y="2032000"/>
              <a:ext cx="4532313"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20" name="Text Box 6">
              <a:extLst>
                <a:ext uri="{FF2B5EF4-FFF2-40B4-BE49-F238E27FC236}">
                  <a16:creationId xmlns:a16="http://schemas.microsoft.com/office/drawing/2014/main" id="{4E0F3141-0170-47A8-8A91-3C379D41D16B}"/>
                </a:ext>
              </a:extLst>
            </p:cNvPr>
            <p:cNvSpPr txBox="1">
              <a:spLocks noChangeArrowheads="1"/>
            </p:cNvSpPr>
            <p:nvPr/>
          </p:nvSpPr>
          <p:spPr bwMode="auto">
            <a:xfrm>
              <a:off x="3494088" y="4089400"/>
              <a:ext cx="12668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rgbClr val="034694"/>
                  </a:solidFill>
                  <a:latin typeface="Arial" panose="020B0604020202020204" pitchFamily="34" charset="0"/>
                </a:defRPr>
              </a:lvl1pPr>
              <a:lvl2pPr marL="37931725" indent="-37474525">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a:lnSpc>
                  <a:spcPct val="90000"/>
                </a:lnSpc>
              </a:pPr>
              <a:r>
                <a:rPr lang="en-US" altLang="zh-CN" sz="20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I see nothing.</a:t>
              </a:r>
            </a:p>
          </p:txBody>
        </p:sp>
        <p:sp>
          <p:nvSpPr>
            <p:cNvPr id="21522" name="矩形 20">
              <a:extLst>
                <a:ext uri="{FF2B5EF4-FFF2-40B4-BE49-F238E27FC236}">
                  <a16:creationId xmlns:a16="http://schemas.microsoft.com/office/drawing/2014/main" id="{49D6BC5C-92FE-4A10-BDFE-349D800A2DF9}"/>
                </a:ext>
              </a:extLst>
            </p:cNvPr>
            <p:cNvSpPr>
              <a:spLocks noChangeArrowheads="1"/>
            </p:cNvSpPr>
            <p:nvPr/>
          </p:nvSpPr>
          <p:spPr bwMode="auto">
            <a:xfrm>
              <a:off x="-1269761" y="1559718"/>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034694"/>
                  </a:solidFill>
                  <a:latin typeface="Arial" panose="020B0604020202020204" pitchFamily="34" charset="0"/>
                </a:defRPr>
              </a:lvl1pPr>
              <a:lvl2pPr marL="742950" indent="-285750">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r>
                <a:rPr kumimoji="1" lang="en-US" altLang="zh-CN" sz="2400" b="1" dirty="0">
                  <a:solidFill>
                    <a:srgbClr val="000000"/>
                  </a:solidFill>
                  <a:latin typeface="Times New Roman" panose="02020603050405020304" pitchFamily="18" charset="0"/>
                  <a:cs typeface="Times New Roman" panose="02020603050405020304" pitchFamily="18" charset="0"/>
                </a:rPr>
                <a:t>What did you see?</a:t>
              </a:r>
              <a:endParaRPr kumimoji="1" lang="zh-CN" altLang="en-US" sz="2400" b="1" dirty="0">
                <a:solidFill>
                  <a:srgbClr val="000000"/>
                </a:solidFill>
                <a:latin typeface="Times New Roman" panose="02020603050405020304" pitchFamily="18" charset="0"/>
                <a:cs typeface="Times New Roman" panose="02020603050405020304" pitchFamily="18" charset="0"/>
              </a:endParaRPr>
            </a:p>
          </p:txBody>
        </p:sp>
      </p:grpSp>
      <p:pic>
        <p:nvPicPr>
          <p:cNvPr id="22" name="图片 21">
            <a:extLst>
              <a:ext uri="{FF2B5EF4-FFF2-40B4-BE49-F238E27FC236}">
                <a16:creationId xmlns:a16="http://schemas.microsoft.com/office/drawing/2014/main" id="{8B564D5E-CF2F-4AB1-B2F6-5A1F0A2735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69013" y="1930401"/>
            <a:ext cx="4506912"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6">
            <a:extLst>
              <a:ext uri="{FF2B5EF4-FFF2-40B4-BE49-F238E27FC236}">
                <a16:creationId xmlns:a16="http://schemas.microsoft.com/office/drawing/2014/main" id="{7E5F249B-6D7A-4708-A197-56AB56146086}"/>
              </a:ext>
            </a:extLst>
          </p:cNvPr>
          <p:cNvSpPr txBox="1">
            <a:spLocks noChangeArrowheads="1"/>
          </p:cNvSpPr>
          <p:nvPr/>
        </p:nvSpPr>
        <p:spPr bwMode="auto">
          <a:xfrm>
            <a:off x="6221414" y="4119564"/>
            <a:ext cx="126682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rgbClr val="034694"/>
                </a:solidFill>
                <a:latin typeface="Arial" panose="020B0604020202020204" pitchFamily="34" charset="0"/>
              </a:defRPr>
            </a:lvl1pPr>
            <a:lvl2pPr marL="37931725" indent="-37474525">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a:lnSpc>
                <a:spcPct val="90000"/>
              </a:lnSpc>
            </a:pPr>
            <a:r>
              <a:rPr lang="en-US" altLang="zh-CN" sz="2000" b="1">
                <a:solidFill>
                  <a:srgbClr val="000000"/>
                </a:solidFill>
                <a:latin typeface="Times New Roman" panose="02020603050405020304" pitchFamily="18" charset="0"/>
                <a:cs typeface="Times New Roman" panose="02020603050405020304" pitchFamily="18" charset="0"/>
                <a:sym typeface="Symbol" panose="05050102010706020507" pitchFamily="18" charset="2"/>
              </a:rPr>
              <a:t>I see a circle.</a:t>
            </a:r>
          </a:p>
        </p:txBody>
      </p:sp>
      <p:sp>
        <p:nvSpPr>
          <p:cNvPr id="24" name="矩形 23">
            <a:extLst>
              <a:ext uri="{FF2B5EF4-FFF2-40B4-BE49-F238E27FC236}">
                <a16:creationId xmlns:a16="http://schemas.microsoft.com/office/drawing/2014/main" id="{EB3299B0-7822-4218-8EE5-99E3B4A32913}"/>
              </a:ext>
            </a:extLst>
          </p:cNvPr>
          <p:cNvSpPr>
            <a:spLocks noChangeArrowheads="1"/>
          </p:cNvSpPr>
          <p:nvPr/>
        </p:nvSpPr>
        <p:spPr bwMode="auto">
          <a:xfrm>
            <a:off x="7239000" y="1519238"/>
            <a:ext cx="304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034694"/>
                </a:solidFill>
                <a:latin typeface="Arial" panose="020B0604020202020204" pitchFamily="34" charset="0"/>
              </a:defRPr>
            </a:lvl1pPr>
            <a:lvl2pPr marL="742950" indent="-285750">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r>
              <a:rPr kumimoji="1" lang="en-US" altLang="zh-CN" sz="2400" b="1">
                <a:solidFill>
                  <a:srgbClr val="000000"/>
                </a:solidFill>
                <a:latin typeface="Times New Roman" panose="02020603050405020304" pitchFamily="18" charset="0"/>
                <a:cs typeface="Times New Roman" panose="02020603050405020304" pitchFamily="18" charset="0"/>
              </a:rPr>
              <a:t>What did you see?</a:t>
            </a:r>
            <a:endParaRPr kumimoji="1" lang="zh-CN" altLang="en-US" sz="2400" b="1">
              <a:solidFill>
                <a:srgbClr val="000000"/>
              </a:solidFill>
              <a:latin typeface="Times New Roman" panose="02020603050405020304" pitchFamily="18" charset="0"/>
              <a:cs typeface="Times New Roman" panose="02020603050405020304" pitchFamily="18" charset="0"/>
            </a:endParaRPr>
          </a:p>
        </p:txBody>
      </p:sp>
      <p:sp>
        <p:nvSpPr>
          <p:cNvPr id="21515" name="标题 5">
            <a:extLst>
              <a:ext uri="{FF2B5EF4-FFF2-40B4-BE49-F238E27FC236}">
                <a16:creationId xmlns:a16="http://schemas.microsoft.com/office/drawing/2014/main" id="{FC1E9349-72B2-4D74-A9AB-486221A8428E}"/>
              </a:ext>
            </a:extLst>
          </p:cNvPr>
          <p:cNvSpPr>
            <a:spLocks noGrp="1"/>
          </p:cNvSpPr>
          <p:nvPr>
            <p:ph type="title" idx="4294967295"/>
          </p:nvPr>
        </p:nvSpPr>
        <p:spPr>
          <a:xfrm>
            <a:off x="922020" y="160338"/>
            <a:ext cx="9144000" cy="508000"/>
          </a:xfrm>
        </p:spPr>
        <p:txBody>
          <a:bodyPr>
            <a:normAutofit fontScale="90000"/>
          </a:bodyPr>
          <a:lstStyle/>
          <a:p>
            <a:pPr algn="ctr"/>
            <a:r>
              <a:rPr lang="zh-CN" altLang="en-US" b="1" dirty="0">
                <a:latin typeface="微软雅黑" panose="020B0503020204020204" pitchFamily="34" charset="-122"/>
                <a:ea typeface="微软雅黑" panose="020B0503020204020204" pitchFamily="34" charset="-122"/>
                <a:cs typeface="Times New Roman" panose="02020603050405020304" pitchFamily="18" charset="0"/>
              </a:rPr>
              <a:t>裂脑人实验</a:t>
            </a:r>
          </a:p>
        </p:txBody>
      </p:sp>
      <p:pic>
        <p:nvPicPr>
          <p:cNvPr id="27" name="图片 26">
            <a:extLst>
              <a:ext uri="{FF2B5EF4-FFF2-40B4-BE49-F238E27FC236}">
                <a16:creationId xmlns:a16="http://schemas.microsoft.com/office/drawing/2014/main" id="{9AAFBEBC-BE3C-4ACA-8CA3-0847F420E8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90761" y="124620"/>
            <a:ext cx="19907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灯片编号占位符 6"/>
          <p:cNvSpPr>
            <a:spLocks noGrp="1"/>
          </p:cNvSpPr>
          <p:nvPr>
            <p:ph type="sldNum" sz="quarter" idx="4"/>
          </p:nvPr>
        </p:nvSpPr>
        <p:spPr/>
        <p:txBody>
          <a:bodyPr/>
          <a:lstStyle/>
          <a:p>
            <a:fld id="{522CFB4C-1BF2-45D5-A969-485F8A107DBF}" type="slidenum">
              <a:rPr lang="en-US" altLang="zh-CN" smtClean="0"/>
              <a:pPr/>
              <a:t>17</a:t>
            </a:fld>
            <a:endParaRPr lang="en-US" altLang="zh-C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1">
            <a:extLst>
              <a:ext uri="{FF2B5EF4-FFF2-40B4-BE49-F238E27FC236}">
                <a16:creationId xmlns:a16="http://schemas.microsoft.com/office/drawing/2014/main" id="{2EB55F13-AEC3-41D7-AEA8-8D0A5AA7FA3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257301"/>
            <a:ext cx="8526463"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标题 5">
            <a:extLst>
              <a:ext uri="{FF2B5EF4-FFF2-40B4-BE49-F238E27FC236}">
                <a16:creationId xmlns:a16="http://schemas.microsoft.com/office/drawing/2014/main" id="{E018BFF3-B6AF-4D74-9FEC-6981D648FFBE}"/>
              </a:ext>
            </a:extLst>
          </p:cNvPr>
          <p:cNvSpPr>
            <a:spLocks noGrp="1"/>
          </p:cNvSpPr>
          <p:nvPr>
            <p:ph type="title" idx="4294967295"/>
          </p:nvPr>
        </p:nvSpPr>
        <p:spPr>
          <a:xfrm>
            <a:off x="0" y="228600"/>
            <a:ext cx="9144000" cy="508000"/>
          </a:xfrm>
        </p:spPr>
        <p:txBody>
          <a:bodyPr vert="horz" lIns="91440" tIns="45720" rIns="91440" bIns="45720" rtlCol="0" anchor="ctr">
            <a:normAutofit fontScale="90000"/>
          </a:bodyPr>
          <a:lstStyle/>
          <a:p>
            <a:pPr algn="ctr"/>
            <a:r>
              <a:rPr lang="zh-CN" altLang="en-US" b="1" dirty="0">
                <a:latin typeface="微软雅黑" panose="020B0503020204020204" pitchFamily="34" charset="-122"/>
                <a:ea typeface="微软雅黑" panose="020B0503020204020204" pitchFamily="34" charset="-122"/>
                <a:cs typeface="Times New Roman" panose="02020603050405020304" pitchFamily="18" charset="0"/>
              </a:rPr>
              <a:t>谜底大公开</a:t>
            </a:r>
            <a:r>
              <a:rPr lang="en-US" altLang="zh-CN" b="1"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dirty="0">
                <a:latin typeface="微软雅黑" panose="020B0503020204020204" pitchFamily="34" charset="-122"/>
                <a:ea typeface="微软雅黑" panose="020B0503020204020204" pitchFamily="34" charset="-122"/>
                <a:cs typeface="Times New Roman" panose="02020603050405020304" pitchFamily="18" charset="0"/>
              </a:rPr>
              <a:t>我们用左半球说话！</a:t>
            </a:r>
          </a:p>
        </p:txBody>
      </p:sp>
      <p:sp>
        <p:nvSpPr>
          <p:cNvPr id="4" name="椭圆 3">
            <a:extLst>
              <a:ext uri="{FF2B5EF4-FFF2-40B4-BE49-F238E27FC236}">
                <a16:creationId xmlns:a16="http://schemas.microsoft.com/office/drawing/2014/main" id="{0CFB8245-C1E1-4FA8-A9D3-4252DE5AE1D7}"/>
              </a:ext>
            </a:extLst>
          </p:cNvPr>
          <p:cNvSpPr>
            <a:spLocks noChangeArrowheads="1"/>
          </p:cNvSpPr>
          <p:nvPr/>
        </p:nvSpPr>
        <p:spPr bwMode="auto">
          <a:xfrm>
            <a:off x="7696200" y="4267201"/>
            <a:ext cx="457200" cy="822305"/>
          </a:xfrm>
          <a:prstGeom prst="ellipse">
            <a:avLst/>
          </a:prstGeom>
          <a:solidFill>
            <a:srgbClr val="9966FF">
              <a:alpha val="52156"/>
            </a:srgbClr>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marL="342900" indent="-342900">
              <a:defRPr sz="3200">
                <a:solidFill>
                  <a:srgbClr val="034694"/>
                </a:solidFill>
                <a:latin typeface="Arial" panose="020B0604020202020204" pitchFamily="34" charset="0"/>
              </a:defRPr>
            </a:lvl1pPr>
            <a:lvl2pPr marL="742950" indent="-285750">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eaLnBrk="1" hangingPunct="1">
              <a:spcBef>
                <a:spcPct val="20000"/>
              </a:spcBef>
            </a:pPr>
            <a:endParaRPr lang="zh-CN" altLang="en-US">
              <a:ea typeface="宋体" panose="02010600030101010101" pitchFamily="2" charset="-122"/>
            </a:endParaRPr>
          </a:p>
        </p:txBody>
      </p:sp>
      <p:sp>
        <p:nvSpPr>
          <p:cNvPr id="8" name="Text Box 7">
            <a:extLst>
              <a:ext uri="{FF2B5EF4-FFF2-40B4-BE49-F238E27FC236}">
                <a16:creationId xmlns:a16="http://schemas.microsoft.com/office/drawing/2014/main" id="{BE5E1152-ADB9-4EDA-AC93-7EF68CDB33ED}"/>
              </a:ext>
            </a:extLst>
          </p:cNvPr>
          <p:cNvSpPr txBox="1">
            <a:spLocks noChangeArrowheads="1"/>
          </p:cNvSpPr>
          <p:nvPr/>
        </p:nvSpPr>
        <p:spPr bwMode="auto">
          <a:xfrm>
            <a:off x="6448425" y="4314826"/>
            <a:ext cx="1277938" cy="30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rgbClr val="034694"/>
                </a:solidFill>
                <a:latin typeface="Arial" panose="020B0604020202020204" pitchFamily="34" charset="0"/>
              </a:defRPr>
            </a:lvl1pPr>
            <a:lvl2pPr marL="37931725" indent="-37474525">
              <a:defRPr sz="3200">
                <a:solidFill>
                  <a:srgbClr val="034694"/>
                </a:solidFill>
                <a:latin typeface="Arial" panose="020B0604020202020204" pitchFamily="34" charset="0"/>
              </a:defRPr>
            </a:lvl2pPr>
            <a:lvl3pPr marL="1143000" indent="-228600">
              <a:defRPr sz="3200">
                <a:solidFill>
                  <a:srgbClr val="034694"/>
                </a:solidFill>
                <a:latin typeface="Arial" panose="020B0604020202020204" pitchFamily="34" charset="0"/>
              </a:defRPr>
            </a:lvl3pPr>
            <a:lvl4pPr marL="1600200" indent="-228600">
              <a:defRPr sz="3200">
                <a:solidFill>
                  <a:srgbClr val="034694"/>
                </a:solidFill>
                <a:latin typeface="Arial" panose="020B0604020202020204" pitchFamily="34" charset="0"/>
              </a:defRPr>
            </a:lvl4pPr>
            <a:lvl5pPr marL="2057400" indent="-228600">
              <a:defRPr sz="3200">
                <a:solidFill>
                  <a:srgbClr val="034694"/>
                </a:solidFill>
                <a:latin typeface="Arial" panose="020B0604020202020204" pitchFamily="34" charset="0"/>
              </a:defRPr>
            </a:lvl5pPr>
            <a:lvl6pPr marL="2514600" indent="-228600" eaLnBrk="0" fontAlgn="base" hangingPunct="0">
              <a:spcBef>
                <a:spcPct val="0"/>
              </a:spcBef>
              <a:spcAft>
                <a:spcPct val="0"/>
              </a:spcAft>
              <a:defRPr sz="3200">
                <a:solidFill>
                  <a:srgbClr val="034694"/>
                </a:solidFill>
                <a:latin typeface="Arial" panose="020B0604020202020204" pitchFamily="34" charset="0"/>
              </a:defRPr>
            </a:lvl6pPr>
            <a:lvl7pPr marL="2971800" indent="-228600" eaLnBrk="0" fontAlgn="base" hangingPunct="0">
              <a:spcBef>
                <a:spcPct val="0"/>
              </a:spcBef>
              <a:spcAft>
                <a:spcPct val="0"/>
              </a:spcAft>
              <a:defRPr sz="3200">
                <a:solidFill>
                  <a:srgbClr val="034694"/>
                </a:solidFill>
                <a:latin typeface="Arial" panose="020B0604020202020204" pitchFamily="34" charset="0"/>
              </a:defRPr>
            </a:lvl7pPr>
            <a:lvl8pPr marL="3429000" indent="-228600" eaLnBrk="0" fontAlgn="base" hangingPunct="0">
              <a:spcBef>
                <a:spcPct val="0"/>
              </a:spcBef>
              <a:spcAft>
                <a:spcPct val="0"/>
              </a:spcAft>
              <a:defRPr sz="3200">
                <a:solidFill>
                  <a:srgbClr val="034694"/>
                </a:solidFill>
                <a:latin typeface="Arial" panose="020B0604020202020204" pitchFamily="34" charset="0"/>
              </a:defRPr>
            </a:lvl8pPr>
            <a:lvl9pPr marL="3886200" indent="-228600" eaLnBrk="0" fontAlgn="base" hangingPunct="0">
              <a:spcBef>
                <a:spcPct val="0"/>
              </a:spcBef>
              <a:spcAft>
                <a:spcPct val="0"/>
              </a:spcAft>
              <a:defRPr sz="3200">
                <a:solidFill>
                  <a:srgbClr val="034694"/>
                </a:solidFill>
                <a:latin typeface="Arial" panose="020B0604020202020204" pitchFamily="34" charset="0"/>
              </a:defRPr>
            </a:lvl9pPr>
          </a:lstStyle>
          <a:p>
            <a:pPr algn="ctr">
              <a:lnSpc>
                <a:spcPct val="90000"/>
              </a:lnSpc>
            </a:pPr>
            <a:r>
              <a:rPr lang="zh-CN" altLang="en-US" sz="2200" b="1" dirty="0">
                <a:solidFill>
                  <a:srgbClr val="000000"/>
                </a:solidFill>
                <a:latin typeface="黑体" panose="02010609060101010101" pitchFamily="49" charset="-122"/>
                <a:ea typeface="黑体" panose="02010609060101010101" pitchFamily="49" charset="-122"/>
                <a:sym typeface="Symbol" panose="05050102010706020507" pitchFamily="18" charset="2"/>
              </a:rPr>
              <a:t>布洛卡区</a:t>
            </a:r>
            <a:endParaRPr lang="en-US" altLang="zh-CN" sz="2200" b="1" dirty="0">
              <a:solidFill>
                <a:srgbClr val="000000"/>
              </a:solidFill>
              <a:latin typeface="黑体" panose="02010609060101010101" pitchFamily="49" charset="-122"/>
              <a:ea typeface="黑体" panose="02010609060101010101" pitchFamily="49" charset="-122"/>
              <a:sym typeface="Symbol" panose="05050102010706020507" pitchFamily="18" charset="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18</a:t>
            </a:fld>
            <a:endParaRPr lang="en-US" altLang="zh-C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3</a:t>
            </a:r>
            <a:r>
              <a:rPr lang="zh-CN" altLang="en-US" sz="4000" b="1" dirty="0">
                <a:latin typeface="微软雅黑" panose="020B0503020204020204" pitchFamily="34" charset="-122"/>
                <a:ea typeface="微软雅黑" panose="020B0503020204020204" pitchFamily="34" charset="-122"/>
              </a:rPr>
              <a:t>章 体液调节</a:t>
            </a:r>
            <a:endParaRPr lang="zh-CN" altLang="en-US" sz="4000" dirty="0">
              <a:latin typeface="微软雅黑" panose="020B0503020204020204" pitchFamily="34" charset="-122"/>
              <a:ea typeface="微软雅黑" panose="020B0503020204020204" pitchFamily="34" charset="-122"/>
            </a:endParaRPr>
          </a:p>
        </p:txBody>
      </p:sp>
      <p:sp>
        <p:nvSpPr>
          <p:cNvPr id="7"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08519" y="1507592"/>
            <a:ext cx="10689819" cy="1569660"/>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理解激素和激素调节的定义；</a:t>
            </a:r>
          </a:p>
          <a:p>
            <a:pPr lvl="1" indent="-285750">
              <a:defRPr/>
            </a:pPr>
            <a:r>
              <a:rPr lang="zh-CN" altLang="en-US" dirty="0"/>
              <a:t>掌握内分泌腺和外分泌腺的异同；</a:t>
            </a:r>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19</a:t>
            </a:fld>
            <a:endParaRPr lang="en-US" altLang="zh-CN" dirty="0"/>
          </a:p>
        </p:txBody>
      </p:sp>
    </p:spTree>
    <p:extLst>
      <p:ext uri="{BB962C8B-B14F-4D97-AF65-F5344CB8AC3E}">
        <p14:creationId xmlns:p14="http://schemas.microsoft.com/office/powerpoint/2010/main" val="210407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3AB5A222-4CE6-4D94-819D-AEBD982BD0E4}"/>
              </a:ext>
            </a:extLst>
          </p:cNvPr>
          <p:cNvSpPr/>
          <p:nvPr/>
        </p:nvSpPr>
        <p:spPr>
          <a:xfrm>
            <a:off x="1169090" y="877545"/>
            <a:ext cx="9953574" cy="4401205"/>
          </a:xfrm>
          <a:prstGeom prst="rect">
            <a:avLst/>
          </a:prstGeom>
        </p:spPr>
        <p:txBody>
          <a:bodyPr wrap="square">
            <a:spAutoFit/>
          </a:bodyPr>
          <a:lstStyle/>
          <a:p>
            <a:pPr indent="306070" algn="just">
              <a:lnSpc>
                <a:spcPct val="150000"/>
              </a:lnSpc>
              <a:defRPr/>
            </a:pPr>
            <a:r>
              <a:rPr lang="zh-CN" altLang="zh-CN" sz="40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题型：</a:t>
            </a:r>
          </a:p>
          <a:p>
            <a:pPr marL="1714500" lvl="3" indent="-342900" algn="just">
              <a:lnSpc>
                <a:spcPct val="150000"/>
              </a:lnSpc>
              <a:buFont typeface="+mj-ea"/>
              <a:buAutoNum type="ea1JpnKorPlain"/>
              <a:defRPr/>
            </a:pPr>
            <a:r>
              <a:rPr lang="zh-CN" altLang="en-US" sz="36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单项选择</a:t>
            </a:r>
            <a:r>
              <a:rPr lang="zh-CN" altLang="en-US" sz="3600" b="1" kern="100" dirty="0">
                <a:latin typeface="微软雅黑" panose="020B0503020204020204" pitchFamily="34" charset="-122"/>
                <a:ea typeface="微软雅黑" panose="020B0503020204020204" pitchFamily="34" charset="-122"/>
                <a:cs typeface="Times New Roman" panose="02020603050405020304" pitchFamily="18" charset="0"/>
              </a:rPr>
              <a:t>题</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分</a:t>
            </a:r>
            <a:r>
              <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×40=40</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分）</a:t>
            </a:r>
          </a:p>
          <a:p>
            <a:pPr marL="1714500" lvl="3" indent="-342900" algn="just">
              <a:lnSpc>
                <a:spcPct val="150000"/>
              </a:lnSpc>
              <a:spcBef>
                <a:spcPts val="600"/>
              </a:spcBef>
              <a:buFont typeface="+mj-ea"/>
              <a:buAutoNum type="ea1JpnKorPlain"/>
              <a:defRPr/>
            </a:pPr>
            <a:r>
              <a:rPr lang="zh-CN" altLang="en-US" sz="3600" b="1" kern="100" dirty="0">
                <a:latin typeface="微软雅黑" panose="020B0503020204020204" pitchFamily="34" charset="-122"/>
                <a:ea typeface="微软雅黑" panose="020B0503020204020204" pitchFamily="34" charset="-122"/>
                <a:cs typeface="Times New Roman" panose="02020603050405020304" pitchFamily="18" charset="0"/>
              </a:rPr>
              <a:t>、多项选择题</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分</a:t>
            </a:r>
            <a:r>
              <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×10=20</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分）</a:t>
            </a:r>
            <a:endPar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endParaRPr>
          </a:p>
          <a:p>
            <a:pPr lvl="4" algn="just">
              <a:lnSpc>
                <a:spcPct val="150000"/>
              </a:lnSpc>
              <a:defRPr/>
            </a:pP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（选对但不全，得</a:t>
            </a:r>
            <a:r>
              <a:rPr lang="en-US" altLang="zh-CN" sz="3200" b="1"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en-US" sz="3200" b="1" kern="100" dirty="0">
                <a:latin typeface="微软雅黑" panose="020B0503020204020204" pitchFamily="34" charset="-122"/>
                <a:ea typeface="微软雅黑" panose="020B0503020204020204" pitchFamily="34" charset="-122"/>
                <a:cs typeface="Times New Roman" panose="02020603050405020304" pitchFamily="18" charset="0"/>
              </a:rPr>
              <a:t>分，选错不得分）</a:t>
            </a:r>
            <a:endParaRPr lang="en-US" altLang="zh-CN" sz="3200" b="1" kern="100" dirty="0">
              <a:latin typeface="微软雅黑" panose="020B0503020204020204" pitchFamily="34" charset="-122"/>
              <a:ea typeface="微软雅黑" panose="020B0503020204020204" pitchFamily="34" charset="-122"/>
              <a:cs typeface="Times New Roman" panose="02020603050405020304" pitchFamily="18" charset="0"/>
            </a:endParaRPr>
          </a:p>
          <a:p>
            <a:pPr marL="1714500" lvl="3" indent="-342900" algn="just">
              <a:lnSpc>
                <a:spcPct val="150000"/>
              </a:lnSpc>
              <a:spcBef>
                <a:spcPts val="600"/>
              </a:spcBef>
              <a:buFont typeface="+mj-ea"/>
              <a:buAutoNum type="ea1JpnKorPlain"/>
              <a:defRPr/>
            </a:pPr>
            <a:r>
              <a:rPr lang="zh-CN" altLang="en-US" sz="3600" b="1" kern="100" dirty="0">
                <a:latin typeface="微软雅黑" panose="020B0503020204020204" pitchFamily="34" charset="-122"/>
                <a:ea typeface="微软雅黑" panose="020B0503020204020204" pitchFamily="34" charset="-122"/>
                <a:cs typeface="Times New Roman" panose="02020603050405020304" pitchFamily="18" charset="0"/>
              </a:rPr>
              <a:t>、非选择题（含简答题）</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40</a:t>
            </a:r>
            <a:r>
              <a:rPr lang="zh-CN" altLang="zh-CN" sz="3600" b="1" kern="100" dirty="0">
                <a:latin typeface="微软雅黑" panose="020B0503020204020204" pitchFamily="34" charset="-122"/>
                <a:ea typeface="微软雅黑" panose="020B0503020204020204" pitchFamily="34" charset="-122"/>
                <a:cs typeface="Times New Roman" panose="02020603050405020304" pitchFamily="18" charset="0"/>
              </a:rPr>
              <a:t>分）</a:t>
            </a:r>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2</a:t>
            </a:fld>
            <a:endParaRPr lang="en-US" altLang="zh-CN" dirty="0"/>
          </a:p>
        </p:txBody>
      </p:sp>
    </p:spTree>
    <p:extLst>
      <p:ext uri="{BB962C8B-B14F-4D97-AF65-F5344CB8AC3E}">
        <p14:creationId xmlns:p14="http://schemas.microsoft.com/office/powerpoint/2010/main" val="616774007"/>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7" name="Rectangle 3"/>
          <p:cNvSpPr>
            <a:spLocks noChangeArrowheads="1"/>
          </p:cNvSpPr>
          <p:nvPr/>
        </p:nvSpPr>
        <p:spPr bwMode="auto">
          <a:xfrm>
            <a:off x="494275" y="3757616"/>
            <a:ext cx="11036305"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71500" indent="-571500">
              <a:spcBef>
                <a:spcPct val="0"/>
              </a:spcBef>
              <a:buFont typeface="Arial" panose="020B0604020202020204" pitchFamily="34" charset="0"/>
              <a:buChar char="•"/>
            </a:pPr>
            <a:r>
              <a:rPr kumimoji="1" lang="zh-CN" altLang="en-US" sz="3600" b="1" dirty="0">
                <a:solidFill>
                  <a:srgbClr val="C00000"/>
                </a:solidFill>
                <a:latin typeface="微软雅黑" panose="020B0503020204020204" pitchFamily="34" charset="-122"/>
                <a:ea typeface="微软雅黑" panose="020B0503020204020204" pitchFamily="34" charset="-122"/>
              </a:rPr>
              <a:t>外分泌腺：</a:t>
            </a:r>
            <a:r>
              <a:rPr kumimoji="1" lang="zh-CN" altLang="en-US" sz="3200" b="1" dirty="0">
                <a:latin typeface="微软雅黑" panose="020B0503020204020204" pitchFamily="34" charset="-122"/>
                <a:ea typeface="微软雅黑" panose="020B0503020204020204" pitchFamily="34" charset="-122"/>
              </a:rPr>
              <a:t>腺体内</a:t>
            </a:r>
            <a:r>
              <a:rPr kumimoji="1" lang="zh-CN" altLang="en-US" sz="3200" b="1" dirty="0">
                <a:solidFill>
                  <a:srgbClr val="C00000"/>
                </a:solidFill>
                <a:latin typeface="微软雅黑" panose="020B0503020204020204" pitchFamily="34" charset="-122"/>
                <a:ea typeface="微软雅黑" panose="020B0503020204020204" pitchFamily="34" charset="-122"/>
              </a:rPr>
              <a:t>有导管</a:t>
            </a:r>
            <a:r>
              <a:rPr kumimoji="1" lang="zh-CN" altLang="en-US" sz="3200" b="1" dirty="0">
                <a:latin typeface="微软雅黑" panose="020B0503020204020204" pitchFamily="34" charset="-122"/>
                <a:ea typeface="微软雅黑" panose="020B0503020204020204" pitchFamily="34" charset="-122"/>
              </a:rPr>
              <a:t>，分泌物</a:t>
            </a:r>
            <a:r>
              <a:rPr kumimoji="1" lang="zh-CN" altLang="en-US" sz="3200" b="1" dirty="0">
                <a:solidFill>
                  <a:srgbClr val="C00000"/>
                </a:solidFill>
                <a:latin typeface="微软雅黑" panose="020B0503020204020204" pitchFamily="34" charset="-122"/>
                <a:ea typeface="微软雅黑" panose="020B0503020204020204" pitchFamily="34" charset="-122"/>
              </a:rPr>
              <a:t>通过导管排出</a:t>
            </a:r>
            <a:r>
              <a:rPr kumimoji="1" lang="zh-CN" altLang="en-US" sz="3200" b="1" dirty="0">
                <a:latin typeface="微软雅黑" panose="020B0503020204020204" pitchFamily="34" charset="-122"/>
                <a:ea typeface="微软雅黑" panose="020B0503020204020204" pitchFamily="34" charset="-122"/>
              </a:rPr>
              <a:t>，如消化腺、汗腺、皮脂腺</a:t>
            </a:r>
            <a:endParaRPr kumimoji="1" lang="zh-CN" altLang="en-US" sz="3600" b="1" dirty="0">
              <a:latin typeface="微软雅黑" panose="020B0503020204020204" pitchFamily="34" charset="-122"/>
              <a:ea typeface="微软雅黑" panose="020B0503020204020204" pitchFamily="34" charset="-122"/>
            </a:endParaRPr>
          </a:p>
        </p:txBody>
      </p:sp>
      <p:sp>
        <p:nvSpPr>
          <p:cNvPr id="159752" name="Rectangle 8"/>
          <p:cNvSpPr>
            <a:spLocks noChangeArrowheads="1"/>
          </p:cNvSpPr>
          <p:nvPr/>
        </p:nvSpPr>
        <p:spPr bwMode="auto">
          <a:xfrm>
            <a:off x="486384" y="5026029"/>
            <a:ext cx="11128441"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71500" indent="-571500" eaLnBrk="1" hangingPunct="1">
              <a:spcBef>
                <a:spcPct val="0"/>
              </a:spcBef>
              <a:buFont typeface="Arial" panose="020B0604020202020204" pitchFamily="34" charset="0"/>
              <a:buChar char="•"/>
            </a:pPr>
            <a:r>
              <a:rPr kumimoji="1" lang="zh-CN" altLang="en-US" sz="3600" b="1" dirty="0">
                <a:solidFill>
                  <a:srgbClr val="C00000"/>
                </a:solidFill>
                <a:latin typeface="微软雅黑" panose="020B0503020204020204" pitchFamily="34" charset="-122"/>
                <a:ea typeface="微软雅黑" panose="020B0503020204020204" pitchFamily="34" charset="-122"/>
              </a:rPr>
              <a:t>内分泌腺</a:t>
            </a:r>
            <a:r>
              <a:rPr lang="zh-CN" altLang="en-US" sz="3600" b="1" dirty="0">
                <a:solidFill>
                  <a:srgbClr val="C00000"/>
                </a:solidFill>
                <a:latin typeface="微软雅黑" panose="020B0503020204020204" pitchFamily="34" charset="-122"/>
                <a:ea typeface="微软雅黑" panose="020B0503020204020204" pitchFamily="34" charset="-122"/>
              </a:rPr>
              <a:t>：</a:t>
            </a:r>
            <a:r>
              <a:rPr kumimoji="1" lang="zh-CN" altLang="en-US" b="1" dirty="0">
                <a:latin typeface="微软雅黑" panose="020B0503020204020204" pitchFamily="34" charset="-122"/>
                <a:ea typeface="微软雅黑" panose="020B0503020204020204" pitchFamily="34" charset="-122"/>
              </a:rPr>
              <a:t>腺体内</a:t>
            </a:r>
            <a:r>
              <a:rPr kumimoji="1" lang="zh-CN" altLang="en-US" b="1" dirty="0">
                <a:solidFill>
                  <a:srgbClr val="C00000"/>
                </a:solidFill>
                <a:latin typeface="微软雅黑" panose="020B0503020204020204" pitchFamily="34" charset="-122"/>
                <a:ea typeface="微软雅黑" panose="020B0503020204020204" pitchFamily="34" charset="-122"/>
              </a:rPr>
              <a:t>无导管</a:t>
            </a:r>
            <a:r>
              <a:rPr kumimoji="1" lang="zh-CN" altLang="en-US" b="1" dirty="0">
                <a:latin typeface="微软雅黑" panose="020B0503020204020204" pitchFamily="34" charset="-122"/>
                <a:ea typeface="微软雅黑" panose="020B0503020204020204" pitchFamily="34" charset="-122"/>
              </a:rPr>
              <a:t>，分泌物直接进入体内的</a:t>
            </a:r>
            <a:r>
              <a:rPr kumimoji="1" lang="zh-CN" altLang="en-US" b="1" dirty="0">
                <a:solidFill>
                  <a:srgbClr val="C00000"/>
                </a:solidFill>
                <a:latin typeface="微软雅黑" panose="020B0503020204020204" pitchFamily="34" charset="-122"/>
                <a:ea typeface="微软雅黑" panose="020B0503020204020204" pitchFamily="34" charset="-122"/>
              </a:rPr>
              <a:t>毛细血管</a:t>
            </a:r>
            <a:r>
              <a:rPr kumimoji="1" lang="zh-CN" altLang="en-US" b="1" dirty="0">
                <a:latin typeface="微软雅黑" panose="020B0503020204020204" pitchFamily="34" charset="-122"/>
                <a:ea typeface="微软雅黑" panose="020B0503020204020204" pitchFamily="34" charset="-122"/>
              </a:rPr>
              <a:t>，随着</a:t>
            </a:r>
            <a:r>
              <a:rPr kumimoji="1" lang="zh-CN" altLang="en-US" b="1" dirty="0">
                <a:solidFill>
                  <a:srgbClr val="C00000"/>
                </a:solidFill>
                <a:latin typeface="微软雅黑" panose="020B0503020204020204" pitchFamily="34" charset="-122"/>
                <a:ea typeface="微软雅黑" panose="020B0503020204020204" pitchFamily="34" charset="-122"/>
              </a:rPr>
              <a:t>血液循环</a:t>
            </a:r>
            <a:r>
              <a:rPr kumimoji="1" lang="zh-CN" altLang="en-US" b="1" dirty="0">
                <a:latin typeface="微软雅黑" panose="020B0503020204020204" pitchFamily="34" charset="-122"/>
                <a:ea typeface="微软雅黑" panose="020B0503020204020204" pitchFamily="34" charset="-122"/>
              </a:rPr>
              <a:t>运输到全身，如垂体、甲状腺、胸腺、胰岛等</a:t>
            </a:r>
          </a:p>
        </p:txBody>
      </p:sp>
      <p:grpSp>
        <p:nvGrpSpPr>
          <p:cNvPr id="20485" name="组合 12"/>
          <p:cNvGrpSpPr>
            <a:grpSpLocks/>
          </p:cNvGrpSpPr>
          <p:nvPr/>
        </p:nvGrpSpPr>
        <p:grpSpPr bwMode="auto">
          <a:xfrm>
            <a:off x="3146628" y="331788"/>
            <a:ext cx="5616575" cy="3384550"/>
            <a:chOff x="2051050" y="441325"/>
            <a:chExt cx="5616575" cy="3384550"/>
          </a:xfrm>
        </p:grpSpPr>
        <p:pic>
          <p:nvPicPr>
            <p:cNvPr id="204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441325"/>
              <a:ext cx="56165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Line 4"/>
            <p:cNvSpPr>
              <a:spLocks noChangeShapeType="1"/>
            </p:cNvSpPr>
            <p:nvPr/>
          </p:nvSpPr>
          <p:spPr bwMode="auto">
            <a:xfrm>
              <a:off x="3201988" y="1881189"/>
              <a:ext cx="676265" cy="744526"/>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20488" name="Line 7"/>
            <p:cNvSpPr>
              <a:spLocks noChangeShapeType="1"/>
            </p:cNvSpPr>
            <p:nvPr/>
          </p:nvSpPr>
          <p:spPr bwMode="auto">
            <a:xfrm flipH="1">
              <a:off x="5229234" y="1968480"/>
              <a:ext cx="912825" cy="69374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11" name="圆角矩形 10"/>
            <p:cNvSpPr/>
            <p:nvPr/>
          </p:nvSpPr>
          <p:spPr bwMode="auto">
            <a:xfrm>
              <a:off x="3951279" y="2224071"/>
              <a:ext cx="511182" cy="985851"/>
            </a:xfrm>
            <a:prstGeom prst="roundRect">
              <a:avLst/>
            </a:prstGeom>
            <a:solidFill>
              <a:schemeClr val="accent4">
                <a:lumMod val="20000"/>
                <a:lumOff val="80000"/>
              </a:schemeClr>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2800" b="1" dirty="0">
                  <a:solidFill>
                    <a:srgbClr val="C00000"/>
                  </a:solidFill>
                  <a:latin typeface="微软雅黑" panose="020B0503020204020204" pitchFamily="34" charset="-122"/>
                  <a:ea typeface="微软雅黑" panose="020B0503020204020204" pitchFamily="34" charset="-122"/>
                </a:rPr>
                <a:t>导管</a:t>
              </a:r>
            </a:p>
          </p:txBody>
        </p:sp>
        <p:sp>
          <p:nvSpPr>
            <p:cNvPr id="12" name="圆角矩形 11"/>
            <p:cNvSpPr/>
            <p:nvPr/>
          </p:nvSpPr>
          <p:spPr bwMode="auto">
            <a:xfrm>
              <a:off x="4645026" y="2224071"/>
              <a:ext cx="511182" cy="985851"/>
            </a:xfrm>
            <a:prstGeom prst="roundRect">
              <a:avLst/>
            </a:prstGeom>
            <a:solidFill>
              <a:schemeClr val="accent4">
                <a:lumMod val="20000"/>
                <a:lumOff val="80000"/>
              </a:schemeClr>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2800" b="1" dirty="0">
                  <a:solidFill>
                    <a:srgbClr val="C00000"/>
                  </a:solidFill>
                  <a:latin typeface="微软雅黑" panose="020B0503020204020204" pitchFamily="34" charset="-122"/>
                  <a:ea typeface="微软雅黑" panose="020B0503020204020204" pitchFamily="34" charset="-122"/>
                </a:rPr>
                <a:t>血管</a:t>
              </a:r>
            </a:p>
          </p:txBody>
        </p:sp>
      </p:grpSp>
      <p:sp>
        <p:nvSpPr>
          <p:cNvPr id="5" name="灯片编号占位符 4"/>
          <p:cNvSpPr>
            <a:spLocks noGrp="1"/>
          </p:cNvSpPr>
          <p:nvPr>
            <p:ph type="sldNum" sz="quarter" idx="4"/>
          </p:nvPr>
        </p:nvSpPr>
        <p:spPr/>
        <p:txBody>
          <a:bodyPr/>
          <a:lstStyle/>
          <a:p>
            <a:fld id="{522CFB4C-1BF2-45D5-A969-485F8A107DBF}" type="slidenum">
              <a:rPr lang="en-US" altLang="zh-CN" smtClean="0"/>
              <a:pPr/>
              <a:t>20</a:t>
            </a:fld>
            <a:endParaRPr lang="en-US" altLang="zh-CN"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08519" y="1507592"/>
            <a:ext cx="10689819" cy="3785652"/>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理解激素和激素调节的定义；</a:t>
            </a:r>
          </a:p>
          <a:p>
            <a:pPr lvl="1" indent="-285750">
              <a:defRPr/>
            </a:pPr>
            <a:r>
              <a:rPr lang="zh-CN" altLang="en-US" dirty="0"/>
              <a:t>掌握内分泌腺和外分泌腺的异同；</a:t>
            </a:r>
          </a:p>
          <a:p>
            <a:pPr lvl="1" indent="-285750">
              <a:defRPr/>
            </a:pPr>
            <a:r>
              <a:rPr lang="zh-CN" altLang="en-US" dirty="0"/>
              <a:t>掌握血糖的调节机制；</a:t>
            </a:r>
          </a:p>
          <a:p>
            <a:pPr lvl="1" indent="-285750">
              <a:defRPr/>
            </a:pPr>
            <a:r>
              <a:rPr lang="zh-CN" altLang="en-US" dirty="0"/>
              <a:t>掌握甲状腺激素、生长激素和性激素的生理作用及分泌异常导致的疾病；</a:t>
            </a:r>
          </a:p>
        </p:txBody>
      </p:sp>
      <p:sp>
        <p:nvSpPr>
          <p:cNvPr id="8" name="矩形 7">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3</a:t>
            </a:r>
            <a:r>
              <a:rPr lang="zh-CN" altLang="en-US" sz="4000" b="1" dirty="0">
                <a:latin typeface="微软雅黑" panose="020B0503020204020204" pitchFamily="34" charset="-122"/>
                <a:ea typeface="微软雅黑" panose="020B0503020204020204" pitchFamily="34" charset="-122"/>
              </a:rPr>
              <a:t>章 体液调节</a:t>
            </a:r>
            <a:endParaRPr lang="zh-CN" altLang="en-US" sz="40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21</a:t>
            </a:fld>
            <a:endParaRPr lang="en-US" altLang="zh-CN" dirty="0"/>
          </a:p>
        </p:txBody>
      </p:sp>
    </p:spTree>
    <p:extLst>
      <p:ext uri="{BB962C8B-B14F-4D97-AF65-F5344CB8AC3E}">
        <p14:creationId xmlns:p14="http://schemas.microsoft.com/office/powerpoint/2010/main" val="310056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8" name="Text Box 6"/>
          <p:cNvSpPr txBox="1">
            <a:spLocks noChangeArrowheads="1"/>
          </p:cNvSpPr>
          <p:nvPr/>
        </p:nvSpPr>
        <p:spPr bwMode="auto">
          <a:xfrm>
            <a:off x="1332253" y="1462297"/>
            <a:ext cx="20526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latin typeface="微软雅黑" panose="020B0503020204020204" pitchFamily="34" charset="-122"/>
                <a:ea typeface="微软雅黑" panose="020B0503020204020204" pitchFamily="34" charset="-122"/>
              </a:rPr>
              <a:t>生理作用：</a:t>
            </a:r>
          </a:p>
        </p:txBody>
      </p:sp>
      <p:sp>
        <p:nvSpPr>
          <p:cNvPr id="166920" name="Text Box 8"/>
          <p:cNvSpPr txBox="1">
            <a:spLocks noChangeArrowheads="1"/>
          </p:cNvSpPr>
          <p:nvPr/>
        </p:nvSpPr>
        <p:spPr bwMode="auto">
          <a:xfrm>
            <a:off x="587926" y="612632"/>
            <a:ext cx="39354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50000"/>
              </a:spcBef>
              <a:buFont typeface="Wingdings" panose="05000000000000000000" pitchFamily="2" charset="2"/>
              <a:buChar char="Ø"/>
            </a:pPr>
            <a:r>
              <a:rPr lang="zh-CN" altLang="en-US" sz="3600" b="1" dirty="0">
                <a:solidFill>
                  <a:srgbClr val="C00000"/>
                </a:solidFill>
                <a:latin typeface="微软雅黑" panose="020B0503020204020204" pitchFamily="34" charset="-122"/>
                <a:ea typeface="微软雅黑" panose="020B0503020204020204" pitchFamily="34" charset="-122"/>
              </a:rPr>
              <a:t>甲状腺激素</a:t>
            </a:r>
          </a:p>
        </p:txBody>
      </p:sp>
      <p:grpSp>
        <p:nvGrpSpPr>
          <p:cNvPr id="2" name="Group 37"/>
          <p:cNvGrpSpPr>
            <a:grpSpLocks/>
          </p:cNvGrpSpPr>
          <p:nvPr/>
        </p:nvGrpSpPr>
        <p:grpSpPr bwMode="auto">
          <a:xfrm>
            <a:off x="1332252" y="3814630"/>
            <a:ext cx="8677509" cy="2108200"/>
            <a:chOff x="317" y="2500"/>
            <a:chExt cx="4536" cy="1328"/>
          </a:xfrm>
          <a:solidFill>
            <a:srgbClr val="FFFFFF"/>
          </a:solidFill>
        </p:grpSpPr>
        <p:sp>
          <p:nvSpPr>
            <p:cNvPr id="48150" name="Text Box 7"/>
            <p:cNvSpPr txBox="1">
              <a:spLocks noChangeArrowheads="1"/>
            </p:cNvSpPr>
            <p:nvPr/>
          </p:nvSpPr>
          <p:spPr bwMode="auto">
            <a:xfrm>
              <a:off x="317" y="2908"/>
              <a:ext cx="1134"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dirty="0">
                  <a:latin typeface="微软雅黑" panose="020B0503020204020204" pitchFamily="34" charset="-122"/>
                  <a:ea typeface="微软雅黑" panose="020B0503020204020204" pitchFamily="34" charset="-122"/>
                </a:rPr>
                <a:t>分泌异常：</a:t>
              </a:r>
            </a:p>
          </p:txBody>
        </p:sp>
        <p:sp>
          <p:nvSpPr>
            <p:cNvPr id="48151" name="Text Box 9"/>
            <p:cNvSpPr txBox="1">
              <a:spLocks noChangeArrowheads="1"/>
            </p:cNvSpPr>
            <p:nvPr/>
          </p:nvSpPr>
          <p:spPr bwMode="auto">
            <a:xfrm>
              <a:off x="1360" y="2500"/>
              <a:ext cx="1951"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dirty="0">
                  <a:latin typeface="微软雅黑" panose="020B0503020204020204" pitchFamily="34" charset="-122"/>
                  <a:ea typeface="微软雅黑" panose="020B0503020204020204" pitchFamily="34" charset="-122"/>
                </a:rPr>
                <a:t>幼年时分泌不足</a:t>
              </a:r>
              <a:r>
                <a:rPr lang="en-US" altLang="zh-CN" sz="2800" b="1" dirty="0">
                  <a:latin typeface="微软雅黑" panose="020B0503020204020204" pitchFamily="34" charset="-122"/>
                  <a:ea typeface="微软雅黑" panose="020B0503020204020204" pitchFamily="34" charset="-122"/>
                </a:rPr>
                <a:t>:</a:t>
              </a:r>
            </a:p>
          </p:txBody>
        </p:sp>
        <p:sp>
          <p:nvSpPr>
            <p:cNvPr id="48152" name="Text Box 10"/>
            <p:cNvSpPr txBox="1">
              <a:spLocks noChangeArrowheads="1"/>
            </p:cNvSpPr>
            <p:nvPr/>
          </p:nvSpPr>
          <p:spPr bwMode="auto">
            <a:xfrm>
              <a:off x="1406" y="2953"/>
              <a:ext cx="726"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dirty="0">
                  <a:latin typeface="微软雅黑" panose="020B0503020204020204" pitchFamily="34" charset="-122"/>
                  <a:ea typeface="微软雅黑" panose="020B0503020204020204" pitchFamily="34" charset="-122"/>
                </a:rPr>
                <a:t>成年后</a:t>
              </a:r>
            </a:p>
          </p:txBody>
        </p:sp>
        <p:sp>
          <p:nvSpPr>
            <p:cNvPr id="48153" name="AutoShape 11"/>
            <p:cNvSpPr>
              <a:spLocks/>
            </p:cNvSpPr>
            <p:nvPr/>
          </p:nvSpPr>
          <p:spPr bwMode="auto">
            <a:xfrm>
              <a:off x="1270" y="2636"/>
              <a:ext cx="91" cy="998"/>
            </a:xfrm>
            <a:prstGeom prst="leftBrace">
              <a:avLst>
                <a:gd name="adj1" fmla="val 91392"/>
                <a:gd name="adj2" fmla="val 50000"/>
              </a:avLst>
            </a:prstGeom>
            <a:grpFill/>
            <a:ln w="2857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zh-CN" altLang="en-US" sz="2000" b="1">
                <a:latin typeface="微软雅黑" panose="020B0503020204020204" pitchFamily="34" charset="-122"/>
                <a:ea typeface="微软雅黑" panose="020B0503020204020204" pitchFamily="34" charset="-122"/>
              </a:endParaRPr>
            </a:p>
          </p:txBody>
        </p:sp>
        <p:sp>
          <p:nvSpPr>
            <p:cNvPr id="48154" name="Text Box 12"/>
            <p:cNvSpPr txBox="1">
              <a:spLocks noChangeArrowheads="1"/>
            </p:cNvSpPr>
            <p:nvPr/>
          </p:nvSpPr>
          <p:spPr bwMode="auto">
            <a:xfrm>
              <a:off x="1360" y="3498"/>
              <a:ext cx="1179"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a:latin typeface="微软雅黑" panose="020B0503020204020204" pitchFamily="34" charset="-122"/>
                  <a:ea typeface="微软雅黑" panose="020B0503020204020204" pitchFamily="34" charset="-122"/>
                </a:rPr>
                <a:t>食物中缺碘</a:t>
              </a:r>
              <a:r>
                <a:rPr lang="en-US" altLang="zh-CN" sz="2800" b="1">
                  <a:latin typeface="微软雅黑" panose="020B0503020204020204" pitchFamily="34" charset="-122"/>
                  <a:ea typeface="微软雅黑" panose="020B0503020204020204" pitchFamily="34" charset="-122"/>
                </a:rPr>
                <a:t>:</a:t>
              </a:r>
            </a:p>
          </p:txBody>
        </p:sp>
        <p:sp>
          <p:nvSpPr>
            <p:cNvPr id="48155" name="Text Box 13"/>
            <p:cNvSpPr txBox="1">
              <a:spLocks noChangeArrowheads="1"/>
            </p:cNvSpPr>
            <p:nvPr/>
          </p:nvSpPr>
          <p:spPr bwMode="auto">
            <a:xfrm>
              <a:off x="2091" y="3135"/>
              <a:ext cx="1089"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a:latin typeface="微软雅黑" panose="020B0503020204020204" pitchFamily="34" charset="-122"/>
                  <a:ea typeface="微软雅黑" panose="020B0503020204020204" pitchFamily="34" charset="-122"/>
                </a:rPr>
                <a:t>分泌过少：</a:t>
              </a:r>
            </a:p>
          </p:txBody>
        </p:sp>
        <p:sp>
          <p:nvSpPr>
            <p:cNvPr id="48156" name="Rectangle 14"/>
            <p:cNvSpPr>
              <a:spLocks noChangeArrowheads="1"/>
            </p:cNvSpPr>
            <p:nvPr/>
          </p:nvSpPr>
          <p:spPr bwMode="auto">
            <a:xfrm>
              <a:off x="2086" y="2817"/>
              <a:ext cx="901"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zh-CN" altLang="en-US" sz="2800" b="1">
                  <a:latin typeface="微软雅黑" panose="020B0503020204020204" pitchFamily="34" charset="-122"/>
                  <a:ea typeface="微软雅黑" panose="020B0503020204020204" pitchFamily="34" charset="-122"/>
                </a:rPr>
                <a:t>分泌过多</a:t>
              </a:r>
              <a:r>
                <a:rPr lang="en-US" altLang="zh-CN" sz="2800" b="1">
                  <a:latin typeface="微软雅黑" panose="020B0503020204020204" pitchFamily="34" charset="-122"/>
                  <a:ea typeface="微软雅黑" panose="020B0503020204020204" pitchFamily="34" charset="-122"/>
                </a:rPr>
                <a:t>:</a:t>
              </a:r>
            </a:p>
          </p:txBody>
        </p:sp>
        <p:sp>
          <p:nvSpPr>
            <p:cNvPr id="48157" name="AutoShape 15"/>
            <p:cNvSpPr>
              <a:spLocks/>
            </p:cNvSpPr>
            <p:nvPr/>
          </p:nvSpPr>
          <p:spPr bwMode="auto">
            <a:xfrm>
              <a:off x="2086" y="2935"/>
              <a:ext cx="45" cy="414"/>
            </a:xfrm>
            <a:prstGeom prst="leftBrace">
              <a:avLst>
                <a:gd name="adj1" fmla="val 76667"/>
                <a:gd name="adj2" fmla="val 50000"/>
              </a:avLst>
            </a:prstGeom>
            <a:grpFill/>
            <a:ln w="2857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endParaRPr lang="zh-CN" altLang="en-US" sz="2800">
                <a:latin typeface="微软雅黑" panose="020B0503020204020204" pitchFamily="34" charset="-122"/>
                <a:ea typeface="微软雅黑" panose="020B0503020204020204" pitchFamily="34" charset="-122"/>
              </a:endParaRPr>
            </a:p>
          </p:txBody>
        </p:sp>
        <p:sp>
          <p:nvSpPr>
            <p:cNvPr id="48158" name="Text Box 16"/>
            <p:cNvSpPr txBox="1">
              <a:spLocks noChangeArrowheads="1"/>
            </p:cNvSpPr>
            <p:nvPr/>
          </p:nvSpPr>
          <p:spPr bwMode="auto">
            <a:xfrm>
              <a:off x="3039" y="2817"/>
              <a:ext cx="635"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u="sng" dirty="0">
                  <a:solidFill>
                    <a:srgbClr val="0070C0"/>
                  </a:solidFill>
                  <a:latin typeface="微软雅黑" panose="020B0503020204020204" pitchFamily="34" charset="-122"/>
                  <a:ea typeface="微软雅黑" panose="020B0503020204020204" pitchFamily="34" charset="-122"/>
                </a:rPr>
                <a:t>甲亢</a:t>
              </a:r>
            </a:p>
          </p:txBody>
        </p:sp>
        <p:sp>
          <p:nvSpPr>
            <p:cNvPr id="48159" name="Text Box 17"/>
            <p:cNvSpPr txBox="1">
              <a:spLocks noChangeArrowheads="1"/>
            </p:cNvSpPr>
            <p:nvPr/>
          </p:nvSpPr>
          <p:spPr bwMode="auto">
            <a:xfrm>
              <a:off x="3039" y="3135"/>
              <a:ext cx="1655"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u="sng" dirty="0">
                  <a:solidFill>
                    <a:srgbClr val="0070C0"/>
                  </a:solidFill>
                  <a:latin typeface="微软雅黑" panose="020B0503020204020204" pitchFamily="34" charset="-122"/>
                  <a:ea typeface="微软雅黑" panose="020B0503020204020204" pitchFamily="34" charset="-122"/>
                </a:rPr>
                <a:t>甲状腺功能低下</a:t>
              </a:r>
            </a:p>
          </p:txBody>
        </p:sp>
        <p:sp>
          <p:nvSpPr>
            <p:cNvPr id="48160" name="Text Box 18"/>
            <p:cNvSpPr txBox="1">
              <a:spLocks noChangeArrowheads="1"/>
            </p:cNvSpPr>
            <p:nvPr/>
          </p:nvSpPr>
          <p:spPr bwMode="auto">
            <a:xfrm>
              <a:off x="2449" y="3498"/>
              <a:ext cx="2404"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u="sng" dirty="0">
                  <a:solidFill>
                    <a:srgbClr val="0070C0"/>
                  </a:solidFill>
                  <a:latin typeface="微软雅黑" panose="020B0503020204020204" pitchFamily="34" charset="-122"/>
                  <a:ea typeface="微软雅黑" panose="020B0503020204020204" pitchFamily="34" charset="-122"/>
                </a:rPr>
                <a:t>地方性甲状腺肿</a:t>
              </a:r>
              <a:r>
                <a:rPr lang="en-US" altLang="zh-CN" sz="2800" b="1" u="sng" dirty="0">
                  <a:solidFill>
                    <a:srgbClr val="0070C0"/>
                  </a:solidFill>
                  <a:latin typeface="微软雅黑" panose="020B0503020204020204" pitchFamily="34" charset="-122"/>
                  <a:ea typeface="微软雅黑" panose="020B0503020204020204" pitchFamily="34" charset="-122"/>
                </a:rPr>
                <a:t>(</a:t>
              </a:r>
              <a:r>
                <a:rPr lang="zh-CN" altLang="en-US" sz="2800" b="1" u="sng" dirty="0">
                  <a:solidFill>
                    <a:srgbClr val="0070C0"/>
                  </a:solidFill>
                  <a:latin typeface="微软雅黑" panose="020B0503020204020204" pitchFamily="34" charset="-122"/>
                  <a:ea typeface="微软雅黑" panose="020B0503020204020204" pitchFamily="34" charset="-122"/>
                </a:rPr>
                <a:t>大脖子病</a:t>
              </a:r>
              <a:r>
                <a:rPr lang="en-US" altLang="zh-CN" sz="2800" b="1" u="sng" dirty="0">
                  <a:solidFill>
                    <a:srgbClr val="0070C0"/>
                  </a:solidFill>
                  <a:latin typeface="微软雅黑" panose="020B0503020204020204" pitchFamily="34" charset="-122"/>
                  <a:ea typeface="微软雅黑" panose="020B0503020204020204" pitchFamily="34" charset="-122"/>
                </a:rPr>
                <a:t>)</a:t>
              </a:r>
            </a:p>
          </p:txBody>
        </p:sp>
        <p:sp>
          <p:nvSpPr>
            <p:cNvPr id="48161" name="Text Box 23"/>
            <p:cNvSpPr txBox="1">
              <a:spLocks noChangeArrowheads="1"/>
            </p:cNvSpPr>
            <p:nvPr/>
          </p:nvSpPr>
          <p:spPr bwMode="auto">
            <a:xfrm>
              <a:off x="2807" y="2500"/>
              <a:ext cx="998" cy="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zh-CN" altLang="en-US" sz="2800" b="1" u="sng" dirty="0">
                  <a:solidFill>
                    <a:srgbClr val="0062AC"/>
                  </a:solidFill>
                  <a:latin typeface="微软雅黑" panose="020B0503020204020204" pitchFamily="34" charset="-122"/>
                  <a:ea typeface="微软雅黑" panose="020B0503020204020204" pitchFamily="34" charset="-122"/>
                </a:rPr>
                <a:t>呆小症</a:t>
              </a:r>
            </a:p>
          </p:txBody>
        </p:sp>
      </p:grpSp>
      <p:grpSp>
        <p:nvGrpSpPr>
          <p:cNvPr id="3" name="Group 34"/>
          <p:cNvGrpSpPr>
            <a:grpSpLocks/>
          </p:cNvGrpSpPr>
          <p:nvPr/>
        </p:nvGrpSpPr>
        <p:grpSpPr bwMode="auto">
          <a:xfrm>
            <a:off x="3468142" y="1465396"/>
            <a:ext cx="7429500" cy="1749425"/>
            <a:chOff x="1179" y="1389"/>
            <a:chExt cx="4105" cy="1102"/>
          </a:xfrm>
        </p:grpSpPr>
        <p:sp>
          <p:nvSpPr>
            <p:cNvPr id="48147" name="Text Box 24"/>
            <p:cNvSpPr txBox="1">
              <a:spLocks noChangeArrowheads="1"/>
            </p:cNvSpPr>
            <p:nvPr/>
          </p:nvSpPr>
          <p:spPr bwMode="auto">
            <a:xfrm>
              <a:off x="1179" y="1389"/>
              <a:ext cx="18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zh-CN" sz="2800" b="1" dirty="0">
                  <a:latin typeface="微软雅黑" panose="020B0503020204020204" pitchFamily="34" charset="-122"/>
                  <a:ea typeface="微软雅黑" panose="020B0503020204020204" pitchFamily="34" charset="-122"/>
                </a:rPr>
                <a:t>1. </a:t>
              </a:r>
              <a:r>
                <a:rPr lang="zh-CN" altLang="en-US" sz="2800" b="1" dirty="0">
                  <a:latin typeface="微软雅黑" panose="020B0503020204020204" pitchFamily="34" charset="-122"/>
                  <a:ea typeface="微软雅黑" panose="020B0503020204020204" pitchFamily="34" charset="-122"/>
                </a:rPr>
                <a:t>促进生长发育；</a:t>
              </a:r>
            </a:p>
          </p:txBody>
        </p:sp>
        <p:sp>
          <p:nvSpPr>
            <p:cNvPr id="48148" name="Rectangle 25"/>
            <p:cNvSpPr>
              <a:spLocks noChangeArrowheads="1"/>
            </p:cNvSpPr>
            <p:nvPr/>
          </p:nvSpPr>
          <p:spPr bwMode="auto">
            <a:xfrm>
              <a:off x="1179" y="2161"/>
              <a:ext cx="2631"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dirty="0">
                  <a:latin typeface="微软雅黑" panose="020B0503020204020204" pitchFamily="34" charset="-122"/>
                  <a:ea typeface="微软雅黑" panose="020B0503020204020204" pitchFamily="34" charset="-122"/>
                </a:rPr>
                <a:t>3. </a:t>
              </a:r>
              <a:r>
                <a:rPr lang="zh-CN" altLang="en-US" sz="2800" b="1" dirty="0">
                  <a:latin typeface="微软雅黑" panose="020B0503020204020204" pitchFamily="34" charset="-122"/>
                  <a:ea typeface="微软雅黑" panose="020B0503020204020204" pitchFamily="34" charset="-122"/>
                </a:rPr>
                <a:t>提高神经系统的兴奋性。</a:t>
              </a:r>
            </a:p>
          </p:txBody>
        </p:sp>
        <p:sp>
          <p:nvSpPr>
            <p:cNvPr id="48149" name="Text Box 26"/>
            <p:cNvSpPr txBox="1">
              <a:spLocks noChangeArrowheads="1"/>
            </p:cNvSpPr>
            <p:nvPr/>
          </p:nvSpPr>
          <p:spPr bwMode="auto">
            <a:xfrm>
              <a:off x="1179" y="1753"/>
              <a:ext cx="41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CN" sz="2800" b="1" dirty="0">
                  <a:latin typeface="微软雅黑" panose="020B0503020204020204" pitchFamily="34" charset="-122"/>
                  <a:ea typeface="微软雅黑" panose="020B0503020204020204" pitchFamily="34" charset="-122"/>
                </a:rPr>
                <a:t>2. </a:t>
              </a:r>
              <a:r>
                <a:rPr lang="zh-CN" altLang="en-US" sz="2800" b="1" dirty="0">
                  <a:latin typeface="微软雅黑" panose="020B0503020204020204" pitchFamily="34" charset="-122"/>
                  <a:ea typeface="微软雅黑" panose="020B0503020204020204" pitchFamily="34" charset="-122"/>
                </a:rPr>
                <a:t>促进新陈代谢和加快体内物质的氧化分解；</a:t>
              </a:r>
            </a:p>
          </p:txBody>
        </p:sp>
      </p:grpSp>
      <p:sp>
        <p:nvSpPr>
          <p:cNvPr id="7" name="灯片编号占位符 6"/>
          <p:cNvSpPr>
            <a:spLocks noGrp="1"/>
          </p:cNvSpPr>
          <p:nvPr>
            <p:ph type="sldNum" sz="quarter" idx="4"/>
          </p:nvPr>
        </p:nvSpPr>
        <p:spPr/>
        <p:txBody>
          <a:bodyPr/>
          <a:lstStyle/>
          <a:p>
            <a:fld id="{522CFB4C-1BF2-45D5-A969-485F8A107DBF}" type="slidenum">
              <a:rPr lang="en-US" altLang="zh-CN" smtClean="0"/>
              <a:pPr/>
              <a:t>22</a:t>
            </a:fld>
            <a:endParaRPr lang="en-US" altLang="zh-CN"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9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71" name="Text Box 7"/>
          <p:cNvSpPr txBox="1">
            <a:spLocks noChangeArrowheads="1"/>
          </p:cNvSpPr>
          <p:nvPr/>
        </p:nvSpPr>
        <p:spPr bwMode="auto">
          <a:xfrm>
            <a:off x="1308101" y="1699418"/>
            <a:ext cx="21464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dirty="0">
                <a:latin typeface="微软雅黑" panose="020B0503020204020204" pitchFamily="34" charset="-122"/>
                <a:ea typeface="微软雅黑" panose="020B0503020204020204" pitchFamily="34" charset="-122"/>
              </a:rPr>
              <a:t>生理作用：</a:t>
            </a:r>
          </a:p>
        </p:txBody>
      </p:sp>
      <p:sp>
        <p:nvSpPr>
          <p:cNvPr id="164872" name="Text Box 8"/>
          <p:cNvSpPr txBox="1">
            <a:spLocks noChangeArrowheads="1"/>
          </p:cNvSpPr>
          <p:nvPr/>
        </p:nvSpPr>
        <p:spPr bwMode="auto">
          <a:xfrm>
            <a:off x="1393549" y="4013420"/>
            <a:ext cx="21464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dirty="0">
                <a:latin typeface="微软雅黑" panose="020B0503020204020204" pitchFamily="34" charset="-122"/>
                <a:ea typeface="微软雅黑" panose="020B0503020204020204" pitchFamily="34" charset="-122"/>
              </a:rPr>
              <a:t>分泌异常：</a:t>
            </a:r>
          </a:p>
        </p:txBody>
      </p:sp>
      <p:grpSp>
        <p:nvGrpSpPr>
          <p:cNvPr id="2" name="Group 22"/>
          <p:cNvGrpSpPr>
            <a:grpSpLocks/>
          </p:cNvGrpSpPr>
          <p:nvPr/>
        </p:nvGrpSpPr>
        <p:grpSpPr bwMode="auto">
          <a:xfrm>
            <a:off x="3411435" y="3196432"/>
            <a:ext cx="6094771" cy="2022475"/>
            <a:chOff x="2200" y="1366"/>
            <a:chExt cx="3220" cy="1274"/>
          </a:xfrm>
        </p:grpSpPr>
        <p:sp>
          <p:nvSpPr>
            <p:cNvPr id="54290" name="AutoShape 9"/>
            <p:cNvSpPr>
              <a:spLocks/>
            </p:cNvSpPr>
            <p:nvPr/>
          </p:nvSpPr>
          <p:spPr bwMode="auto">
            <a:xfrm>
              <a:off x="2987" y="1501"/>
              <a:ext cx="74" cy="499"/>
            </a:xfrm>
            <a:prstGeom prst="leftBrace">
              <a:avLst>
                <a:gd name="adj1" fmla="val 92407"/>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zh-CN" altLang="en-US" b="1">
                <a:latin typeface="微软雅黑" panose="020B0503020204020204" pitchFamily="34" charset="-122"/>
                <a:ea typeface="微软雅黑" panose="020B0503020204020204" pitchFamily="34" charset="-122"/>
              </a:endParaRPr>
            </a:p>
          </p:txBody>
        </p:sp>
        <p:sp>
          <p:nvSpPr>
            <p:cNvPr id="54291" name="Text Box 10"/>
            <p:cNvSpPr txBox="1">
              <a:spLocks noChangeArrowheads="1"/>
            </p:cNvSpPr>
            <p:nvPr/>
          </p:nvSpPr>
          <p:spPr bwMode="auto">
            <a:xfrm>
              <a:off x="2245" y="1547"/>
              <a:ext cx="86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rPr>
                <a:t>幼年时</a:t>
              </a:r>
            </a:p>
          </p:txBody>
        </p:sp>
        <p:sp>
          <p:nvSpPr>
            <p:cNvPr id="54292" name="Text Box 11"/>
            <p:cNvSpPr txBox="1">
              <a:spLocks noChangeArrowheads="1"/>
            </p:cNvSpPr>
            <p:nvPr/>
          </p:nvSpPr>
          <p:spPr bwMode="auto">
            <a:xfrm>
              <a:off x="3069" y="1366"/>
              <a:ext cx="137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dirty="0">
                  <a:latin typeface="微软雅黑" panose="020B0503020204020204" pitchFamily="34" charset="-122"/>
                  <a:ea typeface="微软雅黑" panose="020B0503020204020204" pitchFamily="34" charset="-122"/>
                </a:rPr>
                <a:t>分泌不足</a:t>
              </a:r>
              <a:r>
                <a:rPr lang="en-US" altLang="zh-CN" b="1" dirty="0">
                  <a:latin typeface="微软雅黑" panose="020B0503020204020204" pitchFamily="34" charset="-122"/>
                  <a:ea typeface="微软雅黑" panose="020B0503020204020204" pitchFamily="34" charset="-122"/>
                </a:rPr>
                <a:t>:</a:t>
              </a:r>
            </a:p>
          </p:txBody>
        </p:sp>
        <p:sp>
          <p:nvSpPr>
            <p:cNvPr id="54293" name="Text Box 12"/>
            <p:cNvSpPr txBox="1">
              <a:spLocks noChangeArrowheads="1"/>
            </p:cNvSpPr>
            <p:nvPr/>
          </p:nvSpPr>
          <p:spPr bwMode="auto">
            <a:xfrm>
              <a:off x="3033" y="1728"/>
              <a:ext cx="125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rPr>
                <a:t>分泌过多</a:t>
              </a:r>
              <a:r>
                <a:rPr lang="en-US" altLang="zh-CN" b="1">
                  <a:latin typeface="微软雅黑" panose="020B0503020204020204" pitchFamily="34" charset="-122"/>
                  <a:ea typeface="微软雅黑" panose="020B0503020204020204" pitchFamily="34" charset="-122"/>
                </a:rPr>
                <a:t>:</a:t>
              </a:r>
            </a:p>
          </p:txBody>
        </p:sp>
        <p:sp>
          <p:nvSpPr>
            <p:cNvPr id="54294" name="Text Box 13"/>
            <p:cNvSpPr txBox="1">
              <a:spLocks noChangeArrowheads="1"/>
            </p:cNvSpPr>
            <p:nvPr/>
          </p:nvSpPr>
          <p:spPr bwMode="auto">
            <a:xfrm>
              <a:off x="2290" y="2272"/>
              <a:ext cx="193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rPr>
                <a:t>成年后分泌过多</a:t>
              </a:r>
              <a:r>
                <a:rPr lang="en-US" altLang="zh-CN" b="1">
                  <a:latin typeface="微软雅黑" panose="020B0503020204020204" pitchFamily="34" charset="-122"/>
                  <a:ea typeface="微软雅黑" panose="020B0503020204020204" pitchFamily="34" charset="-122"/>
                </a:rPr>
                <a:t>:</a:t>
              </a:r>
            </a:p>
          </p:txBody>
        </p:sp>
        <p:sp>
          <p:nvSpPr>
            <p:cNvPr id="54295" name="AutoShape 14"/>
            <p:cNvSpPr>
              <a:spLocks/>
            </p:cNvSpPr>
            <p:nvPr/>
          </p:nvSpPr>
          <p:spPr bwMode="auto">
            <a:xfrm>
              <a:off x="2200" y="1683"/>
              <a:ext cx="90" cy="817"/>
            </a:xfrm>
            <a:prstGeom prst="leftBrace">
              <a:avLst>
                <a:gd name="adj1" fmla="val 7564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zh-CN" altLang="en-US" b="1">
                <a:latin typeface="微软雅黑" panose="020B0503020204020204" pitchFamily="34" charset="-122"/>
                <a:ea typeface="微软雅黑" panose="020B0503020204020204" pitchFamily="34" charset="-122"/>
              </a:endParaRPr>
            </a:p>
          </p:txBody>
        </p:sp>
        <p:sp>
          <p:nvSpPr>
            <p:cNvPr id="54296" name="Text Box 15"/>
            <p:cNvSpPr txBox="1">
              <a:spLocks noChangeArrowheads="1"/>
            </p:cNvSpPr>
            <p:nvPr/>
          </p:nvSpPr>
          <p:spPr bwMode="auto">
            <a:xfrm>
              <a:off x="4082" y="1366"/>
              <a:ext cx="862"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hlinkClick r:id="rId2" action="ppaction://hlinksldjump">
                    <a:extLst>
                      <a:ext uri="{A12FA001-AC4F-418D-AE19-62706E023703}">
                        <ahyp:hlinkClr xmlns:ahyp="http://schemas.microsoft.com/office/drawing/2018/hyperlinkcolor" val="tx"/>
                      </a:ext>
                    </a:extLst>
                  </a:hlinkClick>
                </a:rPr>
                <a:t>侏儒症</a:t>
              </a:r>
              <a:endParaRPr lang="zh-CN" altLang="en-US" b="1">
                <a:latin typeface="微软雅黑" panose="020B0503020204020204" pitchFamily="34" charset="-122"/>
                <a:ea typeface="微软雅黑" panose="020B0503020204020204" pitchFamily="34" charset="-122"/>
              </a:endParaRPr>
            </a:p>
          </p:txBody>
        </p:sp>
        <p:sp>
          <p:nvSpPr>
            <p:cNvPr id="54297" name="Text Box 16"/>
            <p:cNvSpPr txBox="1">
              <a:spLocks noChangeArrowheads="1"/>
            </p:cNvSpPr>
            <p:nvPr/>
          </p:nvSpPr>
          <p:spPr bwMode="auto">
            <a:xfrm>
              <a:off x="4081" y="1728"/>
              <a:ext cx="81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hlinkClick r:id="rId3" action="ppaction://hlinksldjump">
                    <a:extLst>
                      <a:ext uri="{A12FA001-AC4F-418D-AE19-62706E023703}">
                        <ahyp:hlinkClr xmlns:ahyp="http://schemas.microsoft.com/office/drawing/2018/hyperlinkcolor" val="tx"/>
                      </a:ext>
                    </a:extLst>
                  </a:hlinkClick>
                </a:rPr>
                <a:t>巨人症</a:t>
              </a:r>
              <a:endParaRPr lang="zh-CN" altLang="en-US" b="1">
                <a:latin typeface="微软雅黑" panose="020B0503020204020204" pitchFamily="34" charset="-122"/>
                <a:ea typeface="微软雅黑" panose="020B0503020204020204" pitchFamily="34" charset="-122"/>
              </a:endParaRPr>
            </a:p>
          </p:txBody>
        </p:sp>
        <p:sp>
          <p:nvSpPr>
            <p:cNvPr id="54298" name="Text Box 17"/>
            <p:cNvSpPr txBox="1">
              <a:spLocks noChangeArrowheads="1"/>
            </p:cNvSpPr>
            <p:nvPr/>
          </p:nvSpPr>
          <p:spPr bwMode="auto">
            <a:xfrm>
              <a:off x="4014" y="2269"/>
              <a:ext cx="1406"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a:latin typeface="微软雅黑" panose="020B0503020204020204" pitchFamily="34" charset="-122"/>
                  <a:ea typeface="微软雅黑" panose="020B0503020204020204" pitchFamily="34" charset="-122"/>
                  <a:hlinkClick r:id="rId4" action="ppaction://hlinksldjump">
                    <a:extLst>
                      <a:ext uri="{A12FA001-AC4F-418D-AE19-62706E023703}">
                        <ahyp:hlinkClr xmlns:ahyp="http://schemas.microsoft.com/office/drawing/2018/hyperlinkcolor" val="tx"/>
                      </a:ext>
                    </a:extLst>
                  </a:hlinkClick>
                </a:rPr>
                <a:t>肢端肥大症</a:t>
              </a:r>
              <a:endParaRPr lang="zh-CN" altLang="en-US" b="1">
                <a:latin typeface="微软雅黑" panose="020B0503020204020204" pitchFamily="34" charset="-122"/>
                <a:ea typeface="微软雅黑" panose="020B0503020204020204" pitchFamily="34" charset="-122"/>
              </a:endParaRPr>
            </a:p>
          </p:txBody>
        </p:sp>
      </p:grpSp>
      <p:sp>
        <p:nvSpPr>
          <p:cNvPr id="164884" name="Text Box 20"/>
          <p:cNvSpPr txBox="1">
            <a:spLocks noChangeArrowheads="1"/>
          </p:cNvSpPr>
          <p:nvPr/>
        </p:nvSpPr>
        <p:spPr bwMode="auto">
          <a:xfrm>
            <a:off x="3197550" y="1684544"/>
            <a:ext cx="49780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b="1" dirty="0">
                <a:latin typeface="微软雅黑" panose="020B0503020204020204" pitchFamily="34" charset="-122"/>
                <a:ea typeface="微软雅黑" panose="020B0503020204020204" pitchFamily="34" charset="-122"/>
              </a:rPr>
              <a:t>促进个体的生长发育</a:t>
            </a:r>
          </a:p>
        </p:txBody>
      </p:sp>
      <p:sp>
        <p:nvSpPr>
          <p:cNvPr id="21" name="Text Box 8">
            <a:extLst>
              <a:ext uri="{FF2B5EF4-FFF2-40B4-BE49-F238E27FC236}">
                <a16:creationId xmlns:a16="http://schemas.microsoft.com/office/drawing/2014/main" id="{2CAAD6AD-4A01-4043-8525-337FEF8DBB47}"/>
              </a:ext>
            </a:extLst>
          </p:cNvPr>
          <p:cNvSpPr txBox="1">
            <a:spLocks noChangeArrowheads="1"/>
          </p:cNvSpPr>
          <p:nvPr/>
        </p:nvSpPr>
        <p:spPr bwMode="auto">
          <a:xfrm>
            <a:off x="587926" y="612632"/>
            <a:ext cx="39354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50000"/>
              </a:spcBef>
              <a:buFont typeface="Wingdings" panose="05000000000000000000" pitchFamily="2" charset="2"/>
              <a:buChar char="Ø"/>
            </a:pPr>
            <a:r>
              <a:rPr lang="zh-CN" altLang="en-US" sz="3600" b="1" dirty="0">
                <a:solidFill>
                  <a:srgbClr val="C00000"/>
                </a:solidFill>
                <a:latin typeface="微软雅黑" panose="020B0503020204020204" pitchFamily="34" charset="-122"/>
                <a:ea typeface="微软雅黑" panose="020B0503020204020204" pitchFamily="34" charset="-122"/>
              </a:rPr>
              <a:t>生长激素</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23</a:t>
            </a:fld>
            <a:endParaRPr lang="en-US" altLang="zh-CN"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08519" y="1507592"/>
            <a:ext cx="10689819" cy="4437305"/>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理解激素和激素调节的定义；</a:t>
            </a:r>
          </a:p>
          <a:p>
            <a:pPr lvl="1" indent="-285750">
              <a:defRPr/>
            </a:pPr>
            <a:r>
              <a:rPr lang="zh-CN" altLang="en-US" dirty="0"/>
              <a:t>掌握内分泌腺和外分泌腺的异同；</a:t>
            </a:r>
          </a:p>
          <a:p>
            <a:pPr lvl="1" indent="-285750">
              <a:defRPr/>
            </a:pPr>
            <a:r>
              <a:rPr lang="zh-CN" altLang="en-US" dirty="0"/>
              <a:t>掌握血糖的调节机制；</a:t>
            </a:r>
          </a:p>
          <a:p>
            <a:pPr lvl="1" indent="-285750">
              <a:defRPr/>
            </a:pPr>
            <a:r>
              <a:rPr lang="zh-CN" altLang="en-US" dirty="0"/>
              <a:t>掌握甲状腺激素、生长激素和性激素的生理作用及分泌异常导致的疾病；</a:t>
            </a:r>
          </a:p>
          <a:p>
            <a:pPr lvl="1" indent="-285750">
              <a:defRPr/>
            </a:pPr>
            <a:r>
              <a:rPr lang="zh-CN" altLang="en-US" dirty="0"/>
              <a:t>掌握激素调节的特点。</a:t>
            </a:r>
          </a:p>
        </p:txBody>
      </p:sp>
      <p:sp>
        <p:nvSpPr>
          <p:cNvPr id="7" name="矩形 6">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3</a:t>
            </a:r>
            <a:r>
              <a:rPr lang="zh-CN" altLang="en-US" sz="4000" b="1" dirty="0">
                <a:latin typeface="微软雅黑" panose="020B0503020204020204" pitchFamily="34" charset="-122"/>
                <a:ea typeface="微软雅黑" panose="020B0503020204020204" pitchFamily="34" charset="-122"/>
              </a:rPr>
              <a:t>章 体液调节</a:t>
            </a:r>
            <a:endParaRPr lang="zh-CN" altLang="en-US" sz="40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24</a:t>
            </a:fld>
            <a:endParaRPr lang="en-US" altLang="zh-CN" dirty="0"/>
          </a:p>
        </p:txBody>
      </p:sp>
    </p:spTree>
    <p:extLst>
      <p:ext uri="{BB962C8B-B14F-4D97-AF65-F5344CB8AC3E}">
        <p14:creationId xmlns:p14="http://schemas.microsoft.com/office/powerpoint/2010/main" val="144660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a:xfrm>
            <a:off x="937419" y="224834"/>
            <a:ext cx="10515600" cy="697837"/>
          </a:xfrm>
        </p:spPr>
        <p:txBody>
          <a:bodyPr/>
          <a:lstStyle/>
          <a:p>
            <a:r>
              <a:rPr lang="zh-CN" altLang="en-US" dirty="0"/>
              <a:t>激素调节的特点</a:t>
            </a:r>
          </a:p>
        </p:txBody>
      </p:sp>
      <p:sp>
        <p:nvSpPr>
          <p:cNvPr id="24" name="Text Box 4"/>
          <p:cNvSpPr txBox="1">
            <a:spLocks noChangeArrowheads="1"/>
          </p:cNvSpPr>
          <p:nvPr/>
        </p:nvSpPr>
        <p:spPr bwMode="auto">
          <a:xfrm>
            <a:off x="1963425" y="1455528"/>
            <a:ext cx="7995221" cy="3318409"/>
          </a:xfrm>
          <a:prstGeom prst="rect">
            <a:avLst/>
          </a:prstGeom>
          <a:noFill/>
          <a:ln w="9525">
            <a:no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14350" indent="-514350" algn="just" eaLnBrk="1" hangingPunct="1">
              <a:lnSpc>
                <a:spcPct val="150000"/>
              </a:lnSpc>
              <a:spcBef>
                <a:spcPct val="0"/>
              </a:spcBef>
              <a:buFont typeface="+mj-lt"/>
              <a:buAutoNum type="arabicPeriod"/>
            </a:pPr>
            <a:r>
              <a:rPr lang="zh-CN" altLang="en-US" sz="3600" b="1" dirty="0">
                <a:solidFill>
                  <a:srgbClr val="C00000"/>
                </a:solidFill>
                <a:latin typeface="微软雅黑" panose="020B0503020204020204" pitchFamily="34" charset="-122"/>
                <a:ea typeface="微软雅黑" panose="020B0503020204020204" pitchFamily="34" charset="-122"/>
              </a:rPr>
              <a:t>通过体液进行运输</a:t>
            </a:r>
            <a:endParaRPr lang="en-US" altLang="zh-CN" sz="3600" b="1" dirty="0">
              <a:solidFill>
                <a:srgbClr val="C00000"/>
              </a:solidFill>
              <a:latin typeface="微软雅黑" panose="020B0503020204020204" pitchFamily="34" charset="-122"/>
              <a:ea typeface="微软雅黑" panose="020B0503020204020204" pitchFamily="34" charset="-122"/>
            </a:endParaRPr>
          </a:p>
          <a:p>
            <a:pPr marL="514350" indent="-514350" algn="just">
              <a:lnSpc>
                <a:spcPct val="150000"/>
              </a:lnSpc>
              <a:spcBef>
                <a:spcPct val="0"/>
              </a:spcBef>
              <a:buFont typeface="+mj-lt"/>
              <a:buAutoNum type="arabicPeriod"/>
            </a:pPr>
            <a:r>
              <a:rPr lang="zh-CN" altLang="en-US" sz="3600" b="1" dirty="0">
                <a:solidFill>
                  <a:srgbClr val="C00000"/>
                </a:solidFill>
                <a:latin typeface="微软雅黑" panose="020B0503020204020204" pitchFamily="34" charset="-122"/>
                <a:ea typeface="微软雅黑" panose="020B0503020204020204" pitchFamily="34" charset="-122"/>
              </a:rPr>
              <a:t>作用于靶器官、靶细胞</a:t>
            </a:r>
            <a:endParaRPr lang="en-US" altLang="zh-CN" sz="3600" b="1" dirty="0">
              <a:solidFill>
                <a:srgbClr val="C00000"/>
              </a:solidFill>
              <a:latin typeface="微软雅黑" panose="020B0503020204020204" pitchFamily="34" charset="-122"/>
              <a:ea typeface="微软雅黑" panose="020B0503020204020204" pitchFamily="34" charset="-122"/>
            </a:endParaRPr>
          </a:p>
          <a:p>
            <a:pPr marL="514350" indent="-514350" algn="just">
              <a:lnSpc>
                <a:spcPct val="150000"/>
              </a:lnSpc>
              <a:spcBef>
                <a:spcPct val="0"/>
              </a:spcBef>
              <a:buFont typeface="+mj-lt"/>
              <a:buAutoNum type="arabicPeriod"/>
            </a:pPr>
            <a:r>
              <a:rPr lang="zh-CN" altLang="en-US" sz="3600" b="1" dirty="0">
                <a:solidFill>
                  <a:srgbClr val="C00000"/>
                </a:solidFill>
                <a:latin typeface="微软雅黑" panose="020B0503020204020204" pitchFamily="34" charset="-122"/>
                <a:ea typeface="微软雅黑" panose="020B0503020204020204" pitchFamily="34" charset="-122"/>
              </a:rPr>
              <a:t>作为信使传递信息</a:t>
            </a:r>
            <a:endParaRPr lang="en-US" altLang="zh-CN" sz="3600" b="1" dirty="0">
              <a:solidFill>
                <a:srgbClr val="C00000"/>
              </a:solidFill>
              <a:latin typeface="微软雅黑" panose="020B0503020204020204" pitchFamily="34" charset="-122"/>
              <a:ea typeface="微软雅黑" panose="020B0503020204020204" pitchFamily="34" charset="-122"/>
            </a:endParaRPr>
          </a:p>
          <a:p>
            <a:pPr marL="514350" indent="-514350" algn="just">
              <a:lnSpc>
                <a:spcPct val="150000"/>
              </a:lnSpc>
              <a:spcBef>
                <a:spcPct val="0"/>
              </a:spcBef>
              <a:buFont typeface="+mj-lt"/>
              <a:buAutoNum type="arabicPeriod"/>
            </a:pPr>
            <a:r>
              <a:rPr lang="zh-CN" altLang="en-US" sz="3600" b="1" dirty="0">
                <a:solidFill>
                  <a:srgbClr val="C00000"/>
                </a:solidFill>
                <a:latin typeface="微软雅黑" panose="020B0503020204020204" pitchFamily="34" charset="-122"/>
                <a:ea typeface="微软雅黑" panose="020B0503020204020204" pitchFamily="34" charset="-122"/>
              </a:rPr>
              <a:t>微量和高效</a:t>
            </a:r>
            <a:endParaRPr lang="en-US" altLang="zh-CN" sz="3600" b="1" dirty="0">
              <a:solidFill>
                <a:srgbClr val="C00000"/>
              </a:solidFill>
              <a:latin typeface="微软雅黑" panose="020B0503020204020204" pitchFamily="34" charset="-122"/>
              <a:ea typeface="微软雅黑" panose="020B0503020204020204" pitchFamily="34" charset="-122"/>
            </a:endParaRPr>
          </a:p>
        </p:txBody>
      </p:sp>
      <p:sp>
        <p:nvSpPr>
          <p:cNvPr id="9" name="灯片编号占位符 8"/>
          <p:cNvSpPr>
            <a:spLocks noGrp="1"/>
          </p:cNvSpPr>
          <p:nvPr>
            <p:ph type="sldNum" sz="quarter" idx="4"/>
          </p:nvPr>
        </p:nvSpPr>
        <p:spPr/>
        <p:txBody>
          <a:bodyPr/>
          <a:lstStyle/>
          <a:p>
            <a:fld id="{522CFB4C-1BF2-45D5-A969-485F8A107DBF}" type="slidenum">
              <a:rPr lang="en-US" altLang="zh-CN" smtClean="0"/>
              <a:pPr/>
              <a:t>25</a:t>
            </a:fld>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304385" y="2119650"/>
            <a:ext cx="10154798" cy="3698641"/>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掌握神经调节和体液调节的特点；</a:t>
            </a:r>
          </a:p>
          <a:p>
            <a:pPr lvl="1" indent="-285750">
              <a:defRPr/>
            </a:pPr>
            <a:r>
              <a:rPr lang="zh-CN" altLang="en-US" dirty="0"/>
              <a:t>掌握体温调节的机制和意义；</a:t>
            </a:r>
          </a:p>
          <a:p>
            <a:pPr lvl="1" indent="-285750">
              <a:defRPr/>
            </a:pPr>
            <a:r>
              <a:rPr lang="zh-CN" altLang="en-US" dirty="0"/>
              <a:t>掌握水平衡调节的机制；</a:t>
            </a:r>
          </a:p>
          <a:p>
            <a:pPr lvl="1" indent="-285750">
              <a:defRPr/>
            </a:pPr>
            <a:r>
              <a:rPr lang="zh-CN" altLang="en-US" dirty="0"/>
              <a:t>了解钠盐、钾盐平衡的调节；</a:t>
            </a:r>
          </a:p>
          <a:p>
            <a:pPr lvl="1" indent="-285750">
              <a:defRPr/>
            </a:pPr>
            <a:r>
              <a:rPr lang="zh-CN" altLang="en-US" dirty="0"/>
              <a:t>了解神经调节和体液调节在维持稳态中的作用。</a:t>
            </a:r>
          </a:p>
        </p:txBody>
      </p:sp>
      <p:sp>
        <p:nvSpPr>
          <p:cNvPr id="6" name="文本框 5">
            <a:extLst>
              <a:ext uri="{FF2B5EF4-FFF2-40B4-BE49-F238E27FC236}">
                <a16:creationId xmlns:a16="http://schemas.microsoft.com/office/drawing/2014/main" id="{D55212D5-F73E-4A13-BE33-BC8C25357C2B}"/>
              </a:ext>
            </a:extLst>
          </p:cNvPr>
          <p:cNvSpPr txBox="1"/>
          <p:nvPr/>
        </p:nvSpPr>
        <p:spPr>
          <a:xfrm>
            <a:off x="447472" y="1401102"/>
            <a:ext cx="5894961"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第</a:t>
            </a:r>
            <a:r>
              <a:rPr lang="en-US" altLang="zh-CN" sz="2800" b="1" dirty="0">
                <a:latin typeface="微软雅黑" panose="020B0503020204020204" pitchFamily="34" charset="-122"/>
                <a:ea typeface="微软雅黑" panose="020B0503020204020204" pitchFamily="34" charset="-122"/>
              </a:rPr>
              <a:t>3</a:t>
            </a:r>
            <a:r>
              <a:rPr lang="zh-CN" altLang="en-US" sz="2800" b="1" dirty="0">
                <a:latin typeface="微软雅黑" panose="020B0503020204020204" pitchFamily="34" charset="-122"/>
                <a:ea typeface="微软雅黑" panose="020B0503020204020204" pitchFamily="34" charset="-122"/>
              </a:rPr>
              <a:t>节 体液调节与神经调节的关系</a:t>
            </a:r>
          </a:p>
        </p:txBody>
      </p:sp>
      <p:sp>
        <p:nvSpPr>
          <p:cNvPr id="7" name="矩形 6">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3</a:t>
            </a:r>
            <a:r>
              <a:rPr lang="zh-CN" altLang="en-US" sz="4000" b="1" dirty="0">
                <a:latin typeface="微软雅黑" panose="020B0503020204020204" pitchFamily="34" charset="-122"/>
                <a:ea typeface="微软雅黑" panose="020B0503020204020204" pitchFamily="34" charset="-122"/>
              </a:rPr>
              <a:t>章 体液调节</a:t>
            </a:r>
            <a:endParaRPr lang="zh-CN" altLang="en-US" sz="40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26</a:t>
            </a:fld>
            <a:endParaRPr lang="en-US" altLang="zh-CN" dirty="0"/>
          </a:p>
        </p:txBody>
      </p:sp>
    </p:spTree>
    <p:extLst>
      <p:ext uri="{BB962C8B-B14F-4D97-AF65-F5344CB8AC3E}">
        <p14:creationId xmlns:p14="http://schemas.microsoft.com/office/powerpoint/2010/main" val="4290757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1DE2742-6189-40E6-80D6-50BDA6F24E75}"/>
              </a:ext>
            </a:extLst>
          </p:cNvPr>
          <p:cNvSpPr/>
          <p:nvPr/>
        </p:nvSpPr>
        <p:spPr>
          <a:xfrm>
            <a:off x="562757" y="388730"/>
            <a:ext cx="3531736" cy="646331"/>
          </a:xfrm>
          <a:prstGeom prst="rect">
            <a:avLst/>
          </a:prstGeom>
        </p:spPr>
        <p:txBody>
          <a:bodyPr wrap="none">
            <a:spAutoFit/>
          </a:bodyPr>
          <a:lstStyle/>
          <a:p>
            <a:pPr marL="571500" indent="-571500">
              <a:buFont typeface="Wingdings" panose="05000000000000000000" pitchFamily="2" charset="2"/>
              <a:buChar char="Ø"/>
            </a:pPr>
            <a:r>
              <a:rPr lang="zh-CN" altLang="en-US" sz="3600" b="1" dirty="0">
                <a:latin typeface="微软雅黑" panose="020B0503020204020204" pitchFamily="34" charset="-122"/>
                <a:ea typeface="微软雅黑" panose="020B0503020204020204" pitchFamily="34" charset="-122"/>
              </a:rPr>
              <a:t>水平衡的调节</a:t>
            </a:r>
          </a:p>
        </p:txBody>
      </p:sp>
      <p:sp>
        <p:nvSpPr>
          <p:cNvPr id="3" name="矩形 2">
            <a:extLst>
              <a:ext uri="{FF2B5EF4-FFF2-40B4-BE49-F238E27FC236}">
                <a16:creationId xmlns:a16="http://schemas.microsoft.com/office/drawing/2014/main" id="{B30397A7-4EF8-45D6-B8EC-DB71549F5F7C}"/>
              </a:ext>
            </a:extLst>
          </p:cNvPr>
          <p:cNvSpPr/>
          <p:nvPr/>
        </p:nvSpPr>
        <p:spPr>
          <a:xfrm>
            <a:off x="1525794" y="1076500"/>
            <a:ext cx="10244674" cy="2959977"/>
          </a:xfrm>
          <a:prstGeom prst="rect">
            <a:avLst/>
          </a:prstGeom>
        </p:spPr>
        <p:txBody>
          <a:bodyPr wrap="square">
            <a:spAutoFit/>
          </a:bodyPr>
          <a:lstStyle/>
          <a:p>
            <a:pPr marL="457200" indent="-457200">
              <a:lnSpc>
                <a:spcPct val="150000"/>
              </a:lnSpc>
              <a:buFont typeface="Arial" panose="020B0604020202020204" pitchFamily="34" charset="0"/>
              <a:buChar char="•"/>
            </a:pPr>
            <a:r>
              <a:rPr kumimoji="1" lang="zh-CN" altLang="en-US" sz="3200" b="1" dirty="0">
                <a:latin typeface="微软雅黑" panose="020B0503020204020204" pitchFamily="34" charset="-122"/>
                <a:ea typeface="微软雅黑" panose="020B0503020204020204" pitchFamily="34" charset="-122"/>
              </a:rPr>
              <a:t>调节排尿量</a:t>
            </a:r>
            <a:endParaRPr kumimoji="1" lang="en-US" altLang="zh-CN" sz="3200" b="1" dirty="0">
              <a:latin typeface="微软雅黑" panose="020B0503020204020204" pitchFamily="34" charset="-122"/>
              <a:ea typeface="微软雅黑" panose="020B0503020204020204" pitchFamily="34" charset="-122"/>
            </a:endParaRPr>
          </a:p>
          <a:p>
            <a:pPr marL="457200" indent="-457200">
              <a:lnSpc>
                <a:spcPct val="150000"/>
              </a:lnSpc>
              <a:buFont typeface="Arial" panose="020B0604020202020204" pitchFamily="34" charset="0"/>
              <a:buChar char="•"/>
            </a:pPr>
            <a:r>
              <a:rPr lang="zh-CN" altLang="en-US" sz="3200" b="1" dirty="0">
                <a:solidFill>
                  <a:srgbClr val="FF0000"/>
                </a:solidFill>
                <a:latin typeface="微软雅黑" panose="020B0503020204020204" pitchFamily="34" charset="-122"/>
                <a:ea typeface="微软雅黑" panose="020B0503020204020204" pitchFamily="34" charset="-122"/>
              </a:rPr>
              <a:t>抗利尿激素</a:t>
            </a:r>
            <a:r>
              <a:rPr lang="zh-CN" altLang="en-US" sz="3200" b="1" dirty="0">
                <a:latin typeface="微软雅黑" panose="020B0503020204020204" pitchFamily="34" charset="-122"/>
                <a:ea typeface="微软雅黑" panose="020B0503020204020204" pitchFamily="34" charset="-122"/>
              </a:rPr>
              <a:t>：</a:t>
            </a:r>
            <a:r>
              <a:rPr lang="zh-CN" altLang="en-US" sz="2800" dirty="0">
                <a:latin typeface="微软雅黑" panose="020B0503020204020204" pitchFamily="34" charset="-122"/>
                <a:ea typeface="微软雅黑" panose="020B0503020204020204" pitchFamily="34" charset="-122"/>
              </a:rPr>
              <a:t>增加肾小管和集合管对水的通透性，促进水的重吸收，使尿液浓缩，尿量减少</a:t>
            </a:r>
          </a:p>
          <a:p>
            <a:pPr marL="457200" indent="-457200">
              <a:lnSpc>
                <a:spcPct val="150000"/>
              </a:lnSpc>
              <a:buFont typeface="Arial" panose="020B0604020202020204" pitchFamily="34" charset="0"/>
              <a:buChar char="•"/>
            </a:pPr>
            <a:endParaRPr lang="zh-CN" altLang="en-US" sz="3200" b="1" dirty="0">
              <a:latin typeface="微软雅黑" panose="020B0503020204020204" pitchFamily="34" charset="-122"/>
              <a:ea typeface="微软雅黑" panose="020B0503020204020204" pitchFamily="34" charset="-122"/>
            </a:endParaRPr>
          </a:p>
        </p:txBody>
      </p:sp>
      <p:sp>
        <p:nvSpPr>
          <p:cNvPr id="4" name="矩形 3">
            <a:extLst>
              <a:ext uri="{FF2B5EF4-FFF2-40B4-BE49-F238E27FC236}">
                <a16:creationId xmlns:a16="http://schemas.microsoft.com/office/drawing/2014/main" id="{75A0D439-3A27-4B7D-A67F-B1E77DBA7AE6}"/>
              </a:ext>
            </a:extLst>
          </p:cNvPr>
          <p:cNvSpPr/>
          <p:nvPr/>
        </p:nvSpPr>
        <p:spPr>
          <a:xfrm>
            <a:off x="562757" y="3390146"/>
            <a:ext cx="3531736" cy="646331"/>
          </a:xfrm>
          <a:prstGeom prst="rect">
            <a:avLst/>
          </a:prstGeom>
        </p:spPr>
        <p:txBody>
          <a:bodyPr wrap="none">
            <a:spAutoFit/>
          </a:bodyPr>
          <a:lstStyle/>
          <a:p>
            <a:pPr marL="571500" indent="-571500">
              <a:buFont typeface="Wingdings" panose="05000000000000000000" pitchFamily="2" charset="2"/>
              <a:buChar char="Ø"/>
            </a:pPr>
            <a:r>
              <a:rPr lang="zh-CN" altLang="en-US" sz="3600" b="1" dirty="0">
                <a:latin typeface="微软雅黑" panose="020B0503020204020204" pitchFamily="34" charset="-122"/>
                <a:ea typeface="微软雅黑" panose="020B0503020204020204" pitchFamily="34" charset="-122"/>
              </a:rPr>
              <a:t>盐平衡的调节</a:t>
            </a:r>
          </a:p>
        </p:txBody>
      </p:sp>
      <p:sp>
        <p:nvSpPr>
          <p:cNvPr id="5" name="矩形 4">
            <a:extLst>
              <a:ext uri="{FF2B5EF4-FFF2-40B4-BE49-F238E27FC236}">
                <a16:creationId xmlns:a16="http://schemas.microsoft.com/office/drawing/2014/main" id="{DB23657E-91F3-4E41-9FDA-1712DCFC4D99}"/>
              </a:ext>
            </a:extLst>
          </p:cNvPr>
          <p:cNvSpPr/>
          <p:nvPr/>
        </p:nvSpPr>
        <p:spPr>
          <a:xfrm>
            <a:off x="1525794" y="4130972"/>
            <a:ext cx="5570756" cy="743986"/>
          </a:xfrm>
          <a:prstGeom prst="rect">
            <a:avLst/>
          </a:prstGeom>
        </p:spPr>
        <p:txBody>
          <a:bodyPr wrap="none">
            <a:spAutoFit/>
          </a:bodyPr>
          <a:lstStyle/>
          <a:p>
            <a:pPr marL="457200" indent="-457200">
              <a:lnSpc>
                <a:spcPct val="150000"/>
              </a:lnSpc>
              <a:buFont typeface="Arial" panose="020B0604020202020204" pitchFamily="34" charset="0"/>
              <a:buChar char="•"/>
            </a:pPr>
            <a:r>
              <a:rPr kumimoji="1" lang="zh-CN" altLang="en-US" sz="3200" b="1" dirty="0">
                <a:solidFill>
                  <a:srgbClr val="FF0000"/>
                </a:solidFill>
                <a:latin typeface="微软雅黑" panose="020B0503020204020204" pitchFamily="34" charset="-122"/>
                <a:ea typeface="微软雅黑" panose="020B0503020204020204" pitchFamily="34" charset="-122"/>
              </a:rPr>
              <a:t>醛固酮</a:t>
            </a:r>
            <a:r>
              <a:rPr kumimoji="1" lang="zh-CN" altLang="en-US" sz="3200" b="1" dirty="0">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保钠、保水、排钾</a:t>
            </a:r>
          </a:p>
        </p:txBody>
      </p:sp>
      <p:sp>
        <p:nvSpPr>
          <p:cNvPr id="6" name="Text Box 9">
            <a:extLst>
              <a:ext uri="{FF2B5EF4-FFF2-40B4-BE49-F238E27FC236}">
                <a16:creationId xmlns:a16="http://schemas.microsoft.com/office/drawing/2014/main" id="{32C5C10C-9D8B-416B-B524-1597E77CD3B0}"/>
              </a:ext>
            </a:extLst>
          </p:cNvPr>
          <p:cNvSpPr txBox="1">
            <a:spLocks noChangeArrowheads="1"/>
          </p:cNvSpPr>
          <p:nvPr/>
        </p:nvSpPr>
        <p:spPr bwMode="auto">
          <a:xfrm>
            <a:off x="2107658" y="5025714"/>
            <a:ext cx="7776000" cy="584775"/>
          </a:xfrm>
          <a:prstGeom prst="rect">
            <a:avLst/>
          </a:prstGeom>
          <a:solidFill>
            <a:srgbClr val="FFE07D"/>
          </a:solidFill>
          <a:ln>
            <a:headEnd/>
            <a:tailEnd/>
          </a:ln>
        </p:spPr>
        <p:style>
          <a:lnRef idx="0">
            <a:schemeClr val="accent6"/>
          </a:lnRef>
          <a:fillRef idx="3">
            <a:schemeClr val="accent6"/>
          </a:fillRef>
          <a:effectRef idx="3">
            <a:schemeClr val="accent6"/>
          </a:effectRef>
          <a:fontRef idx="minor">
            <a:schemeClr val="lt1"/>
          </a:fontRef>
        </p:style>
        <p:txBody>
          <a:bodyPr wrap="square" lIns="36000" rIns="36000">
            <a:spAutoFit/>
          </a:bodyPr>
          <a:lstStyle/>
          <a:p>
            <a:pPr algn="ctr" eaLnBrk="1" hangingPunct="1">
              <a:spcBef>
                <a:spcPts val="2400"/>
              </a:spcBef>
              <a:defRPr/>
            </a:pPr>
            <a:r>
              <a:rPr kumimoji="1" lang="zh-CN" altLang="en-US" sz="3200" b="1" dirty="0">
                <a:solidFill>
                  <a:schemeClr val="tx1"/>
                </a:solidFill>
                <a:latin typeface="微软雅黑" panose="020B0503020204020204" pitchFamily="34" charset="-122"/>
                <a:ea typeface="微软雅黑" panose="020B0503020204020204" pitchFamily="34" charset="-122"/>
              </a:rPr>
              <a:t>多吃多排、少吃少排、不吃不排</a:t>
            </a:r>
            <a:r>
              <a:rPr kumimoji="1" lang="zh-CN" altLang="en-US" sz="3200" b="1" dirty="0">
                <a:solidFill>
                  <a:srgbClr val="FF0000"/>
                </a:solidFill>
                <a:latin typeface="微软雅黑" panose="020B0503020204020204" pitchFamily="34" charset="-122"/>
                <a:ea typeface="微软雅黑" panose="020B0503020204020204" pitchFamily="34" charset="-122"/>
              </a:rPr>
              <a:t>（尿钠）</a:t>
            </a:r>
            <a:r>
              <a:rPr kumimoji="1" lang="zh-CN" altLang="en-US" sz="3200" b="1" dirty="0">
                <a:latin typeface="微软雅黑" panose="020B0503020204020204" pitchFamily="34" charset="-122"/>
                <a:ea typeface="微软雅黑" panose="020B0503020204020204" pitchFamily="34" charset="-122"/>
              </a:rPr>
              <a:t> </a:t>
            </a:r>
          </a:p>
        </p:txBody>
      </p:sp>
      <p:sp>
        <p:nvSpPr>
          <p:cNvPr id="7" name="Text Box 6">
            <a:extLst>
              <a:ext uri="{FF2B5EF4-FFF2-40B4-BE49-F238E27FC236}">
                <a16:creationId xmlns:a16="http://schemas.microsoft.com/office/drawing/2014/main" id="{90CE9268-4C2B-48A7-A090-8A70B39673B4}"/>
              </a:ext>
            </a:extLst>
          </p:cNvPr>
          <p:cNvSpPr txBox="1">
            <a:spLocks noChangeArrowheads="1"/>
          </p:cNvSpPr>
          <p:nvPr/>
        </p:nvSpPr>
        <p:spPr bwMode="auto">
          <a:xfrm>
            <a:off x="2107658" y="5762077"/>
            <a:ext cx="7776000" cy="584775"/>
          </a:xfrm>
          <a:prstGeom prst="rect">
            <a:avLst/>
          </a:prstGeom>
          <a:solidFill>
            <a:srgbClr val="FFE07D"/>
          </a:solidFill>
          <a:ln>
            <a:headEnd/>
            <a:tailEnd/>
          </a:ln>
        </p:spPr>
        <p:style>
          <a:lnRef idx="0">
            <a:schemeClr val="accent6"/>
          </a:lnRef>
          <a:fillRef idx="3">
            <a:schemeClr val="accent6"/>
          </a:fillRef>
          <a:effectRef idx="3">
            <a:schemeClr val="accent6"/>
          </a:effectRef>
          <a:fontRef idx="minor">
            <a:schemeClr val="lt1"/>
          </a:fontRef>
        </p:style>
        <p:txBody>
          <a:bodyPr wrap="square" lIns="36000" rIns="36000">
            <a:spAutoFit/>
          </a:bodyPr>
          <a:lstStyle/>
          <a:p>
            <a:pPr algn="ctr" eaLnBrk="1" hangingPunct="1">
              <a:spcBef>
                <a:spcPts val="2400"/>
              </a:spcBef>
              <a:defRPr/>
            </a:pPr>
            <a:r>
              <a:rPr kumimoji="1" lang="zh-CN" altLang="en-US" sz="3200" b="1" dirty="0">
                <a:solidFill>
                  <a:schemeClr val="tx1"/>
                </a:solidFill>
                <a:latin typeface="微软雅黑" panose="020B0503020204020204" pitchFamily="34" charset="-122"/>
                <a:ea typeface="微软雅黑" panose="020B0503020204020204" pitchFamily="34" charset="-122"/>
              </a:rPr>
              <a:t>多吃多排、少吃少排、不吃</a:t>
            </a:r>
            <a:r>
              <a:rPr kumimoji="1" lang="zh-CN" altLang="en-US" sz="3200" b="1" dirty="0">
                <a:solidFill>
                  <a:srgbClr val="FF0000"/>
                </a:solidFill>
                <a:latin typeface="微软雅黑" panose="020B0503020204020204" pitchFamily="34" charset="-122"/>
                <a:ea typeface="微软雅黑" panose="020B0503020204020204" pitchFamily="34" charset="-122"/>
              </a:rPr>
              <a:t>也</a:t>
            </a:r>
            <a:r>
              <a:rPr kumimoji="1" lang="zh-CN" altLang="en-US" sz="3200" b="1" dirty="0">
                <a:solidFill>
                  <a:schemeClr val="tx1"/>
                </a:solidFill>
                <a:latin typeface="微软雅黑" panose="020B0503020204020204" pitchFamily="34" charset="-122"/>
                <a:ea typeface="微软雅黑" panose="020B0503020204020204" pitchFamily="34" charset="-122"/>
              </a:rPr>
              <a:t>排</a:t>
            </a:r>
            <a:r>
              <a:rPr kumimoji="1" lang="zh-CN" altLang="en-US" sz="3200" b="1" dirty="0">
                <a:solidFill>
                  <a:srgbClr val="FF0000"/>
                </a:solidFill>
                <a:latin typeface="微软雅黑" panose="020B0503020204020204" pitchFamily="34" charset="-122"/>
                <a:ea typeface="微软雅黑" panose="020B0503020204020204" pitchFamily="34" charset="-122"/>
              </a:rPr>
              <a:t>（尿钾）</a:t>
            </a:r>
            <a:r>
              <a:rPr kumimoji="1" lang="zh-CN" altLang="en-US" sz="3200" b="1" dirty="0">
                <a:solidFill>
                  <a:schemeClr val="tx1"/>
                </a:solidFill>
                <a:latin typeface="微软雅黑" panose="020B0503020204020204" pitchFamily="34" charset="-122"/>
                <a:ea typeface="微软雅黑" panose="020B0503020204020204" pitchFamily="34" charset="-122"/>
              </a:rPr>
              <a:t> </a:t>
            </a:r>
          </a:p>
        </p:txBody>
      </p:sp>
      <p:sp>
        <p:nvSpPr>
          <p:cNvPr id="11" name="灯片编号占位符 10"/>
          <p:cNvSpPr>
            <a:spLocks noGrp="1"/>
          </p:cNvSpPr>
          <p:nvPr>
            <p:ph type="sldNum" sz="quarter" idx="4"/>
          </p:nvPr>
        </p:nvSpPr>
        <p:spPr/>
        <p:txBody>
          <a:bodyPr/>
          <a:lstStyle/>
          <a:p>
            <a:fld id="{522CFB4C-1BF2-45D5-A969-485F8A107DBF}" type="slidenum">
              <a:rPr lang="en-US" altLang="zh-CN" smtClean="0"/>
              <a:pPr/>
              <a:t>27</a:t>
            </a:fld>
            <a:endParaRPr lang="en-US" altLang="zh-CN" dirty="0"/>
          </a:p>
        </p:txBody>
      </p:sp>
    </p:spTree>
    <p:extLst>
      <p:ext uri="{BB962C8B-B14F-4D97-AF65-F5344CB8AC3E}">
        <p14:creationId xmlns:p14="http://schemas.microsoft.com/office/powerpoint/2010/main" val="291183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4</a:t>
            </a:r>
            <a:r>
              <a:rPr lang="zh-CN" altLang="en-US" sz="4000" b="1" dirty="0">
                <a:latin typeface="微软雅黑" panose="020B0503020204020204" pitchFamily="34" charset="-122"/>
                <a:ea typeface="微软雅黑" panose="020B0503020204020204" pitchFamily="34" charset="-122"/>
              </a:rPr>
              <a:t>章 免疫调节</a:t>
            </a:r>
            <a:endParaRPr lang="zh-CN" altLang="en-US" sz="4000" dirty="0">
              <a:latin typeface="微软雅黑" panose="020B0503020204020204" pitchFamily="34" charset="-122"/>
              <a:ea typeface="微软雅黑" panose="020B0503020204020204" pitchFamily="34" charset="-122"/>
            </a:endParaRPr>
          </a:p>
        </p:txBody>
      </p:sp>
      <p:sp>
        <p:nvSpPr>
          <p:cNvPr id="7"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61657" y="1658177"/>
            <a:ext cx="10154798" cy="743986"/>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掌握人体的三道防线；</a:t>
            </a:r>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28</a:t>
            </a:fld>
            <a:endParaRPr lang="en-US" altLang="zh-CN" dirty="0"/>
          </a:p>
        </p:txBody>
      </p:sp>
    </p:spTree>
    <p:extLst>
      <p:ext uri="{BB962C8B-B14F-4D97-AF65-F5344CB8AC3E}">
        <p14:creationId xmlns:p14="http://schemas.microsoft.com/office/powerpoint/2010/main" val="54001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7BA92ED-47F2-4FC4-BEC8-EA13F73305DE}"/>
              </a:ext>
            </a:extLst>
          </p:cNvPr>
          <p:cNvSpPr/>
          <p:nvPr/>
        </p:nvSpPr>
        <p:spPr>
          <a:xfrm>
            <a:off x="922680" y="1229593"/>
            <a:ext cx="9520555" cy="1224118"/>
          </a:xfrm>
          <a:prstGeom prst="rect">
            <a:avLst/>
          </a:prstGeom>
        </p:spPr>
        <p:txBody>
          <a:bodyPr wrap="none">
            <a:spAutoFit/>
          </a:bodyPr>
          <a:lstStyle/>
          <a:p>
            <a:pPr marL="285750" indent="-285750">
              <a:lnSpc>
                <a:spcPct val="120000"/>
              </a:lnSpc>
              <a:buFont typeface="Wingdings" panose="05000000000000000000" pitchFamily="2" charset="2"/>
              <a:buChar char="Ø"/>
            </a:pPr>
            <a:r>
              <a:rPr lang="zh-CN" altLang="en-US" sz="3200" b="1" dirty="0">
                <a:latin typeface="微软雅黑" panose="020B0503020204020204" pitchFamily="34" charset="-122"/>
                <a:ea typeface="微软雅黑" panose="020B0503020204020204" pitchFamily="34" charset="-122"/>
              </a:rPr>
              <a:t>第一道防线：</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屏障防御</a:t>
            </a:r>
            <a:endParaRPr lang="en-US" altLang="zh-CN" sz="3200" b="1" dirty="0">
              <a:solidFill>
                <a:schemeClr val="accent1">
                  <a:lumMod val="75000"/>
                </a:schemeClr>
              </a:solidFill>
              <a:latin typeface="微软雅黑" panose="020B0503020204020204" pitchFamily="34" charset="-122"/>
              <a:ea typeface="微软雅黑" panose="020B0503020204020204" pitchFamily="34" charset="-122"/>
            </a:endParaRPr>
          </a:p>
          <a:p>
            <a:pPr lvl="6">
              <a:lnSpc>
                <a:spcPct val="120000"/>
              </a:lnSpc>
            </a:pPr>
            <a:r>
              <a:rPr lang="zh-CN" altLang="en-US" sz="3200" b="1" dirty="0">
                <a:solidFill>
                  <a:srgbClr val="C00000"/>
                </a:solidFill>
                <a:latin typeface="微软雅黑" panose="020B0503020204020204" pitchFamily="34" charset="-122"/>
                <a:ea typeface="微软雅黑" panose="020B0503020204020204" pitchFamily="34" charset="-122"/>
              </a:rPr>
              <a:t>皮肤，呼吸道、消化道黏膜上的纤毛</a:t>
            </a:r>
            <a:endParaRPr lang="zh-CN" altLang="en-US" sz="3200" dirty="0">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A85BF97B-0366-4F5E-A67C-FB50FC8E16EA}"/>
              </a:ext>
            </a:extLst>
          </p:cNvPr>
          <p:cNvSpPr/>
          <p:nvPr/>
        </p:nvSpPr>
        <p:spPr>
          <a:xfrm>
            <a:off x="922680" y="2819428"/>
            <a:ext cx="6237605" cy="1224118"/>
          </a:xfrm>
          <a:prstGeom prst="rect">
            <a:avLst/>
          </a:prstGeom>
        </p:spPr>
        <p:txBody>
          <a:bodyPr wrap="none">
            <a:spAutoFit/>
          </a:bodyPr>
          <a:lstStyle/>
          <a:p>
            <a:pPr marL="285750" indent="-285750">
              <a:lnSpc>
                <a:spcPct val="120000"/>
              </a:lnSpc>
              <a:buFont typeface="Wingdings" panose="05000000000000000000" pitchFamily="2" charset="2"/>
              <a:buChar char="Ø"/>
            </a:pPr>
            <a:r>
              <a:rPr lang="zh-CN" altLang="en-US" sz="3200" b="1" dirty="0">
                <a:latin typeface="微软雅黑" panose="020B0503020204020204" pitchFamily="34" charset="-122"/>
                <a:ea typeface="微软雅黑" panose="020B0503020204020204" pitchFamily="34" charset="-122"/>
              </a:rPr>
              <a:t>第二道防线：</a:t>
            </a:r>
            <a:r>
              <a:rPr lang="zh-CN" altLang="en-US" sz="3200" b="1" dirty="0">
                <a:solidFill>
                  <a:schemeClr val="accent1">
                    <a:lumMod val="75000"/>
                  </a:schemeClr>
                </a:solidFill>
                <a:latin typeface="微软雅黑" panose="020B0503020204020204" pitchFamily="34" charset="-122"/>
                <a:ea typeface="微软雅黑" panose="020B0503020204020204" pitchFamily="34" charset="-122"/>
              </a:rPr>
              <a:t>内部防御</a:t>
            </a:r>
            <a:endParaRPr lang="en-US" altLang="zh-CN" sz="3200" b="1" dirty="0">
              <a:solidFill>
                <a:schemeClr val="accent1">
                  <a:lumMod val="75000"/>
                </a:schemeClr>
              </a:solidFill>
              <a:latin typeface="微软雅黑" panose="020B0503020204020204" pitchFamily="34" charset="-122"/>
              <a:ea typeface="微软雅黑" panose="020B0503020204020204" pitchFamily="34" charset="-122"/>
            </a:endParaRPr>
          </a:p>
          <a:p>
            <a:pPr lvl="6">
              <a:lnSpc>
                <a:spcPct val="120000"/>
              </a:lnSpc>
            </a:pPr>
            <a:r>
              <a:rPr lang="zh-CN" altLang="en-US" sz="3200" b="1" dirty="0">
                <a:solidFill>
                  <a:srgbClr val="C00000"/>
                </a:solidFill>
                <a:latin typeface="微软雅黑" panose="020B0503020204020204" pitchFamily="34" charset="-122"/>
                <a:ea typeface="微软雅黑" panose="020B0503020204020204" pitchFamily="34" charset="-122"/>
              </a:rPr>
              <a:t>溶菌酶、吞噬细胞</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48DCA19F-2C0F-4C03-B07A-9A95D8A671B5}"/>
              </a:ext>
            </a:extLst>
          </p:cNvPr>
          <p:cNvSpPr/>
          <p:nvPr/>
        </p:nvSpPr>
        <p:spPr>
          <a:xfrm>
            <a:off x="922680" y="4347632"/>
            <a:ext cx="5024132" cy="584775"/>
          </a:xfrm>
          <a:prstGeom prst="rect">
            <a:avLst/>
          </a:prstGeom>
        </p:spPr>
        <p:txBody>
          <a:bodyPr wrap="none">
            <a:spAutoFit/>
          </a:bodyPr>
          <a:lstStyle/>
          <a:p>
            <a:pPr marL="285750" indent="-285750">
              <a:buFont typeface="Wingdings" panose="05000000000000000000" pitchFamily="2" charset="2"/>
              <a:buChar char="Ø"/>
            </a:pPr>
            <a:r>
              <a:rPr lang="zh-CN" altLang="en-US" sz="3200" b="1" dirty="0">
                <a:latin typeface="微软雅黑" panose="020B0503020204020204" pitchFamily="34" charset="-122"/>
                <a:ea typeface="微软雅黑" panose="020B0503020204020204" pitchFamily="34" charset="-122"/>
              </a:rPr>
              <a:t>第三道防线：</a:t>
            </a:r>
            <a:r>
              <a:rPr lang="zh-CN" altLang="en-US" sz="3200" b="1" dirty="0">
                <a:solidFill>
                  <a:srgbClr val="C00000"/>
                </a:solidFill>
                <a:latin typeface="微软雅黑" panose="020B0503020204020204" pitchFamily="34" charset="-122"/>
                <a:ea typeface="微软雅黑" panose="020B0503020204020204" pitchFamily="34" charset="-122"/>
              </a:rPr>
              <a:t>特异性免疫</a:t>
            </a:r>
            <a:endParaRPr lang="zh-CN" altLang="en-US" sz="3200" dirty="0">
              <a:solidFill>
                <a:srgbClr val="C00000"/>
              </a:solidFill>
              <a:latin typeface="微软雅黑" panose="020B0503020204020204" pitchFamily="34" charset="-122"/>
              <a:ea typeface="微软雅黑" panose="020B0503020204020204" pitchFamily="34" charset="-122"/>
            </a:endParaRPr>
          </a:p>
        </p:txBody>
      </p:sp>
      <p:sp>
        <p:nvSpPr>
          <p:cNvPr id="8" name="灯片编号占位符 7"/>
          <p:cNvSpPr>
            <a:spLocks noGrp="1"/>
          </p:cNvSpPr>
          <p:nvPr>
            <p:ph type="sldNum" sz="quarter" idx="4"/>
          </p:nvPr>
        </p:nvSpPr>
        <p:spPr/>
        <p:txBody>
          <a:bodyPr/>
          <a:lstStyle/>
          <a:p>
            <a:fld id="{522CFB4C-1BF2-45D5-A969-485F8A107DBF}" type="slidenum">
              <a:rPr lang="en-US" altLang="zh-CN" smtClean="0"/>
              <a:pPr/>
              <a:t>29</a:t>
            </a:fld>
            <a:endParaRPr lang="en-US" altLang="zh-CN" dirty="0"/>
          </a:p>
        </p:txBody>
      </p:sp>
    </p:spTree>
    <p:extLst>
      <p:ext uri="{BB962C8B-B14F-4D97-AF65-F5344CB8AC3E}">
        <p14:creationId xmlns:p14="http://schemas.microsoft.com/office/powerpoint/2010/main" val="13723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7D50667-A0A6-420F-8F83-D470E90C1A73}"/>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1</a:t>
            </a:r>
            <a:r>
              <a:rPr lang="zh-CN" altLang="en-US" sz="4000" b="1" dirty="0">
                <a:latin typeface="微软雅黑" panose="020B0503020204020204" pitchFamily="34" charset="-122"/>
                <a:ea typeface="微软雅黑" panose="020B0503020204020204" pitchFamily="34" charset="-122"/>
              </a:rPr>
              <a:t>章 人体的内环境与稳态</a:t>
            </a:r>
            <a:endParaRPr lang="zh-CN" altLang="en-US" sz="4000"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EE6DFFF-7AB7-4DCB-8012-08545C1887F6}"/>
              </a:ext>
            </a:extLst>
          </p:cNvPr>
          <p:cNvSpPr/>
          <p:nvPr/>
        </p:nvSpPr>
        <p:spPr>
          <a:xfrm>
            <a:off x="1148111" y="1631710"/>
            <a:ext cx="10038539" cy="1482650"/>
          </a:xfrm>
          <a:prstGeom prst="rect">
            <a:avLst/>
          </a:prstGeom>
        </p:spPr>
        <p:txBody>
          <a:bodyPr wrap="square">
            <a:spAutoFit/>
          </a:bodyPr>
          <a:lstStyle/>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知识点：血液、血清与血浆的区别；</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熟悉体液的概念及组成；</a:t>
            </a:r>
            <a:endParaRPr lang="en-US" altLang="zh-CN" sz="3200" b="1"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3</a:t>
            </a:fld>
            <a:endParaRPr lang="en-US" altLang="zh-CN" dirty="0"/>
          </a:p>
        </p:txBody>
      </p:sp>
    </p:spTree>
    <p:extLst>
      <p:ext uri="{BB962C8B-B14F-4D97-AF65-F5344CB8AC3E}">
        <p14:creationId xmlns:p14="http://schemas.microsoft.com/office/powerpoint/2010/main" val="38778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4</a:t>
            </a:r>
            <a:r>
              <a:rPr lang="zh-CN" altLang="en-US" sz="4000" b="1" dirty="0">
                <a:latin typeface="微软雅黑" panose="020B0503020204020204" pitchFamily="34" charset="-122"/>
                <a:ea typeface="微软雅黑" panose="020B0503020204020204" pitchFamily="34" charset="-122"/>
              </a:rPr>
              <a:t>章 免疫调节</a:t>
            </a:r>
            <a:endParaRPr lang="zh-CN" altLang="en-US" sz="4000" dirty="0">
              <a:latin typeface="微软雅黑" panose="020B0503020204020204" pitchFamily="34" charset="-122"/>
              <a:ea typeface="微软雅黑" panose="020B0503020204020204" pitchFamily="34" charset="-122"/>
            </a:endParaRPr>
          </a:p>
        </p:txBody>
      </p:sp>
      <p:sp>
        <p:nvSpPr>
          <p:cNvPr id="8"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61657" y="1658177"/>
            <a:ext cx="10154798" cy="1569660"/>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掌握人体的三道防线；</a:t>
            </a:r>
          </a:p>
          <a:p>
            <a:pPr lvl="1" indent="-285750">
              <a:defRPr/>
            </a:pPr>
            <a:r>
              <a:rPr lang="zh-CN" altLang="en-US" dirty="0"/>
              <a:t>掌握体液免疫和细胞免疫的过程；</a:t>
            </a: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30</a:t>
            </a:fld>
            <a:endParaRPr lang="en-US" altLang="zh-CN" dirty="0"/>
          </a:p>
        </p:txBody>
      </p:sp>
    </p:spTree>
    <p:extLst>
      <p:ext uri="{BB962C8B-B14F-4D97-AF65-F5344CB8AC3E}">
        <p14:creationId xmlns:p14="http://schemas.microsoft.com/office/powerpoint/2010/main" val="19306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0805" name="Picture 5">
            <a:extLst>
              <a:ext uri="{FF2B5EF4-FFF2-40B4-BE49-F238E27FC236}">
                <a16:creationId xmlns:a16="http://schemas.microsoft.com/office/drawing/2014/main" id="{36640ACD-84AA-4B44-A5FA-7EDACF4DE7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09"/>
          <a:stretch/>
        </p:blipFill>
        <p:spPr bwMode="auto">
          <a:xfrm>
            <a:off x="2390776" y="139700"/>
            <a:ext cx="7408863" cy="6413500"/>
          </a:xfrm>
          <a:prstGeom prst="rect">
            <a:avLst/>
          </a:prstGeom>
          <a:noFill/>
          <a:extLst>
            <a:ext uri="{909E8E84-426E-40DD-AFC4-6F175D3DCCD1}">
              <a14:hiddenFill xmlns:a14="http://schemas.microsoft.com/office/drawing/2010/main">
                <a:solidFill>
                  <a:srgbClr val="FFFFFF"/>
                </a:solidFill>
              </a14:hiddenFill>
            </a:ext>
          </a:extLst>
        </p:spPr>
      </p:pic>
      <p:sp>
        <p:nvSpPr>
          <p:cNvPr id="1100807" name="Text Box 7">
            <a:extLst>
              <a:ext uri="{FF2B5EF4-FFF2-40B4-BE49-F238E27FC236}">
                <a16:creationId xmlns:a16="http://schemas.microsoft.com/office/drawing/2014/main" id="{86E550D6-FD3B-4D4A-8B4A-2C744729FDE5}"/>
              </a:ext>
            </a:extLst>
          </p:cNvPr>
          <p:cNvSpPr txBox="1">
            <a:spLocks noChangeArrowheads="1"/>
          </p:cNvSpPr>
          <p:nvPr/>
        </p:nvSpPr>
        <p:spPr bwMode="auto">
          <a:xfrm>
            <a:off x="2470151" y="258519"/>
            <a:ext cx="3008313" cy="499331"/>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b="1" dirty="0">
                <a:solidFill>
                  <a:srgbClr val="C1081E"/>
                </a:solidFill>
                <a:latin typeface="Arial" panose="020B0604020202020204" pitchFamily="34" charset="0"/>
                <a:ea typeface="微软雅黑" panose="020B0503020204020204" pitchFamily="34" charset="-122"/>
                <a:cs typeface="Arial" panose="020B0604020202020204" pitchFamily="34" charset="0"/>
              </a:rPr>
              <a:t>体液免疫应答</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08" name="Text Box 8">
            <a:extLst>
              <a:ext uri="{FF2B5EF4-FFF2-40B4-BE49-F238E27FC236}">
                <a16:creationId xmlns:a16="http://schemas.microsoft.com/office/drawing/2014/main" id="{76258040-CAB1-478A-BD7F-4E9554B1D7D2}"/>
              </a:ext>
            </a:extLst>
          </p:cNvPr>
          <p:cNvSpPr txBox="1">
            <a:spLocks noChangeArrowheads="1"/>
          </p:cNvSpPr>
          <p:nvPr/>
        </p:nvSpPr>
        <p:spPr bwMode="auto">
          <a:xfrm>
            <a:off x="3206873" y="2444752"/>
            <a:ext cx="336550" cy="11588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800" b="1" dirty="0">
                <a:latin typeface="Arial" panose="020B0604020202020204" pitchFamily="34" charset="0"/>
                <a:ea typeface="微软雅黑" panose="020B0503020204020204" pitchFamily="34" charset="-122"/>
                <a:cs typeface="Arial" panose="020B0604020202020204" pitchFamily="34" charset="0"/>
              </a:rPr>
              <a:t>B</a:t>
            </a:r>
            <a:r>
              <a:rPr kumimoji="0" lang="zh-CN" altLang="en-US" sz="18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09" name="Text Box 9">
            <a:extLst>
              <a:ext uri="{FF2B5EF4-FFF2-40B4-BE49-F238E27FC236}">
                <a16:creationId xmlns:a16="http://schemas.microsoft.com/office/drawing/2014/main" id="{56AFC591-FE93-4A66-9ADF-B82DBD31FE11}"/>
              </a:ext>
            </a:extLst>
          </p:cNvPr>
          <p:cNvSpPr txBox="1">
            <a:spLocks noChangeArrowheads="1"/>
          </p:cNvSpPr>
          <p:nvPr/>
        </p:nvSpPr>
        <p:spPr bwMode="auto">
          <a:xfrm>
            <a:off x="3186236" y="4765433"/>
            <a:ext cx="714375" cy="10318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800" b="1" dirty="0">
                <a:latin typeface="Arial" panose="020B0604020202020204" pitchFamily="34" charset="0"/>
                <a:ea typeface="微软雅黑" panose="020B0503020204020204" pitchFamily="34" charset="-122"/>
                <a:cs typeface="Arial" panose="020B0604020202020204" pitchFamily="34" charset="0"/>
              </a:rPr>
              <a:t>浆细胞</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10" name="Text Box 10">
            <a:extLst>
              <a:ext uri="{FF2B5EF4-FFF2-40B4-BE49-F238E27FC236}">
                <a16:creationId xmlns:a16="http://schemas.microsoft.com/office/drawing/2014/main" id="{A0F141FB-865B-440A-80D1-89A9DC2ED9A1}"/>
              </a:ext>
            </a:extLst>
          </p:cNvPr>
          <p:cNvSpPr txBox="1">
            <a:spLocks noChangeArrowheads="1"/>
          </p:cNvSpPr>
          <p:nvPr/>
        </p:nvSpPr>
        <p:spPr bwMode="auto">
          <a:xfrm>
            <a:off x="7842250" y="258519"/>
            <a:ext cx="1809750" cy="53657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r">
              <a:lnSpc>
                <a:spcPct val="80000"/>
              </a:lnSpc>
              <a:buFont typeface="Arial" panose="020B0604020202020204" pitchFamily="34" charset="0"/>
              <a:buNone/>
            </a:pPr>
            <a:r>
              <a:rPr kumimoji="0" lang="zh-CN" altLang="en-US" b="1" dirty="0">
                <a:solidFill>
                  <a:srgbClr val="C1081E"/>
                </a:solidFill>
                <a:latin typeface="Arial" panose="020B0604020202020204" pitchFamily="34" charset="0"/>
                <a:ea typeface="微软雅黑" panose="020B0503020204020204" pitchFamily="34" charset="-122"/>
                <a:cs typeface="Arial" panose="020B0604020202020204" pitchFamily="34" charset="0"/>
              </a:rPr>
              <a:t>细胞免疫应答</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11" name="Text Box 11">
            <a:extLst>
              <a:ext uri="{FF2B5EF4-FFF2-40B4-BE49-F238E27FC236}">
                <a16:creationId xmlns:a16="http://schemas.microsoft.com/office/drawing/2014/main" id="{C9EB20EA-F917-4D6A-851F-CCCA04F6BD27}"/>
              </a:ext>
            </a:extLst>
          </p:cNvPr>
          <p:cNvSpPr txBox="1">
            <a:spLocks noChangeArrowheads="1"/>
          </p:cNvSpPr>
          <p:nvPr/>
        </p:nvSpPr>
        <p:spPr bwMode="auto">
          <a:xfrm>
            <a:off x="8586789" y="631826"/>
            <a:ext cx="225425" cy="11906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900" b="1">
                <a:latin typeface="Arial" panose="020B0604020202020204" pitchFamily="34" charset="0"/>
                <a:ea typeface="微软雅黑" panose="020B0503020204020204" pitchFamily="34" charset="-122"/>
                <a:cs typeface="Arial" panose="020B0604020202020204" pitchFamily="34" charset="0"/>
              </a:rPr>
              <a:t>Key</a:t>
            </a:r>
            <a:endParaRPr kumimoji="0" lang="en-US" altLang="zh-CN" sz="900" b="1">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12" name="Text Box 12">
            <a:extLst>
              <a:ext uri="{FF2B5EF4-FFF2-40B4-BE49-F238E27FC236}">
                <a16:creationId xmlns:a16="http://schemas.microsoft.com/office/drawing/2014/main" id="{3293417A-7830-48F5-91F2-4B7AC78B86AE}"/>
              </a:ext>
            </a:extLst>
          </p:cNvPr>
          <p:cNvSpPr txBox="1">
            <a:spLocks noChangeArrowheads="1"/>
          </p:cNvSpPr>
          <p:nvPr/>
        </p:nvSpPr>
        <p:spPr bwMode="auto">
          <a:xfrm>
            <a:off x="9047164" y="806451"/>
            <a:ext cx="688975" cy="32226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110000"/>
              </a:lnSpc>
              <a:buFont typeface="Arial" panose="020B0604020202020204" pitchFamily="34" charset="0"/>
              <a:buNone/>
            </a:pPr>
            <a:r>
              <a:rPr kumimoji="0" lang="en-US" altLang="zh-CN" sz="900" b="1" dirty="0">
                <a:latin typeface="Arial" panose="020B0604020202020204" pitchFamily="34" charset="0"/>
                <a:ea typeface="微软雅黑" panose="020B0503020204020204" pitchFamily="34" charset="-122"/>
                <a:cs typeface="Arial" panose="020B0604020202020204" pitchFamily="34" charset="0"/>
              </a:rPr>
              <a:t>Stimulates</a:t>
            </a:r>
          </a:p>
          <a:p>
            <a:pPr>
              <a:lnSpc>
                <a:spcPct val="130000"/>
              </a:lnSpc>
              <a:buFont typeface="Arial" panose="020B0604020202020204" pitchFamily="34" charset="0"/>
              <a:buNone/>
            </a:pPr>
            <a:r>
              <a:rPr kumimoji="0" lang="en-US" altLang="zh-CN" sz="900" b="1" dirty="0">
                <a:latin typeface="Arial" panose="020B0604020202020204" pitchFamily="34" charset="0"/>
                <a:ea typeface="微软雅黑" panose="020B0503020204020204" pitchFamily="34" charset="-122"/>
                <a:cs typeface="Arial" panose="020B0604020202020204" pitchFamily="34" charset="0"/>
              </a:rPr>
              <a:t>Gives rise to</a:t>
            </a:r>
            <a:endParaRPr kumimoji="0" lang="en-US" altLang="zh-CN" sz="9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13" name="Text Box 13">
            <a:extLst>
              <a:ext uri="{FF2B5EF4-FFF2-40B4-BE49-F238E27FC236}">
                <a16:creationId xmlns:a16="http://schemas.microsoft.com/office/drawing/2014/main" id="{0C115E18-8E92-4235-9A4C-B94A31395E73}"/>
              </a:ext>
            </a:extLst>
          </p:cNvPr>
          <p:cNvSpPr txBox="1">
            <a:spLocks noChangeArrowheads="1"/>
          </p:cNvSpPr>
          <p:nvPr/>
        </p:nvSpPr>
        <p:spPr bwMode="auto">
          <a:xfrm>
            <a:off x="7262814" y="1571626"/>
            <a:ext cx="130175" cy="11906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4" name="Text Box 14">
            <a:extLst>
              <a:ext uri="{FF2B5EF4-FFF2-40B4-BE49-F238E27FC236}">
                <a16:creationId xmlns:a16="http://schemas.microsoft.com/office/drawing/2014/main" id="{2E781554-8F6C-48A2-A50C-A5C37FC7BED8}"/>
              </a:ext>
            </a:extLst>
          </p:cNvPr>
          <p:cNvSpPr txBox="1">
            <a:spLocks noChangeArrowheads="1"/>
          </p:cNvSpPr>
          <p:nvPr/>
        </p:nvSpPr>
        <p:spPr bwMode="auto">
          <a:xfrm>
            <a:off x="6069014" y="2076450"/>
            <a:ext cx="98425" cy="90488"/>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5" name="Text Box 15">
            <a:extLst>
              <a:ext uri="{FF2B5EF4-FFF2-40B4-BE49-F238E27FC236}">
                <a16:creationId xmlns:a16="http://schemas.microsoft.com/office/drawing/2014/main" id="{7464E26B-81F9-4506-B48B-B2D0135FA392}"/>
              </a:ext>
            </a:extLst>
          </p:cNvPr>
          <p:cNvSpPr txBox="1">
            <a:spLocks noChangeArrowheads="1"/>
          </p:cNvSpPr>
          <p:nvPr/>
        </p:nvSpPr>
        <p:spPr bwMode="auto">
          <a:xfrm>
            <a:off x="7262814" y="2565401"/>
            <a:ext cx="103187" cy="9366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6" name="Text Box 16">
            <a:extLst>
              <a:ext uri="{FF2B5EF4-FFF2-40B4-BE49-F238E27FC236}">
                <a16:creationId xmlns:a16="http://schemas.microsoft.com/office/drawing/2014/main" id="{3A526BFD-BA66-44A8-A061-3C6D44645C7A}"/>
              </a:ext>
            </a:extLst>
          </p:cNvPr>
          <p:cNvSpPr txBox="1">
            <a:spLocks noChangeArrowheads="1"/>
          </p:cNvSpPr>
          <p:nvPr/>
        </p:nvSpPr>
        <p:spPr bwMode="auto">
          <a:xfrm>
            <a:off x="4816476" y="2560638"/>
            <a:ext cx="130175" cy="11906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7" name="Text Box 17">
            <a:extLst>
              <a:ext uri="{FF2B5EF4-FFF2-40B4-BE49-F238E27FC236}">
                <a16:creationId xmlns:a16="http://schemas.microsoft.com/office/drawing/2014/main" id="{428ABE6D-FC1B-4140-A503-04E211CBFBDA}"/>
              </a:ext>
            </a:extLst>
          </p:cNvPr>
          <p:cNvSpPr txBox="1">
            <a:spLocks noChangeArrowheads="1"/>
          </p:cNvSpPr>
          <p:nvPr/>
        </p:nvSpPr>
        <p:spPr bwMode="auto">
          <a:xfrm>
            <a:off x="3505200" y="1547814"/>
            <a:ext cx="96838" cy="1095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8" name="Text Box 18">
            <a:extLst>
              <a:ext uri="{FF2B5EF4-FFF2-40B4-BE49-F238E27FC236}">
                <a16:creationId xmlns:a16="http://schemas.microsoft.com/office/drawing/2014/main" id="{569663E5-B2B6-4694-A0AA-FEE8E67EF2EB}"/>
              </a:ext>
            </a:extLst>
          </p:cNvPr>
          <p:cNvSpPr txBox="1">
            <a:spLocks noChangeArrowheads="1"/>
          </p:cNvSpPr>
          <p:nvPr/>
        </p:nvSpPr>
        <p:spPr bwMode="auto">
          <a:xfrm>
            <a:off x="5038726" y="4275139"/>
            <a:ext cx="85725" cy="841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19" name="Text Box 19">
            <a:extLst>
              <a:ext uri="{FF2B5EF4-FFF2-40B4-BE49-F238E27FC236}">
                <a16:creationId xmlns:a16="http://schemas.microsoft.com/office/drawing/2014/main" id="{FA6DCF40-CD6D-4D92-AC9D-F410ACBF5137}"/>
              </a:ext>
            </a:extLst>
          </p:cNvPr>
          <p:cNvSpPr txBox="1">
            <a:spLocks noChangeArrowheads="1"/>
          </p:cNvSpPr>
          <p:nvPr/>
        </p:nvSpPr>
        <p:spPr bwMode="auto">
          <a:xfrm>
            <a:off x="6070600" y="4760914"/>
            <a:ext cx="101600" cy="1095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20" name="Text Box 20">
            <a:extLst>
              <a:ext uri="{FF2B5EF4-FFF2-40B4-BE49-F238E27FC236}">
                <a16:creationId xmlns:a16="http://schemas.microsoft.com/office/drawing/2014/main" id="{A1AF24FC-32C8-4F06-BD0C-38686ABBAE5F}"/>
              </a:ext>
            </a:extLst>
          </p:cNvPr>
          <p:cNvSpPr txBox="1">
            <a:spLocks noChangeArrowheads="1"/>
          </p:cNvSpPr>
          <p:nvPr/>
        </p:nvSpPr>
        <p:spPr bwMode="auto">
          <a:xfrm>
            <a:off x="7092951" y="4287838"/>
            <a:ext cx="130175" cy="11906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endParaRPr kumimoji="0" lang="zh-CN"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1" name="Text Box 21">
            <a:extLst>
              <a:ext uri="{FF2B5EF4-FFF2-40B4-BE49-F238E27FC236}">
                <a16:creationId xmlns:a16="http://schemas.microsoft.com/office/drawing/2014/main" id="{43ABEDE5-7BF7-4FA0-8E7B-DE6A80DCFDFF}"/>
              </a:ext>
            </a:extLst>
          </p:cNvPr>
          <p:cNvSpPr txBox="1">
            <a:spLocks noChangeArrowheads="1"/>
          </p:cNvSpPr>
          <p:nvPr/>
        </p:nvSpPr>
        <p:spPr bwMode="auto">
          <a:xfrm>
            <a:off x="4622800" y="4803655"/>
            <a:ext cx="831850" cy="10318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记忆</a:t>
            </a:r>
            <a:r>
              <a:rPr kumimoji="0" lang="en-US" altLang="zh-CN" sz="1600" b="1" dirty="0">
                <a:latin typeface="Arial" panose="020B0604020202020204" pitchFamily="34" charset="0"/>
                <a:ea typeface="微软雅黑" panose="020B0503020204020204" pitchFamily="34" charset="-122"/>
                <a:cs typeface="Arial" panose="020B0604020202020204" pitchFamily="34" charset="0"/>
              </a:rPr>
              <a:t>B</a:t>
            </a: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6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2" name="Text Box 22">
            <a:extLst>
              <a:ext uri="{FF2B5EF4-FFF2-40B4-BE49-F238E27FC236}">
                <a16:creationId xmlns:a16="http://schemas.microsoft.com/office/drawing/2014/main" id="{3F1EA312-E0C7-478D-9CC6-D092B7B914BB}"/>
              </a:ext>
            </a:extLst>
          </p:cNvPr>
          <p:cNvSpPr txBox="1">
            <a:spLocks noChangeArrowheads="1"/>
          </p:cNvSpPr>
          <p:nvPr/>
        </p:nvSpPr>
        <p:spPr bwMode="auto">
          <a:xfrm>
            <a:off x="5559667" y="703509"/>
            <a:ext cx="1235075" cy="1349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抗原（</a:t>
            </a:r>
            <a:r>
              <a:rPr kumimoji="0" lang="en-US" altLang="zh-CN" sz="1400" b="1" dirty="0">
                <a:latin typeface="Arial" panose="020B0604020202020204" pitchFamily="34" charset="0"/>
                <a:ea typeface="微软雅黑" panose="020B0503020204020204" pitchFamily="34" charset="-122"/>
                <a:cs typeface="Arial" panose="020B0604020202020204" pitchFamily="34" charset="0"/>
              </a:rPr>
              <a:t>1</a:t>
            </a: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次入侵）</a:t>
            </a:r>
            <a:endParaRPr kumimoji="0" lang="en-US" altLang="zh-CN" sz="14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3" name="Text Box 23">
            <a:extLst>
              <a:ext uri="{FF2B5EF4-FFF2-40B4-BE49-F238E27FC236}">
                <a16:creationId xmlns:a16="http://schemas.microsoft.com/office/drawing/2014/main" id="{3AAF1A9D-FE5B-40A0-A129-A174B4DBE989}"/>
              </a:ext>
            </a:extLst>
          </p:cNvPr>
          <p:cNvSpPr txBox="1">
            <a:spLocks noChangeArrowheads="1"/>
          </p:cNvSpPr>
          <p:nvPr/>
        </p:nvSpPr>
        <p:spPr bwMode="auto">
          <a:xfrm>
            <a:off x="5768975" y="1004889"/>
            <a:ext cx="666750" cy="1349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200" b="1" dirty="0">
                <a:latin typeface="Arial" panose="020B0604020202020204" pitchFamily="34" charset="0"/>
                <a:ea typeface="微软雅黑" panose="020B0503020204020204" pitchFamily="34" charset="-122"/>
                <a:cs typeface="Arial" panose="020B0604020202020204" pitchFamily="34" charset="0"/>
              </a:rPr>
              <a:t>被吞噬</a:t>
            </a:r>
            <a:endParaRPr kumimoji="0" lang="en-US" altLang="zh-CN" sz="12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4" name="Text Box 24">
            <a:extLst>
              <a:ext uri="{FF2B5EF4-FFF2-40B4-BE49-F238E27FC236}">
                <a16:creationId xmlns:a16="http://schemas.microsoft.com/office/drawing/2014/main" id="{B0A9FDD4-475E-4CA5-8A0C-9DA00A91ABCD}"/>
              </a:ext>
            </a:extLst>
          </p:cNvPr>
          <p:cNvSpPr txBox="1">
            <a:spLocks noChangeArrowheads="1"/>
          </p:cNvSpPr>
          <p:nvPr/>
        </p:nvSpPr>
        <p:spPr bwMode="auto">
          <a:xfrm>
            <a:off x="5680076" y="1404938"/>
            <a:ext cx="822325" cy="23971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抗原呈递细胞</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5" name="Text Box 25">
            <a:extLst>
              <a:ext uri="{FF2B5EF4-FFF2-40B4-BE49-F238E27FC236}">
                <a16:creationId xmlns:a16="http://schemas.microsoft.com/office/drawing/2014/main" id="{634BB510-0258-4FBD-9BE0-F52B03DB98E0}"/>
              </a:ext>
            </a:extLst>
          </p:cNvPr>
          <p:cNvSpPr txBox="1">
            <a:spLocks noChangeArrowheads="1"/>
          </p:cNvSpPr>
          <p:nvPr/>
        </p:nvSpPr>
        <p:spPr bwMode="auto">
          <a:xfrm>
            <a:off x="5745163" y="3480169"/>
            <a:ext cx="822325" cy="23971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记忆辅助性</a:t>
            </a:r>
            <a:r>
              <a:rPr kumimoji="0" lang="en-US" altLang="zh-CN" sz="1600" b="1" dirty="0">
                <a:latin typeface="Arial" panose="020B0604020202020204" pitchFamily="34" charset="0"/>
                <a:ea typeface="微软雅黑" panose="020B0503020204020204" pitchFamily="34" charset="-122"/>
                <a:cs typeface="Arial" panose="020B0604020202020204" pitchFamily="34" charset="0"/>
              </a:rPr>
              <a:t>T</a:t>
            </a: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6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6" name="Text Box 26">
            <a:extLst>
              <a:ext uri="{FF2B5EF4-FFF2-40B4-BE49-F238E27FC236}">
                <a16:creationId xmlns:a16="http://schemas.microsoft.com/office/drawing/2014/main" id="{80A6623F-ACC2-4B06-8CBE-177D2382BA16}"/>
              </a:ext>
            </a:extLst>
          </p:cNvPr>
          <p:cNvSpPr txBox="1">
            <a:spLocks noChangeArrowheads="1"/>
          </p:cNvSpPr>
          <p:nvPr/>
        </p:nvSpPr>
        <p:spPr bwMode="auto">
          <a:xfrm>
            <a:off x="5613523" y="2444751"/>
            <a:ext cx="711200" cy="198438"/>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辅助性</a:t>
            </a:r>
            <a:r>
              <a:rPr kumimoji="0" lang="en-US" altLang="zh-CN" sz="1600" b="1" dirty="0">
                <a:latin typeface="Arial" panose="020B0604020202020204" pitchFamily="34" charset="0"/>
                <a:ea typeface="微软雅黑" panose="020B0503020204020204" pitchFamily="34" charset="-122"/>
                <a:cs typeface="Arial" panose="020B0604020202020204" pitchFamily="34" charset="0"/>
              </a:rPr>
              <a:t>T</a:t>
            </a: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7" name="Text Box 27">
            <a:extLst>
              <a:ext uri="{FF2B5EF4-FFF2-40B4-BE49-F238E27FC236}">
                <a16:creationId xmlns:a16="http://schemas.microsoft.com/office/drawing/2014/main" id="{D3E8FF07-3006-4C2D-BAD0-872A1EA15A1A}"/>
              </a:ext>
            </a:extLst>
          </p:cNvPr>
          <p:cNvSpPr txBox="1">
            <a:spLocks noChangeArrowheads="1"/>
          </p:cNvSpPr>
          <p:nvPr/>
        </p:nvSpPr>
        <p:spPr bwMode="auto">
          <a:xfrm>
            <a:off x="8216901" y="2461238"/>
            <a:ext cx="930275" cy="11588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细胞毒性</a:t>
            </a:r>
            <a:r>
              <a:rPr kumimoji="0" lang="en-US" altLang="zh-CN" sz="1600" b="1" dirty="0">
                <a:latin typeface="Arial" panose="020B0604020202020204" pitchFamily="34" charset="0"/>
                <a:ea typeface="微软雅黑" panose="020B0503020204020204" pitchFamily="34" charset="-122"/>
                <a:cs typeface="Arial" panose="020B0604020202020204" pitchFamily="34" charset="0"/>
              </a:rPr>
              <a:t>T</a:t>
            </a: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0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8" name="Text Box 28">
            <a:extLst>
              <a:ext uri="{FF2B5EF4-FFF2-40B4-BE49-F238E27FC236}">
                <a16:creationId xmlns:a16="http://schemas.microsoft.com/office/drawing/2014/main" id="{61F7FB41-32CD-4D38-BF22-C7B0C8783B5A}"/>
              </a:ext>
            </a:extLst>
          </p:cNvPr>
          <p:cNvSpPr txBox="1">
            <a:spLocks noChangeArrowheads="1"/>
          </p:cNvSpPr>
          <p:nvPr/>
        </p:nvSpPr>
        <p:spPr bwMode="auto">
          <a:xfrm>
            <a:off x="6910388" y="4683798"/>
            <a:ext cx="482601" cy="23971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记忆细胞</a:t>
            </a:r>
            <a:endParaRPr kumimoji="0" lang="en-US" altLang="zh-CN" sz="1400" b="1" dirty="0">
              <a:latin typeface="Arial" panose="020B0604020202020204" pitchFamily="34" charset="0"/>
              <a:ea typeface="微软雅黑" panose="020B0503020204020204" pitchFamily="34" charset="-122"/>
              <a:cs typeface="Arial" panose="020B0604020202020204" pitchFamily="34" charset="0"/>
            </a:endParaRPr>
          </a:p>
          <a:p>
            <a:pPr algn="ctr">
              <a:lnSpc>
                <a:spcPct val="80000"/>
              </a:lnSpc>
              <a:buFont typeface="Arial" panose="020B0604020202020204" pitchFamily="34" charset="0"/>
              <a:buNone/>
            </a:pP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毒性</a:t>
            </a:r>
            <a:r>
              <a:rPr kumimoji="0" lang="en-US" altLang="zh-CN" sz="1400" b="1" dirty="0">
                <a:latin typeface="Arial" panose="020B0604020202020204" pitchFamily="34" charset="0"/>
                <a:ea typeface="微软雅黑" panose="020B0503020204020204" pitchFamily="34" charset="-122"/>
                <a:cs typeface="Arial" panose="020B0604020202020204" pitchFamily="34" charset="0"/>
              </a:rPr>
              <a:t>T</a:t>
            </a: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4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29" name="Text Box 29">
            <a:extLst>
              <a:ext uri="{FF2B5EF4-FFF2-40B4-BE49-F238E27FC236}">
                <a16:creationId xmlns:a16="http://schemas.microsoft.com/office/drawing/2014/main" id="{E1B451F9-098C-419F-AE08-F2D1EADB4743}"/>
              </a:ext>
            </a:extLst>
          </p:cNvPr>
          <p:cNvSpPr txBox="1">
            <a:spLocks noChangeArrowheads="1"/>
          </p:cNvSpPr>
          <p:nvPr/>
        </p:nvSpPr>
        <p:spPr bwMode="auto">
          <a:xfrm>
            <a:off x="8399463" y="4667129"/>
            <a:ext cx="898525" cy="23971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活化的</a:t>
            </a:r>
            <a:endParaRPr kumimoji="0" lang="en-US" altLang="zh-CN" sz="1600" b="1" dirty="0">
              <a:latin typeface="Arial" panose="020B0604020202020204" pitchFamily="34" charset="0"/>
              <a:ea typeface="微软雅黑" panose="020B0503020204020204" pitchFamily="34" charset="-122"/>
              <a:cs typeface="Arial" panose="020B0604020202020204" pitchFamily="34" charset="0"/>
            </a:endParaRPr>
          </a:p>
          <a:p>
            <a:pPr algn="ct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细胞毒性</a:t>
            </a:r>
            <a:r>
              <a:rPr kumimoji="0" lang="en-US" altLang="zh-CN" sz="1600" b="1" dirty="0">
                <a:latin typeface="Arial" panose="020B0604020202020204" pitchFamily="34" charset="0"/>
                <a:ea typeface="微软雅黑" panose="020B0503020204020204" pitchFamily="34" charset="-122"/>
                <a:cs typeface="Arial" panose="020B0604020202020204" pitchFamily="34" charset="0"/>
              </a:rPr>
              <a:t>T</a:t>
            </a: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细胞</a:t>
            </a:r>
            <a:endParaRPr kumimoji="0" lang="en-US" altLang="zh-CN" sz="16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30" name="Text Box 30">
            <a:extLst>
              <a:ext uri="{FF2B5EF4-FFF2-40B4-BE49-F238E27FC236}">
                <a16:creationId xmlns:a16="http://schemas.microsoft.com/office/drawing/2014/main" id="{EBA41DD1-52D0-4522-B88B-7C3BDD683170}"/>
              </a:ext>
            </a:extLst>
          </p:cNvPr>
          <p:cNvSpPr txBox="1">
            <a:spLocks noChangeArrowheads="1"/>
          </p:cNvSpPr>
          <p:nvPr/>
        </p:nvSpPr>
        <p:spPr bwMode="auto">
          <a:xfrm>
            <a:off x="5473700" y="4530602"/>
            <a:ext cx="1235075" cy="134938"/>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抗原（</a:t>
            </a:r>
            <a:r>
              <a:rPr kumimoji="0" lang="en-US" altLang="zh-CN" sz="1400" b="1" dirty="0">
                <a:latin typeface="Arial" panose="020B0604020202020204" pitchFamily="34" charset="0"/>
                <a:ea typeface="微软雅黑" panose="020B0503020204020204" pitchFamily="34" charset="-122"/>
                <a:cs typeface="Arial" panose="020B0604020202020204" pitchFamily="34" charset="0"/>
              </a:rPr>
              <a:t>2</a:t>
            </a:r>
            <a:r>
              <a:rPr kumimoji="0" lang="zh-CN" altLang="en-US" sz="1400" b="1" dirty="0">
                <a:latin typeface="Arial" panose="020B0604020202020204" pitchFamily="34" charset="0"/>
                <a:ea typeface="微软雅黑" panose="020B0503020204020204" pitchFamily="34" charset="-122"/>
                <a:cs typeface="Arial" panose="020B0604020202020204" pitchFamily="34" charset="0"/>
              </a:rPr>
              <a:t>次入侵）</a:t>
            </a:r>
            <a:endParaRPr kumimoji="0" lang="en-US" altLang="zh-CN" sz="14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31" name="Text Box 31">
            <a:extLst>
              <a:ext uri="{FF2B5EF4-FFF2-40B4-BE49-F238E27FC236}">
                <a16:creationId xmlns:a16="http://schemas.microsoft.com/office/drawing/2014/main" id="{539F2A48-2E08-498F-96DE-BF7B0D8EBC69}"/>
              </a:ext>
            </a:extLst>
          </p:cNvPr>
          <p:cNvSpPr txBox="1">
            <a:spLocks noChangeArrowheads="1"/>
          </p:cNvSpPr>
          <p:nvPr/>
        </p:nvSpPr>
        <p:spPr bwMode="auto">
          <a:xfrm>
            <a:off x="3994151" y="5696805"/>
            <a:ext cx="822325" cy="239712"/>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80000"/>
              </a:lnSpc>
              <a:buFont typeface="Arial" panose="020B0604020202020204" pitchFamily="34" charset="0"/>
              <a:buNone/>
            </a:pPr>
            <a:r>
              <a:rPr kumimoji="0" lang="zh-CN" altLang="en-US" sz="1600" b="1" dirty="0">
                <a:latin typeface="Arial" panose="020B0604020202020204" pitchFamily="34" charset="0"/>
                <a:ea typeface="微软雅黑" panose="020B0503020204020204" pitchFamily="34" charset="-122"/>
                <a:cs typeface="Arial" panose="020B0604020202020204" pitchFamily="34" charset="0"/>
              </a:rPr>
              <a:t>分泌抗体</a:t>
            </a:r>
            <a:endParaRPr kumimoji="0" lang="en-US" altLang="zh-CN" sz="105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32" name="Text Box 32">
            <a:extLst>
              <a:ext uri="{FF2B5EF4-FFF2-40B4-BE49-F238E27FC236}">
                <a16:creationId xmlns:a16="http://schemas.microsoft.com/office/drawing/2014/main" id="{6297F142-F160-4FC4-96DF-F38CDBC3D839}"/>
              </a:ext>
            </a:extLst>
          </p:cNvPr>
          <p:cNvSpPr txBox="1">
            <a:spLocks noChangeArrowheads="1"/>
          </p:cNvSpPr>
          <p:nvPr/>
        </p:nvSpPr>
        <p:spPr bwMode="auto">
          <a:xfrm>
            <a:off x="2028949" y="6097221"/>
            <a:ext cx="4295775" cy="4762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90000"/>
              </a:lnSpc>
              <a:buFont typeface="Arial" panose="020B0604020202020204" pitchFamily="34" charset="0"/>
              <a:buNone/>
            </a:pPr>
            <a:r>
              <a:rPr kumimoji="0" lang="zh-CN" altLang="en-US" sz="1600" b="1" dirty="0">
                <a:latin typeface="微软雅黑" panose="020B0503020204020204" pitchFamily="34" charset="-122"/>
                <a:ea typeface="微软雅黑" panose="020B0503020204020204" pitchFamily="34" charset="-122"/>
              </a:rPr>
              <a:t>通过结合抗原来防御细胞外病原体，</a:t>
            </a:r>
          </a:p>
          <a:p>
            <a:pPr algn="ctr">
              <a:lnSpc>
                <a:spcPct val="90000"/>
              </a:lnSpc>
              <a:buFont typeface="Arial" panose="020B0604020202020204" pitchFamily="34" charset="0"/>
              <a:buNone/>
            </a:pPr>
            <a:r>
              <a:rPr kumimoji="0" lang="zh-CN" altLang="en-US" sz="1600" b="1" dirty="0">
                <a:latin typeface="微软雅黑" panose="020B0503020204020204" pitchFamily="34" charset="-122"/>
                <a:ea typeface="微软雅黑" panose="020B0503020204020204" pitchFamily="34" charset="-122"/>
              </a:rPr>
              <a:t>从而中和病原体或使其成为更好的靶标</a:t>
            </a:r>
            <a:endParaRPr kumimoji="0" lang="en-US" altLang="zh-CN" sz="1600" b="1" dirty="0">
              <a:solidFill>
                <a:srgbClr val="563A84"/>
              </a:solidFill>
              <a:latin typeface="微软雅黑" panose="020B0503020204020204" pitchFamily="34" charset="-122"/>
              <a:ea typeface="微软雅黑" panose="020B0503020204020204" pitchFamily="34" charset="-122"/>
            </a:endParaRPr>
          </a:p>
        </p:txBody>
      </p:sp>
      <p:sp>
        <p:nvSpPr>
          <p:cNvPr id="1100833" name="Text Box 33">
            <a:extLst>
              <a:ext uri="{FF2B5EF4-FFF2-40B4-BE49-F238E27FC236}">
                <a16:creationId xmlns:a16="http://schemas.microsoft.com/office/drawing/2014/main" id="{3336DD4F-469B-40D7-88E1-BC2E3D35F72A}"/>
              </a:ext>
            </a:extLst>
          </p:cNvPr>
          <p:cNvSpPr txBox="1">
            <a:spLocks noChangeArrowheads="1"/>
          </p:cNvSpPr>
          <p:nvPr/>
        </p:nvSpPr>
        <p:spPr bwMode="auto">
          <a:xfrm>
            <a:off x="7649430" y="6075485"/>
            <a:ext cx="2086708" cy="322263"/>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gn="ctr">
              <a:lnSpc>
                <a:spcPct val="90000"/>
              </a:lnSpc>
              <a:buFont typeface="Arial" panose="020B0604020202020204" pitchFamily="34" charset="0"/>
              <a:buNone/>
            </a:pPr>
            <a:r>
              <a:rPr kumimoji="0" lang="zh-CN" altLang="en-US" sz="2000" b="1" dirty="0">
                <a:latin typeface="Arial" panose="020B0604020202020204" pitchFamily="34" charset="0"/>
                <a:ea typeface="微软雅黑" panose="020B0503020204020204" pitchFamily="34" charset="-122"/>
                <a:cs typeface="Arial" panose="020B0604020202020204" pitchFamily="34" charset="0"/>
              </a:rPr>
              <a:t>防御细胞内病原体</a:t>
            </a:r>
            <a:endParaRPr kumimoji="0" lang="en-US" altLang="zh-CN" sz="2000" b="1" dirty="0">
              <a:solidFill>
                <a:srgbClr val="563A84"/>
              </a:solidFill>
              <a:latin typeface="Arial" panose="020B0604020202020204" pitchFamily="34" charset="0"/>
              <a:ea typeface="微软雅黑" panose="020B0503020204020204" pitchFamily="34" charset="-122"/>
              <a:cs typeface="Arial" panose="020B0604020202020204" pitchFamily="34" charset="0"/>
            </a:endParaRPr>
          </a:p>
        </p:txBody>
      </p:sp>
      <p:sp>
        <p:nvSpPr>
          <p:cNvPr id="1100834" name="Text Box 34">
            <a:extLst>
              <a:ext uri="{FF2B5EF4-FFF2-40B4-BE49-F238E27FC236}">
                <a16:creationId xmlns:a16="http://schemas.microsoft.com/office/drawing/2014/main" id="{4DE22916-DB6E-40E3-819A-FDA66C897FE0}"/>
              </a:ext>
            </a:extLst>
          </p:cNvPr>
          <p:cNvSpPr txBox="1">
            <a:spLocks noChangeArrowheads="1"/>
          </p:cNvSpPr>
          <p:nvPr/>
        </p:nvSpPr>
        <p:spPr bwMode="auto">
          <a:xfrm>
            <a:off x="8707439" y="822325"/>
            <a:ext cx="79375" cy="90488"/>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90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35" name="Text Box 35">
            <a:extLst>
              <a:ext uri="{FF2B5EF4-FFF2-40B4-BE49-F238E27FC236}">
                <a16:creationId xmlns:a16="http://schemas.microsoft.com/office/drawing/2014/main" id="{E8A80241-040B-4E66-BD8B-F0C747CB4D6C}"/>
              </a:ext>
            </a:extLst>
          </p:cNvPr>
          <p:cNvSpPr txBox="1">
            <a:spLocks noChangeArrowheads="1"/>
          </p:cNvSpPr>
          <p:nvPr/>
        </p:nvSpPr>
        <p:spPr bwMode="auto">
          <a:xfrm>
            <a:off x="6070601" y="4275139"/>
            <a:ext cx="85725" cy="841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1100836" name="Text Box 36">
            <a:extLst>
              <a:ext uri="{FF2B5EF4-FFF2-40B4-BE49-F238E27FC236}">
                <a16:creationId xmlns:a16="http://schemas.microsoft.com/office/drawing/2014/main" id="{A7A496A2-3242-4B58-AF0B-35B38899F2FE}"/>
              </a:ext>
            </a:extLst>
          </p:cNvPr>
          <p:cNvSpPr txBox="1">
            <a:spLocks noChangeArrowheads="1"/>
          </p:cNvSpPr>
          <p:nvPr/>
        </p:nvSpPr>
        <p:spPr bwMode="auto">
          <a:xfrm>
            <a:off x="7105651" y="4275139"/>
            <a:ext cx="85725" cy="84137"/>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anose="02020603050405020304" pitchFamily="18" charset="0"/>
              </a:defRPr>
            </a:lvl1pPr>
            <a:lvl2pPr marL="914400" indent="-457200">
              <a:defRPr kumimoji="1" sz="2400">
                <a:solidFill>
                  <a:schemeClr val="tx1"/>
                </a:solidFill>
                <a:latin typeface="Times New Roman" panose="02020603050405020304" pitchFamily="18" charset="0"/>
              </a:defRPr>
            </a:lvl2pPr>
            <a:lvl3pPr marL="1371600" indent="-457200">
              <a:defRPr kumimoji="1" sz="2400">
                <a:solidFill>
                  <a:schemeClr val="tx1"/>
                </a:solidFill>
                <a:latin typeface="Times New Roman" panose="02020603050405020304" pitchFamily="18" charset="0"/>
              </a:defRPr>
            </a:lvl3pPr>
            <a:lvl4pPr marL="1828800" indent="-457200">
              <a:defRPr kumimoji="1" sz="2400">
                <a:solidFill>
                  <a:schemeClr val="tx1"/>
                </a:solidFill>
                <a:latin typeface="Times New Roman" panose="02020603050405020304" pitchFamily="18" charset="0"/>
              </a:defRPr>
            </a:lvl4pPr>
            <a:lvl5pPr marL="2286000" indent="-457200">
              <a:defRPr kumimoji="1"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kumimoji="1"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kumimoji="1"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kumimoji="1"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kumimoji="1" sz="2400">
                <a:solidFill>
                  <a:schemeClr val="tx1"/>
                </a:solidFill>
                <a:latin typeface="Times New Roman" panose="02020603050405020304" pitchFamily="18" charset="0"/>
              </a:defRPr>
            </a:lvl9pPr>
          </a:lstStyle>
          <a:p>
            <a:pPr>
              <a:lnSpc>
                <a:spcPct val="80000"/>
              </a:lnSpc>
              <a:buFont typeface="Arial" panose="020B0604020202020204" pitchFamily="34" charset="0"/>
              <a:buNone/>
            </a:pPr>
            <a:r>
              <a:rPr kumimoji="0" lang="en-US" altLang="zh-CN" sz="1050" b="1">
                <a:solidFill>
                  <a:schemeClr val="bg1"/>
                </a:solidFill>
                <a:latin typeface="Arial" panose="020B0604020202020204" pitchFamily="34" charset="0"/>
                <a:ea typeface="微软雅黑" panose="020B0503020204020204" pitchFamily="34" charset="-122"/>
                <a:cs typeface="Arial" panose="020B0604020202020204" pitchFamily="34" charset="0"/>
              </a:rPr>
              <a:t>+</a:t>
            </a: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31</a:t>
            </a:fld>
            <a:endParaRPr lang="en-US" altLang="zh-C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4</a:t>
            </a:r>
            <a:r>
              <a:rPr lang="zh-CN" altLang="en-US" sz="4000" b="1" dirty="0">
                <a:latin typeface="微软雅黑" panose="020B0503020204020204" pitchFamily="34" charset="-122"/>
                <a:ea typeface="微软雅黑" panose="020B0503020204020204" pitchFamily="34" charset="-122"/>
              </a:rPr>
              <a:t>章 免疫调节</a:t>
            </a:r>
            <a:endParaRPr lang="zh-CN" altLang="en-US" sz="4000" dirty="0">
              <a:latin typeface="微软雅黑" panose="020B0503020204020204" pitchFamily="34" charset="-122"/>
              <a:ea typeface="微软雅黑" panose="020B0503020204020204" pitchFamily="34" charset="-122"/>
            </a:endParaRPr>
          </a:p>
        </p:txBody>
      </p:sp>
      <p:sp>
        <p:nvSpPr>
          <p:cNvPr id="8"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61657" y="1658177"/>
            <a:ext cx="10154798" cy="2308324"/>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掌握人体的三道防线；</a:t>
            </a:r>
          </a:p>
          <a:p>
            <a:pPr lvl="1" indent="-285750">
              <a:defRPr/>
            </a:pPr>
            <a:r>
              <a:rPr lang="zh-CN" altLang="en-US" dirty="0"/>
              <a:t>掌握体液免疫和细胞免疫的过程；</a:t>
            </a:r>
          </a:p>
          <a:p>
            <a:pPr lvl="1" indent="-285750">
              <a:defRPr/>
            </a:pPr>
            <a:r>
              <a:rPr lang="zh-CN" altLang="en-US" dirty="0"/>
              <a:t>掌握</a:t>
            </a:r>
            <a:r>
              <a:rPr lang="en-US" altLang="zh-CN" dirty="0"/>
              <a:t>HIV</a:t>
            </a:r>
            <a:r>
              <a:rPr lang="zh-CN" altLang="en-US" dirty="0"/>
              <a:t>的生活周期；</a:t>
            </a: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32</a:t>
            </a:fld>
            <a:endParaRPr lang="en-US" altLang="zh-CN" dirty="0"/>
          </a:p>
        </p:txBody>
      </p:sp>
    </p:spTree>
    <p:extLst>
      <p:ext uri="{BB962C8B-B14F-4D97-AF65-F5344CB8AC3E}">
        <p14:creationId xmlns:p14="http://schemas.microsoft.com/office/powerpoint/2010/main" val="225768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2"/>
          <p:cNvPicPr>
            <a:picLocks noChangeAspect="1" noChangeArrowheads="1"/>
          </p:cNvPicPr>
          <p:nvPr/>
        </p:nvPicPr>
        <p:blipFill rotWithShape="1">
          <a:blip r:embed="rId2">
            <a:lum bright="6000" contrast="18000"/>
            <a:extLst>
              <a:ext uri="{28A0092B-C50C-407E-A947-70E740481C1C}">
                <a14:useLocalDpi xmlns:a14="http://schemas.microsoft.com/office/drawing/2010/main" val="0"/>
              </a:ext>
            </a:extLst>
          </a:blip>
          <a:srcRect l="1011" t="2924" r="422" b="699"/>
          <a:stretch/>
        </p:blipFill>
        <p:spPr bwMode="auto">
          <a:xfrm>
            <a:off x="1293779" y="111707"/>
            <a:ext cx="9708204" cy="663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4"/>
          <p:cNvSpPr>
            <a:spLocks noGrp="1"/>
          </p:cNvSpPr>
          <p:nvPr>
            <p:ph type="sldNum" sz="quarter" idx="4"/>
          </p:nvPr>
        </p:nvSpPr>
        <p:spPr/>
        <p:txBody>
          <a:bodyPr/>
          <a:lstStyle/>
          <a:p>
            <a:fld id="{522CFB4C-1BF2-45D5-A969-485F8A107DBF}" type="slidenum">
              <a:rPr lang="en-US" altLang="zh-CN" smtClean="0"/>
              <a:pPr/>
              <a:t>33</a:t>
            </a:fld>
            <a:endParaRPr lang="en-US" altLang="zh-CN" dirty="0"/>
          </a:p>
        </p:txBody>
      </p:sp>
    </p:spTree>
    <p:extLst>
      <p:ext uri="{BB962C8B-B14F-4D97-AF65-F5344CB8AC3E}">
        <p14:creationId xmlns:p14="http://schemas.microsoft.com/office/powerpoint/2010/main" val="2949424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1"/>
          <p:cNvPicPr>
            <a:picLocks noChangeAspect="1" noChangeArrowheads="1"/>
          </p:cNvPicPr>
          <p:nvPr/>
        </p:nvPicPr>
        <p:blipFill rotWithShape="1">
          <a:blip r:embed="rId2">
            <a:lum contrast="18000"/>
            <a:extLst>
              <a:ext uri="{28A0092B-C50C-407E-A947-70E740481C1C}">
                <a14:useLocalDpi xmlns:a14="http://schemas.microsoft.com/office/drawing/2010/main" val="0"/>
              </a:ext>
            </a:extLst>
          </a:blip>
          <a:srcRect l="343" t="1651" r="1316" b="3853"/>
          <a:stretch/>
        </p:blipFill>
        <p:spPr bwMode="auto">
          <a:xfrm>
            <a:off x="933855" y="107004"/>
            <a:ext cx="9759975" cy="666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4"/>
          <p:cNvSpPr>
            <a:spLocks noGrp="1"/>
          </p:cNvSpPr>
          <p:nvPr>
            <p:ph type="sldNum" sz="quarter" idx="4"/>
          </p:nvPr>
        </p:nvSpPr>
        <p:spPr/>
        <p:txBody>
          <a:bodyPr/>
          <a:lstStyle/>
          <a:p>
            <a:fld id="{522CFB4C-1BF2-45D5-A969-485F8A107DBF}" type="slidenum">
              <a:rPr lang="en-US" altLang="zh-CN" smtClean="0"/>
              <a:pPr/>
              <a:t>34</a:t>
            </a:fld>
            <a:endParaRPr lang="en-US" altLang="zh-CN" dirty="0"/>
          </a:p>
        </p:txBody>
      </p:sp>
    </p:spTree>
    <p:extLst>
      <p:ext uri="{BB962C8B-B14F-4D97-AF65-F5344CB8AC3E}">
        <p14:creationId xmlns:p14="http://schemas.microsoft.com/office/powerpoint/2010/main" val="1397391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61657" y="1658177"/>
            <a:ext cx="10154798" cy="3698641"/>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掌握人体的三道防线；</a:t>
            </a:r>
          </a:p>
          <a:p>
            <a:pPr lvl="1" indent="-285750">
              <a:defRPr/>
            </a:pPr>
            <a:r>
              <a:rPr lang="zh-CN" altLang="en-US" dirty="0"/>
              <a:t>掌握体液免疫和细胞免疫的过程；</a:t>
            </a:r>
          </a:p>
          <a:p>
            <a:pPr lvl="1" indent="-285750">
              <a:defRPr/>
            </a:pPr>
            <a:r>
              <a:rPr lang="zh-CN" altLang="en-US" dirty="0"/>
              <a:t>掌握</a:t>
            </a:r>
            <a:r>
              <a:rPr lang="en-US" altLang="zh-CN" dirty="0"/>
              <a:t>HIV</a:t>
            </a:r>
            <a:r>
              <a:rPr lang="zh-CN" altLang="en-US" dirty="0"/>
              <a:t>的生活周期；</a:t>
            </a:r>
          </a:p>
          <a:p>
            <a:pPr lvl="1" indent="-285750">
              <a:defRPr/>
            </a:pPr>
            <a:r>
              <a:rPr lang="zh-CN" altLang="en-US" dirty="0"/>
              <a:t>掌握免疫系统三大功能的生理和病理表现；</a:t>
            </a:r>
          </a:p>
          <a:p>
            <a:pPr lvl="1" indent="-285750">
              <a:defRPr/>
            </a:pPr>
            <a:r>
              <a:rPr lang="zh-CN" altLang="en-US" dirty="0"/>
              <a:t>了解免疫学的应用。</a:t>
            </a:r>
          </a:p>
        </p:txBody>
      </p:sp>
      <p:sp>
        <p:nvSpPr>
          <p:cNvPr id="7" name="矩形 6">
            <a:extLst>
              <a:ext uri="{FF2B5EF4-FFF2-40B4-BE49-F238E27FC236}">
                <a16:creationId xmlns:a16="http://schemas.microsoft.com/office/drawing/2014/main" id="{E5A5C216-64CF-4F59-8E79-9636E1B4AE96}"/>
              </a:ext>
            </a:extLst>
          </p:cNvPr>
          <p:cNvSpPr/>
          <p:nvPr/>
        </p:nvSpPr>
        <p:spPr>
          <a:xfrm>
            <a:off x="1530007" y="88179"/>
            <a:ext cx="3730508"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4</a:t>
            </a:r>
            <a:r>
              <a:rPr lang="zh-CN" altLang="en-US" sz="4000" b="1" dirty="0">
                <a:latin typeface="微软雅黑" panose="020B0503020204020204" pitchFamily="34" charset="-122"/>
                <a:ea typeface="微软雅黑" panose="020B0503020204020204" pitchFamily="34" charset="-122"/>
              </a:rPr>
              <a:t>章 免疫调节</a:t>
            </a:r>
            <a:endParaRPr lang="zh-CN" altLang="en-US" sz="4000"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4"/>
          </p:nvPr>
        </p:nvSpPr>
        <p:spPr/>
        <p:txBody>
          <a:bodyPr/>
          <a:lstStyle/>
          <a:p>
            <a:fld id="{522CFB4C-1BF2-45D5-A969-485F8A107DBF}" type="slidenum">
              <a:rPr lang="en-US" altLang="zh-CN" smtClean="0"/>
              <a:pPr/>
              <a:t>35</a:t>
            </a:fld>
            <a:endParaRPr lang="en-US" altLang="zh-CN" dirty="0"/>
          </a:p>
        </p:txBody>
      </p:sp>
    </p:spTree>
    <p:extLst>
      <p:ext uri="{BB962C8B-B14F-4D97-AF65-F5344CB8AC3E}">
        <p14:creationId xmlns:p14="http://schemas.microsoft.com/office/powerpoint/2010/main" val="62551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6635" name="Group 27"/>
          <p:cNvGraphicFramePr>
            <a:graphicFrameLocks noGrp="1"/>
          </p:cNvGraphicFramePr>
          <p:nvPr>
            <p:ph idx="4294967295"/>
            <p:extLst>
              <p:ext uri="{D42A27DB-BD31-4B8C-83A1-F6EECF244321}">
                <p14:modId xmlns:p14="http://schemas.microsoft.com/office/powerpoint/2010/main" val="3385688379"/>
              </p:ext>
            </p:extLst>
          </p:nvPr>
        </p:nvGraphicFramePr>
        <p:xfrm>
          <a:off x="554300" y="1660593"/>
          <a:ext cx="11089530" cy="4079875"/>
        </p:xfrm>
        <a:graphic>
          <a:graphicData uri="http://schemas.openxmlformats.org/drawingml/2006/table">
            <a:tbl>
              <a:tblPr>
                <a:tableStyleId>{16D9F66E-5EB9-4882-86FB-DCBF35E3C3E4}</a:tableStyleId>
              </a:tblPr>
              <a:tblGrid>
                <a:gridCol w="2064174">
                  <a:extLst>
                    <a:ext uri="{9D8B030D-6E8A-4147-A177-3AD203B41FA5}">
                      <a16:colId xmlns:a16="http://schemas.microsoft.com/office/drawing/2014/main" val="20000"/>
                    </a:ext>
                  </a:extLst>
                </a:gridCol>
                <a:gridCol w="4494002">
                  <a:extLst>
                    <a:ext uri="{9D8B030D-6E8A-4147-A177-3AD203B41FA5}">
                      <a16:colId xmlns:a16="http://schemas.microsoft.com/office/drawing/2014/main" val="20001"/>
                    </a:ext>
                  </a:extLst>
                </a:gridCol>
                <a:gridCol w="4531354">
                  <a:extLst>
                    <a:ext uri="{9D8B030D-6E8A-4147-A177-3AD203B41FA5}">
                      <a16:colId xmlns:a16="http://schemas.microsoft.com/office/drawing/2014/main" val="20002"/>
                    </a:ext>
                  </a:extLst>
                </a:gridCol>
              </a:tblGrid>
              <a:tr h="654050">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3600" b="1" u="none" strike="noStrike" cap="none" normalizeH="0" baseline="0" dirty="0">
                          <a:ln>
                            <a:noFill/>
                          </a:ln>
                          <a:effectLst/>
                          <a:latin typeface="微软雅黑" panose="020B0503020204020204" pitchFamily="34" charset="-122"/>
                          <a:ea typeface="微软雅黑" panose="020B0503020204020204" pitchFamily="34" charset="-122"/>
                        </a:rPr>
                        <a:t>功能</a:t>
                      </a:r>
                      <a:endParaRPr kumimoji="0" lang="zh-CN" altLang="en-US" sz="3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50000"/>
                        </a:spcBef>
                        <a:spcAft>
                          <a:spcPct val="0"/>
                        </a:spcAft>
                        <a:buClrTx/>
                        <a:buSzTx/>
                        <a:buFontTx/>
                        <a:buNone/>
                        <a:tabLst/>
                      </a:pPr>
                      <a:r>
                        <a:rPr kumimoji="0" lang="zh-CN" altLang="en-US" sz="3600" b="1" u="none" strike="noStrike" cap="none" normalizeH="0" baseline="0" dirty="0">
                          <a:ln>
                            <a:noFill/>
                          </a:ln>
                          <a:effectLst/>
                          <a:latin typeface="微软雅黑" panose="020B0503020204020204" pitchFamily="34" charset="-122"/>
                          <a:ea typeface="微软雅黑" panose="020B0503020204020204" pitchFamily="34" charset="-122"/>
                        </a:rPr>
                        <a:t>正常表现（有利）</a:t>
                      </a:r>
                      <a:endParaRPr kumimoji="0" lang="zh-CN" altLang="en-US" sz="3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3600" b="1" u="none" strike="noStrike" cap="none" normalizeH="0" baseline="0" dirty="0">
                          <a:ln>
                            <a:noFill/>
                          </a:ln>
                          <a:effectLst/>
                          <a:latin typeface="微软雅黑" panose="020B0503020204020204" pitchFamily="34" charset="-122"/>
                          <a:ea typeface="微软雅黑" panose="020B0503020204020204" pitchFamily="34" charset="-122"/>
                        </a:rPr>
                        <a:t>异常表现（有害）</a:t>
                      </a:r>
                      <a:endParaRPr kumimoji="0" lang="zh-CN" altLang="en-US" sz="36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extLst>
                  <a:ext uri="{0D108BD9-81ED-4DB2-BD59-A6C34878D82A}">
                    <a16:rowId xmlns:a16="http://schemas.microsoft.com/office/drawing/2014/main" val="10000"/>
                  </a:ext>
                </a:extLst>
              </a:tr>
              <a:tr h="1114425">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3200" b="1" u="none" strike="noStrike" cap="none" normalizeH="0" baseline="0" dirty="0">
                          <a:ln>
                            <a:noFill/>
                          </a:ln>
                          <a:effectLst/>
                          <a:latin typeface="微软雅黑" panose="020B0503020204020204" pitchFamily="34" charset="-122"/>
                          <a:ea typeface="微软雅黑" panose="020B0503020204020204" pitchFamily="34" charset="-122"/>
                        </a:rPr>
                        <a:t>免疫防御</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抗病原微生物的侵袭，</a:t>
                      </a:r>
                      <a:endParaRPr kumimoji="0" lang="en-US" altLang="zh-CN" sz="2800" b="1" u="none" strike="noStrike" cap="none" normalizeH="0" baseline="0" dirty="0">
                        <a:ln>
                          <a:noFill/>
                        </a:ln>
                        <a:effectLst/>
                        <a:latin typeface="微软雅黑" panose="020B0503020204020204" pitchFamily="34" charset="-122"/>
                        <a:ea typeface="微软雅黑" panose="020B0503020204020204" pitchFamily="34" charset="-122"/>
                      </a:endParaRPr>
                    </a:p>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清除抗原</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rPr>
                        <a:t>超敏反应、或免疫缺陷病</a:t>
                      </a:r>
                      <a:r>
                        <a:rPr kumimoji="0" lang="en-US" altLang="zh-CN" sz="2800" b="1" u="none" strike="noStrike" cap="none" normalizeH="0" baseline="0">
                          <a:ln>
                            <a:noFill/>
                          </a:ln>
                          <a:effectLst/>
                          <a:latin typeface="微软雅黑" panose="020B0503020204020204" pitchFamily="34" charset="-122"/>
                          <a:ea typeface="微软雅黑" panose="020B0503020204020204" pitchFamily="34" charset="-122"/>
                        </a:rPr>
                        <a:t>,</a:t>
                      </a: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rPr>
                        <a:t>易受感染</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extLst>
                  <a:ext uri="{0D108BD9-81ED-4DB2-BD59-A6C34878D82A}">
                    <a16:rowId xmlns:a16="http://schemas.microsoft.com/office/drawing/2014/main" val="10001"/>
                  </a:ext>
                </a:extLst>
              </a:tr>
              <a:tr h="1196975">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3200" b="1" u="none" strike="noStrike" cap="none" normalizeH="0" baseline="0" dirty="0">
                          <a:ln>
                            <a:noFill/>
                          </a:ln>
                          <a:effectLst/>
                          <a:latin typeface="微软雅黑" panose="020B0503020204020204" pitchFamily="34" charset="-122"/>
                          <a:ea typeface="微软雅黑" panose="020B0503020204020204" pitchFamily="34" charset="-122"/>
                        </a:rPr>
                        <a:t>免疫稳定 </a:t>
                      </a:r>
                      <a:endParaRPr kumimoji="0" lang="en-US" altLang="zh-CN"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对自身成分的耐受  </a:t>
                      </a:r>
                    </a:p>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免疫调节；</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自身免疫性疾病</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extLst>
                  <a:ext uri="{0D108BD9-81ED-4DB2-BD59-A6C34878D82A}">
                    <a16:rowId xmlns:a16="http://schemas.microsoft.com/office/drawing/2014/main" val="10002"/>
                  </a:ext>
                </a:extLst>
              </a:tr>
              <a:tr h="1114425">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3200" b="1" u="none" strike="noStrike" cap="none" normalizeH="0" baseline="0" dirty="0">
                          <a:ln>
                            <a:noFill/>
                          </a:ln>
                          <a:effectLst/>
                          <a:latin typeface="微软雅黑" panose="020B0503020204020204" pitchFamily="34" charset="-122"/>
                          <a:ea typeface="微软雅黑" panose="020B0503020204020204" pitchFamily="34" charset="-122"/>
                        </a:rPr>
                        <a:t>免疫监视 </a:t>
                      </a:r>
                      <a:endPar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防止细胞癌变</a:t>
                      </a:r>
                    </a:p>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或持续性感染</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tc>
                  <a:txBody>
                    <a:bodyPr/>
                    <a:lstStyle/>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肿瘤或</a:t>
                      </a:r>
                    </a:p>
                    <a:p>
                      <a:pPr marL="0" marR="0" lvl="0" indent="0" algn="ctr" defTabSz="914400" rtl="0" eaLnBrk="1" fontAlgn="ctr" latinLnBrk="0" hangingPunct="1">
                        <a:lnSpc>
                          <a:spcPct val="100000"/>
                        </a:lnSpc>
                        <a:spcBef>
                          <a:spcPct val="20000"/>
                        </a:spcBef>
                        <a:spcAft>
                          <a:spcPct val="0"/>
                        </a:spcAft>
                        <a:buClrTx/>
                        <a:buSzTx/>
                        <a:buFontTx/>
                        <a:buNone/>
                        <a:tabLst/>
                      </a:pPr>
                      <a:r>
                        <a:rPr kumimoji="0" lang="zh-CN" altLang="en-US" sz="2800" b="1" u="none" strike="noStrike" cap="none" normalizeH="0" baseline="0" dirty="0">
                          <a:ln>
                            <a:noFill/>
                          </a:ln>
                          <a:effectLst/>
                          <a:latin typeface="微软雅黑" panose="020B0503020204020204" pitchFamily="34" charset="-122"/>
                          <a:ea typeface="微软雅黑" panose="020B0503020204020204" pitchFamily="34" charset="-122"/>
                        </a:rPr>
                        <a:t>持续性病毒感染</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tc>
                <a:extLst>
                  <a:ext uri="{0D108BD9-81ED-4DB2-BD59-A6C34878D82A}">
                    <a16:rowId xmlns:a16="http://schemas.microsoft.com/office/drawing/2014/main" val="10003"/>
                  </a:ext>
                </a:extLst>
              </a:tr>
            </a:tbl>
          </a:graphicData>
        </a:graphic>
      </p:graphicFrame>
      <p:sp>
        <p:nvSpPr>
          <p:cNvPr id="6" name="矩形 5"/>
          <p:cNvSpPr/>
          <p:nvPr/>
        </p:nvSpPr>
        <p:spPr>
          <a:xfrm>
            <a:off x="2039093" y="526072"/>
            <a:ext cx="8392041" cy="707886"/>
          </a:xfrm>
          <a:prstGeom prst="rect">
            <a:avLst/>
          </a:prstGeom>
        </p:spPr>
        <p:txBody>
          <a:bodyPr wrap="none">
            <a:spAutoFit/>
          </a:bodyPr>
          <a:lstStyle/>
          <a:p>
            <a:pPr>
              <a:spcBef>
                <a:spcPct val="0"/>
              </a:spcBef>
              <a:spcAft>
                <a:spcPts val="600"/>
              </a:spcAft>
            </a:pPr>
            <a:r>
              <a:rPr lang="zh-CN" altLang="en-US" sz="4000" b="1" dirty="0">
                <a:ln w="0"/>
                <a:latin typeface="微软雅黑" panose="020B0503020204020204" pitchFamily="34" charset="-122"/>
                <a:ea typeface="微软雅黑" panose="020B0503020204020204" pitchFamily="34" charset="-122"/>
              </a:rPr>
              <a:t>免疫系统三大功能的生理和病理表现</a:t>
            </a:r>
          </a:p>
        </p:txBody>
      </p:sp>
      <p:sp>
        <p:nvSpPr>
          <p:cNvPr id="7" name="灯片编号占位符 6"/>
          <p:cNvSpPr>
            <a:spLocks noGrp="1"/>
          </p:cNvSpPr>
          <p:nvPr>
            <p:ph type="sldNum" sz="quarter" idx="4"/>
          </p:nvPr>
        </p:nvSpPr>
        <p:spPr/>
        <p:txBody>
          <a:bodyPr/>
          <a:lstStyle/>
          <a:p>
            <a:fld id="{522CFB4C-1BF2-45D5-A969-485F8A107DBF}" type="slidenum">
              <a:rPr lang="en-US" altLang="zh-CN" smtClean="0"/>
              <a:pPr/>
              <a:t>36</a:t>
            </a:fld>
            <a:endParaRPr lang="en-US" altLang="zh-CN" dirty="0"/>
          </a:p>
        </p:txBody>
      </p:sp>
    </p:spTree>
    <p:extLst>
      <p:ext uri="{BB962C8B-B14F-4D97-AF65-F5344CB8AC3E}">
        <p14:creationId xmlns:p14="http://schemas.microsoft.com/office/powerpoint/2010/main" val="1030940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5</a:t>
            </a:r>
            <a:r>
              <a:rPr lang="zh-CN" altLang="en-US" sz="4000" b="1" dirty="0">
                <a:latin typeface="微软雅黑" panose="020B0503020204020204" pitchFamily="34" charset="-122"/>
                <a:ea typeface="微软雅黑" panose="020B0503020204020204" pitchFamily="34" charset="-122"/>
              </a:rPr>
              <a:t>章 植物生命活动的调节</a:t>
            </a:r>
            <a:endParaRPr lang="zh-CN" altLang="en-US" sz="4000" dirty="0">
              <a:latin typeface="微软雅黑" panose="020B0503020204020204" pitchFamily="34" charset="-122"/>
              <a:ea typeface="微软雅黑" panose="020B0503020204020204" pitchFamily="34" charset="-122"/>
            </a:endParaRPr>
          </a:p>
        </p:txBody>
      </p:sp>
      <p:sp>
        <p:nvSpPr>
          <p:cNvPr id="4"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15450" y="1812002"/>
            <a:ext cx="10154798" cy="2308324"/>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了解植物感性运动和向性运动的定义和生理意义；</a:t>
            </a:r>
          </a:p>
          <a:p>
            <a:pPr lvl="1" indent="-285750">
              <a:defRPr/>
            </a:pPr>
            <a:r>
              <a:rPr lang="zh-CN" altLang="en-US" dirty="0"/>
              <a:t>掌握植物向光弯曲的原因；</a:t>
            </a:r>
          </a:p>
          <a:p>
            <a:pPr lvl="1" indent="-285750">
              <a:defRPr/>
            </a:pPr>
            <a:r>
              <a:rPr lang="zh-CN" altLang="en-US" dirty="0"/>
              <a:t>掌握生长素的产生、分布和运输；</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37</a:t>
            </a:fld>
            <a:endParaRPr lang="en-US" altLang="zh-CN" dirty="0"/>
          </a:p>
        </p:txBody>
      </p:sp>
    </p:spTree>
    <p:extLst>
      <p:ext uri="{BB962C8B-B14F-4D97-AF65-F5344CB8AC3E}">
        <p14:creationId xmlns:p14="http://schemas.microsoft.com/office/powerpoint/2010/main" val="410115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409487A-30B3-4EAA-84FD-E294B56A0502}"/>
              </a:ext>
            </a:extLst>
          </p:cNvPr>
          <p:cNvSpPr/>
          <p:nvPr/>
        </p:nvSpPr>
        <p:spPr>
          <a:xfrm>
            <a:off x="6096000" y="2428391"/>
            <a:ext cx="5886921" cy="1815882"/>
          </a:xfrm>
          <a:prstGeom prst="rect">
            <a:avLst/>
          </a:prstGeom>
        </p:spPr>
        <p:txBody>
          <a:bodyPr wrap="square">
            <a:spAutoFit/>
          </a:bodyPr>
          <a:lstStyle/>
          <a:p>
            <a:pPr marL="514350" indent="-514350">
              <a:spcBef>
                <a:spcPct val="50000"/>
              </a:spcBef>
              <a:buFont typeface="Arial" panose="020B0604020202020204" pitchFamily="34" charset="0"/>
              <a:buChar char="•"/>
              <a:defRPr/>
            </a:pPr>
            <a:r>
              <a:rPr kumimoji="1" lang="zh-CN" altLang="en-US" sz="2800" b="1" dirty="0">
                <a:latin typeface="微软雅黑" panose="020B0503020204020204" pitchFamily="34" charset="-122"/>
                <a:ea typeface="微软雅黑" panose="020B0503020204020204" pitchFamily="34" charset="-122"/>
              </a:rPr>
              <a:t>单侧光引起生长素的横向运输</a:t>
            </a:r>
            <a:endParaRPr kumimoji="1" lang="en-US" altLang="zh-CN" sz="2800" b="1" dirty="0">
              <a:latin typeface="微软雅黑" panose="020B0503020204020204" pitchFamily="34" charset="-122"/>
              <a:ea typeface="微软雅黑" panose="020B0503020204020204" pitchFamily="34" charset="-122"/>
            </a:endParaRPr>
          </a:p>
          <a:p>
            <a:pPr marL="514350" indent="-514350">
              <a:spcBef>
                <a:spcPct val="50000"/>
              </a:spcBef>
              <a:buFont typeface="Arial" panose="020B0604020202020204" pitchFamily="34" charset="0"/>
              <a:buChar char="•"/>
              <a:defRPr/>
            </a:pPr>
            <a:r>
              <a:rPr kumimoji="1" lang="zh-CN" altLang="en-US" sz="2800" b="1" dirty="0">
                <a:latin typeface="微软雅黑" panose="020B0503020204020204" pitchFamily="34" charset="-122"/>
                <a:ea typeface="微软雅黑" panose="020B0503020204020204" pitchFamily="34" charset="-122"/>
              </a:rPr>
              <a:t>胚芽鞘尖端</a:t>
            </a:r>
            <a:endParaRPr kumimoji="1" lang="en-US" altLang="zh-CN" sz="2800" b="1" dirty="0">
              <a:latin typeface="微软雅黑" panose="020B0503020204020204" pitchFamily="34" charset="-122"/>
              <a:ea typeface="微软雅黑" panose="020B0503020204020204" pitchFamily="34" charset="-122"/>
            </a:endParaRPr>
          </a:p>
          <a:p>
            <a:pPr marL="514350" indent="-514350">
              <a:spcBef>
                <a:spcPct val="50000"/>
              </a:spcBef>
              <a:buFont typeface="Arial" panose="020B0604020202020204" pitchFamily="34" charset="0"/>
              <a:buChar char="•"/>
              <a:defRPr/>
            </a:pPr>
            <a:r>
              <a:rPr kumimoji="1" lang="zh-CN" altLang="en-US" sz="2800" b="1" dirty="0">
                <a:latin typeface="微软雅黑" panose="020B0503020204020204" pitchFamily="34" charset="-122"/>
                <a:ea typeface="微软雅黑" panose="020B0503020204020204" pitchFamily="34" charset="-122"/>
              </a:rPr>
              <a:t>可被云母片阻隔</a:t>
            </a:r>
            <a:endParaRPr lang="zh-CN" altLang="en-US" sz="2800" dirty="0">
              <a:latin typeface="微软雅黑" panose="020B0503020204020204" pitchFamily="34" charset="-122"/>
              <a:ea typeface="微软雅黑" panose="020B0503020204020204" pitchFamily="34" charset="-122"/>
            </a:endParaRPr>
          </a:p>
        </p:txBody>
      </p:sp>
      <p:grpSp>
        <p:nvGrpSpPr>
          <p:cNvPr id="7" name="组合 6">
            <a:extLst>
              <a:ext uri="{FF2B5EF4-FFF2-40B4-BE49-F238E27FC236}">
                <a16:creationId xmlns:a16="http://schemas.microsoft.com/office/drawing/2014/main" id="{5965C9B0-8998-41CA-941F-F98E89A0D771}"/>
              </a:ext>
            </a:extLst>
          </p:cNvPr>
          <p:cNvGrpSpPr/>
          <p:nvPr/>
        </p:nvGrpSpPr>
        <p:grpSpPr>
          <a:xfrm>
            <a:off x="209079" y="1649849"/>
            <a:ext cx="5492517" cy="4146993"/>
            <a:chOff x="446535" y="2196592"/>
            <a:chExt cx="5492517" cy="4146993"/>
          </a:xfrm>
        </p:grpSpPr>
        <p:graphicFrame>
          <p:nvGraphicFramePr>
            <p:cNvPr id="10" name="Object 3">
              <a:extLst>
                <a:ext uri="{FF2B5EF4-FFF2-40B4-BE49-F238E27FC236}">
                  <a16:creationId xmlns:a16="http://schemas.microsoft.com/office/drawing/2014/main" id="{1DB4AF35-BA7E-4571-AFE8-43DFED763E68}"/>
                </a:ext>
              </a:extLst>
            </p:cNvPr>
            <p:cNvGraphicFramePr>
              <a:graphicFrameLocks noChangeAspect="1"/>
            </p:cNvGraphicFramePr>
            <p:nvPr>
              <p:extLst>
                <p:ext uri="{D42A27DB-BD31-4B8C-83A1-F6EECF244321}">
                  <p14:modId xmlns:p14="http://schemas.microsoft.com/office/powerpoint/2010/main" val="2777312600"/>
                </p:ext>
              </p:extLst>
            </p:nvPr>
          </p:nvGraphicFramePr>
          <p:xfrm>
            <a:off x="674901" y="2204864"/>
            <a:ext cx="5264151" cy="4098925"/>
          </p:xfrm>
          <a:graphic>
            <a:graphicData uri="http://schemas.openxmlformats.org/presentationml/2006/ole">
              <mc:AlternateContent xmlns:mc="http://schemas.openxmlformats.org/markup-compatibility/2006">
                <mc:Choice xmlns:v="urn:schemas-microsoft-com:vml" Requires="v">
                  <p:oleObj name="Photo Editor 照片" r:id="rId2" imgW="2172003" imgH="1828571" progId="MSPhotoEd.3">
                    <p:embed/>
                  </p:oleObj>
                </mc:Choice>
                <mc:Fallback>
                  <p:oleObj name="Photo Editor 照片" r:id="rId2" imgW="2172003" imgH="1828571" progId="MSPhotoEd.3">
                    <p:embed/>
                    <p:pic>
                      <p:nvPicPr>
                        <p:cNvPr id="114691" name="Object 3">
                          <a:extLst>
                            <a:ext uri="{FF2B5EF4-FFF2-40B4-BE49-F238E27FC236}">
                              <a16:creationId xmlns:a16="http://schemas.microsoft.com/office/drawing/2014/main" id="{E63980B0-8605-4A40-A281-98310668DB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901" y="2204864"/>
                          <a:ext cx="5264151" cy="409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89803" dir="2700000" algn="ctr" rotWithShape="0">
                                  <a:schemeClr val="bg2"/>
                                </a:outerShdw>
                              </a:effectLst>
                            </a14:hiddenEffects>
                          </a:ext>
                        </a:extLst>
                      </p:spPr>
                    </p:pic>
                  </p:oleObj>
                </mc:Fallback>
              </mc:AlternateContent>
            </a:graphicData>
          </a:graphic>
        </p:graphicFrame>
        <p:sp>
          <p:nvSpPr>
            <p:cNvPr id="11" name="文本框 10">
              <a:extLst>
                <a:ext uri="{FF2B5EF4-FFF2-40B4-BE49-F238E27FC236}">
                  <a16:creationId xmlns:a16="http://schemas.microsoft.com/office/drawing/2014/main" id="{2629C98E-EEBC-49F3-9EC7-50A4AD16D07E}"/>
                </a:ext>
              </a:extLst>
            </p:cNvPr>
            <p:cNvSpPr txBox="1"/>
            <p:nvPr/>
          </p:nvSpPr>
          <p:spPr>
            <a:xfrm>
              <a:off x="446535" y="2196592"/>
              <a:ext cx="1388651" cy="461665"/>
            </a:xfrm>
            <a:prstGeom prst="rect">
              <a:avLst/>
            </a:prstGeom>
            <a:solidFill>
              <a:schemeClr val="bg1"/>
            </a:solidFill>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单侧光</a:t>
              </a:r>
            </a:p>
          </p:txBody>
        </p:sp>
        <p:sp>
          <p:nvSpPr>
            <p:cNvPr id="12" name="文本框 11">
              <a:extLst>
                <a:ext uri="{FF2B5EF4-FFF2-40B4-BE49-F238E27FC236}">
                  <a16:creationId xmlns:a16="http://schemas.microsoft.com/office/drawing/2014/main" id="{1C0F6449-A38E-48FD-B601-0CBE8FC3324F}"/>
                </a:ext>
              </a:extLst>
            </p:cNvPr>
            <p:cNvSpPr txBox="1"/>
            <p:nvPr/>
          </p:nvSpPr>
          <p:spPr>
            <a:xfrm>
              <a:off x="3200312" y="3781356"/>
              <a:ext cx="432048" cy="2554545"/>
            </a:xfrm>
            <a:prstGeom prst="rect">
              <a:avLst/>
            </a:prstGeom>
            <a:solidFill>
              <a:schemeClr val="bg1"/>
            </a:solidFill>
          </p:spPr>
          <p:txBody>
            <a:bodyPr wrap="square" rtlCol="0">
              <a:spAutoFit/>
            </a:bodyPr>
            <a:lstStyle/>
            <a:p>
              <a:r>
                <a:rPr lang="zh-CN" altLang="en-US" sz="2000" b="1" dirty="0">
                  <a:solidFill>
                    <a:srgbClr val="0033CC"/>
                  </a:solidFill>
                  <a:latin typeface="微软雅黑" panose="020B0503020204020204" pitchFamily="34" charset="-122"/>
                  <a:ea typeface="微软雅黑" panose="020B0503020204020204" pitchFamily="34" charset="-122"/>
                </a:rPr>
                <a:t>向光一侧生长的慢</a:t>
              </a:r>
            </a:p>
          </p:txBody>
        </p:sp>
        <p:sp>
          <p:nvSpPr>
            <p:cNvPr id="13" name="文本框 12">
              <a:extLst>
                <a:ext uri="{FF2B5EF4-FFF2-40B4-BE49-F238E27FC236}">
                  <a16:creationId xmlns:a16="http://schemas.microsoft.com/office/drawing/2014/main" id="{55634597-BCC1-406F-8217-55FCD16ADC7F}"/>
                </a:ext>
              </a:extLst>
            </p:cNvPr>
            <p:cNvSpPr txBox="1"/>
            <p:nvPr/>
          </p:nvSpPr>
          <p:spPr>
            <a:xfrm>
              <a:off x="5507004" y="3789040"/>
              <a:ext cx="432048" cy="2554545"/>
            </a:xfrm>
            <a:prstGeom prst="rect">
              <a:avLst/>
            </a:prstGeom>
            <a:solidFill>
              <a:schemeClr val="bg1"/>
            </a:solidFill>
          </p:spPr>
          <p:txBody>
            <a:bodyPr wrap="square" rtlCol="0">
              <a:spAutoFit/>
            </a:bodyPr>
            <a:lstStyle/>
            <a:p>
              <a:r>
                <a:rPr lang="zh-CN" altLang="en-US" sz="2000" b="1" dirty="0">
                  <a:solidFill>
                    <a:srgbClr val="0033CC"/>
                  </a:solidFill>
                  <a:latin typeface="微软雅黑" panose="020B0503020204020204" pitchFamily="34" charset="-122"/>
                  <a:ea typeface="微软雅黑" panose="020B0503020204020204" pitchFamily="34" charset="-122"/>
                </a:rPr>
                <a:t>背光一侧生长的快</a:t>
              </a:r>
            </a:p>
          </p:txBody>
        </p:sp>
        <p:sp>
          <p:nvSpPr>
            <p:cNvPr id="14" name="箭头: 上 13">
              <a:extLst>
                <a:ext uri="{FF2B5EF4-FFF2-40B4-BE49-F238E27FC236}">
                  <a16:creationId xmlns:a16="http://schemas.microsoft.com/office/drawing/2014/main" id="{31649652-A4C7-434C-AA04-091628ACB20C}"/>
                </a:ext>
              </a:extLst>
            </p:cNvPr>
            <p:cNvSpPr/>
            <p:nvPr/>
          </p:nvSpPr>
          <p:spPr>
            <a:xfrm>
              <a:off x="3559830" y="5437540"/>
              <a:ext cx="504056" cy="792088"/>
            </a:xfrm>
            <a:prstGeom prst="upArrow">
              <a:avLst>
                <a:gd name="adj1" fmla="val 50000"/>
                <a:gd name="adj2" fmla="val 59147"/>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箭头: 上 14">
              <a:extLst>
                <a:ext uri="{FF2B5EF4-FFF2-40B4-BE49-F238E27FC236}">
                  <a16:creationId xmlns:a16="http://schemas.microsoft.com/office/drawing/2014/main" id="{816B9666-963E-4D89-8A16-D83D09CF830B}"/>
                </a:ext>
              </a:extLst>
            </p:cNvPr>
            <p:cNvSpPr/>
            <p:nvPr/>
          </p:nvSpPr>
          <p:spPr>
            <a:xfrm>
              <a:off x="5106531" y="4797152"/>
              <a:ext cx="504056" cy="1404156"/>
            </a:xfrm>
            <a:prstGeom prst="upArrow">
              <a:avLst>
                <a:gd name="adj1" fmla="val 50000"/>
                <a:gd name="adj2" fmla="val 59147"/>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6" name="直接连接符 5">
            <a:extLst>
              <a:ext uri="{FF2B5EF4-FFF2-40B4-BE49-F238E27FC236}">
                <a16:creationId xmlns:a16="http://schemas.microsoft.com/office/drawing/2014/main" id="{0DB61971-C7D3-43F1-BCBA-A0BDD032BAA4}"/>
              </a:ext>
            </a:extLst>
          </p:cNvPr>
          <p:cNvCxnSpPr/>
          <p:nvPr/>
        </p:nvCxnSpPr>
        <p:spPr>
          <a:xfrm>
            <a:off x="4221805" y="1342417"/>
            <a:ext cx="0" cy="159533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6942F18F-732A-4C3E-B21C-D473F3B04F65}"/>
              </a:ext>
            </a:extLst>
          </p:cNvPr>
          <p:cNvCxnSpPr/>
          <p:nvPr/>
        </p:nvCxnSpPr>
        <p:spPr>
          <a:xfrm flipV="1">
            <a:off x="4445540" y="1342417"/>
            <a:ext cx="642026" cy="2060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文本框 8">
            <a:extLst>
              <a:ext uri="{FF2B5EF4-FFF2-40B4-BE49-F238E27FC236}">
                <a16:creationId xmlns:a16="http://schemas.microsoft.com/office/drawing/2014/main" id="{BD5B6114-C8D6-45BD-828C-2E52EF8188A9}"/>
              </a:ext>
            </a:extLst>
          </p:cNvPr>
          <p:cNvSpPr txBox="1"/>
          <p:nvPr/>
        </p:nvSpPr>
        <p:spPr>
          <a:xfrm>
            <a:off x="5087566" y="1064171"/>
            <a:ext cx="2042809" cy="523220"/>
          </a:xfrm>
          <a:prstGeom prst="rect">
            <a:avLst/>
          </a:prstGeom>
          <a:noFill/>
        </p:spPr>
        <p:txBody>
          <a:bodyPr wrap="square" rtlCol="0">
            <a:spAutoFit/>
          </a:bodyPr>
          <a:lstStyle/>
          <a:p>
            <a:r>
              <a:rPr lang="zh-CN" altLang="en-US" sz="2800" b="1" dirty="0"/>
              <a:t>云母片</a:t>
            </a:r>
          </a:p>
        </p:txBody>
      </p:sp>
      <p:sp>
        <p:nvSpPr>
          <p:cNvPr id="16" name="灯片编号占位符 15"/>
          <p:cNvSpPr>
            <a:spLocks noGrp="1"/>
          </p:cNvSpPr>
          <p:nvPr>
            <p:ph type="sldNum" sz="quarter" idx="4"/>
          </p:nvPr>
        </p:nvSpPr>
        <p:spPr/>
        <p:txBody>
          <a:bodyPr/>
          <a:lstStyle/>
          <a:p>
            <a:fld id="{522CFB4C-1BF2-45D5-A969-485F8A107DBF}" type="slidenum">
              <a:rPr lang="en-US" altLang="zh-CN" smtClean="0"/>
              <a:pPr/>
              <a:t>38</a:t>
            </a:fld>
            <a:endParaRPr lang="en-US" altLang="zh-CN" dirty="0"/>
          </a:p>
        </p:txBody>
      </p:sp>
    </p:spTree>
    <p:extLst>
      <p:ext uri="{BB962C8B-B14F-4D97-AF65-F5344CB8AC3E}">
        <p14:creationId xmlns:p14="http://schemas.microsoft.com/office/powerpoint/2010/main" val="25853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15450" y="1812002"/>
            <a:ext cx="10154798" cy="3046988"/>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了解植物感性运动和向性运动的定义和生理意义；</a:t>
            </a:r>
          </a:p>
          <a:p>
            <a:pPr lvl="1" indent="-285750">
              <a:defRPr/>
            </a:pPr>
            <a:r>
              <a:rPr lang="zh-CN" altLang="en-US" dirty="0"/>
              <a:t>掌握植物向光弯曲的原因；</a:t>
            </a:r>
          </a:p>
          <a:p>
            <a:pPr lvl="1" indent="-285750">
              <a:defRPr/>
            </a:pPr>
            <a:r>
              <a:rPr lang="zh-CN" altLang="en-US" dirty="0"/>
              <a:t>掌握生长素的产生、分布和运输；</a:t>
            </a:r>
          </a:p>
          <a:p>
            <a:pPr lvl="1" indent="-285750">
              <a:defRPr/>
            </a:pPr>
            <a:r>
              <a:rPr lang="zh-CN" altLang="en-US" dirty="0"/>
              <a:t>掌握生长素的生理作用（两重性）及其应用；</a:t>
            </a:r>
          </a:p>
        </p:txBody>
      </p:sp>
      <p:sp>
        <p:nvSpPr>
          <p:cNvPr id="6" name="矩形 5">
            <a:extLst>
              <a:ext uri="{FF2B5EF4-FFF2-40B4-BE49-F238E27FC236}">
                <a16:creationId xmlns:a16="http://schemas.microsoft.com/office/drawing/2014/main" id="{E5A5C216-64CF-4F59-8E79-9636E1B4AE96}"/>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5</a:t>
            </a:r>
            <a:r>
              <a:rPr lang="zh-CN" altLang="en-US" sz="4000" b="1" dirty="0">
                <a:latin typeface="微软雅黑" panose="020B0503020204020204" pitchFamily="34" charset="-122"/>
                <a:ea typeface="微软雅黑" panose="020B0503020204020204" pitchFamily="34" charset="-122"/>
              </a:rPr>
              <a:t>章 植物生命活动的调节</a:t>
            </a:r>
            <a:endParaRPr lang="zh-CN" altLang="en-US" sz="4000"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39</a:t>
            </a:fld>
            <a:endParaRPr lang="en-US" altLang="zh-CN" dirty="0"/>
          </a:p>
        </p:txBody>
      </p:sp>
    </p:spTree>
    <p:extLst>
      <p:ext uri="{BB962C8B-B14F-4D97-AF65-F5344CB8AC3E}">
        <p14:creationId xmlns:p14="http://schemas.microsoft.com/office/powerpoint/2010/main" val="128443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FAC2B58-6882-4D5A-8857-FCEF35E8E196}"/>
              </a:ext>
            </a:extLst>
          </p:cNvPr>
          <p:cNvSpPr>
            <a:spLocks noChangeArrowheads="1"/>
          </p:cNvSpPr>
          <p:nvPr/>
        </p:nvSpPr>
        <p:spPr bwMode="auto">
          <a:xfrm>
            <a:off x="924672" y="671039"/>
            <a:ext cx="94952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50000"/>
              </a:spcBef>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人体内各种以水为基础的液体，统称为体液</a:t>
            </a:r>
            <a:endParaRPr lang="en-US" altLang="zh-CN" b="1" dirty="0">
              <a:latin typeface="微软雅黑" panose="020B0503020204020204" pitchFamily="34" charset="-122"/>
              <a:ea typeface="微软雅黑" panose="020B0503020204020204" pitchFamily="34" charset="-122"/>
            </a:endParaRPr>
          </a:p>
        </p:txBody>
      </p:sp>
      <p:sp>
        <p:nvSpPr>
          <p:cNvPr id="3" name="Text Box 42">
            <a:extLst>
              <a:ext uri="{FF2B5EF4-FFF2-40B4-BE49-F238E27FC236}">
                <a16:creationId xmlns:a16="http://schemas.microsoft.com/office/drawing/2014/main" id="{AA987A9F-4D19-46F7-AF75-657A10F7D1DC}"/>
              </a:ext>
            </a:extLst>
          </p:cNvPr>
          <p:cNvSpPr txBox="1">
            <a:spLocks noChangeArrowheads="1"/>
          </p:cNvSpPr>
          <p:nvPr/>
        </p:nvSpPr>
        <p:spPr bwMode="auto">
          <a:xfrm>
            <a:off x="4776015" y="1733830"/>
            <a:ext cx="9695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血浆</a:t>
            </a:r>
            <a:r>
              <a:rPr lang="en-US" altLang="zh-CN" sz="2800" b="1" dirty="0">
                <a:solidFill>
                  <a:srgbClr val="002060"/>
                </a:solidFill>
                <a:latin typeface="微软雅黑" panose="020B0503020204020204" pitchFamily="34" charset="-122"/>
                <a:ea typeface="微软雅黑" panose="020B0503020204020204" pitchFamily="34" charset="-122"/>
              </a:rPr>
              <a:t>:</a:t>
            </a:r>
          </a:p>
        </p:txBody>
      </p:sp>
      <p:sp>
        <p:nvSpPr>
          <p:cNvPr id="4" name="Text Box 43">
            <a:extLst>
              <a:ext uri="{FF2B5EF4-FFF2-40B4-BE49-F238E27FC236}">
                <a16:creationId xmlns:a16="http://schemas.microsoft.com/office/drawing/2014/main" id="{14F35176-762C-4F55-AC36-2ED55167DCE5}"/>
              </a:ext>
            </a:extLst>
          </p:cNvPr>
          <p:cNvSpPr txBox="1">
            <a:spLocks noChangeArrowheads="1"/>
          </p:cNvSpPr>
          <p:nvPr/>
        </p:nvSpPr>
        <p:spPr bwMode="auto">
          <a:xfrm>
            <a:off x="4787337" y="2517861"/>
            <a:ext cx="12938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组织液</a:t>
            </a:r>
            <a:r>
              <a:rPr lang="en-US" altLang="zh-CN" sz="2800" b="1" dirty="0">
                <a:solidFill>
                  <a:srgbClr val="002060"/>
                </a:solidFill>
                <a:latin typeface="微软雅黑" panose="020B0503020204020204" pitchFamily="34" charset="-122"/>
                <a:ea typeface="微软雅黑" panose="020B0503020204020204" pitchFamily="34" charset="-122"/>
              </a:rPr>
              <a:t>:</a:t>
            </a:r>
          </a:p>
        </p:txBody>
      </p:sp>
      <p:sp>
        <p:nvSpPr>
          <p:cNvPr id="5" name="Text Box 44">
            <a:extLst>
              <a:ext uri="{FF2B5EF4-FFF2-40B4-BE49-F238E27FC236}">
                <a16:creationId xmlns:a16="http://schemas.microsoft.com/office/drawing/2014/main" id="{FD014027-2606-4477-A9A9-ACDCD50DC100}"/>
              </a:ext>
            </a:extLst>
          </p:cNvPr>
          <p:cNvSpPr txBox="1">
            <a:spLocks noChangeArrowheads="1"/>
          </p:cNvSpPr>
          <p:nvPr/>
        </p:nvSpPr>
        <p:spPr bwMode="auto">
          <a:xfrm>
            <a:off x="4845409" y="3616715"/>
            <a:ext cx="13740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淋巴液：</a:t>
            </a:r>
          </a:p>
        </p:txBody>
      </p:sp>
      <p:sp>
        <p:nvSpPr>
          <p:cNvPr id="7" name="AutoShape 47">
            <a:extLst>
              <a:ext uri="{FF2B5EF4-FFF2-40B4-BE49-F238E27FC236}">
                <a16:creationId xmlns:a16="http://schemas.microsoft.com/office/drawing/2014/main" id="{7D5A48B6-6504-407B-BBFC-64E24DA0889B}"/>
              </a:ext>
            </a:extLst>
          </p:cNvPr>
          <p:cNvSpPr>
            <a:spLocks/>
          </p:cNvSpPr>
          <p:nvPr/>
        </p:nvSpPr>
        <p:spPr bwMode="auto">
          <a:xfrm flipH="1">
            <a:off x="4469532" y="2034933"/>
            <a:ext cx="301033" cy="1858641"/>
          </a:xfrm>
          <a:prstGeom prst="rightBrace">
            <a:avLst>
              <a:gd name="adj1" fmla="val 39515"/>
              <a:gd name="adj2" fmla="val 50000"/>
            </a:avLst>
          </a:prstGeom>
          <a:noFill/>
          <a:ln w="28575">
            <a:solidFill>
              <a:srgbClr val="00206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zh-CN" altLang="en-US" sz="2400">
              <a:latin typeface="微软雅黑" panose="020B0503020204020204" pitchFamily="34" charset="-122"/>
              <a:ea typeface="微软雅黑" panose="020B0503020204020204" pitchFamily="34" charset="-122"/>
            </a:endParaRPr>
          </a:p>
        </p:txBody>
      </p:sp>
      <p:sp>
        <p:nvSpPr>
          <p:cNvPr id="8" name="Rectangle 48">
            <a:extLst>
              <a:ext uri="{FF2B5EF4-FFF2-40B4-BE49-F238E27FC236}">
                <a16:creationId xmlns:a16="http://schemas.microsoft.com/office/drawing/2014/main" id="{6AC3D59F-E0CC-4B11-B58D-8DE83927833C}"/>
              </a:ext>
            </a:extLst>
          </p:cNvPr>
          <p:cNvSpPr>
            <a:spLocks noChangeArrowheads="1"/>
          </p:cNvSpPr>
          <p:nvPr/>
        </p:nvSpPr>
        <p:spPr bwMode="auto">
          <a:xfrm>
            <a:off x="6189591" y="2517205"/>
            <a:ext cx="58200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存在于组织细胞间隙的液体，又叫细胞间隙液</a:t>
            </a:r>
          </a:p>
        </p:txBody>
      </p:sp>
      <p:sp>
        <p:nvSpPr>
          <p:cNvPr id="9" name="Rectangle 49">
            <a:extLst>
              <a:ext uri="{FF2B5EF4-FFF2-40B4-BE49-F238E27FC236}">
                <a16:creationId xmlns:a16="http://schemas.microsoft.com/office/drawing/2014/main" id="{592F3843-2557-4401-9E04-9FF8DB255D6A}"/>
              </a:ext>
            </a:extLst>
          </p:cNvPr>
          <p:cNvSpPr>
            <a:spLocks noChangeArrowheads="1"/>
          </p:cNvSpPr>
          <p:nvPr/>
        </p:nvSpPr>
        <p:spPr bwMode="auto">
          <a:xfrm>
            <a:off x="6226811" y="3604265"/>
            <a:ext cx="39812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存在于淋巴管内的液体</a:t>
            </a:r>
          </a:p>
        </p:txBody>
      </p:sp>
      <p:sp>
        <p:nvSpPr>
          <p:cNvPr id="10" name="Rectangle 50">
            <a:extLst>
              <a:ext uri="{FF2B5EF4-FFF2-40B4-BE49-F238E27FC236}">
                <a16:creationId xmlns:a16="http://schemas.microsoft.com/office/drawing/2014/main" id="{D03DC32D-BB9F-488C-A5CD-3A73892F2A1B}"/>
              </a:ext>
            </a:extLst>
          </p:cNvPr>
          <p:cNvSpPr>
            <a:spLocks noChangeArrowheads="1"/>
          </p:cNvSpPr>
          <p:nvPr/>
        </p:nvSpPr>
        <p:spPr bwMode="auto">
          <a:xfrm>
            <a:off x="2446922" y="2752995"/>
            <a:ext cx="2232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细胞外液</a:t>
            </a:r>
            <a:endParaRPr lang="en-US" altLang="zh-CN" sz="2800" b="1" dirty="0">
              <a:latin typeface="微软雅黑" panose="020B0503020204020204" pitchFamily="34" charset="-122"/>
              <a:ea typeface="微软雅黑" panose="020B0503020204020204" pitchFamily="34" charset="-122"/>
            </a:endParaRPr>
          </a:p>
        </p:txBody>
      </p:sp>
      <p:sp>
        <p:nvSpPr>
          <p:cNvPr id="11" name="Rectangle 51">
            <a:extLst>
              <a:ext uri="{FF2B5EF4-FFF2-40B4-BE49-F238E27FC236}">
                <a16:creationId xmlns:a16="http://schemas.microsoft.com/office/drawing/2014/main" id="{350CF8B4-A28A-4C78-AE42-80A62DA98461}"/>
              </a:ext>
            </a:extLst>
          </p:cNvPr>
          <p:cNvSpPr>
            <a:spLocks noChangeArrowheads="1"/>
          </p:cNvSpPr>
          <p:nvPr/>
        </p:nvSpPr>
        <p:spPr bwMode="auto">
          <a:xfrm>
            <a:off x="2446922" y="4511786"/>
            <a:ext cx="2305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rPr>
              <a:t>细胞内液</a:t>
            </a:r>
            <a:endParaRPr lang="en-US" altLang="zh-CN" sz="2800" b="1" dirty="0">
              <a:latin typeface="微软雅黑" panose="020B0503020204020204" pitchFamily="34" charset="-122"/>
              <a:ea typeface="微软雅黑" panose="020B0503020204020204" pitchFamily="34" charset="-122"/>
            </a:endParaRPr>
          </a:p>
        </p:txBody>
      </p:sp>
      <p:sp>
        <p:nvSpPr>
          <p:cNvPr id="12" name="AutoShape 52">
            <a:extLst>
              <a:ext uri="{FF2B5EF4-FFF2-40B4-BE49-F238E27FC236}">
                <a16:creationId xmlns:a16="http://schemas.microsoft.com/office/drawing/2014/main" id="{C2CA429D-34C6-4838-9EF6-583981634893}"/>
              </a:ext>
            </a:extLst>
          </p:cNvPr>
          <p:cNvSpPr>
            <a:spLocks/>
          </p:cNvSpPr>
          <p:nvPr/>
        </p:nvSpPr>
        <p:spPr bwMode="auto">
          <a:xfrm flipH="1">
            <a:off x="2543084" y="3075819"/>
            <a:ext cx="284343" cy="1697577"/>
          </a:xfrm>
          <a:prstGeom prst="rightBrace">
            <a:avLst>
              <a:gd name="adj1" fmla="val 7279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CN" altLang="en-US" sz="2400">
              <a:latin typeface="微软雅黑" panose="020B0503020204020204" pitchFamily="34" charset="-122"/>
              <a:ea typeface="微软雅黑" panose="020B0503020204020204" pitchFamily="34" charset="-122"/>
            </a:endParaRPr>
          </a:p>
        </p:txBody>
      </p:sp>
      <p:sp>
        <p:nvSpPr>
          <p:cNvPr id="15" name="TextBox 16">
            <a:extLst>
              <a:ext uri="{FF2B5EF4-FFF2-40B4-BE49-F238E27FC236}">
                <a16:creationId xmlns:a16="http://schemas.microsoft.com/office/drawing/2014/main" id="{907223E8-41EC-44BB-B3C6-63ABBE91A915}"/>
              </a:ext>
            </a:extLst>
          </p:cNvPr>
          <p:cNvSpPr txBox="1">
            <a:spLocks noChangeArrowheads="1"/>
          </p:cNvSpPr>
          <p:nvPr/>
        </p:nvSpPr>
        <p:spPr bwMode="auto">
          <a:xfrm>
            <a:off x="5850481" y="1732375"/>
            <a:ext cx="40990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800" b="1" dirty="0">
                <a:solidFill>
                  <a:srgbClr val="002060"/>
                </a:solidFill>
                <a:latin typeface="微软雅黑" panose="020B0503020204020204" pitchFamily="34" charset="-122"/>
                <a:ea typeface="微软雅黑" panose="020B0503020204020204" pitchFamily="34" charset="-122"/>
              </a:rPr>
              <a:t>血液的液体成分</a:t>
            </a:r>
          </a:p>
        </p:txBody>
      </p:sp>
      <p:sp>
        <p:nvSpPr>
          <p:cNvPr id="16" name="矩形 15">
            <a:extLst>
              <a:ext uri="{FF2B5EF4-FFF2-40B4-BE49-F238E27FC236}">
                <a16:creationId xmlns:a16="http://schemas.microsoft.com/office/drawing/2014/main" id="{1B327DCA-340B-440C-8379-BF6367089E48}"/>
              </a:ext>
            </a:extLst>
          </p:cNvPr>
          <p:cNvSpPr>
            <a:spLocks noChangeArrowheads="1"/>
          </p:cNvSpPr>
          <p:nvPr/>
        </p:nvSpPr>
        <p:spPr bwMode="auto">
          <a:xfrm>
            <a:off x="2767256" y="3132408"/>
            <a:ext cx="15151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800" b="1" dirty="0">
                <a:latin typeface="微软雅黑" panose="020B0503020204020204" pitchFamily="34" charset="-122"/>
                <a:ea typeface="微软雅黑" panose="020B0503020204020204" pitchFamily="34" charset="-122"/>
                <a:cs typeface="Times New Roman" panose="02020603050405020304" pitchFamily="18" charset="0"/>
              </a:rPr>
              <a:t>1/3</a:t>
            </a:r>
            <a:r>
              <a:rPr lang="zh-CN" altLang="en-US" sz="2800" b="1" dirty="0">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17" name="矩形 16">
            <a:extLst>
              <a:ext uri="{FF2B5EF4-FFF2-40B4-BE49-F238E27FC236}">
                <a16:creationId xmlns:a16="http://schemas.microsoft.com/office/drawing/2014/main" id="{7E1C93FC-96AE-412F-853E-2018AD52AC95}"/>
              </a:ext>
            </a:extLst>
          </p:cNvPr>
          <p:cNvSpPr>
            <a:spLocks noChangeArrowheads="1"/>
          </p:cNvSpPr>
          <p:nvPr/>
        </p:nvSpPr>
        <p:spPr bwMode="auto">
          <a:xfrm>
            <a:off x="2872031" y="4903898"/>
            <a:ext cx="15151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800" b="1">
                <a:latin typeface="微软雅黑" panose="020B0503020204020204" pitchFamily="34" charset="-122"/>
                <a:ea typeface="微软雅黑" panose="020B0503020204020204" pitchFamily="34" charset="-122"/>
                <a:cs typeface="Times New Roman" panose="02020603050405020304" pitchFamily="18" charset="0"/>
              </a:rPr>
              <a:t>2/3</a:t>
            </a:r>
            <a:r>
              <a:rPr lang="zh-CN" altLang="en-US" sz="2800" b="1">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22" name="矩形 21">
            <a:extLst>
              <a:ext uri="{FF2B5EF4-FFF2-40B4-BE49-F238E27FC236}">
                <a16:creationId xmlns:a16="http://schemas.microsoft.com/office/drawing/2014/main" id="{50821D1D-9DAE-4AF0-9831-9B292223EE75}"/>
              </a:ext>
            </a:extLst>
          </p:cNvPr>
          <p:cNvSpPr/>
          <p:nvPr/>
        </p:nvSpPr>
        <p:spPr>
          <a:xfrm>
            <a:off x="1338926" y="3601441"/>
            <a:ext cx="1107996" cy="646331"/>
          </a:xfrm>
          <a:prstGeom prst="rect">
            <a:avLst/>
          </a:prstGeom>
        </p:spPr>
        <p:txBody>
          <a:bodyPr wrap="none">
            <a:spAutoFit/>
          </a:bodyPr>
          <a:lstStyle/>
          <a:p>
            <a:r>
              <a:rPr lang="zh-CN" altLang="en-US" sz="3600" b="1" dirty="0">
                <a:latin typeface="微软雅黑" panose="020B0503020204020204" pitchFamily="34" charset="-122"/>
                <a:ea typeface="微软雅黑" panose="020B0503020204020204" pitchFamily="34" charset="-122"/>
              </a:rPr>
              <a:t>体液</a:t>
            </a:r>
            <a:endParaRPr lang="zh-CN" altLang="en-US" sz="3600" dirty="0">
              <a:latin typeface="微软雅黑" panose="020B0503020204020204" pitchFamily="34" charset="-122"/>
              <a:ea typeface="微软雅黑" panose="020B0503020204020204" pitchFamily="34" charset="-122"/>
            </a:endParaRPr>
          </a:p>
        </p:txBody>
      </p:sp>
      <p:sp>
        <p:nvSpPr>
          <p:cNvPr id="18" name="灯片编号占位符 17"/>
          <p:cNvSpPr>
            <a:spLocks noGrp="1"/>
          </p:cNvSpPr>
          <p:nvPr>
            <p:ph type="sldNum" sz="quarter" idx="4"/>
          </p:nvPr>
        </p:nvSpPr>
        <p:spPr/>
        <p:txBody>
          <a:bodyPr/>
          <a:lstStyle/>
          <a:p>
            <a:fld id="{522CFB4C-1BF2-45D5-A969-485F8A107DBF}" type="slidenum">
              <a:rPr lang="en-US" altLang="zh-CN" smtClean="0"/>
              <a:pPr/>
              <a:t>4</a:t>
            </a:fld>
            <a:endParaRPr lang="en-US" altLang="zh-CN" dirty="0"/>
          </a:p>
        </p:txBody>
      </p:sp>
    </p:spTree>
    <p:extLst>
      <p:ext uri="{BB962C8B-B14F-4D97-AF65-F5344CB8AC3E}">
        <p14:creationId xmlns:p14="http://schemas.microsoft.com/office/powerpoint/2010/main" val="184915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animBg="1"/>
      <p:bldP spid="8" grpId="0"/>
      <p:bldP spid="9" grpId="0"/>
      <p:bldP spid="10" grpId="0"/>
      <p:bldP spid="11" grpId="0"/>
      <p:bldP spid="12" grpId="0" animBg="1"/>
      <p:bldP spid="15" grpId="0"/>
      <p:bldP spid="16" grpId="0"/>
      <p:bldP spid="17" grpId="0"/>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F955247-49CE-4B6F-BB26-F9597E476C20}"/>
              </a:ext>
            </a:extLst>
          </p:cNvPr>
          <p:cNvSpPr/>
          <p:nvPr/>
        </p:nvSpPr>
        <p:spPr>
          <a:xfrm>
            <a:off x="780711" y="595342"/>
            <a:ext cx="3929281" cy="584775"/>
          </a:xfrm>
          <a:prstGeom prst="rect">
            <a:avLst/>
          </a:prstGeom>
        </p:spPr>
        <p:txBody>
          <a:bodyPr wrap="none">
            <a:spAutoFit/>
          </a:bodyPr>
          <a:lstStyle/>
          <a:p>
            <a:pPr marL="457200" indent="-457200">
              <a:buFont typeface="Wingdings" panose="05000000000000000000" pitchFamily="2" charset="2"/>
              <a:buChar char="Ø"/>
            </a:pPr>
            <a:r>
              <a:rPr lang="zh-CN" altLang="en-US" sz="3200" b="1" kern="0" dirty="0">
                <a:latin typeface="微软雅黑" panose="020B0503020204020204" pitchFamily="34" charset="-122"/>
                <a:ea typeface="微软雅黑" panose="020B0503020204020204" pitchFamily="34" charset="-122"/>
              </a:rPr>
              <a:t>生长素作用两重性</a:t>
            </a:r>
            <a:endParaRPr lang="zh-CN" altLang="en-US" sz="3200" dirty="0">
              <a:latin typeface="微软雅黑" panose="020B0503020204020204" pitchFamily="34" charset="-122"/>
              <a:ea typeface="微软雅黑" panose="020B0503020204020204" pitchFamily="34" charset="-122"/>
            </a:endParaRPr>
          </a:p>
        </p:txBody>
      </p:sp>
      <p:sp>
        <p:nvSpPr>
          <p:cNvPr id="3" name="Rectangle 2">
            <a:extLst>
              <a:ext uri="{FF2B5EF4-FFF2-40B4-BE49-F238E27FC236}">
                <a16:creationId xmlns:a16="http://schemas.microsoft.com/office/drawing/2014/main" id="{68EF4F27-BD2D-4C78-8397-61E66C424003}"/>
              </a:ext>
            </a:extLst>
          </p:cNvPr>
          <p:cNvSpPr txBox="1">
            <a:spLocks noChangeArrowheads="1"/>
          </p:cNvSpPr>
          <p:nvPr/>
        </p:nvSpPr>
        <p:spPr bwMode="auto">
          <a:xfrm>
            <a:off x="1809659" y="1180116"/>
            <a:ext cx="8008605" cy="143662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lnSpc>
                <a:spcPct val="150000"/>
              </a:lnSpc>
              <a:buAutoNum type="arabicPeriod"/>
            </a:pPr>
            <a:r>
              <a:rPr lang="zh-CN" altLang="en-US" sz="3200" b="1" dirty="0">
                <a:solidFill>
                  <a:srgbClr val="000000"/>
                </a:solidFill>
                <a:latin typeface="微软雅黑" panose="020B0503020204020204" pitchFamily="34" charset="-122"/>
                <a:ea typeface="微软雅黑" panose="020B0503020204020204" pitchFamily="34" charset="-122"/>
              </a:rPr>
              <a:t>顶端优势</a:t>
            </a:r>
            <a:endParaRPr lang="en-US" altLang="zh-CN" sz="3200" b="1" dirty="0">
              <a:solidFill>
                <a:srgbClr val="000000"/>
              </a:solidFill>
              <a:latin typeface="微软雅黑" panose="020B0503020204020204" pitchFamily="34" charset="-122"/>
              <a:ea typeface="微软雅黑" panose="020B0503020204020204" pitchFamily="34" charset="-122"/>
            </a:endParaRPr>
          </a:p>
          <a:p>
            <a:pPr marL="514350" indent="-514350">
              <a:lnSpc>
                <a:spcPct val="150000"/>
              </a:lnSpc>
              <a:buAutoNum type="arabicPeriod"/>
            </a:pPr>
            <a:r>
              <a:rPr lang="zh-CN" altLang="en-US" sz="3200" b="1" dirty="0">
                <a:solidFill>
                  <a:srgbClr val="000000"/>
                </a:solidFill>
                <a:latin typeface="微软雅黑" panose="020B0503020204020204" pitchFamily="34" charset="-122"/>
                <a:ea typeface="微软雅黑" panose="020B0503020204020204" pitchFamily="34" charset="-122"/>
              </a:rPr>
              <a:t>茎的背地性和根的向地性生长</a:t>
            </a:r>
            <a:endParaRPr lang="en-US" altLang="zh-CN" sz="3200" b="1" dirty="0">
              <a:solidFill>
                <a:srgbClr val="000000"/>
              </a:solidFill>
              <a:latin typeface="微软雅黑" panose="020B0503020204020204" pitchFamily="34" charset="-122"/>
              <a:ea typeface="微软雅黑" panose="020B0503020204020204" pitchFamily="34" charset="-122"/>
            </a:endParaRPr>
          </a:p>
          <a:p>
            <a:pPr marL="514350" indent="-514350">
              <a:lnSpc>
                <a:spcPct val="150000"/>
              </a:lnSpc>
              <a:buAutoNum type="arabicPeriod"/>
            </a:pPr>
            <a:endParaRPr lang="zh-CN" altLang="en-US" sz="3200" b="1" dirty="0">
              <a:solidFill>
                <a:srgbClr val="000000"/>
              </a:solidFill>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E38B4BE5-E90B-4EB9-A242-010FD05C0234}"/>
              </a:ext>
            </a:extLst>
          </p:cNvPr>
          <p:cNvSpPr/>
          <p:nvPr/>
        </p:nvSpPr>
        <p:spPr>
          <a:xfrm>
            <a:off x="780711" y="2902593"/>
            <a:ext cx="4339650" cy="584775"/>
          </a:xfrm>
          <a:prstGeom prst="rect">
            <a:avLst/>
          </a:prstGeom>
        </p:spPr>
        <p:txBody>
          <a:bodyPr wrap="none">
            <a:spAutoFit/>
          </a:bodyPr>
          <a:lstStyle/>
          <a:p>
            <a:pPr marL="457200" indent="-457200">
              <a:buFont typeface="Wingdings" panose="05000000000000000000" pitchFamily="2" charset="2"/>
              <a:buChar char="Ø"/>
            </a:pPr>
            <a:r>
              <a:rPr lang="zh-CN" altLang="en-US" sz="3200" b="1" kern="0" dirty="0">
                <a:latin typeface="微软雅黑" panose="020B0503020204020204" pitchFamily="34" charset="-122"/>
                <a:ea typeface="微软雅黑" panose="020B0503020204020204" pitchFamily="34" charset="-122"/>
              </a:rPr>
              <a:t>生长素类似物的应用</a:t>
            </a:r>
          </a:p>
        </p:txBody>
      </p:sp>
      <p:sp>
        <p:nvSpPr>
          <p:cNvPr id="6" name="矩形 5">
            <a:extLst>
              <a:ext uri="{FF2B5EF4-FFF2-40B4-BE49-F238E27FC236}">
                <a16:creationId xmlns:a16="http://schemas.microsoft.com/office/drawing/2014/main" id="{9E0EE644-13EE-4130-839C-88946AEF1E73}"/>
              </a:ext>
            </a:extLst>
          </p:cNvPr>
          <p:cNvSpPr/>
          <p:nvPr/>
        </p:nvSpPr>
        <p:spPr>
          <a:xfrm>
            <a:off x="1809659" y="3773222"/>
            <a:ext cx="5917158" cy="212958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14350" indent="-514350">
              <a:lnSpc>
                <a:spcPct val="150000"/>
              </a:lnSpc>
              <a:spcBef>
                <a:spcPct val="0"/>
              </a:spcBef>
              <a:buAutoNum type="arabicPeriod"/>
            </a:pPr>
            <a:r>
              <a:rPr lang="zh-CN" altLang="en-US" sz="3200" b="1" dirty="0">
                <a:solidFill>
                  <a:srgbClr val="000000"/>
                </a:solidFill>
                <a:latin typeface="微软雅黑" panose="020B0503020204020204" pitchFamily="34" charset="-122"/>
                <a:ea typeface="微软雅黑" panose="020B0503020204020204" pitchFamily="34" charset="-122"/>
                <a:cs typeface="+mj-cs"/>
              </a:rPr>
              <a:t>促进扦插枝条生根</a:t>
            </a:r>
            <a:endParaRPr lang="en-US" altLang="zh-CN" sz="3200" b="1" dirty="0">
              <a:solidFill>
                <a:srgbClr val="000000"/>
              </a:solidFill>
              <a:latin typeface="微软雅黑" panose="020B0503020204020204" pitchFamily="34" charset="-122"/>
              <a:ea typeface="微软雅黑" panose="020B0503020204020204" pitchFamily="34" charset="-122"/>
              <a:cs typeface="+mj-cs"/>
            </a:endParaRPr>
          </a:p>
          <a:p>
            <a:pPr marL="514350" indent="-514350">
              <a:lnSpc>
                <a:spcPct val="150000"/>
              </a:lnSpc>
              <a:spcBef>
                <a:spcPct val="0"/>
              </a:spcBef>
              <a:buAutoNum type="arabicPeriod"/>
            </a:pPr>
            <a:r>
              <a:rPr lang="zh-CN" altLang="en-US" sz="3200" b="1" dirty="0">
                <a:solidFill>
                  <a:srgbClr val="000000"/>
                </a:solidFill>
                <a:latin typeface="微软雅黑" panose="020B0503020204020204" pitchFamily="34" charset="-122"/>
                <a:ea typeface="微软雅黑" panose="020B0503020204020204" pitchFamily="34" charset="-122"/>
                <a:cs typeface="+mj-cs"/>
              </a:rPr>
              <a:t>除草剂</a:t>
            </a:r>
            <a:endParaRPr lang="en-US" altLang="zh-CN" sz="3200" b="1" dirty="0">
              <a:solidFill>
                <a:srgbClr val="000000"/>
              </a:solidFill>
              <a:latin typeface="微软雅黑" panose="020B0503020204020204" pitchFamily="34" charset="-122"/>
              <a:ea typeface="微软雅黑" panose="020B0503020204020204" pitchFamily="34" charset="-122"/>
              <a:cs typeface="+mj-cs"/>
            </a:endParaRPr>
          </a:p>
          <a:p>
            <a:pPr marL="514350" indent="-514350">
              <a:lnSpc>
                <a:spcPct val="150000"/>
              </a:lnSpc>
              <a:spcBef>
                <a:spcPct val="0"/>
              </a:spcBef>
              <a:buAutoNum type="arabicPeriod"/>
            </a:pPr>
            <a:r>
              <a:rPr lang="zh-CN" altLang="en-US" sz="3200" b="1" dirty="0">
                <a:solidFill>
                  <a:srgbClr val="000000"/>
                </a:solidFill>
                <a:latin typeface="微软雅黑" panose="020B0503020204020204" pitchFamily="34" charset="-122"/>
                <a:ea typeface="微软雅黑" panose="020B0503020204020204" pitchFamily="34" charset="-122"/>
                <a:cs typeface="+mj-cs"/>
              </a:rPr>
              <a:t>培育无子果实</a:t>
            </a:r>
          </a:p>
        </p:txBody>
      </p:sp>
      <p:sp>
        <p:nvSpPr>
          <p:cNvPr id="9" name="灯片编号占位符 8"/>
          <p:cNvSpPr>
            <a:spLocks noGrp="1"/>
          </p:cNvSpPr>
          <p:nvPr>
            <p:ph type="sldNum" sz="quarter" idx="4"/>
          </p:nvPr>
        </p:nvSpPr>
        <p:spPr/>
        <p:txBody>
          <a:bodyPr/>
          <a:lstStyle/>
          <a:p>
            <a:fld id="{522CFB4C-1BF2-45D5-A969-485F8A107DBF}" type="slidenum">
              <a:rPr lang="en-US" altLang="zh-CN" smtClean="0"/>
              <a:pPr/>
              <a:t>40</a:t>
            </a:fld>
            <a:endParaRPr lang="en-US" altLang="zh-CN" dirty="0"/>
          </a:p>
        </p:txBody>
      </p:sp>
    </p:spTree>
    <p:extLst>
      <p:ext uri="{BB962C8B-B14F-4D97-AF65-F5344CB8AC3E}">
        <p14:creationId xmlns:p14="http://schemas.microsoft.com/office/powerpoint/2010/main" val="2141288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15450" y="1812002"/>
            <a:ext cx="10154798" cy="3698641"/>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了解植物感性运动和向性运动的定义和生理意义；</a:t>
            </a:r>
          </a:p>
          <a:p>
            <a:pPr lvl="1" indent="-285750">
              <a:defRPr/>
            </a:pPr>
            <a:r>
              <a:rPr lang="zh-CN" altLang="en-US" dirty="0"/>
              <a:t>掌握植物向光弯曲的原因；</a:t>
            </a:r>
          </a:p>
          <a:p>
            <a:pPr lvl="1" indent="-285750">
              <a:defRPr/>
            </a:pPr>
            <a:r>
              <a:rPr lang="zh-CN" altLang="en-US" dirty="0"/>
              <a:t>掌握生长素的产生、分布和运输；</a:t>
            </a:r>
          </a:p>
          <a:p>
            <a:pPr lvl="1" indent="-285750">
              <a:defRPr/>
            </a:pPr>
            <a:r>
              <a:rPr lang="zh-CN" altLang="en-US" dirty="0"/>
              <a:t>掌握生长素的生理作用（两重性）及其应用；</a:t>
            </a:r>
          </a:p>
          <a:p>
            <a:pPr lvl="1" indent="-285750">
              <a:defRPr/>
            </a:pPr>
            <a:r>
              <a:rPr lang="zh-CN" altLang="en-US" dirty="0"/>
              <a:t>掌握其他四种经典植物激素的生理作用和应用。</a:t>
            </a:r>
          </a:p>
        </p:txBody>
      </p:sp>
      <p:sp>
        <p:nvSpPr>
          <p:cNvPr id="4" name="矩形 3">
            <a:extLst>
              <a:ext uri="{FF2B5EF4-FFF2-40B4-BE49-F238E27FC236}">
                <a16:creationId xmlns:a16="http://schemas.microsoft.com/office/drawing/2014/main" id="{E5A5C216-64CF-4F59-8E79-9636E1B4AE96}"/>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5</a:t>
            </a:r>
            <a:r>
              <a:rPr lang="zh-CN" altLang="en-US" sz="4000" b="1" dirty="0">
                <a:latin typeface="微软雅黑" panose="020B0503020204020204" pitchFamily="34" charset="-122"/>
                <a:ea typeface="微软雅黑" panose="020B0503020204020204" pitchFamily="34" charset="-122"/>
              </a:rPr>
              <a:t>章 植物生命活动的调节</a:t>
            </a:r>
            <a:endParaRPr lang="zh-CN" altLang="en-US" sz="4000"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41</a:t>
            </a:fld>
            <a:endParaRPr lang="en-US" altLang="zh-CN" dirty="0"/>
          </a:p>
        </p:txBody>
      </p:sp>
    </p:spTree>
    <p:extLst>
      <p:ext uri="{BB962C8B-B14F-4D97-AF65-F5344CB8AC3E}">
        <p14:creationId xmlns:p14="http://schemas.microsoft.com/office/powerpoint/2010/main" val="245643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31F828-D343-4C63-A9D7-F40FF13E6B68}"/>
              </a:ext>
            </a:extLst>
          </p:cNvPr>
          <p:cNvSpPr>
            <a:spLocks noGrp="1"/>
          </p:cNvSpPr>
          <p:nvPr>
            <p:ph type="title" idx="4294967295"/>
          </p:nvPr>
        </p:nvSpPr>
        <p:spPr>
          <a:xfrm>
            <a:off x="872836" y="356639"/>
            <a:ext cx="9448800" cy="487363"/>
          </a:xfrm>
        </p:spPr>
        <p:txBody>
          <a:bodyPr>
            <a:normAutofit fontScale="90000"/>
          </a:bodyPr>
          <a:lstStyle/>
          <a:p>
            <a:r>
              <a:rPr lang="zh-CN" altLang="en-US" b="1" dirty="0">
                <a:latin typeface="微软雅黑" panose="020B0503020204020204" pitchFamily="34" charset="-122"/>
                <a:ea typeface="微软雅黑" panose="020B0503020204020204" pitchFamily="34" charset="-122"/>
              </a:rPr>
              <a:t>生长素、细胞分裂素、赤霉素</a:t>
            </a:r>
          </a:p>
        </p:txBody>
      </p:sp>
      <p:sp>
        <p:nvSpPr>
          <p:cNvPr id="4" name="文本框 3">
            <a:extLst>
              <a:ext uri="{FF2B5EF4-FFF2-40B4-BE49-F238E27FC236}">
                <a16:creationId xmlns:a16="http://schemas.microsoft.com/office/drawing/2014/main" id="{CDB821A8-6C12-42C6-80F1-C9B6DF1AAD2E}"/>
              </a:ext>
            </a:extLst>
          </p:cNvPr>
          <p:cNvSpPr txBox="1"/>
          <p:nvPr/>
        </p:nvSpPr>
        <p:spPr>
          <a:xfrm>
            <a:off x="623392" y="1052736"/>
            <a:ext cx="10972800" cy="5391604"/>
          </a:xfrm>
          <a:prstGeom prst="rect">
            <a:avLst/>
          </a:prstGeom>
          <a:noFill/>
        </p:spPr>
        <p:txBody>
          <a:bodyPr wrap="square">
            <a:spAutoFit/>
          </a:bodyPr>
          <a:lstStyle/>
          <a:p>
            <a:pPr marL="342900" indent="-342900">
              <a:lnSpc>
                <a:spcPct val="120000"/>
              </a:lnSpc>
              <a:spcBef>
                <a:spcPts val="600"/>
              </a:spcBef>
              <a:spcAft>
                <a:spcPts val="600"/>
              </a:spcAft>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rPr>
              <a:t>三者都能促进植物的生长发育，但是具体的作用和作用部位有所不同：</a:t>
            </a:r>
            <a:endParaRPr lang="en-US" altLang="zh-CN" sz="2400" b="1" dirty="0">
              <a:latin typeface="微软雅黑" panose="020B0503020204020204" pitchFamily="34" charset="-122"/>
              <a:ea typeface="微软雅黑" panose="020B0503020204020204" pitchFamily="34" charset="-122"/>
            </a:endParaRPr>
          </a:p>
          <a:p>
            <a:pPr marL="914400" lvl="1" indent="-457200">
              <a:lnSpc>
                <a:spcPct val="120000"/>
              </a:lnSpc>
              <a:spcBef>
                <a:spcPts val="600"/>
              </a:spcBef>
              <a:buClr>
                <a:schemeClr val="tx1"/>
              </a:buClr>
              <a:buFont typeface="+mj-lt"/>
              <a:buAutoNum type="arabicPeriod"/>
            </a:pPr>
            <a:r>
              <a:rPr lang="zh-CN" altLang="en-US" sz="2400" b="1" dirty="0">
                <a:solidFill>
                  <a:srgbClr val="000099"/>
                </a:solidFill>
                <a:latin typeface="微软雅黑" panose="020B0503020204020204" pitchFamily="34" charset="-122"/>
                <a:ea typeface="微软雅黑" panose="020B0503020204020204" pitchFamily="34" charset="-122"/>
              </a:rPr>
              <a:t>生长素</a:t>
            </a:r>
            <a:r>
              <a:rPr lang="zh-CN" altLang="en-US" sz="2400" b="1" dirty="0">
                <a:latin typeface="微软雅黑" panose="020B0503020204020204" pitchFamily="34" charset="-122"/>
                <a:ea typeface="微软雅黑" panose="020B0503020204020204" pitchFamily="34" charset="-122"/>
              </a:rPr>
              <a:t>促进植物的伸长生长、促进插枝</a:t>
            </a:r>
            <a:r>
              <a:rPr lang="zh-CN" altLang="en-US" sz="2400" b="1" dirty="0">
                <a:solidFill>
                  <a:srgbClr val="FF0000"/>
                </a:solidFill>
                <a:latin typeface="微软雅黑" panose="020B0503020204020204" pitchFamily="34" charset="-122"/>
                <a:ea typeface="微软雅黑" panose="020B0503020204020204" pitchFamily="34" charset="-122"/>
              </a:rPr>
              <a:t>生根</a:t>
            </a:r>
            <a:r>
              <a:rPr lang="zh-CN" altLang="en-US" sz="2400" b="1" dirty="0">
                <a:latin typeface="微软雅黑" panose="020B0503020204020204" pitchFamily="34" charset="-122"/>
                <a:ea typeface="微软雅黑" panose="020B0503020204020204" pitchFamily="34" charset="-122"/>
              </a:rPr>
              <a:t>。主要作用于</a:t>
            </a:r>
            <a:r>
              <a:rPr lang="zh-CN" altLang="en-US" sz="2400" b="1" dirty="0">
                <a:solidFill>
                  <a:srgbClr val="FF0000"/>
                </a:solidFill>
                <a:latin typeface="微软雅黑" panose="020B0503020204020204" pitchFamily="34" charset="-122"/>
                <a:ea typeface="微软雅黑" panose="020B0503020204020204" pitchFamily="34" charset="-122"/>
              </a:rPr>
              <a:t>植物分生区和嫩芽的尖端</a:t>
            </a:r>
            <a:r>
              <a:rPr lang="zh-CN" altLang="en-US"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a:p>
            <a:pPr marL="914400" lvl="1" indent="-457200">
              <a:lnSpc>
                <a:spcPct val="120000"/>
              </a:lnSpc>
              <a:spcBef>
                <a:spcPts val="600"/>
              </a:spcBef>
              <a:buClr>
                <a:schemeClr val="tx1"/>
              </a:buClr>
              <a:buFont typeface="+mj-lt"/>
              <a:buAutoNum type="arabicPeriod"/>
            </a:pPr>
            <a:r>
              <a:rPr lang="zh-CN" altLang="en-US" sz="2400" b="1" dirty="0">
                <a:solidFill>
                  <a:srgbClr val="000099"/>
                </a:solidFill>
                <a:latin typeface="微软雅黑" panose="020B0503020204020204" pitchFamily="34" charset="-122"/>
                <a:ea typeface="微软雅黑" panose="020B0503020204020204" pitchFamily="34" charset="-122"/>
              </a:rPr>
              <a:t>赤霉素</a:t>
            </a:r>
            <a:r>
              <a:rPr lang="zh-CN" altLang="en-US" sz="2400" b="1" dirty="0">
                <a:latin typeface="微软雅黑" panose="020B0503020204020204" pitchFamily="34" charset="-122"/>
                <a:ea typeface="微软雅黑" panose="020B0503020204020204" pitchFamily="34" charset="-122"/>
              </a:rPr>
              <a:t>促进细胞伸长，从而引起茎秆伸长和增高，主要作用于</a:t>
            </a:r>
            <a:r>
              <a:rPr lang="zh-CN" altLang="en-US" sz="2400" b="1" dirty="0">
                <a:solidFill>
                  <a:srgbClr val="FF0000"/>
                </a:solidFill>
                <a:latin typeface="微软雅黑" panose="020B0503020204020204" pitchFamily="34" charset="-122"/>
                <a:ea typeface="微软雅黑" panose="020B0503020204020204" pitchFamily="34" charset="-122"/>
              </a:rPr>
              <a:t>植物茎部分生区</a:t>
            </a:r>
            <a:r>
              <a:rPr lang="zh-CN" altLang="en-US"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a:p>
            <a:pPr marL="914400" lvl="1" indent="-457200">
              <a:lnSpc>
                <a:spcPct val="120000"/>
              </a:lnSpc>
              <a:spcBef>
                <a:spcPts val="600"/>
              </a:spcBef>
              <a:buClr>
                <a:schemeClr val="tx1"/>
              </a:buClr>
              <a:buFont typeface="+mj-lt"/>
              <a:buAutoNum type="arabicPeriod"/>
            </a:pPr>
            <a:r>
              <a:rPr lang="zh-CN" altLang="en-US" sz="2400" b="1" dirty="0">
                <a:solidFill>
                  <a:srgbClr val="000099"/>
                </a:solidFill>
                <a:latin typeface="微软雅黑" panose="020B0503020204020204" pitchFamily="34" charset="-122"/>
                <a:ea typeface="微软雅黑" panose="020B0503020204020204" pitchFamily="34" charset="-122"/>
              </a:rPr>
              <a:t>细胞分裂素</a:t>
            </a:r>
            <a:r>
              <a:rPr lang="zh-CN" altLang="en-US" sz="2400" b="1" dirty="0">
                <a:latin typeface="微软雅黑" panose="020B0503020204020204" pitchFamily="34" charset="-122"/>
                <a:ea typeface="微软雅黑" panose="020B0503020204020204" pitchFamily="34" charset="-122"/>
              </a:rPr>
              <a:t>促进细胞分裂和扩大，</a:t>
            </a:r>
            <a:r>
              <a:rPr lang="zh-CN" altLang="en-US" sz="2400" b="1" dirty="0">
                <a:solidFill>
                  <a:srgbClr val="FF0000"/>
                </a:solidFill>
                <a:latin typeface="微软雅黑" panose="020B0503020204020204" pitchFamily="34" charset="-122"/>
                <a:ea typeface="微软雅黑" panose="020B0503020204020204" pitchFamily="34" charset="-122"/>
              </a:rPr>
              <a:t>诱导芽的分化</a:t>
            </a:r>
            <a:r>
              <a:rPr lang="zh-CN" altLang="en-US" sz="2400" b="1" dirty="0">
                <a:latin typeface="微软雅黑" panose="020B0503020204020204" pitchFamily="34" charset="-122"/>
                <a:ea typeface="微软雅黑" panose="020B0503020204020204" pitchFamily="34" charset="-122"/>
              </a:rPr>
              <a:t>，延缓叶片衰老的作用，主要产生于</a:t>
            </a:r>
            <a:r>
              <a:rPr lang="zh-CN" altLang="en-US" sz="2400" b="1" dirty="0">
                <a:solidFill>
                  <a:srgbClr val="FF0000"/>
                </a:solidFill>
                <a:latin typeface="微软雅黑" panose="020B0503020204020204" pitchFamily="34" charset="-122"/>
                <a:ea typeface="微软雅黑" panose="020B0503020204020204" pitchFamily="34" charset="-122"/>
              </a:rPr>
              <a:t>植物根部分生区</a:t>
            </a:r>
            <a:r>
              <a:rPr lang="zh-CN" altLang="en-US"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a:p>
            <a:pPr marL="914400" lvl="1" indent="-457200">
              <a:lnSpc>
                <a:spcPct val="120000"/>
              </a:lnSpc>
              <a:spcBef>
                <a:spcPts val="600"/>
              </a:spcBef>
              <a:buFont typeface="+mj-lt"/>
              <a:buAutoNum type="arabicPeriod"/>
            </a:pPr>
            <a:r>
              <a:rPr lang="zh-CN" altLang="en-US" sz="2400" b="1" dirty="0">
                <a:latin typeface="微软雅黑" panose="020B0503020204020204" pitchFamily="34" charset="-122"/>
                <a:ea typeface="微软雅黑" panose="020B0503020204020204" pitchFamily="34" charset="-122"/>
              </a:rPr>
              <a:t>当</a:t>
            </a:r>
            <a:r>
              <a:rPr lang="zh-CN" altLang="en-US" sz="2400" b="1" dirty="0">
                <a:solidFill>
                  <a:srgbClr val="000099"/>
                </a:solidFill>
                <a:latin typeface="微软雅黑" panose="020B0503020204020204" pitchFamily="34" charset="-122"/>
                <a:ea typeface="微软雅黑" panose="020B0503020204020204" pitchFamily="34" charset="-122"/>
              </a:rPr>
              <a:t>生长素浓度大于细胞分裂素</a:t>
            </a:r>
            <a:r>
              <a:rPr lang="zh-CN" altLang="en-US" sz="2400" b="1" dirty="0">
                <a:latin typeface="微软雅黑" panose="020B0503020204020204" pitchFamily="34" charset="-122"/>
                <a:ea typeface="微软雅黑" panose="020B0503020204020204" pitchFamily="34" charset="-122"/>
              </a:rPr>
              <a:t>时，植物组织进行</a:t>
            </a:r>
            <a:r>
              <a:rPr lang="zh-CN" altLang="en-US" sz="2400" b="1" dirty="0">
                <a:solidFill>
                  <a:srgbClr val="FF0000"/>
                </a:solidFill>
                <a:latin typeface="微软雅黑" panose="020B0503020204020204" pitchFamily="34" charset="-122"/>
                <a:ea typeface="微软雅黑" panose="020B0503020204020204" pitchFamily="34" charset="-122"/>
              </a:rPr>
              <a:t>脱分化</a:t>
            </a:r>
            <a:r>
              <a:rPr lang="zh-CN" altLang="en-US" sz="2400" b="1" dirty="0">
                <a:latin typeface="微软雅黑" panose="020B0503020204020204" pitchFamily="34" charset="-122"/>
                <a:ea typeface="微软雅黑" panose="020B0503020204020204" pitchFamily="34" charset="-122"/>
              </a:rPr>
              <a:t>形成愈伤组织；当</a:t>
            </a:r>
            <a:r>
              <a:rPr lang="zh-CN" altLang="en-US" sz="2400" b="1" dirty="0">
                <a:solidFill>
                  <a:srgbClr val="000099"/>
                </a:solidFill>
                <a:latin typeface="微软雅黑" panose="020B0503020204020204" pitchFamily="34" charset="-122"/>
                <a:ea typeface="微软雅黑" panose="020B0503020204020204" pitchFamily="34" charset="-122"/>
              </a:rPr>
              <a:t>生长素浓度小于细胞分裂素</a:t>
            </a:r>
            <a:r>
              <a:rPr lang="zh-CN" altLang="en-US" sz="2400" b="1" dirty="0">
                <a:latin typeface="微软雅黑" panose="020B0503020204020204" pitchFamily="34" charset="-122"/>
                <a:ea typeface="微软雅黑" panose="020B0503020204020204" pitchFamily="34" charset="-122"/>
              </a:rPr>
              <a:t>时，植物愈伤组织进行</a:t>
            </a:r>
            <a:r>
              <a:rPr lang="zh-CN" altLang="en-US" sz="2400" b="1" dirty="0">
                <a:solidFill>
                  <a:srgbClr val="FF0000"/>
                </a:solidFill>
                <a:latin typeface="微软雅黑" panose="020B0503020204020204" pitchFamily="34" charset="-122"/>
                <a:ea typeface="微软雅黑" panose="020B0503020204020204" pitchFamily="34" charset="-122"/>
              </a:rPr>
              <a:t>再分化</a:t>
            </a:r>
            <a:r>
              <a:rPr lang="zh-CN" altLang="en-US" sz="2400" b="1" dirty="0">
                <a:latin typeface="微软雅黑" panose="020B0503020204020204" pitchFamily="34" charset="-122"/>
                <a:ea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endParaRPr>
          </a:p>
          <a:p>
            <a:pPr marL="914400" lvl="1" indent="-457200">
              <a:lnSpc>
                <a:spcPct val="120000"/>
              </a:lnSpc>
              <a:spcBef>
                <a:spcPts val="600"/>
              </a:spcBef>
              <a:buFont typeface="+mj-lt"/>
              <a:buAutoNum type="arabicPeriod"/>
            </a:pPr>
            <a:r>
              <a:rPr lang="zh-CN" altLang="en-US" sz="2400" b="1" dirty="0">
                <a:latin typeface="微软雅黑" panose="020B0503020204020204" pitchFamily="34" charset="-122"/>
                <a:ea typeface="微软雅黑" panose="020B0503020204020204" pitchFamily="34" charset="-122"/>
              </a:rPr>
              <a:t>当</a:t>
            </a:r>
            <a:r>
              <a:rPr lang="zh-CN" altLang="en-US" sz="2400" b="1" dirty="0">
                <a:solidFill>
                  <a:srgbClr val="000099"/>
                </a:solidFill>
                <a:latin typeface="微软雅黑" panose="020B0503020204020204" pitchFamily="34" charset="-122"/>
                <a:ea typeface="微软雅黑" panose="020B0503020204020204" pitchFamily="34" charset="-122"/>
              </a:rPr>
              <a:t>生长素/细胞分裂素比值高</a:t>
            </a:r>
            <a:r>
              <a:rPr lang="zh-CN" altLang="en-US" sz="2400" b="1" dirty="0">
                <a:latin typeface="微软雅黑" panose="020B0503020204020204" pitchFamily="34" charset="-122"/>
                <a:ea typeface="微软雅黑" panose="020B0503020204020204" pitchFamily="34" charset="-122"/>
              </a:rPr>
              <a:t>，</a:t>
            </a:r>
            <a:r>
              <a:rPr lang="zh-CN" altLang="en-US" sz="2400" b="1" dirty="0">
                <a:solidFill>
                  <a:srgbClr val="FF0000"/>
                </a:solidFill>
                <a:latin typeface="微软雅黑" panose="020B0503020204020204" pitchFamily="34" charset="-122"/>
                <a:ea typeface="微软雅黑" panose="020B0503020204020204" pitchFamily="34" charset="-122"/>
              </a:rPr>
              <a:t>促进根的生长、分化</a:t>
            </a:r>
            <a:r>
              <a:rPr lang="zh-CN" altLang="en-US" sz="2400" b="1" dirty="0">
                <a:latin typeface="微软雅黑" panose="020B0503020204020204" pitchFamily="34" charset="-122"/>
                <a:ea typeface="微软雅黑" panose="020B0503020204020204" pitchFamily="34" charset="-122"/>
              </a:rPr>
              <a:t>；当</a:t>
            </a:r>
            <a:r>
              <a:rPr lang="zh-CN" altLang="en-US" sz="2400" b="1" dirty="0">
                <a:solidFill>
                  <a:srgbClr val="000099"/>
                </a:solidFill>
                <a:latin typeface="微软雅黑" panose="020B0503020204020204" pitchFamily="34" charset="-122"/>
                <a:ea typeface="微软雅黑" panose="020B0503020204020204" pitchFamily="34" charset="-122"/>
              </a:rPr>
              <a:t>生长素/细胞分裂素比值低</a:t>
            </a:r>
            <a:r>
              <a:rPr lang="zh-CN" altLang="en-US" sz="2400" b="1" dirty="0">
                <a:latin typeface="微软雅黑" panose="020B0503020204020204" pitchFamily="34" charset="-122"/>
                <a:ea typeface="微软雅黑" panose="020B0503020204020204" pitchFamily="34" charset="-122"/>
              </a:rPr>
              <a:t>，主要</a:t>
            </a:r>
            <a:r>
              <a:rPr lang="zh-CN" altLang="en-US" sz="2400" b="1" dirty="0">
                <a:solidFill>
                  <a:srgbClr val="FF0000"/>
                </a:solidFill>
                <a:latin typeface="微软雅黑" panose="020B0503020204020204" pitchFamily="34" charset="-122"/>
                <a:ea typeface="微软雅黑" panose="020B0503020204020204" pitchFamily="34" charset="-122"/>
              </a:rPr>
              <a:t>促进芽的分化、生长</a:t>
            </a:r>
            <a:r>
              <a:rPr lang="zh-CN" altLang="en-US" sz="2400" b="1" dirty="0">
                <a:latin typeface="微软雅黑" panose="020B0503020204020204" pitchFamily="34" charset="-122"/>
                <a:ea typeface="微软雅黑" panose="020B0503020204020204" pitchFamily="34" charset="-122"/>
              </a:rPr>
              <a:t>。</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42</a:t>
            </a:fld>
            <a:endParaRPr lang="en-US" altLang="zh-CN" dirty="0"/>
          </a:p>
        </p:txBody>
      </p:sp>
    </p:spTree>
    <p:extLst>
      <p:ext uri="{BB962C8B-B14F-4D97-AF65-F5344CB8AC3E}">
        <p14:creationId xmlns:p14="http://schemas.microsoft.com/office/powerpoint/2010/main" val="130171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2" name="Group 2">
            <a:extLst>
              <a:ext uri="{FF2B5EF4-FFF2-40B4-BE49-F238E27FC236}">
                <a16:creationId xmlns:a16="http://schemas.microsoft.com/office/drawing/2014/main" id="{6612875C-4595-4C54-9D3F-2BBE642D5605}"/>
              </a:ext>
            </a:extLst>
          </p:cNvPr>
          <p:cNvGraphicFramePr>
            <a:graphicFrameLocks noGrp="1"/>
          </p:cNvGraphicFramePr>
          <p:nvPr>
            <p:ph idx="4294967295"/>
            <p:extLst>
              <p:ext uri="{D42A27DB-BD31-4B8C-83A1-F6EECF244321}">
                <p14:modId xmlns:p14="http://schemas.microsoft.com/office/powerpoint/2010/main" val="2101289500"/>
              </p:ext>
            </p:extLst>
          </p:nvPr>
        </p:nvGraphicFramePr>
        <p:xfrm>
          <a:off x="997988" y="245974"/>
          <a:ext cx="10081121" cy="6440489"/>
        </p:xfrm>
        <a:graphic>
          <a:graphicData uri="http://schemas.openxmlformats.org/drawingml/2006/table">
            <a:tbl>
              <a:tblPr>
                <a:tableStyleId>{69CF1AB2-1976-4502-BF36-3FF5EA218861}</a:tableStyleId>
              </a:tblPr>
              <a:tblGrid>
                <a:gridCol w="2305749">
                  <a:extLst>
                    <a:ext uri="{9D8B030D-6E8A-4147-A177-3AD203B41FA5}">
                      <a16:colId xmlns:a16="http://schemas.microsoft.com/office/drawing/2014/main" val="20000"/>
                    </a:ext>
                  </a:extLst>
                </a:gridCol>
                <a:gridCol w="3705042">
                  <a:extLst>
                    <a:ext uri="{9D8B030D-6E8A-4147-A177-3AD203B41FA5}">
                      <a16:colId xmlns:a16="http://schemas.microsoft.com/office/drawing/2014/main" val="20001"/>
                    </a:ext>
                  </a:extLst>
                </a:gridCol>
                <a:gridCol w="4070330">
                  <a:extLst>
                    <a:ext uri="{9D8B030D-6E8A-4147-A177-3AD203B41FA5}">
                      <a16:colId xmlns:a16="http://schemas.microsoft.com/office/drawing/2014/main" val="20002"/>
                    </a:ext>
                  </a:extLst>
                </a:gridCol>
              </a:tblGrid>
              <a:tr h="7350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1217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763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77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2334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zh-CN" altLang="zh-CN" sz="2800" b="0" i="0" u="none" strike="noStrike" cap="none" normalizeH="0" baseline="0" dirty="0">
                        <a:ln>
                          <a:noFill/>
                        </a:ln>
                        <a:solidFill>
                          <a:schemeClr val="tx1"/>
                        </a:solidFill>
                        <a:effectLst/>
                        <a:latin typeface="Arial" charset="0"/>
                        <a:ea typeface="宋体"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2556" name="Text Box 28">
            <a:extLst>
              <a:ext uri="{FF2B5EF4-FFF2-40B4-BE49-F238E27FC236}">
                <a16:creationId xmlns:a16="http://schemas.microsoft.com/office/drawing/2014/main" id="{E76CE750-DFF0-474D-B21E-F03616951ABD}"/>
              </a:ext>
            </a:extLst>
          </p:cNvPr>
          <p:cNvSpPr txBox="1">
            <a:spLocks noChangeArrowheads="1"/>
          </p:cNvSpPr>
          <p:nvPr/>
        </p:nvSpPr>
        <p:spPr bwMode="auto">
          <a:xfrm>
            <a:off x="1559497" y="300544"/>
            <a:ext cx="13346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种 类</a:t>
            </a:r>
          </a:p>
        </p:txBody>
      </p:sp>
      <p:sp>
        <p:nvSpPr>
          <p:cNvPr id="22557" name="Text Box 29">
            <a:extLst>
              <a:ext uri="{FF2B5EF4-FFF2-40B4-BE49-F238E27FC236}">
                <a16:creationId xmlns:a16="http://schemas.microsoft.com/office/drawing/2014/main" id="{EAE7700C-2B27-485F-95CD-93E5AAAFC17A}"/>
              </a:ext>
            </a:extLst>
          </p:cNvPr>
          <p:cNvSpPr txBox="1">
            <a:spLocks noChangeArrowheads="1"/>
          </p:cNvSpPr>
          <p:nvPr/>
        </p:nvSpPr>
        <p:spPr bwMode="auto">
          <a:xfrm>
            <a:off x="4288203" y="333376"/>
            <a:ext cx="199113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a:latin typeface="微软雅黑" panose="020B0503020204020204" pitchFamily="34" charset="-122"/>
                <a:ea typeface="微软雅黑" panose="020B0503020204020204" pitchFamily="34" charset="-122"/>
              </a:rPr>
              <a:t>合成部位</a:t>
            </a:r>
          </a:p>
        </p:txBody>
      </p:sp>
      <p:sp>
        <p:nvSpPr>
          <p:cNvPr id="22558" name="Text Box 30">
            <a:extLst>
              <a:ext uri="{FF2B5EF4-FFF2-40B4-BE49-F238E27FC236}">
                <a16:creationId xmlns:a16="http://schemas.microsoft.com/office/drawing/2014/main" id="{DAA39C48-A7F8-417B-B040-B6CADE6ADB53}"/>
              </a:ext>
            </a:extLst>
          </p:cNvPr>
          <p:cNvSpPr txBox="1">
            <a:spLocks noChangeArrowheads="1"/>
          </p:cNvSpPr>
          <p:nvPr/>
        </p:nvSpPr>
        <p:spPr bwMode="auto">
          <a:xfrm>
            <a:off x="7521939" y="333376"/>
            <a:ext cx="20743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a:latin typeface="微软雅黑" panose="020B0503020204020204" pitchFamily="34" charset="-122"/>
                <a:ea typeface="微软雅黑" panose="020B0503020204020204" pitchFamily="34" charset="-122"/>
              </a:rPr>
              <a:t>主要作用</a:t>
            </a:r>
          </a:p>
        </p:txBody>
      </p:sp>
      <p:sp>
        <p:nvSpPr>
          <p:cNvPr id="22559" name="Text Box 31">
            <a:extLst>
              <a:ext uri="{FF2B5EF4-FFF2-40B4-BE49-F238E27FC236}">
                <a16:creationId xmlns:a16="http://schemas.microsoft.com/office/drawing/2014/main" id="{9C3C3F73-1C8E-48E8-8478-8A938CE5A58A}"/>
              </a:ext>
            </a:extLst>
          </p:cNvPr>
          <p:cNvSpPr txBox="1">
            <a:spLocks noChangeArrowheads="1"/>
          </p:cNvSpPr>
          <p:nvPr/>
        </p:nvSpPr>
        <p:spPr bwMode="auto">
          <a:xfrm>
            <a:off x="1415481" y="1272954"/>
            <a:ext cx="180486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赤霉素</a:t>
            </a:r>
          </a:p>
        </p:txBody>
      </p:sp>
      <p:sp>
        <p:nvSpPr>
          <p:cNvPr id="22560" name="Text Box 32">
            <a:extLst>
              <a:ext uri="{FF2B5EF4-FFF2-40B4-BE49-F238E27FC236}">
                <a16:creationId xmlns:a16="http://schemas.microsoft.com/office/drawing/2014/main" id="{4584DFB4-6BFB-439E-9840-257F2549984D}"/>
              </a:ext>
            </a:extLst>
          </p:cNvPr>
          <p:cNvSpPr txBox="1">
            <a:spLocks noChangeArrowheads="1"/>
          </p:cNvSpPr>
          <p:nvPr/>
        </p:nvSpPr>
        <p:spPr bwMode="auto">
          <a:xfrm>
            <a:off x="1055441" y="2617954"/>
            <a:ext cx="23292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细胞分裂素</a:t>
            </a:r>
          </a:p>
        </p:txBody>
      </p:sp>
      <p:sp>
        <p:nvSpPr>
          <p:cNvPr id="22561" name="Text Box 33">
            <a:extLst>
              <a:ext uri="{FF2B5EF4-FFF2-40B4-BE49-F238E27FC236}">
                <a16:creationId xmlns:a16="http://schemas.microsoft.com/office/drawing/2014/main" id="{7113FA85-1566-419F-81E5-233F7F88F297}"/>
              </a:ext>
            </a:extLst>
          </p:cNvPr>
          <p:cNvSpPr txBox="1">
            <a:spLocks noChangeArrowheads="1"/>
          </p:cNvSpPr>
          <p:nvPr/>
        </p:nvSpPr>
        <p:spPr bwMode="auto">
          <a:xfrm>
            <a:off x="1415481" y="4221841"/>
            <a:ext cx="15806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脱落酸</a:t>
            </a:r>
          </a:p>
        </p:txBody>
      </p:sp>
      <p:sp>
        <p:nvSpPr>
          <p:cNvPr id="22562" name="Text Box 34">
            <a:extLst>
              <a:ext uri="{FF2B5EF4-FFF2-40B4-BE49-F238E27FC236}">
                <a16:creationId xmlns:a16="http://schemas.microsoft.com/office/drawing/2014/main" id="{E3CE69FA-C4DF-4796-B6D1-DB3D57C37527}"/>
              </a:ext>
            </a:extLst>
          </p:cNvPr>
          <p:cNvSpPr txBox="1">
            <a:spLocks noChangeArrowheads="1"/>
          </p:cNvSpPr>
          <p:nvPr/>
        </p:nvSpPr>
        <p:spPr bwMode="auto">
          <a:xfrm>
            <a:off x="1415481" y="5719475"/>
            <a:ext cx="17451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b="1" dirty="0">
                <a:latin typeface="微软雅黑" panose="020B0503020204020204" pitchFamily="34" charset="-122"/>
                <a:ea typeface="微软雅黑" panose="020B0503020204020204" pitchFamily="34" charset="-122"/>
              </a:rPr>
              <a:t>乙   烯</a:t>
            </a:r>
          </a:p>
        </p:txBody>
      </p:sp>
      <p:sp>
        <p:nvSpPr>
          <p:cNvPr id="22563" name="Text Box 35">
            <a:extLst>
              <a:ext uri="{FF2B5EF4-FFF2-40B4-BE49-F238E27FC236}">
                <a16:creationId xmlns:a16="http://schemas.microsoft.com/office/drawing/2014/main" id="{02F657A5-E725-4B87-B36A-0960EEC5BF61}"/>
              </a:ext>
            </a:extLst>
          </p:cNvPr>
          <p:cNvSpPr txBox="1">
            <a:spLocks noChangeArrowheads="1"/>
          </p:cNvSpPr>
          <p:nvPr/>
        </p:nvSpPr>
        <p:spPr bwMode="auto">
          <a:xfrm>
            <a:off x="3410217" y="1136039"/>
            <a:ext cx="3035241"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dirty="0">
                <a:solidFill>
                  <a:srgbClr val="C00000"/>
                </a:solidFill>
                <a:latin typeface="微软雅黑" panose="020B0503020204020204" pitchFamily="34" charset="-122"/>
                <a:ea typeface="微软雅黑" panose="020B0503020204020204" pitchFamily="34" charset="-122"/>
              </a:rPr>
              <a:t>幼芽、幼根和未成熟的种子</a:t>
            </a:r>
          </a:p>
        </p:txBody>
      </p:sp>
      <p:sp>
        <p:nvSpPr>
          <p:cNvPr id="17444" name="Text Box 36">
            <a:extLst>
              <a:ext uri="{FF2B5EF4-FFF2-40B4-BE49-F238E27FC236}">
                <a16:creationId xmlns:a16="http://schemas.microsoft.com/office/drawing/2014/main" id="{C2C62789-32E6-445E-9FEE-2D667C1A33AA}"/>
              </a:ext>
            </a:extLst>
          </p:cNvPr>
          <p:cNvSpPr txBox="1">
            <a:spLocks noChangeArrowheads="1"/>
          </p:cNvSpPr>
          <p:nvPr/>
        </p:nvSpPr>
        <p:spPr bwMode="auto">
          <a:xfrm>
            <a:off x="7065692" y="1079685"/>
            <a:ext cx="3938876" cy="1041400"/>
          </a:xfrm>
          <a:prstGeom prst="rect">
            <a:avLst/>
          </a:prstGeom>
          <a:noFill/>
          <a:ln w="9525">
            <a:noFill/>
            <a:miter lim="800000"/>
            <a:headEnd/>
            <a:tailEnd/>
          </a:ln>
        </p:spPr>
        <p:txBody>
          <a:bodyPr wrap="square">
            <a:spAutoFit/>
          </a:bodyPr>
          <a:lstStyle/>
          <a:p>
            <a:pPr eaLnBrk="1" hangingPunct="1">
              <a:lnSpc>
                <a:spcPct val="85000"/>
              </a:lnSpc>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促细胞伸长，植株增高</a:t>
            </a:r>
            <a:r>
              <a:rPr lang="en-US" altLang="zh-CN" sz="2400" b="1" dirty="0">
                <a:solidFill>
                  <a:schemeClr val="accent1">
                    <a:lumMod val="75000"/>
                  </a:schemeClr>
                </a:solidFill>
                <a:latin typeface="微软雅黑" panose="020B0503020204020204" pitchFamily="34" charset="-122"/>
                <a:ea typeface="微软雅黑" panose="020B0503020204020204" pitchFamily="34" charset="-122"/>
              </a:rPr>
              <a:t>,</a:t>
            </a: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促进种子萌发和果实成熟</a:t>
            </a:r>
            <a:r>
              <a:rPr lang="en-US" altLang="zh-CN" sz="2400" b="1" dirty="0">
                <a:solidFill>
                  <a:schemeClr val="accent1">
                    <a:lumMod val="75000"/>
                  </a:schemeClr>
                </a:solidFill>
                <a:latin typeface="微软雅黑" panose="020B0503020204020204" pitchFamily="34" charset="-122"/>
                <a:ea typeface="微软雅黑" panose="020B0503020204020204" pitchFamily="34" charset="-122"/>
              </a:rPr>
              <a:t>,</a:t>
            </a: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解除种子、块茎休眠</a:t>
            </a:r>
          </a:p>
        </p:txBody>
      </p:sp>
      <p:sp>
        <p:nvSpPr>
          <p:cNvPr id="22565" name="Text Box 37">
            <a:extLst>
              <a:ext uri="{FF2B5EF4-FFF2-40B4-BE49-F238E27FC236}">
                <a16:creationId xmlns:a16="http://schemas.microsoft.com/office/drawing/2014/main" id="{068FDDCE-F252-48FA-AAB0-C3C5EE66A71E}"/>
              </a:ext>
            </a:extLst>
          </p:cNvPr>
          <p:cNvSpPr txBox="1">
            <a:spLocks noChangeArrowheads="1"/>
          </p:cNvSpPr>
          <p:nvPr/>
        </p:nvSpPr>
        <p:spPr bwMode="auto">
          <a:xfrm>
            <a:off x="3422920" y="2575961"/>
            <a:ext cx="2870061"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dirty="0">
                <a:solidFill>
                  <a:srgbClr val="C00000"/>
                </a:solidFill>
                <a:latin typeface="微软雅黑" panose="020B0503020204020204" pitchFamily="34" charset="-122"/>
                <a:ea typeface="微软雅黑" panose="020B0503020204020204" pitchFamily="34" charset="-122"/>
              </a:rPr>
              <a:t>主要是根尖</a:t>
            </a:r>
          </a:p>
        </p:txBody>
      </p:sp>
      <p:sp>
        <p:nvSpPr>
          <p:cNvPr id="17446" name="Text Box 38">
            <a:extLst>
              <a:ext uri="{FF2B5EF4-FFF2-40B4-BE49-F238E27FC236}">
                <a16:creationId xmlns:a16="http://schemas.microsoft.com/office/drawing/2014/main" id="{3B389E53-06A4-4C85-AB4B-05CDE5AB4556}"/>
              </a:ext>
            </a:extLst>
          </p:cNvPr>
          <p:cNvSpPr txBox="1">
            <a:spLocks noChangeArrowheads="1"/>
          </p:cNvSpPr>
          <p:nvPr/>
        </p:nvSpPr>
        <p:spPr bwMode="auto">
          <a:xfrm>
            <a:off x="7107287" y="2282619"/>
            <a:ext cx="2761320" cy="1200329"/>
          </a:xfrm>
          <a:prstGeom prst="rect">
            <a:avLst/>
          </a:prstGeom>
          <a:noFill/>
          <a:ln w="9525">
            <a:noFill/>
            <a:miter lim="800000"/>
            <a:headEnd/>
            <a:tailEnd/>
          </a:ln>
        </p:spPr>
        <p:txBody>
          <a:bodyPr wrap="square">
            <a:spAutoFit/>
          </a:bodyPr>
          <a:lstStyle/>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促进细胞分裂</a:t>
            </a:r>
            <a:endParaRPr lang="en-US" altLang="zh-CN" sz="2400" b="1" dirty="0">
              <a:solidFill>
                <a:schemeClr val="accent1">
                  <a:lumMod val="75000"/>
                </a:schemeClr>
              </a:solidFill>
              <a:latin typeface="微软雅黑" panose="020B0503020204020204" pitchFamily="34" charset="-122"/>
              <a:ea typeface="微软雅黑" panose="020B0503020204020204" pitchFamily="34" charset="-122"/>
            </a:endParaRPr>
          </a:p>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诱导芽的分化</a:t>
            </a:r>
            <a:endParaRPr lang="en-US" altLang="zh-CN" sz="2400" b="1" dirty="0">
              <a:solidFill>
                <a:schemeClr val="accent1">
                  <a:lumMod val="75000"/>
                </a:schemeClr>
              </a:solidFill>
              <a:latin typeface="微软雅黑" panose="020B0503020204020204" pitchFamily="34" charset="-122"/>
              <a:ea typeface="微软雅黑" panose="020B0503020204020204" pitchFamily="34" charset="-122"/>
            </a:endParaRPr>
          </a:p>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防止植物衰老</a:t>
            </a:r>
          </a:p>
        </p:txBody>
      </p:sp>
      <p:sp>
        <p:nvSpPr>
          <p:cNvPr id="22567" name="Text Box 39">
            <a:extLst>
              <a:ext uri="{FF2B5EF4-FFF2-40B4-BE49-F238E27FC236}">
                <a16:creationId xmlns:a16="http://schemas.microsoft.com/office/drawing/2014/main" id="{1C45E641-034F-4E06-8490-90F0A34454FD}"/>
              </a:ext>
            </a:extLst>
          </p:cNvPr>
          <p:cNvSpPr txBox="1">
            <a:spLocks noChangeArrowheads="1"/>
          </p:cNvSpPr>
          <p:nvPr/>
        </p:nvSpPr>
        <p:spPr bwMode="auto">
          <a:xfrm>
            <a:off x="3404700" y="3883085"/>
            <a:ext cx="363324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dirty="0">
                <a:solidFill>
                  <a:srgbClr val="C00000"/>
                </a:solidFill>
                <a:latin typeface="微软雅黑" panose="020B0503020204020204" pitchFamily="34" charset="-122"/>
                <a:ea typeface="微软雅黑" panose="020B0503020204020204" pitchFamily="34" charset="-122"/>
              </a:rPr>
              <a:t>根冠、萎蔫的叶片等，将要脱落的器官和组织中含量多</a:t>
            </a:r>
          </a:p>
        </p:txBody>
      </p:sp>
      <p:sp>
        <p:nvSpPr>
          <p:cNvPr id="17448" name="Text Box 40">
            <a:extLst>
              <a:ext uri="{FF2B5EF4-FFF2-40B4-BE49-F238E27FC236}">
                <a16:creationId xmlns:a16="http://schemas.microsoft.com/office/drawing/2014/main" id="{D8831937-6EF6-45B3-943E-A623462E4521}"/>
              </a:ext>
            </a:extLst>
          </p:cNvPr>
          <p:cNvSpPr txBox="1">
            <a:spLocks noChangeArrowheads="1"/>
          </p:cNvSpPr>
          <p:nvPr/>
        </p:nvSpPr>
        <p:spPr bwMode="auto">
          <a:xfrm>
            <a:off x="7107287" y="3886209"/>
            <a:ext cx="3855686" cy="1200329"/>
          </a:xfrm>
          <a:prstGeom prst="rect">
            <a:avLst/>
          </a:prstGeom>
          <a:noFill/>
          <a:ln w="9525">
            <a:noFill/>
            <a:miter lim="800000"/>
            <a:headEnd/>
            <a:tailEnd/>
          </a:ln>
        </p:spPr>
        <p:txBody>
          <a:bodyPr wrap="square">
            <a:spAutoFit/>
          </a:bodyPr>
          <a:lstStyle/>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抑制细胞分裂和种子萌发，促进叶和果实的衰老和脱落；促进种子休眠，抑制发芽。</a:t>
            </a:r>
          </a:p>
        </p:txBody>
      </p:sp>
      <p:sp>
        <p:nvSpPr>
          <p:cNvPr id="22569" name="Text Box 41">
            <a:extLst>
              <a:ext uri="{FF2B5EF4-FFF2-40B4-BE49-F238E27FC236}">
                <a16:creationId xmlns:a16="http://schemas.microsoft.com/office/drawing/2014/main" id="{AB0EA883-18D2-4766-B2CD-AEBAA3A30107}"/>
              </a:ext>
            </a:extLst>
          </p:cNvPr>
          <p:cNvSpPr txBox="1">
            <a:spLocks noChangeArrowheads="1"/>
          </p:cNvSpPr>
          <p:nvPr/>
        </p:nvSpPr>
        <p:spPr bwMode="auto">
          <a:xfrm>
            <a:off x="3450573" y="5736673"/>
            <a:ext cx="3058144"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dirty="0">
                <a:solidFill>
                  <a:srgbClr val="C00000"/>
                </a:solidFill>
                <a:latin typeface="微软雅黑" panose="020B0503020204020204" pitchFamily="34" charset="-122"/>
                <a:ea typeface="微软雅黑" panose="020B0503020204020204" pitchFamily="34" charset="-122"/>
              </a:rPr>
              <a:t>植物体各个部分</a:t>
            </a:r>
          </a:p>
        </p:txBody>
      </p:sp>
      <p:sp>
        <p:nvSpPr>
          <p:cNvPr id="17450" name="Text Box 42">
            <a:extLst>
              <a:ext uri="{FF2B5EF4-FFF2-40B4-BE49-F238E27FC236}">
                <a16:creationId xmlns:a16="http://schemas.microsoft.com/office/drawing/2014/main" id="{565143F2-BB66-4FFF-B788-5AC31C36C409}"/>
              </a:ext>
            </a:extLst>
          </p:cNvPr>
          <p:cNvSpPr txBox="1">
            <a:spLocks noChangeArrowheads="1"/>
          </p:cNvSpPr>
          <p:nvPr/>
        </p:nvSpPr>
        <p:spPr bwMode="auto">
          <a:xfrm>
            <a:off x="7148882" y="5411697"/>
            <a:ext cx="3855686" cy="1200329"/>
          </a:xfrm>
          <a:prstGeom prst="rect">
            <a:avLst/>
          </a:prstGeom>
          <a:noFill/>
          <a:ln w="9525">
            <a:noFill/>
            <a:miter lim="800000"/>
            <a:headEnd/>
            <a:tailEnd/>
          </a:ln>
        </p:spPr>
        <p:txBody>
          <a:bodyPr wrap="square">
            <a:spAutoFit/>
          </a:bodyPr>
          <a:lstStyle/>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促进果实成熟</a:t>
            </a:r>
            <a:endParaRPr lang="en-US" altLang="zh-CN" sz="2400" b="1" dirty="0">
              <a:solidFill>
                <a:schemeClr val="accent1">
                  <a:lumMod val="75000"/>
                </a:schemeClr>
              </a:solidFill>
              <a:latin typeface="微软雅黑" panose="020B0503020204020204" pitchFamily="34" charset="-122"/>
              <a:ea typeface="微软雅黑" panose="020B0503020204020204" pitchFamily="34" charset="-122"/>
            </a:endParaRPr>
          </a:p>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促进器官脱落</a:t>
            </a:r>
            <a:endParaRPr lang="en-US" altLang="zh-CN" sz="2400" b="1" dirty="0">
              <a:solidFill>
                <a:schemeClr val="accent1">
                  <a:lumMod val="75000"/>
                </a:schemeClr>
              </a:solidFill>
              <a:latin typeface="微软雅黑" panose="020B0503020204020204" pitchFamily="34" charset="-122"/>
              <a:ea typeface="微软雅黑" panose="020B0503020204020204" pitchFamily="34" charset="-122"/>
            </a:endParaRPr>
          </a:p>
          <a:p>
            <a:pPr eaLnBrk="1" hangingPunct="1">
              <a:defRPr/>
            </a:pPr>
            <a:r>
              <a:rPr lang="zh-CN" altLang="en-US" sz="2400" b="1" dirty="0">
                <a:solidFill>
                  <a:schemeClr val="accent1">
                    <a:lumMod val="75000"/>
                  </a:schemeClr>
                </a:solidFill>
                <a:latin typeface="微软雅黑" panose="020B0503020204020204" pitchFamily="34" charset="-122"/>
                <a:ea typeface="微软雅黑" panose="020B0503020204020204" pitchFamily="34" charset="-122"/>
              </a:rPr>
              <a:t>多开雌花（如黄瓜）等</a:t>
            </a:r>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43</a:t>
            </a:fld>
            <a:endParaRPr lang="en-US" altLang="zh-C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4756430"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6</a:t>
            </a:r>
            <a:r>
              <a:rPr lang="zh-CN" altLang="en-US" sz="4000" b="1" dirty="0">
                <a:latin typeface="微软雅黑" panose="020B0503020204020204" pitchFamily="34" charset="-122"/>
                <a:ea typeface="微软雅黑" panose="020B0503020204020204" pitchFamily="34" charset="-122"/>
              </a:rPr>
              <a:t>章 种群及其动态</a:t>
            </a:r>
            <a:endParaRPr lang="zh-CN" altLang="en-US" sz="4000" dirty="0">
              <a:latin typeface="微软雅黑" panose="020B0503020204020204" pitchFamily="34" charset="-122"/>
              <a:ea typeface="微软雅黑" panose="020B0503020204020204" pitchFamily="34" charset="-122"/>
            </a:endParaRPr>
          </a:p>
        </p:txBody>
      </p:sp>
      <p:sp>
        <p:nvSpPr>
          <p:cNvPr id="4"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132126" y="1653177"/>
            <a:ext cx="10154798" cy="743986"/>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掌握种群的概念，列举种群的特征；</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44</a:t>
            </a:fld>
            <a:endParaRPr lang="en-US" altLang="zh-CN" dirty="0"/>
          </a:p>
        </p:txBody>
      </p:sp>
    </p:spTree>
    <p:extLst>
      <p:ext uri="{BB962C8B-B14F-4D97-AF65-F5344CB8AC3E}">
        <p14:creationId xmlns:p14="http://schemas.microsoft.com/office/powerpoint/2010/main" val="41752502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547BF3F-0079-4D86-8765-37518B87DD96}"/>
              </a:ext>
            </a:extLst>
          </p:cNvPr>
          <p:cNvSpPr/>
          <p:nvPr/>
        </p:nvSpPr>
        <p:spPr>
          <a:xfrm>
            <a:off x="305162" y="973176"/>
            <a:ext cx="5260781" cy="130888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种群：在一定空间和时间内的同种生物的全部个体的总和。</a:t>
            </a:r>
            <a:endParaRPr lang="en-US" altLang="zh-CN" sz="2800" b="1" dirty="0">
              <a:latin typeface="微软雅黑" panose="020B0503020204020204" pitchFamily="34" charset="-122"/>
              <a:ea typeface="微软雅黑" panose="020B0503020204020204" pitchFamily="34" charset="-122"/>
            </a:endParaRPr>
          </a:p>
        </p:txBody>
      </p:sp>
      <p:sp>
        <p:nvSpPr>
          <p:cNvPr id="3" name="AutoShape 4">
            <a:extLst>
              <a:ext uri="{FF2B5EF4-FFF2-40B4-BE49-F238E27FC236}">
                <a16:creationId xmlns:a16="http://schemas.microsoft.com/office/drawing/2014/main" id="{E332C1B0-FC78-4229-995A-8545F8CC0C12}"/>
              </a:ext>
            </a:extLst>
          </p:cNvPr>
          <p:cNvSpPr>
            <a:spLocks noChangeArrowheads="1"/>
          </p:cNvSpPr>
          <p:nvPr/>
        </p:nvSpPr>
        <p:spPr bwMode="gray">
          <a:xfrm rot="10800000">
            <a:off x="9297361" y="5616677"/>
            <a:ext cx="792163" cy="288925"/>
          </a:xfrm>
          <a:prstGeom prst="rightArrow">
            <a:avLst>
              <a:gd name="adj1" fmla="val 35167"/>
              <a:gd name="adj2" fmla="val 111029"/>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zh-CN" altLang="en-US">
              <a:ea typeface="宋体" pitchFamily="2" charset="-122"/>
            </a:endParaRPr>
          </a:p>
        </p:txBody>
      </p:sp>
      <p:sp>
        <p:nvSpPr>
          <p:cNvPr id="4" name="AutoShape 5">
            <a:extLst>
              <a:ext uri="{FF2B5EF4-FFF2-40B4-BE49-F238E27FC236}">
                <a16:creationId xmlns:a16="http://schemas.microsoft.com/office/drawing/2014/main" id="{6FAD1452-51D3-4125-B134-126F2C4597F8}"/>
              </a:ext>
            </a:extLst>
          </p:cNvPr>
          <p:cNvSpPr>
            <a:spLocks noChangeArrowheads="1"/>
          </p:cNvSpPr>
          <p:nvPr/>
        </p:nvSpPr>
        <p:spPr bwMode="gray">
          <a:xfrm rot="16200000">
            <a:off x="7449512" y="2006236"/>
            <a:ext cx="792162" cy="288925"/>
          </a:xfrm>
          <a:prstGeom prst="rightArrow">
            <a:avLst>
              <a:gd name="adj1" fmla="val 50000"/>
              <a:gd name="adj2" fmla="val 68544"/>
            </a:avLst>
          </a:prstGeom>
          <a:solidFill>
            <a:srgbClr val="FF0000"/>
          </a:solidFill>
          <a:ln>
            <a:noFill/>
          </a:ln>
          <a:extLst>
            <a:ext uri="{91240B29-F687-4F45-9708-019B960494DF}">
              <a14:hiddenLine xmlns:a14="http://schemas.microsoft.com/office/drawing/2010/main" w="0"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5" name="AutoShape 6">
            <a:extLst>
              <a:ext uri="{FF2B5EF4-FFF2-40B4-BE49-F238E27FC236}">
                <a16:creationId xmlns:a16="http://schemas.microsoft.com/office/drawing/2014/main" id="{8A21BEAC-9BB4-461A-A6CD-B45862C29BA2}"/>
              </a:ext>
            </a:extLst>
          </p:cNvPr>
          <p:cNvSpPr>
            <a:spLocks noChangeArrowheads="1"/>
          </p:cNvSpPr>
          <p:nvPr/>
        </p:nvSpPr>
        <p:spPr bwMode="gray">
          <a:xfrm rot="16200000">
            <a:off x="7498724" y="4455749"/>
            <a:ext cx="792163" cy="288925"/>
          </a:xfrm>
          <a:prstGeom prst="rightArrow">
            <a:avLst>
              <a:gd name="adj1" fmla="val 35167"/>
              <a:gd name="adj2" fmla="val 111029"/>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zh-CN" altLang="en-US">
              <a:ea typeface="宋体" pitchFamily="2" charset="-122"/>
            </a:endParaRPr>
          </a:p>
        </p:txBody>
      </p:sp>
      <p:sp>
        <p:nvSpPr>
          <p:cNvPr id="6" name="AutoShape 7">
            <a:extLst>
              <a:ext uri="{FF2B5EF4-FFF2-40B4-BE49-F238E27FC236}">
                <a16:creationId xmlns:a16="http://schemas.microsoft.com/office/drawing/2014/main" id="{4EF8FE78-5DD5-4B40-AAF2-2BAA85261031}"/>
              </a:ext>
            </a:extLst>
          </p:cNvPr>
          <p:cNvSpPr>
            <a:spLocks noChangeArrowheads="1"/>
          </p:cNvSpPr>
          <p:nvPr/>
        </p:nvSpPr>
        <p:spPr bwMode="gray">
          <a:xfrm rot="10800000">
            <a:off x="8685380" y="3234168"/>
            <a:ext cx="1152525" cy="249237"/>
          </a:xfrm>
          <a:prstGeom prst="rightArrow">
            <a:avLst>
              <a:gd name="adj1" fmla="val 35167"/>
              <a:gd name="adj2" fmla="val 187259"/>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zh-CN" altLang="en-US">
              <a:ea typeface="宋体" pitchFamily="2" charset="-122"/>
            </a:endParaRPr>
          </a:p>
        </p:txBody>
      </p:sp>
      <p:sp>
        <p:nvSpPr>
          <p:cNvPr id="7" name="AutoShape 8">
            <a:extLst>
              <a:ext uri="{FF2B5EF4-FFF2-40B4-BE49-F238E27FC236}">
                <a16:creationId xmlns:a16="http://schemas.microsoft.com/office/drawing/2014/main" id="{8E814C0A-5752-48FF-8C56-90EA6C83E96B}"/>
              </a:ext>
            </a:extLst>
          </p:cNvPr>
          <p:cNvSpPr>
            <a:spLocks noChangeArrowheads="1"/>
          </p:cNvSpPr>
          <p:nvPr/>
        </p:nvSpPr>
        <p:spPr bwMode="gray">
          <a:xfrm>
            <a:off x="5805655" y="3227818"/>
            <a:ext cx="1223963" cy="255587"/>
          </a:xfrm>
          <a:prstGeom prst="rightArrow">
            <a:avLst>
              <a:gd name="adj1" fmla="val 35167"/>
              <a:gd name="adj2" fmla="val 193925"/>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eaLnBrk="1" hangingPunct="1">
              <a:defRPr/>
            </a:pPr>
            <a:endParaRPr lang="zh-CN" altLang="en-US">
              <a:ea typeface="宋体" pitchFamily="2" charset="-122"/>
            </a:endParaRPr>
          </a:p>
        </p:txBody>
      </p:sp>
      <p:sp>
        <p:nvSpPr>
          <p:cNvPr id="8" name="Oval 9">
            <a:extLst>
              <a:ext uri="{FF2B5EF4-FFF2-40B4-BE49-F238E27FC236}">
                <a16:creationId xmlns:a16="http://schemas.microsoft.com/office/drawing/2014/main" id="{6F6AD623-DA19-44DE-AE96-A024CFC306B7}"/>
              </a:ext>
            </a:extLst>
          </p:cNvPr>
          <p:cNvSpPr>
            <a:spLocks noChangeArrowheads="1"/>
          </p:cNvSpPr>
          <p:nvPr/>
        </p:nvSpPr>
        <p:spPr bwMode="auto">
          <a:xfrm>
            <a:off x="5589755" y="1476805"/>
            <a:ext cx="4464050" cy="3744913"/>
          </a:xfrm>
          <a:prstGeom prst="ellipse">
            <a:avLst/>
          </a:prstGeom>
          <a:noFill/>
          <a:ln w="38100" algn="ctr">
            <a:solidFill>
              <a:schemeClr val="bg2"/>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9" name="Text Box 10">
            <a:extLst>
              <a:ext uri="{FF2B5EF4-FFF2-40B4-BE49-F238E27FC236}">
                <a16:creationId xmlns:a16="http://schemas.microsoft.com/office/drawing/2014/main" id="{2733D140-4B6E-4410-AFF6-661B43E19F32}"/>
              </a:ext>
            </a:extLst>
          </p:cNvPr>
          <p:cNvSpPr txBox="1">
            <a:spLocks noChangeArrowheads="1"/>
          </p:cNvSpPr>
          <p:nvPr/>
        </p:nvSpPr>
        <p:spPr bwMode="auto">
          <a:xfrm>
            <a:off x="10174455" y="5499530"/>
            <a:ext cx="1620838" cy="523875"/>
          </a:xfrm>
          <a:prstGeom prst="rect">
            <a:avLst/>
          </a:prstGeom>
          <a:gradFill rotWithShape="1">
            <a:gsLst>
              <a:gs pos="0">
                <a:schemeClr val="accent1"/>
              </a:gs>
              <a:gs pos="50000">
                <a:schemeClr val="bg1"/>
              </a:gs>
              <a:gs pos="100000">
                <a:schemeClr val="accent1"/>
              </a:gs>
            </a:gsLst>
            <a:lin ang="5400000" scaled="1"/>
          </a:gradFill>
          <a:ln w="9525" algn="ctr">
            <a:solidFill>
              <a:srgbClr val="008000"/>
            </a:solidFill>
            <a:miter lim="800000"/>
            <a:headEnd/>
            <a:tailEnd/>
          </a:ln>
          <a:effectLst/>
        </p:spPr>
        <p:txBody>
          <a:bodyPr wrap="none">
            <a:spAutoFit/>
          </a:bodyPr>
          <a:lstStyle/>
          <a:p>
            <a:pPr algn="ctr">
              <a:defRPr/>
            </a:pPr>
            <a:r>
              <a:rPr lang="zh-CN" altLang="en-US" sz="2800" b="1" dirty="0">
                <a:latin typeface="微软雅黑" pitchFamily="34" charset="-122"/>
                <a:ea typeface="微软雅黑" pitchFamily="34" charset="-122"/>
              </a:rPr>
              <a:t>外界环境</a:t>
            </a:r>
            <a:endParaRPr lang="en-US" altLang="zh-CN" sz="2800" b="1" dirty="0">
              <a:latin typeface="微软雅黑" pitchFamily="34" charset="-122"/>
              <a:ea typeface="微软雅黑" pitchFamily="34" charset="-122"/>
            </a:endParaRPr>
          </a:p>
        </p:txBody>
      </p:sp>
      <p:sp>
        <p:nvSpPr>
          <p:cNvPr id="10" name="Text Box 12">
            <a:extLst>
              <a:ext uri="{FF2B5EF4-FFF2-40B4-BE49-F238E27FC236}">
                <a16:creationId xmlns:a16="http://schemas.microsoft.com/office/drawing/2014/main" id="{9D2CC3BD-591E-42ED-A802-9571CAC7F26C}"/>
              </a:ext>
            </a:extLst>
          </p:cNvPr>
          <p:cNvSpPr txBox="1">
            <a:spLocks noChangeArrowheads="1"/>
          </p:cNvSpPr>
          <p:nvPr/>
        </p:nvSpPr>
        <p:spPr bwMode="auto">
          <a:xfrm>
            <a:off x="10239543" y="3123043"/>
            <a:ext cx="1622425" cy="523875"/>
          </a:xfrm>
          <a:prstGeom prst="rect">
            <a:avLst/>
          </a:prstGeom>
          <a:gradFill rotWithShape="1">
            <a:gsLst>
              <a:gs pos="0">
                <a:schemeClr val="accent2"/>
              </a:gs>
              <a:gs pos="50000">
                <a:schemeClr val="bg1"/>
              </a:gs>
              <a:gs pos="100000">
                <a:schemeClr val="accent2"/>
              </a:gs>
            </a:gsLst>
            <a:lin ang="5400000" scaled="1"/>
          </a:gradFill>
          <a:ln w="25400" algn="ctr">
            <a:solidFill>
              <a:schemeClr val="folHlink"/>
            </a:solidFill>
            <a:miter lim="800000"/>
            <a:headEnd/>
            <a:tailEnd/>
          </a:ln>
          <a:effectLst/>
        </p:spPr>
        <p:txBody>
          <a:bodyPr wrap="none">
            <a:spAutoFit/>
          </a:bodyPr>
          <a:lstStyle/>
          <a:p>
            <a:pPr algn="ctr">
              <a:defRPr/>
            </a:pPr>
            <a:r>
              <a:rPr lang="zh-CN" altLang="en-US" sz="2800" b="1" dirty="0">
                <a:latin typeface="微软雅黑" pitchFamily="34" charset="-122"/>
                <a:ea typeface="微软雅黑" pitchFamily="34" charset="-122"/>
              </a:rPr>
              <a:t>性别比例</a:t>
            </a:r>
            <a:endParaRPr lang="en-US" altLang="zh-CN" sz="2800" b="1" dirty="0">
              <a:latin typeface="微软雅黑" pitchFamily="34" charset="-122"/>
              <a:ea typeface="微软雅黑" pitchFamily="34" charset="-122"/>
            </a:endParaRPr>
          </a:p>
        </p:txBody>
      </p:sp>
      <p:sp>
        <p:nvSpPr>
          <p:cNvPr id="11" name="Text Box 13">
            <a:extLst>
              <a:ext uri="{FF2B5EF4-FFF2-40B4-BE49-F238E27FC236}">
                <a16:creationId xmlns:a16="http://schemas.microsoft.com/office/drawing/2014/main" id="{D746B4AB-1A08-41BE-96F1-5654A5551D75}"/>
              </a:ext>
            </a:extLst>
          </p:cNvPr>
          <p:cNvSpPr txBox="1">
            <a:spLocks noChangeArrowheads="1"/>
          </p:cNvSpPr>
          <p:nvPr/>
        </p:nvSpPr>
        <p:spPr bwMode="auto">
          <a:xfrm>
            <a:off x="6507330" y="5388405"/>
            <a:ext cx="2697163" cy="954088"/>
          </a:xfrm>
          <a:prstGeom prst="rect">
            <a:avLst/>
          </a:prstGeom>
          <a:gradFill rotWithShape="1">
            <a:gsLst>
              <a:gs pos="0">
                <a:schemeClr val="accent2"/>
              </a:gs>
              <a:gs pos="50000">
                <a:schemeClr val="bg1"/>
              </a:gs>
              <a:gs pos="100000">
                <a:schemeClr val="accent2"/>
              </a:gs>
            </a:gsLst>
            <a:lin ang="5400000" scaled="1"/>
          </a:gradFill>
          <a:ln w="25400" algn="ctr">
            <a:solidFill>
              <a:schemeClr val="folHlink"/>
            </a:solidFill>
            <a:miter lim="800000"/>
            <a:headEnd/>
            <a:tailEnd/>
          </a:ln>
          <a:effectLst/>
        </p:spPr>
        <p:txBody>
          <a:bodyPr wrap="none">
            <a:spAutoFit/>
          </a:bodyPr>
          <a:lstStyle/>
          <a:p>
            <a:pPr algn="ctr">
              <a:defRPr/>
            </a:pPr>
            <a:r>
              <a:rPr lang="zh-CN" altLang="en-US" sz="2800" b="1" dirty="0">
                <a:latin typeface="微软雅黑" pitchFamily="34" charset="-122"/>
                <a:ea typeface="微软雅黑" pitchFamily="34" charset="-122"/>
              </a:rPr>
              <a:t>出生率、死亡率</a:t>
            </a:r>
          </a:p>
          <a:p>
            <a:pPr algn="ctr">
              <a:defRPr/>
            </a:pPr>
            <a:r>
              <a:rPr lang="zh-CN" altLang="en-US" sz="2800" b="1" dirty="0">
                <a:latin typeface="微软雅黑" pitchFamily="34" charset="-122"/>
                <a:ea typeface="微软雅黑" pitchFamily="34" charset="-122"/>
              </a:rPr>
              <a:t>迁入率、迁出率</a:t>
            </a:r>
            <a:endParaRPr lang="en-US" altLang="zh-CN" sz="2800" b="1" dirty="0">
              <a:latin typeface="微软雅黑" pitchFamily="34" charset="-122"/>
              <a:ea typeface="微软雅黑" pitchFamily="34" charset="-122"/>
            </a:endParaRPr>
          </a:p>
        </p:txBody>
      </p:sp>
      <p:sp>
        <p:nvSpPr>
          <p:cNvPr id="12" name="Text Box 14">
            <a:extLst>
              <a:ext uri="{FF2B5EF4-FFF2-40B4-BE49-F238E27FC236}">
                <a16:creationId xmlns:a16="http://schemas.microsoft.com/office/drawing/2014/main" id="{221FC024-FA2E-4476-9355-F52DAD4D070F}"/>
              </a:ext>
            </a:extLst>
          </p:cNvPr>
          <p:cNvSpPr txBox="1">
            <a:spLocks noChangeArrowheads="1"/>
          </p:cNvSpPr>
          <p:nvPr/>
        </p:nvSpPr>
        <p:spPr bwMode="auto">
          <a:xfrm>
            <a:off x="3645068" y="3123043"/>
            <a:ext cx="1620837" cy="523875"/>
          </a:xfrm>
          <a:prstGeom prst="rect">
            <a:avLst/>
          </a:prstGeom>
          <a:gradFill rotWithShape="1">
            <a:gsLst>
              <a:gs pos="0">
                <a:schemeClr val="accent2"/>
              </a:gs>
              <a:gs pos="50000">
                <a:schemeClr val="bg1"/>
              </a:gs>
              <a:gs pos="100000">
                <a:schemeClr val="accent2"/>
              </a:gs>
            </a:gsLst>
            <a:lin ang="5400000" scaled="1"/>
          </a:gradFill>
          <a:ln w="25400" algn="ctr">
            <a:solidFill>
              <a:schemeClr val="folHlink"/>
            </a:solidFill>
            <a:miter lim="800000"/>
            <a:headEnd/>
            <a:tailEnd/>
          </a:ln>
          <a:effectLst/>
        </p:spPr>
        <p:txBody>
          <a:bodyPr wrap="none">
            <a:spAutoFit/>
          </a:bodyPr>
          <a:lstStyle/>
          <a:p>
            <a:pPr algn="ctr">
              <a:defRPr/>
            </a:pPr>
            <a:r>
              <a:rPr lang="zh-CN" altLang="en-US" sz="2800" b="1" dirty="0">
                <a:latin typeface="微软雅黑" pitchFamily="34" charset="-122"/>
                <a:ea typeface="微软雅黑" pitchFamily="34" charset="-122"/>
              </a:rPr>
              <a:t>年龄组成</a:t>
            </a:r>
            <a:endParaRPr lang="en-US" altLang="zh-CN" sz="2800" b="1" dirty="0">
              <a:latin typeface="微软雅黑" pitchFamily="34" charset="-122"/>
              <a:ea typeface="微软雅黑" pitchFamily="34" charset="-122"/>
            </a:endParaRPr>
          </a:p>
        </p:txBody>
      </p:sp>
      <p:sp>
        <p:nvSpPr>
          <p:cNvPr id="13" name="Text Box 15">
            <a:extLst>
              <a:ext uri="{FF2B5EF4-FFF2-40B4-BE49-F238E27FC236}">
                <a16:creationId xmlns:a16="http://schemas.microsoft.com/office/drawing/2014/main" id="{B7270386-B523-498B-AFBA-A4B12DD4EF24}"/>
              </a:ext>
            </a:extLst>
          </p:cNvPr>
          <p:cNvSpPr txBox="1">
            <a:spLocks noChangeArrowheads="1"/>
          </p:cNvSpPr>
          <p:nvPr/>
        </p:nvSpPr>
        <p:spPr bwMode="auto">
          <a:xfrm>
            <a:off x="6861343" y="4367643"/>
            <a:ext cx="960437"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a:solidFill>
                  <a:schemeClr val="tx1"/>
                </a:solidFill>
                <a:latin typeface="微软雅黑" panose="020B0503020204020204" pitchFamily="34" charset="-122"/>
                <a:ea typeface="微软雅黑" panose="020B0503020204020204" pitchFamily="34" charset="-122"/>
              </a:rPr>
              <a:t>决定密度大小</a:t>
            </a:r>
            <a:endParaRPr lang="en-US" altLang="zh-CN" sz="2000">
              <a:solidFill>
                <a:schemeClr val="tx1"/>
              </a:solidFill>
              <a:latin typeface="微软雅黑" panose="020B0503020204020204" pitchFamily="34" charset="-122"/>
              <a:ea typeface="微软雅黑" panose="020B0503020204020204" pitchFamily="34" charset="-122"/>
            </a:endParaRPr>
          </a:p>
        </p:txBody>
      </p:sp>
      <p:sp>
        <p:nvSpPr>
          <p:cNvPr id="14" name="Oval 16">
            <a:extLst>
              <a:ext uri="{FF2B5EF4-FFF2-40B4-BE49-F238E27FC236}">
                <a16:creationId xmlns:a16="http://schemas.microsoft.com/office/drawing/2014/main" id="{8C1B7628-B755-4539-90FD-D1EDF3311E8C}"/>
              </a:ext>
            </a:extLst>
          </p:cNvPr>
          <p:cNvSpPr>
            <a:spLocks noChangeArrowheads="1"/>
          </p:cNvSpPr>
          <p:nvPr/>
        </p:nvSpPr>
        <p:spPr bwMode="gray">
          <a:xfrm>
            <a:off x="5373855" y="3254805"/>
            <a:ext cx="304800" cy="304800"/>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pPr eaLnBrk="1" hangingPunct="1">
              <a:defRPr/>
            </a:pPr>
            <a:endParaRPr lang="zh-CN" altLang="en-US">
              <a:latin typeface="Arial" charset="0"/>
              <a:ea typeface="宋体" pitchFamily="2" charset="-122"/>
            </a:endParaRPr>
          </a:p>
        </p:txBody>
      </p:sp>
      <p:sp>
        <p:nvSpPr>
          <p:cNvPr id="15" name="Oval 17">
            <a:extLst>
              <a:ext uri="{FF2B5EF4-FFF2-40B4-BE49-F238E27FC236}">
                <a16:creationId xmlns:a16="http://schemas.microsoft.com/office/drawing/2014/main" id="{40DB6D78-8196-49A8-8918-0707B09E6E54}"/>
              </a:ext>
            </a:extLst>
          </p:cNvPr>
          <p:cNvSpPr>
            <a:spLocks noChangeArrowheads="1"/>
          </p:cNvSpPr>
          <p:nvPr/>
        </p:nvSpPr>
        <p:spPr bwMode="gray">
          <a:xfrm>
            <a:off x="7685255" y="1322818"/>
            <a:ext cx="304800" cy="304800"/>
          </a:xfrm>
          <a:prstGeom prst="ellipse">
            <a:avLst/>
          </a:prstGeom>
          <a:gradFill rotWithShape="1">
            <a:gsLst>
              <a:gs pos="0">
                <a:schemeClr val="bg1"/>
              </a:gs>
              <a:gs pos="100000">
                <a:srgbClr val="FF0000"/>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16" name="Oval 20">
            <a:extLst>
              <a:ext uri="{FF2B5EF4-FFF2-40B4-BE49-F238E27FC236}">
                <a16:creationId xmlns:a16="http://schemas.microsoft.com/office/drawing/2014/main" id="{D098F2CB-6C25-4636-8C43-B24AA1B7AB2D}"/>
              </a:ext>
            </a:extLst>
          </p:cNvPr>
          <p:cNvSpPr>
            <a:spLocks noChangeArrowheads="1"/>
          </p:cNvSpPr>
          <p:nvPr/>
        </p:nvSpPr>
        <p:spPr bwMode="gray">
          <a:xfrm>
            <a:off x="7734468" y="5067730"/>
            <a:ext cx="304800" cy="304800"/>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pPr eaLnBrk="1" hangingPunct="1">
              <a:defRPr/>
            </a:pPr>
            <a:endParaRPr lang="zh-CN" altLang="en-US">
              <a:latin typeface="Arial" charset="0"/>
              <a:ea typeface="宋体" pitchFamily="2" charset="-122"/>
            </a:endParaRPr>
          </a:p>
        </p:txBody>
      </p:sp>
      <p:sp>
        <p:nvSpPr>
          <p:cNvPr id="17" name="Oval 21">
            <a:extLst>
              <a:ext uri="{FF2B5EF4-FFF2-40B4-BE49-F238E27FC236}">
                <a16:creationId xmlns:a16="http://schemas.microsoft.com/office/drawing/2014/main" id="{90A996F0-18FB-4AC5-BA1E-831B92433995}"/>
              </a:ext>
            </a:extLst>
          </p:cNvPr>
          <p:cNvSpPr>
            <a:spLocks noChangeArrowheads="1"/>
          </p:cNvSpPr>
          <p:nvPr/>
        </p:nvSpPr>
        <p:spPr bwMode="gray">
          <a:xfrm>
            <a:off x="9893468" y="3242105"/>
            <a:ext cx="304800" cy="304800"/>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pPr eaLnBrk="1" hangingPunct="1">
              <a:defRPr/>
            </a:pPr>
            <a:endParaRPr lang="zh-CN" altLang="en-US">
              <a:latin typeface="Arial" charset="0"/>
              <a:ea typeface="宋体" pitchFamily="2" charset="-122"/>
            </a:endParaRPr>
          </a:p>
        </p:txBody>
      </p:sp>
      <p:sp>
        <p:nvSpPr>
          <p:cNvPr id="18" name="Oval 22">
            <a:extLst>
              <a:ext uri="{FF2B5EF4-FFF2-40B4-BE49-F238E27FC236}">
                <a16:creationId xmlns:a16="http://schemas.microsoft.com/office/drawing/2014/main" id="{F9BF9C93-C916-4BA5-85A8-1D9D658DD160}"/>
              </a:ext>
            </a:extLst>
          </p:cNvPr>
          <p:cNvSpPr>
            <a:spLocks noChangeArrowheads="1"/>
          </p:cNvSpPr>
          <p:nvPr/>
        </p:nvSpPr>
        <p:spPr bwMode="gray">
          <a:xfrm>
            <a:off x="7010568" y="2507093"/>
            <a:ext cx="1703387" cy="1687512"/>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eaLnBrk="1" hangingPunct="1">
              <a:defRPr/>
            </a:pPr>
            <a:endParaRPr lang="zh-CN" altLang="en-US">
              <a:latin typeface="Arial" charset="0"/>
              <a:ea typeface="宋体" pitchFamily="2" charset="-122"/>
            </a:endParaRPr>
          </a:p>
        </p:txBody>
      </p:sp>
      <p:sp>
        <p:nvSpPr>
          <p:cNvPr id="19" name="Oval 23">
            <a:extLst>
              <a:ext uri="{FF2B5EF4-FFF2-40B4-BE49-F238E27FC236}">
                <a16:creationId xmlns:a16="http://schemas.microsoft.com/office/drawing/2014/main" id="{E6417016-4B70-4E3C-BAB6-D4A7840B01C8}"/>
              </a:ext>
            </a:extLst>
          </p:cNvPr>
          <p:cNvSpPr>
            <a:spLocks noChangeArrowheads="1"/>
          </p:cNvSpPr>
          <p:nvPr/>
        </p:nvSpPr>
        <p:spPr bwMode="gray">
          <a:xfrm>
            <a:off x="7008980" y="2515030"/>
            <a:ext cx="1703388" cy="168751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pPr eaLnBrk="1" hangingPunct="1">
              <a:defRPr/>
            </a:pPr>
            <a:endParaRPr lang="zh-CN" altLang="en-US">
              <a:latin typeface="Arial" charset="0"/>
              <a:ea typeface="宋体" pitchFamily="2" charset="-122"/>
            </a:endParaRPr>
          </a:p>
        </p:txBody>
      </p:sp>
      <p:sp>
        <p:nvSpPr>
          <p:cNvPr id="20" name="Oval 24">
            <a:extLst>
              <a:ext uri="{FF2B5EF4-FFF2-40B4-BE49-F238E27FC236}">
                <a16:creationId xmlns:a16="http://schemas.microsoft.com/office/drawing/2014/main" id="{0F8B06C2-846C-4D65-BE9C-7018B80B5B74}"/>
              </a:ext>
            </a:extLst>
          </p:cNvPr>
          <p:cNvSpPr>
            <a:spLocks noChangeArrowheads="1"/>
          </p:cNvSpPr>
          <p:nvPr/>
        </p:nvSpPr>
        <p:spPr bwMode="gray">
          <a:xfrm>
            <a:off x="7121693" y="2616630"/>
            <a:ext cx="1481137" cy="1466850"/>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eaLnBrk="1" hangingPunct="1">
              <a:defRPr/>
            </a:pPr>
            <a:endParaRPr lang="zh-CN" altLang="en-US">
              <a:latin typeface="Arial" charset="0"/>
              <a:ea typeface="宋体" pitchFamily="2" charset="-122"/>
            </a:endParaRPr>
          </a:p>
        </p:txBody>
      </p:sp>
      <p:sp>
        <p:nvSpPr>
          <p:cNvPr id="21" name="Oval 25">
            <a:extLst>
              <a:ext uri="{FF2B5EF4-FFF2-40B4-BE49-F238E27FC236}">
                <a16:creationId xmlns:a16="http://schemas.microsoft.com/office/drawing/2014/main" id="{EBD768C9-602D-4C7F-8AD6-C609BB82BB31}"/>
              </a:ext>
            </a:extLst>
          </p:cNvPr>
          <p:cNvSpPr>
            <a:spLocks noChangeArrowheads="1"/>
          </p:cNvSpPr>
          <p:nvPr/>
        </p:nvSpPr>
        <p:spPr bwMode="gray">
          <a:xfrm>
            <a:off x="7166143" y="2651555"/>
            <a:ext cx="1481137" cy="1466850"/>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eaLnBrk="1" hangingPunct="1">
              <a:defRPr/>
            </a:pPr>
            <a:endParaRPr lang="zh-CN" altLang="en-US">
              <a:latin typeface="Arial" charset="0"/>
              <a:ea typeface="宋体" pitchFamily="2" charset="-122"/>
            </a:endParaRPr>
          </a:p>
        </p:txBody>
      </p:sp>
      <p:sp>
        <p:nvSpPr>
          <p:cNvPr id="22" name="Oval 26">
            <a:extLst>
              <a:ext uri="{FF2B5EF4-FFF2-40B4-BE49-F238E27FC236}">
                <a16:creationId xmlns:a16="http://schemas.microsoft.com/office/drawing/2014/main" id="{04F71842-7A7C-459A-811C-2035504BD399}"/>
              </a:ext>
            </a:extLst>
          </p:cNvPr>
          <p:cNvSpPr>
            <a:spLocks noChangeArrowheads="1"/>
          </p:cNvSpPr>
          <p:nvPr/>
        </p:nvSpPr>
        <p:spPr bwMode="gray">
          <a:xfrm>
            <a:off x="7196305" y="2691243"/>
            <a:ext cx="1333500" cy="1320800"/>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grpSp>
        <p:nvGrpSpPr>
          <p:cNvPr id="23" name="Group 27">
            <a:extLst>
              <a:ext uri="{FF2B5EF4-FFF2-40B4-BE49-F238E27FC236}">
                <a16:creationId xmlns:a16="http://schemas.microsoft.com/office/drawing/2014/main" id="{7C175C72-520D-4AC4-97B3-D51BF49B39E6}"/>
              </a:ext>
            </a:extLst>
          </p:cNvPr>
          <p:cNvGrpSpPr>
            <a:grpSpLocks/>
          </p:cNvGrpSpPr>
          <p:nvPr/>
        </p:nvGrpSpPr>
        <p:grpSpPr bwMode="auto">
          <a:xfrm>
            <a:off x="7216943" y="2710293"/>
            <a:ext cx="1290637" cy="1277937"/>
            <a:chOff x="4166" y="1706"/>
            <a:chExt cx="1252" cy="1252"/>
          </a:xfrm>
        </p:grpSpPr>
        <p:sp>
          <p:nvSpPr>
            <p:cNvPr id="24" name="Oval 28">
              <a:extLst>
                <a:ext uri="{FF2B5EF4-FFF2-40B4-BE49-F238E27FC236}">
                  <a16:creationId xmlns:a16="http://schemas.microsoft.com/office/drawing/2014/main" id="{1383531E-C833-4935-9919-767ECDC593F4}"/>
                </a:ext>
              </a:extLst>
            </p:cNvPr>
            <p:cNvSpPr>
              <a:spLocks noChangeArrowheads="1"/>
            </p:cNvSpPr>
            <p:nvPr/>
          </p:nvSpPr>
          <p:spPr bwMode="gray">
            <a:xfrm>
              <a:off x="4166" y="1706"/>
              <a:ext cx="1252" cy="1252"/>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25" name="Oval 29">
              <a:extLst>
                <a:ext uri="{FF2B5EF4-FFF2-40B4-BE49-F238E27FC236}">
                  <a16:creationId xmlns:a16="http://schemas.microsoft.com/office/drawing/2014/main" id="{BC82C3B3-E3D4-4391-A544-12CE3D7399FC}"/>
                </a:ext>
              </a:extLst>
            </p:cNvPr>
            <p:cNvSpPr>
              <a:spLocks noChangeArrowheads="1"/>
            </p:cNvSpPr>
            <p:nvPr/>
          </p:nvSpPr>
          <p:spPr bwMode="gray">
            <a:xfrm>
              <a:off x="4182" y="1713"/>
              <a:ext cx="1222" cy="1221"/>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26" name="Oval 30">
              <a:extLst>
                <a:ext uri="{FF2B5EF4-FFF2-40B4-BE49-F238E27FC236}">
                  <a16:creationId xmlns:a16="http://schemas.microsoft.com/office/drawing/2014/main" id="{948B8F81-4250-4687-8BB8-D138BFE02B63}"/>
                </a:ext>
              </a:extLst>
            </p:cNvPr>
            <p:cNvSpPr>
              <a:spLocks noChangeArrowheads="1"/>
            </p:cNvSpPr>
            <p:nvPr/>
          </p:nvSpPr>
          <p:spPr bwMode="gray">
            <a:xfrm>
              <a:off x="4195" y="1725"/>
              <a:ext cx="1162" cy="1141"/>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sp>
          <p:nvSpPr>
            <p:cNvPr id="27" name="Oval 31">
              <a:extLst>
                <a:ext uri="{FF2B5EF4-FFF2-40B4-BE49-F238E27FC236}">
                  <a16:creationId xmlns:a16="http://schemas.microsoft.com/office/drawing/2014/main" id="{167E3395-03A1-4472-813E-9B30175D681A}"/>
                </a:ext>
              </a:extLst>
            </p:cNvPr>
            <p:cNvSpPr>
              <a:spLocks noChangeArrowheads="1"/>
            </p:cNvSpPr>
            <p:nvPr/>
          </p:nvSpPr>
          <p:spPr bwMode="gray">
            <a:xfrm>
              <a:off x="4263" y="1757"/>
              <a:ext cx="1033" cy="926"/>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28" name="Text Box 32">
            <a:extLst>
              <a:ext uri="{FF2B5EF4-FFF2-40B4-BE49-F238E27FC236}">
                <a16:creationId xmlns:a16="http://schemas.microsoft.com/office/drawing/2014/main" id="{4150EBF3-7F52-4577-A9EA-4DB82D409E33}"/>
              </a:ext>
            </a:extLst>
          </p:cNvPr>
          <p:cNvSpPr txBox="1">
            <a:spLocks noChangeArrowheads="1"/>
          </p:cNvSpPr>
          <p:nvPr/>
        </p:nvSpPr>
        <p:spPr bwMode="gray">
          <a:xfrm>
            <a:off x="7307430" y="2916668"/>
            <a:ext cx="119856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a:solidFill>
                  <a:srgbClr val="000000"/>
                </a:solidFill>
                <a:latin typeface="微软雅黑" panose="020B0503020204020204" pitchFamily="34" charset="-122"/>
                <a:ea typeface="微软雅黑" panose="020B0503020204020204" pitchFamily="34" charset="-122"/>
              </a:rPr>
              <a:t>种群密度</a:t>
            </a:r>
            <a:endParaRPr lang="en-US" altLang="zh-CN">
              <a:solidFill>
                <a:srgbClr val="000000"/>
              </a:solidFill>
              <a:latin typeface="微软雅黑" panose="020B0503020204020204" pitchFamily="34" charset="-122"/>
              <a:ea typeface="微软雅黑" panose="020B0503020204020204" pitchFamily="34" charset="-122"/>
            </a:endParaRPr>
          </a:p>
        </p:txBody>
      </p:sp>
      <p:sp>
        <p:nvSpPr>
          <p:cNvPr id="29" name="AutoShape 34">
            <a:extLst>
              <a:ext uri="{FF2B5EF4-FFF2-40B4-BE49-F238E27FC236}">
                <a16:creationId xmlns:a16="http://schemas.microsoft.com/office/drawing/2014/main" id="{FB43EF16-2B41-4BC8-A64C-E319EEE8A79C}"/>
              </a:ext>
            </a:extLst>
          </p:cNvPr>
          <p:cNvSpPr>
            <a:spLocks noChangeArrowheads="1"/>
          </p:cNvSpPr>
          <p:nvPr/>
        </p:nvSpPr>
        <p:spPr bwMode="gray">
          <a:xfrm>
            <a:off x="6019968" y="508430"/>
            <a:ext cx="3673475" cy="685800"/>
          </a:xfrm>
          <a:prstGeom prst="roundRect">
            <a:avLst>
              <a:gd name="adj" fmla="val 50000"/>
            </a:avLst>
          </a:prstGeom>
          <a:solidFill>
            <a:srgbClr val="C00000"/>
          </a:solidFill>
          <a:ln w="38100" algn="ctr">
            <a:solidFill>
              <a:srgbClr val="FFFFFF"/>
            </a:solidFill>
            <a:round/>
            <a:headEnd/>
            <a:tailEnd/>
          </a:ln>
          <a:effectLst>
            <a:outerShdw dist="63500" dir="3187806" algn="ctr" rotWithShape="0">
              <a:srgbClr val="001D3A"/>
            </a:outerShdw>
          </a:effectLst>
        </p:spPr>
        <p:txBody>
          <a:bodyPr wrap="none" anchor="ct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zh-CN">
              <a:solidFill>
                <a:schemeClr val="tx1"/>
              </a:solidFill>
              <a:ea typeface="楷体_GB2312" pitchFamily="49" charset="-122"/>
            </a:endParaRPr>
          </a:p>
        </p:txBody>
      </p:sp>
      <p:sp>
        <p:nvSpPr>
          <p:cNvPr id="30" name="Text Box 35">
            <a:extLst>
              <a:ext uri="{FF2B5EF4-FFF2-40B4-BE49-F238E27FC236}">
                <a16:creationId xmlns:a16="http://schemas.microsoft.com/office/drawing/2014/main" id="{DF70D957-C88A-4E07-8775-18E89357054C}"/>
              </a:ext>
            </a:extLst>
          </p:cNvPr>
          <p:cNvSpPr txBox="1">
            <a:spLocks noChangeArrowheads="1"/>
          </p:cNvSpPr>
          <p:nvPr/>
        </p:nvSpPr>
        <p:spPr bwMode="auto">
          <a:xfrm>
            <a:off x="5797718" y="2615043"/>
            <a:ext cx="1160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a:solidFill>
                  <a:schemeClr val="tx1"/>
                </a:solidFill>
                <a:latin typeface="微软雅黑" panose="020B0503020204020204" pitchFamily="34" charset="-122"/>
                <a:ea typeface="微软雅黑" panose="020B0503020204020204" pitchFamily="34" charset="-122"/>
              </a:rPr>
              <a:t>预测变化方向</a:t>
            </a:r>
            <a:endParaRPr lang="en-US" altLang="zh-CN" sz="2000">
              <a:solidFill>
                <a:schemeClr val="tx1"/>
              </a:solidFill>
              <a:latin typeface="微软雅黑" panose="020B0503020204020204" pitchFamily="34" charset="-122"/>
              <a:ea typeface="微软雅黑" panose="020B0503020204020204" pitchFamily="34" charset="-122"/>
            </a:endParaRPr>
          </a:p>
        </p:txBody>
      </p:sp>
      <p:sp>
        <p:nvSpPr>
          <p:cNvPr id="31" name="Text Box 36">
            <a:extLst>
              <a:ext uri="{FF2B5EF4-FFF2-40B4-BE49-F238E27FC236}">
                <a16:creationId xmlns:a16="http://schemas.microsoft.com/office/drawing/2014/main" id="{FCF12803-6A86-4D2B-98A5-9412F5825893}"/>
              </a:ext>
            </a:extLst>
          </p:cNvPr>
          <p:cNvSpPr txBox="1">
            <a:spLocks noChangeArrowheads="1"/>
          </p:cNvSpPr>
          <p:nvPr/>
        </p:nvSpPr>
        <p:spPr bwMode="auto">
          <a:xfrm>
            <a:off x="8942555" y="2629330"/>
            <a:ext cx="10937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2800" b="1">
                <a:solidFill>
                  <a:schemeClr val="tx2"/>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Clr>
                <a:schemeClr val="tx1"/>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zh-CN" altLang="en-US" sz="2000">
                <a:solidFill>
                  <a:schemeClr val="tx1"/>
                </a:solidFill>
                <a:latin typeface="微软雅黑" panose="020B0503020204020204" pitchFamily="34" charset="-122"/>
                <a:ea typeface="微软雅黑" panose="020B0503020204020204" pitchFamily="34" charset="-122"/>
              </a:rPr>
              <a:t>影响数量变动</a:t>
            </a:r>
            <a:endParaRPr lang="en-US" altLang="zh-CN" sz="2000">
              <a:solidFill>
                <a:schemeClr val="tx1"/>
              </a:solidFill>
              <a:latin typeface="微软雅黑" panose="020B0503020204020204" pitchFamily="34" charset="-122"/>
              <a:ea typeface="微软雅黑" panose="020B0503020204020204" pitchFamily="34" charset="-122"/>
            </a:endParaRPr>
          </a:p>
        </p:txBody>
      </p:sp>
      <p:sp>
        <p:nvSpPr>
          <p:cNvPr id="32" name="WordArt 38">
            <a:extLst>
              <a:ext uri="{FF2B5EF4-FFF2-40B4-BE49-F238E27FC236}">
                <a16:creationId xmlns:a16="http://schemas.microsoft.com/office/drawing/2014/main" id="{4CDE0DBA-1D90-450C-B736-027082AF8E76}"/>
              </a:ext>
            </a:extLst>
          </p:cNvPr>
          <p:cNvSpPr>
            <a:spLocks noChangeArrowheads="1" noChangeShapeType="1" noTextEdit="1"/>
          </p:cNvSpPr>
          <p:nvPr/>
        </p:nvSpPr>
        <p:spPr bwMode="auto">
          <a:xfrm>
            <a:off x="8037680" y="1946705"/>
            <a:ext cx="1403350" cy="407988"/>
          </a:xfrm>
          <a:prstGeom prst="rect">
            <a:avLst/>
          </a:prstGeom>
        </p:spPr>
        <p:txBody>
          <a:bodyPr wrap="none" fromWordArt="1">
            <a:prstTxWarp prst="textPlain">
              <a:avLst>
                <a:gd name="adj" fmla="val 50000"/>
              </a:avLst>
            </a:prstTxWarp>
          </a:bodyPr>
          <a:lstStyle/>
          <a:p>
            <a:pPr algn="ctr"/>
            <a:r>
              <a:rPr lang="zh-CN" altLang="en-US" sz="2800" b="1" kern="10">
                <a:ln w="9525">
                  <a:solidFill>
                    <a:srgbClr val="660033"/>
                  </a:solidFill>
                  <a:round/>
                  <a:headEnd/>
                  <a:tailEnd/>
                </a:ln>
                <a:solidFill>
                  <a:srgbClr val="C00000"/>
                </a:solidFill>
                <a:latin typeface="微软雅黑" panose="020B0503020204020204" pitchFamily="34" charset="-122"/>
                <a:ea typeface="微软雅黑" panose="020B0503020204020204" pitchFamily="34" charset="-122"/>
              </a:rPr>
              <a:t>直接影响</a:t>
            </a:r>
          </a:p>
        </p:txBody>
      </p:sp>
      <p:sp>
        <p:nvSpPr>
          <p:cNvPr id="33" name="WordArt 39">
            <a:extLst>
              <a:ext uri="{FF2B5EF4-FFF2-40B4-BE49-F238E27FC236}">
                <a16:creationId xmlns:a16="http://schemas.microsoft.com/office/drawing/2014/main" id="{E6D560D9-355C-48DB-9D41-5E85CAC016DE}"/>
              </a:ext>
            </a:extLst>
          </p:cNvPr>
          <p:cNvSpPr>
            <a:spLocks noChangeArrowheads="1" noChangeShapeType="1" noTextEdit="1"/>
          </p:cNvSpPr>
          <p:nvPr/>
        </p:nvSpPr>
        <p:spPr bwMode="auto">
          <a:xfrm>
            <a:off x="6966118" y="619555"/>
            <a:ext cx="1857375" cy="463550"/>
          </a:xfrm>
          <a:prstGeom prst="rect">
            <a:avLst/>
          </a:prstGeom>
        </p:spPr>
        <p:txBody>
          <a:bodyPr wrap="none" fromWordArt="1">
            <a:prstTxWarp prst="textPlain">
              <a:avLst>
                <a:gd name="adj" fmla="val 50000"/>
              </a:avLst>
            </a:prstTxWarp>
          </a:bodyPr>
          <a:lstStyle/>
          <a:p>
            <a:pPr algn="ctr"/>
            <a:r>
              <a:rPr lang="zh-CN" altLang="en-US" sz="2800" kern="10">
                <a:ln w="18415">
                  <a:solidFill>
                    <a:srgbClr val="FFFFFF"/>
                  </a:solidFill>
                  <a:round/>
                  <a:headEnd/>
                  <a:tailEnd/>
                </a:ln>
                <a:solidFill>
                  <a:srgbClr val="FFFFFF"/>
                </a:solidFill>
                <a:effectLst>
                  <a:outerShdw algn="tl" rotWithShape="0">
                    <a:srgbClr val="000000">
                      <a:alpha val="70000"/>
                    </a:srgbClr>
                  </a:outerShdw>
                </a:effectLst>
                <a:latin typeface="微软雅黑" panose="020B0503020204020204" pitchFamily="34" charset="-122"/>
                <a:ea typeface="微软雅黑" panose="020B0503020204020204" pitchFamily="34" charset="-122"/>
              </a:rPr>
              <a:t>种群数量</a:t>
            </a:r>
          </a:p>
        </p:txBody>
      </p:sp>
      <p:sp>
        <p:nvSpPr>
          <p:cNvPr id="34" name="矩形 33">
            <a:extLst>
              <a:ext uri="{FF2B5EF4-FFF2-40B4-BE49-F238E27FC236}">
                <a16:creationId xmlns:a16="http://schemas.microsoft.com/office/drawing/2014/main" id="{D83C30E9-A5ED-4348-B3BE-60AD81D48D15}"/>
              </a:ext>
            </a:extLst>
          </p:cNvPr>
          <p:cNvSpPr/>
          <p:nvPr/>
        </p:nvSpPr>
        <p:spPr>
          <a:xfrm>
            <a:off x="440194" y="4190646"/>
            <a:ext cx="5124161" cy="1308884"/>
          </a:xfrm>
          <a:prstGeom prst="rect">
            <a:avLst/>
          </a:prstGeom>
        </p:spPr>
        <p:txBody>
          <a:bodyPr wrap="square">
            <a:spAutoFit/>
          </a:bodyPr>
          <a:lstStyle/>
          <a:p>
            <a:pPr marL="285750" indent="-285750">
              <a:lnSpc>
                <a:spcPct val="150000"/>
              </a:lnSpc>
              <a:buFont typeface="Wingdings" panose="05000000000000000000" pitchFamily="2" charset="2"/>
              <a:buChar char="Ø"/>
            </a:pPr>
            <a:r>
              <a:rPr lang="zh-CN" altLang="en-US" sz="2800" b="1" dirty="0">
                <a:latin typeface="微软雅黑" panose="020B0503020204020204" pitchFamily="34" charset="-122"/>
                <a:ea typeface="微软雅黑" panose="020B0503020204020204" pitchFamily="34" charset="-122"/>
              </a:rPr>
              <a:t>群落：同一时间内聚集在一定区域中各种生物种群的集合。</a:t>
            </a:r>
          </a:p>
        </p:txBody>
      </p:sp>
      <p:sp>
        <p:nvSpPr>
          <p:cNvPr id="38" name="灯片编号占位符 37"/>
          <p:cNvSpPr>
            <a:spLocks noGrp="1"/>
          </p:cNvSpPr>
          <p:nvPr>
            <p:ph type="sldNum" sz="quarter" idx="4"/>
          </p:nvPr>
        </p:nvSpPr>
        <p:spPr/>
        <p:txBody>
          <a:bodyPr/>
          <a:lstStyle/>
          <a:p>
            <a:fld id="{522CFB4C-1BF2-45D5-A969-485F8A107DBF}" type="slidenum">
              <a:rPr lang="en-US" altLang="zh-CN" smtClean="0"/>
              <a:pPr/>
              <a:t>45</a:t>
            </a:fld>
            <a:endParaRPr lang="en-US" altLang="zh-CN" dirty="0"/>
          </a:p>
        </p:txBody>
      </p:sp>
    </p:spTree>
    <p:extLst>
      <p:ext uri="{BB962C8B-B14F-4D97-AF65-F5344CB8AC3E}">
        <p14:creationId xmlns:p14="http://schemas.microsoft.com/office/powerpoint/2010/main" val="244188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p:bldP spid="14" grpId="0" animBg="1"/>
      <p:bldP spid="15" grpId="0" animBg="1"/>
      <p:bldP spid="16" grpId="0" animBg="1"/>
      <p:bldP spid="17" grpId="0" animBg="1"/>
      <p:bldP spid="18" grpId="0" animBg="1"/>
      <p:bldP spid="19" grpId="0" animBg="1"/>
      <p:bldP spid="20" grpId="0" animBg="1"/>
      <p:bldP spid="21" grpId="0" animBg="1"/>
      <p:bldP spid="22" grpId="0" animBg="1"/>
      <p:bldP spid="28" grpId="0"/>
      <p:bldP spid="29" grpId="0" animBg="1"/>
      <p:bldP spid="30" grpId="0"/>
      <p:bldP spid="31" grpId="0"/>
      <p:bldP spid="32" grpId="0"/>
      <p:bldP spid="3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132126" y="1653177"/>
            <a:ext cx="10154798" cy="3046988"/>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掌握种群的概念，列举种群的特征；</a:t>
            </a:r>
          </a:p>
          <a:p>
            <a:pPr lvl="1" indent="-285750">
              <a:defRPr/>
            </a:pPr>
            <a:r>
              <a:rPr lang="zh-CN" altLang="en-US" dirty="0"/>
              <a:t>掌握建构种群增长模型的方法并能用数学模型解释种群数量的变化；</a:t>
            </a:r>
            <a:r>
              <a:rPr lang="en-US" altLang="zh-CN" dirty="0"/>
              <a:t>J”</a:t>
            </a:r>
            <a:r>
              <a:rPr lang="zh-CN" altLang="en-US" dirty="0"/>
              <a:t>型和“</a:t>
            </a:r>
            <a:r>
              <a:rPr lang="en-US" altLang="zh-CN" dirty="0"/>
              <a:t>S”</a:t>
            </a:r>
            <a:r>
              <a:rPr lang="zh-CN" altLang="en-US" dirty="0"/>
              <a:t>型增长曲线；</a:t>
            </a:r>
            <a:endParaRPr lang="en-US" altLang="zh-CN" dirty="0"/>
          </a:p>
          <a:p>
            <a:pPr lvl="1" indent="-285750">
              <a:defRPr/>
            </a:pPr>
            <a:r>
              <a:rPr lang="zh-CN" altLang="en-US" dirty="0"/>
              <a:t>掌握</a:t>
            </a:r>
            <a:r>
              <a:rPr lang="en-US" altLang="zh-CN" dirty="0"/>
              <a:t>4</a:t>
            </a:r>
            <a:r>
              <a:rPr lang="zh-CN" altLang="en-US" dirty="0"/>
              <a:t>种种间关系和</a:t>
            </a:r>
            <a:r>
              <a:rPr lang="en-US" altLang="zh-CN" dirty="0"/>
              <a:t>2</a:t>
            </a:r>
            <a:r>
              <a:rPr lang="zh-CN" altLang="en-US" dirty="0"/>
              <a:t>种种内关系。</a:t>
            </a:r>
          </a:p>
        </p:txBody>
      </p:sp>
      <p:sp>
        <p:nvSpPr>
          <p:cNvPr id="4" name="矩形 3">
            <a:extLst>
              <a:ext uri="{FF2B5EF4-FFF2-40B4-BE49-F238E27FC236}">
                <a16:creationId xmlns:a16="http://schemas.microsoft.com/office/drawing/2014/main" id="{E5A5C216-64CF-4F59-8E79-9636E1B4AE96}"/>
              </a:ext>
            </a:extLst>
          </p:cNvPr>
          <p:cNvSpPr/>
          <p:nvPr/>
        </p:nvSpPr>
        <p:spPr>
          <a:xfrm>
            <a:off x="1530007" y="88179"/>
            <a:ext cx="4756430"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6</a:t>
            </a:r>
            <a:r>
              <a:rPr lang="zh-CN" altLang="en-US" sz="4000" b="1" dirty="0">
                <a:latin typeface="微软雅黑" panose="020B0503020204020204" pitchFamily="34" charset="-122"/>
                <a:ea typeface="微软雅黑" panose="020B0503020204020204" pitchFamily="34" charset="-122"/>
              </a:rPr>
              <a:t>章 种群及其动态</a:t>
            </a:r>
            <a:endParaRPr lang="zh-CN" altLang="en-US" sz="4000"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46</a:t>
            </a:fld>
            <a:endParaRPr lang="en-US" altLang="zh-CN" dirty="0"/>
          </a:p>
        </p:txBody>
      </p:sp>
    </p:spTree>
    <p:extLst>
      <p:ext uri="{BB962C8B-B14F-4D97-AF65-F5344CB8AC3E}">
        <p14:creationId xmlns:p14="http://schemas.microsoft.com/office/powerpoint/2010/main" val="344406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7">
            <a:extLst>
              <a:ext uri="{FF2B5EF4-FFF2-40B4-BE49-F238E27FC236}">
                <a16:creationId xmlns:a16="http://schemas.microsoft.com/office/drawing/2014/main" id="{7C32E74D-6E76-4520-8DC8-F7DB6AF05076}"/>
              </a:ext>
            </a:extLst>
          </p:cNvPr>
          <p:cNvGraphicFramePr>
            <a:graphicFrameLocks noGrp="1"/>
          </p:cNvGraphicFramePr>
          <p:nvPr>
            <p:extLst>
              <p:ext uri="{D42A27DB-BD31-4B8C-83A1-F6EECF244321}">
                <p14:modId xmlns:p14="http://schemas.microsoft.com/office/powerpoint/2010/main" val="4213680962"/>
              </p:ext>
            </p:extLst>
          </p:nvPr>
        </p:nvGraphicFramePr>
        <p:xfrm>
          <a:off x="87549" y="165370"/>
          <a:ext cx="12003931" cy="6546715"/>
        </p:xfrm>
        <a:graphic>
          <a:graphicData uri="http://schemas.openxmlformats.org/drawingml/2006/table">
            <a:tbl>
              <a:tblPr firstRow="1" bandRow="1">
                <a:tableStyleId>{F5AB1C69-6EDB-4FF4-983F-18BD219EF322}</a:tableStyleId>
              </a:tblPr>
              <a:tblGrid>
                <a:gridCol w="1682885">
                  <a:extLst>
                    <a:ext uri="{9D8B030D-6E8A-4147-A177-3AD203B41FA5}">
                      <a16:colId xmlns:a16="http://schemas.microsoft.com/office/drawing/2014/main" val="677524960"/>
                    </a:ext>
                  </a:extLst>
                </a:gridCol>
                <a:gridCol w="2101175">
                  <a:extLst>
                    <a:ext uri="{9D8B030D-6E8A-4147-A177-3AD203B41FA5}">
                      <a16:colId xmlns:a16="http://schemas.microsoft.com/office/drawing/2014/main" val="1911053034"/>
                    </a:ext>
                  </a:extLst>
                </a:gridCol>
                <a:gridCol w="2830748">
                  <a:extLst>
                    <a:ext uri="{9D8B030D-6E8A-4147-A177-3AD203B41FA5}">
                      <a16:colId xmlns:a16="http://schemas.microsoft.com/office/drawing/2014/main" val="2737773842"/>
                    </a:ext>
                  </a:extLst>
                </a:gridCol>
                <a:gridCol w="3657600">
                  <a:extLst>
                    <a:ext uri="{9D8B030D-6E8A-4147-A177-3AD203B41FA5}">
                      <a16:colId xmlns:a16="http://schemas.microsoft.com/office/drawing/2014/main" val="2422177152"/>
                    </a:ext>
                  </a:extLst>
                </a:gridCol>
                <a:gridCol w="1731523">
                  <a:extLst>
                    <a:ext uri="{9D8B030D-6E8A-4147-A177-3AD203B41FA5}">
                      <a16:colId xmlns:a16="http://schemas.microsoft.com/office/drawing/2014/main" val="1210856801"/>
                    </a:ext>
                  </a:extLst>
                </a:gridCol>
              </a:tblGrid>
              <a:tr h="130934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zh-CN" altLang="en-US" sz="2800" b="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关系类型</a:t>
                      </a:r>
                      <a:endPar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zh-CN" altLang="en-US"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关系一般特征</a:t>
                      </a:r>
                    </a:p>
                  </a:txBody>
                  <a:tcPr anchor="ctr" horzOverflow="overflow">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微软雅黑" pitchFamily="34" charset="-122"/>
                          <a:ea typeface="微软雅黑" pitchFamily="34" charset="-122"/>
                        </a:rPr>
                        <a:t>能量流动示意图</a:t>
                      </a: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800" b="1" dirty="0">
                          <a:solidFill>
                            <a:schemeClr val="tx1"/>
                          </a:solidFill>
                          <a:latin typeface="微软雅黑" pitchFamily="34" charset="-122"/>
                          <a:ea typeface="微软雅黑" pitchFamily="34" charset="-122"/>
                        </a:rPr>
                        <a:t>数量变化示意图</a:t>
                      </a:r>
                    </a:p>
                  </a:txBody>
                  <a:tcPr anchor="ctr">
                    <a:solidFill>
                      <a:schemeClr val="accent6">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实例</a:t>
                      </a:r>
                    </a:p>
                  </a:txBody>
                  <a:tcPr anchor="ctr">
                    <a:solidFill>
                      <a:schemeClr val="accent6">
                        <a:lumMod val="60000"/>
                        <a:lumOff val="40000"/>
                      </a:schemeClr>
                    </a:solidFill>
                  </a:tcPr>
                </a:tc>
                <a:extLst>
                  <a:ext uri="{0D108BD9-81ED-4DB2-BD59-A6C34878D82A}">
                    <a16:rowId xmlns:a16="http://schemas.microsoft.com/office/drawing/2014/main" val="3485308992"/>
                  </a:ext>
                </a:extLst>
              </a:tr>
              <a:tr h="13093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互利共生</a:t>
                      </a:r>
                    </a:p>
                  </a:txBody>
                  <a:tcPr anchor="ctr">
                    <a:solidFill>
                      <a:schemeClr val="accent6">
                        <a:lumMod val="60000"/>
                        <a:lumOff val="40000"/>
                      </a:schemeClr>
                    </a:solidFill>
                  </a:tcPr>
                </a:tc>
                <a:tc>
                  <a:txBody>
                    <a:bodyPr/>
                    <a:lstStyle/>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彼此有利</a:t>
                      </a:r>
                    </a:p>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相互依存</a:t>
                      </a:r>
                    </a:p>
                  </a:txBody>
                  <a:tcPr anchor="ctr">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微软雅黑" panose="020B0503020204020204" pitchFamily="34" charset="-122"/>
                          <a:ea typeface="微软雅黑" panose="020B0503020204020204" pitchFamily="34" charset="-122"/>
                        </a:rPr>
                        <a:t>地衣、根瘤</a:t>
                      </a:r>
                    </a:p>
                  </a:txBody>
                  <a:tcPr anchor="ctr">
                    <a:solidFill>
                      <a:schemeClr val="accent6">
                        <a:lumMod val="20000"/>
                        <a:lumOff val="80000"/>
                      </a:schemeClr>
                    </a:solidFill>
                  </a:tcPr>
                </a:tc>
                <a:extLst>
                  <a:ext uri="{0D108BD9-81ED-4DB2-BD59-A6C34878D82A}">
                    <a16:rowId xmlns:a16="http://schemas.microsoft.com/office/drawing/2014/main" val="2290521484"/>
                  </a:ext>
                </a:extLst>
              </a:tr>
              <a:tr h="130934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kumimoji="0" lang="zh-CN" altLang="en-US" sz="2400" b="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寄生</a:t>
                      </a:r>
                    </a:p>
                  </a:txBody>
                  <a:tcPr anchor="ctr" horzOverflow="overflow">
                    <a:solidFill>
                      <a:schemeClr val="accent6">
                        <a:lumMod val="60000"/>
                        <a:lumOff val="40000"/>
                      </a:schemeClr>
                    </a:solidFill>
                  </a:tcPr>
                </a:tc>
                <a:tc>
                  <a:txBody>
                    <a:bodyPr/>
                    <a:lstStyle/>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一方有利</a:t>
                      </a:r>
                    </a:p>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一方受害</a:t>
                      </a:r>
                    </a:p>
                  </a:txBody>
                  <a:tcPr anchor="ctr" horzOverflow="overflow">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微软雅黑" panose="020B0503020204020204" pitchFamily="34" charset="-122"/>
                          <a:ea typeface="微软雅黑" panose="020B0503020204020204" pitchFamily="34" charset="-122"/>
                        </a:rPr>
                        <a:t>蛔虫和人</a:t>
                      </a:r>
                    </a:p>
                  </a:txBody>
                  <a:tcPr anchor="ctr">
                    <a:solidFill>
                      <a:schemeClr val="accent6">
                        <a:lumMod val="20000"/>
                        <a:lumOff val="80000"/>
                      </a:schemeClr>
                    </a:solidFill>
                  </a:tcPr>
                </a:tc>
                <a:extLst>
                  <a:ext uri="{0D108BD9-81ED-4DB2-BD59-A6C34878D82A}">
                    <a16:rowId xmlns:a16="http://schemas.microsoft.com/office/drawing/2014/main" val="1849068939"/>
                  </a:ext>
                </a:extLst>
              </a:tr>
              <a:tr h="130934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kumimoji="0" lang="zh-CN" altLang="en-US" sz="2400" b="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竞争</a:t>
                      </a:r>
                    </a:p>
                  </a:txBody>
                  <a:tcPr anchor="ctr" horzOverflow="overflow">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defRPr/>
                      </a:pPr>
                      <a:r>
                        <a:rPr lang="zh-CN" altLang="en-US" sz="2400" b="1" dirty="0">
                          <a:solidFill>
                            <a:schemeClr val="tx1"/>
                          </a:solidFill>
                          <a:latin typeface="微软雅黑" panose="020B0503020204020204" pitchFamily="34" charset="-122"/>
                          <a:ea typeface="微软雅黑" panose="020B0503020204020204" pitchFamily="34" charset="-122"/>
                        </a:rPr>
                        <a:t>彼此抑制</a:t>
                      </a:r>
                    </a:p>
                  </a:txBody>
                  <a:tcPr anchor="ctr" horzOverflow="overflow">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algn="ctr"/>
                      <a:endParaRPr lang="zh-CN" altLang="en-US" sz="2400" b="1">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1" dirty="0">
                          <a:solidFill>
                            <a:schemeClr val="tx1"/>
                          </a:solidFill>
                          <a:latin typeface="微软雅黑" panose="020B0503020204020204" pitchFamily="34" charset="-122"/>
                          <a:ea typeface="微软雅黑" panose="020B0503020204020204" pitchFamily="34" charset="-122"/>
                        </a:rPr>
                        <a:t>水稻和稗草</a:t>
                      </a:r>
                    </a:p>
                  </a:txBody>
                  <a:tcPr anchor="ctr">
                    <a:solidFill>
                      <a:schemeClr val="accent6">
                        <a:lumMod val="20000"/>
                        <a:lumOff val="80000"/>
                      </a:schemeClr>
                    </a:solidFill>
                  </a:tcPr>
                </a:tc>
                <a:extLst>
                  <a:ext uri="{0D108BD9-81ED-4DB2-BD59-A6C34878D82A}">
                    <a16:rowId xmlns:a16="http://schemas.microsoft.com/office/drawing/2014/main" val="344438978"/>
                  </a:ext>
                </a:extLst>
              </a:tr>
              <a:tr h="130934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zh-CN" altLang="en-US" sz="2400" b="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捕食</a:t>
                      </a:r>
                      <a:endParaRPr kumimoji="0" lang="zh-CN" altLang="en-US"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a:txBody>
                  <a:tcPr anchor="ctr" horzOverflow="overflow">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zh-CN" altLang="en-US"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捕食者得利</a:t>
                      </a:r>
                      <a:br>
                        <a:rPr kumimoji="0" lang="zh-CN" altLang="en-US"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br>
                      <a:r>
                        <a:rPr kumimoji="0" lang="zh-CN" altLang="en-US" sz="24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被捕食者有害</a:t>
                      </a:r>
                    </a:p>
                  </a:txBody>
                  <a:tcPr anchor="ctr" horzOverflow="overflow">
                    <a:solidFill>
                      <a:schemeClr val="accent6">
                        <a:lumMod val="20000"/>
                        <a:lumOff val="80000"/>
                      </a:schemeClr>
                    </a:solidFill>
                  </a:tcPr>
                </a:tc>
                <a:tc>
                  <a:txBody>
                    <a:bodyPr/>
                    <a:lstStyle/>
                    <a:p>
                      <a:pPr algn="ctr"/>
                      <a:endParaRPr lang="zh-CN" altLang="en-US" sz="2400" b="1" dirty="0">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algn="ctr"/>
                      <a:endParaRPr lang="zh-CN" altLang="en-US" sz="2400" b="1">
                        <a:solidFill>
                          <a:schemeClr val="tx1"/>
                        </a:solidFill>
                        <a:latin typeface="微软雅黑" panose="020B0503020204020204" pitchFamily="34" charset="-122"/>
                        <a:ea typeface="微软雅黑" panose="020B0503020204020204" pitchFamily="34" charset="-122"/>
                      </a:endParaRPr>
                    </a:p>
                  </a:txBody>
                  <a:tcPr anchor="ctr">
                    <a:solidFill>
                      <a:schemeClr val="accent6">
                        <a:lumMod val="20000"/>
                        <a:lumOff val="80000"/>
                      </a:schemeClr>
                    </a:solidFill>
                  </a:tcPr>
                </a:tc>
                <a:tc>
                  <a:txBody>
                    <a:bodyPr/>
                    <a:lstStyle/>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羊与草</a:t>
                      </a:r>
                    </a:p>
                    <a:p>
                      <a:pPr algn="ctr" eaLnBrk="1" hangingPunct="1">
                        <a:spcBef>
                          <a:spcPct val="0"/>
                        </a:spcBef>
                        <a:buFontTx/>
                        <a:buNone/>
                      </a:pPr>
                      <a:r>
                        <a:rPr lang="zh-CN" altLang="en-US" sz="2400" b="1" dirty="0">
                          <a:solidFill>
                            <a:schemeClr val="tx1"/>
                          </a:solidFill>
                          <a:latin typeface="微软雅黑" panose="020B0503020204020204" pitchFamily="34" charset="-122"/>
                          <a:ea typeface="微软雅黑" panose="020B0503020204020204" pitchFamily="34" charset="-122"/>
                        </a:rPr>
                        <a:t>狼与羊</a:t>
                      </a:r>
                    </a:p>
                  </a:txBody>
                  <a:tcPr anchor="ctr">
                    <a:solidFill>
                      <a:schemeClr val="accent6">
                        <a:lumMod val="20000"/>
                        <a:lumOff val="80000"/>
                      </a:schemeClr>
                    </a:solidFill>
                  </a:tcPr>
                </a:tc>
                <a:extLst>
                  <a:ext uri="{0D108BD9-81ED-4DB2-BD59-A6C34878D82A}">
                    <a16:rowId xmlns:a16="http://schemas.microsoft.com/office/drawing/2014/main" val="1183860315"/>
                  </a:ext>
                </a:extLst>
              </a:tr>
            </a:tbl>
          </a:graphicData>
        </a:graphic>
      </p:graphicFrame>
      <p:pic>
        <p:nvPicPr>
          <p:cNvPr id="26" name="图片 25">
            <a:extLst>
              <a:ext uri="{FF2B5EF4-FFF2-40B4-BE49-F238E27FC236}">
                <a16:creationId xmlns:a16="http://schemas.microsoft.com/office/drawing/2014/main" id="{8F6AE215-D8B2-4682-844C-3421439F5CB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76892" y="1615369"/>
            <a:ext cx="2450944" cy="1050010"/>
          </a:xfrm>
          <a:prstGeom prst="rect">
            <a:avLst/>
          </a:prstGeom>
        </p:spPr>
      </p:pic>
      <p:pic>
        <p:nvPicPr>
          <p:cNvPr id="28" name="图片 27">
            <a:extLst>
              <a:ext uri="{FF2B5EF4-FFF2-40B4-BE49-F238E27FC236}">
                <a16:creationId xmlns:a16="http://schemas.microsoft.com/office/drawing/2014/main" id="{578C63E6-F046-41F4-BCB2-19FC121049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3848" y="1615369"/>
            <a:ext cx="2384008" cy="1050010"/>
          </a:xfrm>
          <a:prstGeom prst="rect">
            <a:avLst/>
          </a:prstGeom>
        </p:spPr>
      </p:pic>
      <p:pic>
        <p:nvPicPr>
          <p:cNvPr id="30" name="图片 29">
            <a:extLst>
              <a:ext uri="{FF2B5EF4-FFF2-40B4-BE49-F238E27FC236}">
                <a16:creationId xmlns:a16="http://schemas.microsoft.com/office/drawing/2014/main" id="{A6A70B08-D9FE-45E1-B34C-0B5CF6210E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5524" y="5535988"/>
            <a:ext cx="2200656" cy="1103376"/>
          </a:xfrm>
          <a:prstGeom prst="rect">
            <a:avLst/>
          </a:prstGeom>
        </p:spPr>
      </p:pic>
      <p:pic>
        <p:nvPicPr>
          <p:cNvPr id="32" name="图片 31">
            <a:extLst>
              <a:ext uri="{FF2B5EF4-FFF2-40B4-BE49-F238E27FC236}">
                <a16:creationId xmlns:a16="http://schemas.microsoft.com/office/drawing/2014/main" id="{E12A681D-CCFC-457C-ADF7-E1B66B2390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6892" y="5537691"/>
            <a:ext cx="2450944" cy="1101673"/>
          </a:xfrm>
          <a:prstGeom prst="rect">
            <a:avLst/>
          </a:prstGeom>
        </p:spPr>
      </p:pic>
      <p:pic>
        <p:nvPicPr>
          <p:cNvPr id="34" name="图片 33">
            <a:extLst>
              <a:ext uri="{FF2B5EF4-FFF2-40B4-BE49-F238E27FC236}">
                <a16:creationId xmlns:a16="http://schemas.microsoft.com/office/drawing/2014/main" id="{DC723CAB-BD8D-4C7A-9207-4FDD4A9E24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5813" y="4211562"/>
            <a:ext cx="1467580" cy="1031069"/>
          </a:xfrm>
          <a:prstGeom prst="rect">
            <a:avLst/>
          </a:prstGeom>
        </p:spPr>
      </p:pic>
      <p:pic>
        <p:nvPicPr>
          <p:cNvPr id="36" name="图片 35">
            <a:extLst>
              <a:ext uri="{FF2B5EF4-FFF2-40B4-BE49-F238E27FC236}">
                <a16:creationId xmlns:a16="http://schemas.microsoft.com/office/drawing/2014/main" id="{7F12A618-7652-43F1-8B0E-CE1A52EC1D9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848275" y="4134254"/>
            <a:ext cx="3320374" cy="1230910"/>
          </a:xfrm>
          <a:prstGeom prst="rect">
            <a:avLst/>
          </a:prstGeom>
        </p:spPr>
      </p:pic>
      <p:pic>
        <p:nvPicPr>
          <p:cNvPr id="38" name="图片 37">
            <a:extLst>
              <a:ext uri="{FF2B5EF4-FFF2-40B4-BE49-F238E27FC236}">
                <a16:creationId xmlns:a16="http://schemas.microsoft.com/office/drawing/2014/main" id="{DE9DBAD5-E8C9-4754-A535-83CE7F4033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22541" y="2916090"/>
            <a:ext cx="1253311" cy="1112854"/>
          </a:xfrm>
          <a:prstGeom prst="rect">
            <a:avLst/>
          </a:prstGeom>
        </p:spPr>
      </p:pic>
      <p:pic>
        <p:nvPicPr>
          <p:cNvPr id="40" name="图片 39">
            <a:extLst>
              <a:ext uri="{FF2B5EF4-FFF2-40B4-BE49-F238E27FC236}">
                <a16:creationId xmlns:a16="http://schemas.microsoft.com/office/drawing/2014/main" id="{10BD5410-841B-408A-837B-00D7B4C2F2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57395" y="2925567"/>
            <a:ext cx="1010461" cy="1103377"/>
          </a:xfrm>
          <a:prstGeom prst="rect">
            <a:avLst/>
          </a:prstGeom>
        </p:spPr>
      </p:pic>
      <p:pic>
        <p:nvPicPr>
          <p:cNvPr id="42" name="图片 41">
            <a:extLst>
              <a:ext uri="{FF2B5EF4-FFF2-40B4-BE49-F238E27FC236}">
                <a16:creationId xmlns:a16="http://schemas.microsoft.com/office/drawing/2014/main" id="{5FD056D2-BBDB-48A2-81DF-3D468FAC558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76892" y="2815656"/>
            <a:ext cx="2012376" cy="1216916"/>
          </a:xfrm>
          <a:prstGeom prst="rect">
            <a:avLst/>
          </a:prstGeom>
        </p:spPr>
      </p:pic>
      <p:sp>
        <p:nvSpPr>
          <p:cNvPr id="5" name="灯片编号占位符 4"/>
          <p:cNvSpPr>
            <a:spLocks noGrp="1"/>
          </p:cNvSpPr>
          <p:nvPr>
            <p:ph type="sldNum" sz="quarter" idx="4"/>
          </p:nvPr>
        </p:nvSpPr>
        <p:spPr/>
        <p:txBody>
          <a:bodyPr/>
          <a:lstStyle/>
          <a:p>
            <a:fld id="{522CFB4C-1BF2-45D5-A969-485F8A107DBF}" type="slidenum">
              <a:rPr lang="en-US" altLang="zh-CN" smtClean="0"/>
              <a:pPr/>
              <a:t>47</a:t>
            </a:fld>
            <a:endParaRPr lang="en-US" altLang="zh-CN" dirty="0"/>
          </a:p>
        </p:txBody>
      </p:sp>
    </p:spTree>
    <p:extLst>
      <p:ext uri="{BB962C8B-B14F-4D97-AF65-F5344CB8AC3E}">
        <p14:creationId xmlns:p14="http://schemas.microsoft.com/office/powerpoint/2010/main" val="1516025602"/>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4756430"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7</a:t>
            </a:r>
            <a:r>
              <a:rPr lang="zh-CN" altLang="en-US" sz="4000" b="1" dirty="0">
                <a:latin typeface="微软雅黑" panose="020B0503020204020204" pitchFamily="34" charset="-122"/>
                <a:ea typeface="微软雅黑" panose="020B0503020204020204" pitchFamily="34" charset="-122"/>
              </a:rPr>
              <a:t>章 群落及其演替</a:t>
            </a:r>
            <a:endParaRPr lang="zh-CN" altLang="en-US" sz="4000" dirty="0">
              <a:latin typeface="微软雅黑" panose="020B0503020204020204" pitchFamily="34" charset="-122"/>
              <a:ea typeface="微软雅黑" panose="020B0503020204020204" pitchFamily="34" charset="-122"/>
            </a:endParaRPr>
          </a:p>
        </p:txBody>
      </p:sp>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1209038" y="1726543"/>
            <a:ext cx="10154798" cy="1569660"/>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掌握群落的概念；</a:t>
            </a:r>
          </a:p>
          <a:p>
            <a:pPr lvl="1" indent="-285750">
              <a:defRPr/>
            </a:pPr>
            <a:r>
              <a:rPr lang="zh-CN" altLang="en-US" dirty="0"/>
              <a:t>了解群落演替的类型，理解群落的演替过程。</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48</a:t>
            </a:fld>
            <a:endParaRPr lang="en-US" altLang="zh-CN" dirty="0"/>
          </a:p>
        </p:txBody>
      </p:sp>
    </p:spTree>
    <p:extLst>
      <p:ext uri="{BB962C8B-B14F-4D97-AF65-F5344CB8AC3E}">
        <p14:creationId xmlns:p14="http://schemas.microsoft.com/office/powerpoint/2010/main" val="3071604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5A5C216-64CF-4F59-8E79-9636E1B4AE96}"/>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rPr>
              <a:t>8</a:t>
            </a:r>
            <a:r>
              <a:rPr lang="zh-CN" altLang="en-US" sz="4000" b="1" dirty="0">
                <a:latin typeface="微软雅黑" panose="020B0503020204020204" pitchFamily="34" charset="-122"/>
                <a:ea typeface="微软雅黑" panose="020B0503020204020204" pitchFamily="34" charset="-122"/>
              </a:rPr>
              <a:t>章 生态系统及其稳定性</a:t>
            </a:r>
          </a:p>
        </p:txBody>
      </p:sp>
      <p:sp>
        <p:nvSpPr>
          <p:cNvPr id="5" name="文本框 2">
            <a:extLst>
              <a:ext uri="{FF2B5EF4-FFF2-40B4-BE49-F238E27FC236}">
                <a16:creationId xmlns:a16="http://schemas.microsoft.com/office/drawing/2014/main" id="{0FDA85B8-1191-419B-8F65-4B466C50D887}"/>
              </a:ext>
            </a:extLst>
          </p:cNvPr>
          <p:cNvSpPr txBox="1">
            <a:spLocks noChangeArrowheads="1"/>
          </p:cNvSpPr>
          <p:nvPr/>
        </p:nvSpPr>
        <p:spPr bwMode="auto">
          <a:xfrm>
            <a:off x="895824" y="1448441"/>
            <a:ext cx="10845462" cy="5175969"/>
          </a:xfrm>
          <a:prstGeom prst="rect">
            <a:avLst/>
          </a:prstGeom>
        </p:spPr>
        <p:txBody>
          <a:bodyPr wrap="square">
            <a:spAutoFit/>
          </a:bodyPr>
          <a:lstStyle>
            <a:defPPr>
              <a:defRPr lang="zh-CN"/>
            </a:defPPr>
            <a:lvl2pPr lvl="1">
              <a:lnSpc>
                <a:spcPct val="150000"/>
              </a:lnSpc>
              <a:buClr>
                <a:schemeClr val="accent2">
                  <a:lumMod val="75000"/>
                </a:schemeClr>
              </a:buClr>
              <a:buFont typeface="Arial" charset="0"/>
              <a:buChar char="●"/>
              <a:defRPr sz="3200" b="1">
                <a:latin typeface="微软雅黑" panose="020B0503020204020204" pitchFamily="34" charset="-122"/>
                <a:ea typeface="微软雅黑" panose="020B0503020204020204" pitchFamily="34" charset="-122"/>
              </a:defRPr>
            </a:lvl2pPr>
          </a:lstStyle>
          <a:p>
            <a:pPr lvl="1" indent="-285750">
              <a:defRPr/>
            </a:pPr>
            <a:r>
              <a:rPr lang="zh-CN" altLang="en-US" dirty="0"/>
              <a:t> 生态系统的结构：</a:t>
            </a:r>
            <a:endParaRPr lang="en-US" altLang="zh-CN" dirty="0"/>
          </a:p>
          <a:p>
            <a:pPr lvl="2" indent="-285750">
              <a:buFont typeface="Arial" panose="020B0604020202020204" pitchFamily="34" charset="0"/>
              <a:buChar char="−"/>
              <a:defRPr/>
            </a:pPr>
            <a:r>
              <a:rPr lang="zh-CN" altLang="en-US" sz="2400" b="1" dirty="0">
                <a:latin typeface="微软雅黑" panose="020B0503020204020204" pitchFamily="34" charset="-122"/>
                <a:ea typeface="微软雅黑" panose="020B0503020204020204" pitchFamily="34" charset="-122"/>
              </a:rPr>
              <a:t>生态系统的组成成分：非生物的物质和能量、生产者、消费者、分解者</a:t>
            </a:r>
          </a:p>
          <a:p>
            <a:pPr lvl="2" indent="-285750">
              <a:buFont typeface="Arial" panose="020B0604020202020204" pitchFamily="34" charset="0"/>
              <a:buChar char="−"/>
              <a:defRPr/>
            </a:pPr>
            <a:r>
              <a:rPr lang="zh-CN" altLang="en-US" sz="2400" b="1" dirty="0">
                <a:latin typeface="微软雅黑" panose="020B0503020204020204" pitchFamily="34" charset="-122"/>
                <a:ea typeface="微软雅黑" panose="020B0503020204020204" pitchFamily="34" charset="-122"/>
              </a:rPr>
              <a:t>营养结构：食物链和食物网</a:t>
            </a:r>
            <a:endParaRPr lang="en-US" altLang="zh-CN" sz="2400" b="1" dirty="0">
              <a:latin typeface="微软雅黑" panose="020B0503020204020204" pitchFamily="34" charset="-122"/>
              <a:ea typeface="微软雅黑" panose="020B0503020204020204" pitchFamily="34" charset="-122"/>
            </a:endParaRPr>
          </a:p>
          <a:p>
            <a:pPr lvl="1" indent="-285750">
              <a:defRPr/>
            </a:pPr>
            <a:r>
              <a:rPr lang="zh-CN" altLang="en-US" dirty="0"/>
              <a:t> 能够分析某一生态系统的组成成分；</a:t>
            </a:r>
          </a:p>
          <a:p>
            <a:pPr lvl="1" indent="-285750">
              <a:defRPr/>
            </a:pPr>
            <a:r>
              <a:rPr lang="zh-CN" altLang="en-US" dirty="0"/>
              <a:t> 掌握生态系统能量流动的过程和特点；</a:t>
            </a:r>
          </a:p>
          <a:p>
            <a:pPr lvl="1" indent="-285750">
              <a:defRPr/>
            </a:pPr>
            <a:r>
              <a:rPr lang="zh-CN" altLang="en-US" dirty="0"/>
              <a:t> 能够判断生态系统中的信息传递种类；</a:t>
            </a:r>
          </a:p>
          <a:p>
            <a:pPr lvl="1" indent="-285750">
              <a:defRPr/>
            </a:pPr>
            <a:r>
              <a:rPr lang="zh-CN" altLang="en-US" dirty="0"/>
              <a:t> 掌握抵抗力稳定性和恢复力稳定性的关系。</a:t>
            </a:r>
          </a:p>
          <a:p>
            <a:pPr lvl="1" indent="-285750">
              <a:defRPr/>
            </a:pPr>
            <a:endParaRPr lang="zh-CN" altLang="en-US" dirty="0"/>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49</a:t>
            </a:fld>
            <a:endParaRPr lang="en-US" altLang="zh-CN" dirty="0"/>
          </a:p>
        </p:txBody>
      </p:sp>
    </p:spTree>
    <p:extLst>
      <p:ext uri="{BB962C8B-B14F-4D97-AF65-F5344CB8AC3E}">
        <p14:creationId xmlns:p14="http://schemas.microsoft.com/office/powerpoint/2010/main" val="2585413"/>
      </p:ext>
    </p:ext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7D50667-A0A6-420F-8F83-D470E90C1A73}"/>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1</a:t>
            </a:r>
            <a:r>
              <a:rPr lang="zh-CN" altLang="en-US" sz="4000" b="1" dirty="0">
                <a:latin typeface="微软雅黑" panose="020B0503020204020204" pitchFamily="34" charset="-122"/>
                <a:ea typeface="微软雅黑" panose="020B0503020204020204" pitchFamily="34" charset="-122"/>
              </a:rPr>
              <a:t>章 人体的内环境与稳态</a:t>
            </a:r>
            <a:endParaRPr lang="zh-CN" altLang="en-US" sz="4000"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EE6DFFF-7AB7-4DCB-8012-08545C1887F6}"/>
              </a:ext>
            </a:extLst>
          </p:cNvPr>
          <p:cNvSpPr/>
          <p:nvPr/>
        </p:nvSpPr>
        <p:spPr>
          <a:xfrm>
            <a:off x="1148111" y="1631710"/>
            <a:ext cx="10038539" cy="2221314"/>
          </a:xfrm>
          <a:prstGeom prst="rect">
            <a:avLst/>
          </a:prstGeom>
        </p:spPr>
        <p:txBody>
          <a:bodyPr wrap="square">
            <a:spAutoFit/>
          </a:bodyPr>
          <a:lstStyle/>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知识点：血液、血清与血浆的区别；</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熟悉体液的概念及组成；</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掌握内环境的组成及各组分之间的相互转化关系；</a:t>
            </a:r>
            <a:endParaRPr lang="en-US" altLang="zh-CN" sz="3200" b="1"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5</a:t>
            </a:fld>
            <a:endParaRPr lang="en-US" altLang="zh-CN" dirty="0"/>
          </a:p>
        </p:txBody>
      </p:sp>
    </p:spTree>
    <p:extLst>
      <p:ext uri="{BB962C8B-B14F-4D97-AF65-F5344CB8AC3E}">
        <p14:creationId xmlns:p14="http://schemas.microsoft.com/office/powerpoint/2010/main" val="379110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2" name="Text Box 4">
            <a:extLst>
              <a:ext uri="{FF2B5EF4-FFF2-40B4-BE49-F238E27FC236}">
                <a16:creationId xmlns:a16="http://schemas.microsoft.com/office/drawing/2014/main" id="{218D3E6D-F2B0-4E12-B20F-328F0D2D586F}"/>
              </a:ext>
            </a:extLst>
          </p:cNvPr>
          <p:cNvSpPr txBox="1">
            <a:spLocks noChangeArrowheads="1"/>
          </p:cNvSpPr>
          <p:nvPr/>
        </p:nvSpPr>
        <p:spPr bwMode="auto">
          <a:xfrm>
            <a:off x="2554288" y="1931988"/>
            <a:ext cx="3111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en-US" altLang="zh-CN" sz="2400" b="1" dirty="0">
                <a:latin typeface="微软雅黑" panose="020B0503020204020204" pitchFamily="34" charset="-122"/>
                <a:ea typeface="微软雅黑" panose="020B0503020204020204" pitchFamily="34" charset="-122"/>
                <a:cs typeface="Times New Roman" panose="02020603050405020304" pitchFamily="18" charset="0"/>
              </a:rPr>
              <a:t>O</a:t>
            </a:r>
            <a:r>
              <a:rPr kumimoji="1" lang="en-US" altLang="zh-CN" sz="2400" b="1" baseline="-25000" dirty="0">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、营养物质</a:t>
            </a:r>
          </a:p>
        </p:txBody>
      </p:sp>
      <p:sp>
        <p:nvSpPr>
          <p:cNvPr id="171013" name="Text Box 5">
            <a:extLst>
              <a:ext uri="{FF2B5EF4-FFF2-40B4-BE49-F238E27FC236}">
                <a16:creationId xmlns:a16="http://schemas.microsoft.com/office/drawing/2014/main" id="{B01BC7EB-8BD1-4848-BBC0-C6161424C5D5}"/>
              </a:ext>
            </a:extLst>
          </p:cNvPr>
          <p:cNvSpPr txBox="1">
            <a:spLocks noChangeArrowheads="1"/>
          </p:cNvSpPr>
          <p:nvPr/>
        </p:nvSpPr>
        <p:spPr bwMode="auto">
          <a:xfrm>
            <a:off x="2773364" y="2589213"/>
            <a:ext cx="2663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en-US" altLang="zh-CN" sz="2400" b="1"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CO</a:t>
            </a:r>
            <a:r>
              <a:rPr kumimoji="1" lang="en-US" altLang="zh-CN" sz="2400" b="1" baseline="-25000"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400" b="1"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、代谢产物</a:t>
            </a:r>
          </a:p>
        </p:txBody>
      </p:sp>
      <p:sp>
        <p:nvSpPr>
          <p:cNvPr id="20484" name="Text Box 15">
            <a:extLst>
              <a:ext uri="{FF2B5EF4-FFF2-40B4-BE49-F238E27FC236}">
                <a16:creationId xmlns:a16="http://schemas.microsoft.com/office/drawing/2014/main" id="{CE5FF0B8-1B71-4133-95AC-ED56972F7A89}"/>
              </a:ext>
            </a:extLst>
          </p:cNvPr>
          <p:cNvSpPr txBox="1">
            <a:spLocks noChangeArrowheads="1"/>
          </p:cNvSpPr>
          <p:nvPr/>
        </p:nvSpPr>
        <p:spPr bwMode="auto">
          <a:xfrm>
            <a:off x="5803901" y="3587751"/>
            <a:ext cx="24495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kumimoji="1" lang="zh-CN" altLang="en-US" sz="2400" b="1" dirty="0">
                <a:solidFill>
                  <a:srgbClr val="000000"/>
                </a:solidFill>
                <a:latin typeface="微软雅黑" panose="020B0503020204020204" pitchFamily="34" charset="-122"/>
                <a:ea typeface="微软雅黑" panose="020B0503020204020204" pitchFamily="34" charset="-122"/>
              </a:rPr>
              <a:t>（毛细淋巴管壁）</a:t>
            </a:r>
          </a:p>
        </p:txBody>
      </p:sp>
      <p:sp>
        <p:nvSpPr>
          <p:cNvPr id="171024" name="Text Box 16">
            <a:extLst>
              <a:ext uri="{FF2B5EF4-FFF2-40B4-BE49-F238E27FC236}">
                <a16:creationId xmlns:a16="http://schemas.microsoft.com/office/drawing/2014/main" id="{7D5E3E65-2C45-4611-9754-6788571E0347}"/>
              </a:ext>
            </a:extLst>
          </p:cNvPr>
          <p:cNvSpPr txBox="1">
            <a:spLocks noChangeArrowheads="1"/>
          </p:cNvSpPr>
          <p:nvPr/>
        </p:nvSpPr>
        <p:spPr bwMode="auto">
          <a:xfrm>
            <a:off x="2992438" y="3587751"/>
            <a:ext cx="2449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zh-CN" altLang="en-US" sz="2400" b="1" dirty="0">
                <a:solidFill>
                  <a:srgbClr val="C00000"/>
                </a:solidFill>
                <a:latin typeface="微软雅黑" panose="020B0503020204020204" pitchFamily="34" charset="-122"/>
                <a:ea typeface="微软雅黑" panose="020B0503020204020204" pitchFamily="34" charset="-122"/>
              </a:rPr>
              <a:t>淋巴循环</a:t>
            </a:r>
          </a:p>
        </p:txBody>
      </p:sp>
      <p:sp>
        <p:nvSpPr>
          <p:cNvPr id="171025" name="Text Box 17">
            <a:extLst>
              <a:ext uri="{FF2B5EF4-FFF2-40B4-BE49-F238E27FC236}">
                <a16:creationId xmlns:a16="http://schemas.microsoft.com/office/drawing/2014/main" id="{C759D216-3346-407E-9369-A37AE4236276}"/>
              </a:ext>
            </a:extLst>
          </p:cNvPr>
          <p:cNvSpPr txBox="1">
            <a:spLocks noChangeArrowheads="1"/>
          </p:cNvSpPr>
          <p:nvPr/>
        </p:nvSpPr>
        <p:spPr bwMode="auto">
          <a:xfrm>
            <a:off x="2065978" y="4282313"/>
            <a:ext cx="18716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zh-CN" altLang="en-US" sz="2400" b="1" dirty="0">
                <a:solidFill>
                  <a:srgbClr val="002060"/>
                </a:solidFill>
                <a:latin typeface="微软雅黑" panose="020B0503020204020204" pitchFamily="34" charset="-122"/>
                <a:ea typeface="微软雅黑" panose="020B0503020204020204" pitchFamily="34" charset="-122"/>
              </a:rPr>
              <a:t>左右锁骨下静脉</a:t>
            </a:r>
          </a:p>
        </p:txBody>
      </p:sp>
      <p:sp>
        <p:nvSpPr>
          <p:cNvPr id="171028" name="Text Box 20">
            <a:extLst>
              <a:ext uri="{FF2B5EF4-FFF2-40B4-BE49-F238E27FC236}">
                <a16:creationId xmlns:a16="http://schemas.microsoft.com/office/drawing/2014/main" id="{DCB8E5F9-A275-4AE2-BADB-B82CFB9D5CF9}"/>
              </a:ext>
            </a:extLst>
          </p:cNvPr>
          <p:cNvSpPr txBox="1">
            <a:spLocks noChangeArrowheads="1"/>
          </p:cNvSpPr>
          <p:nvPr/>
        </p:nvSpPr>
        <p:spPr bwMode="auto">
          <a:xfrm>
            <a:off x="2778126" y="1165226"/>
            <a:ext cx="2309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Clr>
                <a:schemeClr val="hlink"/>
              </a:buClr>
              <a:buFont typeface="Wingdings" panose="05000000000000000000" pitchFamily="2" charset="2"/>
              <a:buNone/>
            </a:pPr>
            <a:r>
              <a:rPr lang="zh-CN" altLang="en-US" sz="2400" b="1" dirty="0">
                <a:solidFill>
                  <a:srgbClr val="000000"/>
                </a:solidFill>
                <a:latin typeface="微软雅黑" panose="020B0503020204020204" pitchFamily="34" charset="-122"/>
                <a:ea typeface="微软雅黑" panose="020B0503020204020204" pitchFamily="34" charset="-122"/>
              </a:rPr>
              <a:t>（毛细血管壁）</a:t>
            </a:r>
          </a:p>
        </p:txBody>
      </p:sp>
      <p:sp>
        <p:nvSpPr>
          <p:cNvPr id="171030" name="Text Box 22">
            <a:extLst>
              <a:ext uri="{FF2B5EF4-FFF2-40B4-BE49-F238E27FC236}">
                <a16:creationId xmlns:a16="http://schemas.microsoft.com/office/drawing/2014/main" id="{7008225C-0D48-4249-83E8-86280E1B53C1}"/>
              </a:ext>
            </a:extLst>
          </p:cNvPr>
          <p:cNvSpPr txBox="1">
            <a:spLocks noChangeArrowheads="1"/>
          </p:cNvSpPr>
          <p:nvPr/>
        </p:nvSpPr>
        <p:spPr bwMode="auto">
          <a:xfrm>
            <a:off x="6643689" y="1201738"/>
            <a:ext cx="1944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
                <a:schemeClr val="hlink"/>
              </a:buClr>
              <a:buFont typeface="Wingdings" panose="05000000000000000000" pitchFamily="2" charset="2"/>
              <a:buNone/>
            </a:pPr>
            <a:r>
              <a:rPr lang="zh-CN" altLang="en-US" sz="2400" b="1" dirty="0">
                <a:solidFill>
                  <a:srgbClr val="000000"/>
                </a:solidFill>
                <a:latin typeface="微软雅黑" panose="020B0503020204020204" pitchFamily="34" charset="-122"/>
                <a:ea typeface="微软雅黑" panose="020B0503020204020204" pitchFamily="34" charset="-122"/>
              </a:rPr>
              <a:t>（细胞膜）</a:t>
            </a:r>
          </a:p>
        </p:txBody>
      </p:sp>
      <p:sp>
        <p:nvSpPr>
          <p:cNvPr id="2" name="圆角矩形 1">
            <a:extLst>
              <a:ext uri="{FF2B5EF4-FFF2-40B4-BE49-F238E27FC236}">
                <a16:creationId xmlns:a16="http://schemas.microsoft.com/office/drawing/2014/main" id="{717BC5C1-D6E1-4D4C-879A-544A238442BF}"/>
              </a:ext>
            </a:extLst>
          </p:cNvPr>
          <p:cNvSpPr/>
          <p:nvPr/>
        </p:nvSpPr>
        <p:spPr bwMode="auto">
          <a:xfrm>
            <a:off x="1951772" y="1749370"/>
            <a:ext cx="774771" cy="1334052"/>
          </a:xfrm>
          <a:prstGeom prst="roundRect">
            <a:avLst/>
          </a:prstGeom>
          <a:solidFill>
            <a:srgbClr val="C00000"/>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3600" b="1" dirty="0">
                <a:solidFill>
                  <a:schemeClr val="bg1"/>
                </a:solidFill>
                <a:latin typeface="微软雅黑" panose="020B0503020204020204" pitchFamily="34" charset="-122"/>
                <a:ea typeface="微软雅黑" panose="020B0503020204020204" pitchFamily="34" charset="-122"/>
              </a:rPr>
              <a:t>血浆</a:t>
            </a:r>
          </a:p>
        </p:txBody>
      </p:sp>
      <p:sp>
        <p:nvSpPr>
          <p:cNvPr id="26" name="圆角矩形 25">
            <a:extLst>
              <a:ext uri="{FF2B5EF4-FFF2-40B4-BE49-F238E27FC236}">
                <a16:creationId xmlns:a16="http://schemas.microsoft.com/office/drawing/2014/main" id="{E990DC6C-1BD0-4D9C-AE0A-96600BE1FAA0}"/>
              </a:ext>
            </a:extLst>
          </p:cNvPr>
          <p:cNvSpPr/>
          <p:nvPr/>
        </p:nvSpPr>
        <p:spPr bwMode="auto">
          <a:xfrm>
            <a:off x="5484010" y="1588308"/>
            <a:ext cx="739782" cy="1565062"/>
          </a:xfrm>
          <a:prstGeom prst="roundRect">
            <a:avLst/>
          </a:prstGeom>
          <a:solidFill>
            <a:srgbClr val="002060"/>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3200" b="1" dirty="0">
                <a:solidFill>
                  <a:schemeClr val="bg1"/>
                </a:solidFill>
                <a:latin typeface="微软雅黑" panose="020B0503020204020204" pitchFamily="34" charset="-122"/>
                <a:ea typeface="微软雅黑" panose="020B0503020204020204" pitchFamily="34" charset="-122"/>
              </a:rPr>
              <a:t>组织液</a:t>
            </a:r>
          </a:p>
        </p:txBody>
      </p:sp>
      <p:sp>
        <p:nvSpPr>
          <p:cNvPr id="27" name="圆角矩形 26">
            <a:extLst>
              <a:ext uri="{FF2B5EF4-FFF2-40B4-BE49-F238E27FC236}">
                <a16:creationId xmlns:a16="http://schemas.microsoft.com/office/drawing/2014/main" id="{220532C8-6C6C-4443-89B7-453E9FF933A0}"/>
              </a:ext>
            </a:extLst>
          </p:cNvPr>
          <p:cNvSpPr/>
          <p:nvPr/>
        </p:nvSpPr>
        <p:spPr bwMode="auto">
          <a:xfrm>
            <a:off x="5329226" y="4852975"/>
            <a:ext cx="1188000" cy="720000"/>
          </a:xfrm>
          <a:prstGeom prst="roundRect">
            <a:avLst/>
          </a:prstGeom>
          <a:solidFill>
            <a:srgbClr val="002600"/>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3200" b="1" dirty="0">
                <a:solidFill>
                  <a:schemeClr val="bg1"/>
                </a:solidFill>
                <a:latin typeface="微软雅黑" panose="020B0503020204020204" pitchFamily="34" charset="-122"/>
                <a:ea typeface="微软雅黑" panose="020B0503020204020204" pitchFamily="34" charset="-122"/>
              </a:rPr>
              <a:t>淋巴</a:t>
            </a:r>
          </a:p>
        </p:txBody>
      </p:sp>
      <p:sp>
        <p:nvSpPr>
          <p:cNvPr id="28" name="Text Box 4">
            <a:extLst>
              <a:ext uri="{FF2B5EF4-FFF2-40B4-BE49-F238E27FC236}">
                <a16:creationId xmlns:a16="http://schemas.microsoft.com/office/drawing/2014/main" id="{1B79C96A-F92A-448B-B612-69ABC4BBE122}"/>
              </a:ext>
            </a:extLst>
          </p:cNvPr>
          <p:cNvSpPr txBox="1">
            <a:spLocks noChangeArrowheads="1"/>
          </p:cNvSpPr>
          <p:nvPr/>
        </p:nvSpPr>
        <p:spPr bwMode="auto">
          <a:xfrm>
            <a:off x="6242051" y="1895476"/>
            <a:ext cx="274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en-US" altLang="zh-CN" sz="2400" b="1">
                <a:latin typeface="微软雅黑" panose="020B0503020204020204" pitchFamily="34" charset="-122"/>
                <a:ea typeface="微软雅黑" panose="020B0503020204020204" pitchFamily="34" charset="-122"/>
                <a:cs typeface="Times New Roman" panose="02020603050405020304" pitchFamily="18" charset="0"/>
              </a:rPr>
              <a:t>O</a:t>
            </a:r>
            <a:r>
              <a:rPr kumimoji="1" lang="en-US" altLang="zh-CN" sz="2400" b="1" baseline="-25000">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400" b="1">
                <a:latin typeface="微软雅黑" panose="020B0503020204020204" pitchFamily="34" charset="-122"/>
                <a:ea typeface="微软雅黑" panose="020B0503020204020204" pitchFamily="34" charset="-122"/>
                <a:cs typeface="Times New Roman" panose="02020603050405020304" pitchFamily="18" charset="0"/>
              </a:rPr>
              <a:t>、营养物质</a:t>
            </a:r>
          </a:p>
        </p:txBody>
      </p:sp>
      <p:sp>
        <p:nvSpPr>
          <p:cNvPr id="29" name="Text Box 5">
            <a:extLst>
              <a:ext uri="{FF2B5EF4-FFF2-40B4-BE49-F238E27FC236}">
                <a16:creationId xmlns:a16="http://schemas.microsoft.com/office/drawing/2014/main" id="{6833D0F8-408E-4599-9A6C-F837459BBDFF}"/>
              </a:ext>
            </a:extLst>
          </p:cNvPr>
          <p:cNvSpPr txBox="1">
            <a:spLocks noChangeArrowheads="1"/>
          </p:cNvSpPr>
          <p:nvPr/>
        </p:nvSpPr>
        <p:spPr bwMode="auto">
          <a:xfrm>
            <a:off x="6315076" y="2565401"/>
            <a:ext cx="2663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kumimoji="1" lang="en-US" altLang="zh-CN" sz="2400" b="1">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CO</a:t>
            </a:r>
            <a:r>
              <a:rPr kumimoji="1" lang="en-US" altLang="zh-CN" sz="2400" b="1" baseline="-2500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2</a:t>
            </a:r>
            <a:r>
              <a:rPr kumimoji="1" lang="zh-CN" altLang="en-US" sz="2400" b="1">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、代谢产物</a:t>
            </a:r>
          </a:p>
        </p:txBody>
      </p:sp>
      <p:cxnSp>
        <p:nvCxnSpPr>
          <p:cNvPr id="34" name="直接箭头连接符 33">
            <a:extLst>
              <a:ext uri="{FF2B5EF4-FFF2-40B4-BE49-F238E27FC236}">
                <a16:creationId xmlns:a16="http://schemas.microsoft.com/office/drawing/2014/main" id="{EF9C2CEE-9CA5-4C13-BD7B-E45DC4F4636E}"/>
              </a:ext>
            </a:extLst>
          </p:cNvPr>
          <p:cNvCxnSpPr>
            <a:cxnSpLocks noChangeShapeType="1"/>
          </p:cNvCxnSpPr>
          <p:nvPr/>
        </p:nvCxnSpPr>
        <p:spPr bwMode="auto">
          <a:xfrm flipV="1">
            <a:off x="6278563" y="2370138"/>
            <a:ext cx="2628900" cy="36512"/>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36" name="圆角矩形 35">
            <a:extLst>
              <a:ext uri="{FF2B5EF4-FFF2-40B4-BE49-F238E27FC236}">
                <a16:creationId xmlns:a16="http://schemas.microsoft.com/office/drawing/2014/main" id="{295FC7AF-C467-453E-A38B-349965C4A69B}"/>
              </a:ext>
            </a:extLst>
          </p:cNvPr>
          <p:cNvSpPr/>
          <p:nvPr/>
        </p:nvSpPr>
        <p:spPr bwMode="auto">
          <a:xfrm>
            <a:off x="8988426" y="1840653"/>
            <a:ext cx="1149828" cy="1151486"/>
          </a:xfrm>
          <a:prstGeom prst="roundRect">
            <a:avLst/>
          </a:prstGeom>
          <a:solidFill>
            <a:srgbClr val="8E4700"/>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a:lstStyle/>
          <a:p>
            <a:pPr algn="ctr">
              <a:defRPr/>
            </a:pPr>
            <a:r>
              <a:rPr lang="zh-CN" altLang="en-US" sz="3200" b="1" dirty="0">
                <a:solidFill>
                  <a:schemeClr val="bg1"/>
                </a:solidFill>
                <a:latin typeface="微软雅黑" panose="020B0503020204020204" pitchFamily="34" charset="-122"/>
                <a:ea typeface="微软雅黑" panose="020B0503020204020204" pitchFamily="34" charset="-122"/>
              </a:rPr>
              <a:t>细胞内液</a:t>
            </a:r>
          </a:p>
        </p:txBody>
      </p:sp>
      <p:cxnSp>
        <p:nvCxnSpPr>
          <p:cNvPr id="38" name="直接箭头连接符 37">
            <a:extLst>
              <a:ext uri="{FF2B5EF4-FFF2-40B4-BE49-F238E27FC236}">
                <a16:creationId xmlns:a16="http://schemas.microsoft.com/office/drawing/2014/main" id="{E75BA2F2-1119-450A-A74B-9E04D06EE550}"/>
              </a:ext>
            </a:extLst>
          </p:cNvPr>
          <p:cNvCxnSpPr>
            <a:cxnSpLocks noChangeShapeType="1"/>
          </p:cNvCxnSpPr>
          <p:nvPr/>
        </p:nvCxnSpPr>
        <p:spPr bwMode="auto">
          <a:xfrm rot="10800000" flipV="1">
            <a:off x="6256338" y="2524126"/>
            <a:ext cx="2628900" cy="36513"/>
          </a:xfrm>
          <a:prstGeom prst="straightConnector1">
            <a:avLst/>
          </a:prstGeom>
          <a:noFill/>
          <a:ln w="28575" algn="ctr">
            <a:solidFill>
              <a:srgbClr val="002060"/>
            </a:solidFill>
            <a:round/>
            <a:headEnd/>
            <a:tailEnd type="arrow" w="med" len="med"/>
          </a:ln>
          <a:extLst>
            <a:ext uri="{909E8E84-426E-40DD-AFC4-6F175D3DCCD1}">
              <a14:hiddenFill xmlns:a14="http://schemas.microsoft.com/office/drawing/2010/main">
                <a:noFill/>
              </a14:hiddenFill>
            </a:ext>
          </a:extLst>
        </p:spPr>
      </p:cxnSp>
      <p:cxnSp>
        <p:nvCxnSpPr>
          <p:cNvPr id="39" name="直接箭头连接符 38">
            <a:extLst>
              <a:ext uri="{FF2B5EF4-FFF2-40B4-BE49-F238E27FC236}">
                <a16:creationId xmlns:a16="http://schemas.microsoft.com/office/drawing/2014/main" id="{345FD963-1AEF-4846-9A73-420313900C1B}"/>
              </a:ext>
            </a:extLst>
          </p:cNvPr>
          <p:cNvCxnSpPr>
            <a:cxnSpLocks noChangeShapeType="1"/>
          </p:cNvCxnSpPr>
          <p:nvPr/>
        </p:nvCxnSpPr>
        <p:spPr bwMode="auto">
          <a:xfrm rot="10800000" flipV="1">
            <a:off x="2736850" y="2516188"/>
            <a:ext cx="2628900" cy="36512"/>
          </a:xfrm>
          <a:prstGeom prst="straightConnector1">
            <a:avLst/>
          </a:prstGeom>
          <a:noFill/>
          <a:ln w="28575" algn="ctr">
            <a:solidFill>
              <a:srgbClr val="002060"/>
            </a:solidFill>
            <a:round/>
            <a:headEnd/>
            <a:tailEnd type="arrow" w="med" len="med"/>
          </a:ln>
          <a:extLst>
            <a:ext uri="{909E8E84-426E-40DD-AFC4-6F175D3DCCD1}">
              <a14:hiddenFill xmlns:a14="http://schemas.microsoft.com/office/drawing/2010/main">
                <a:noFill/>
              </a14:hiddenFill>
            </a:ext>
          </a:extLst>
        </p:spPr>
      </p:cxnSp>
      <p:cxnSp>
        <p:nvCxnSpPr>
          <p:cNvPr id="40" name="直接箭头连接符 39">
            <a:extLst>
              <a:ext uri="{FF2B5EF4-FFF2-40B4-BE49-F238E27FC236}">
                <a16:creationId xmlns:a16="http://schemas.microsoft.com/office/drawing/2014/main" id="{9A400FF0-3A11-4CA1-96A1-DC56AF3CBC1A}"/>
              </a:ext>
            </a:extLst>
          </p:cNvPr>
          <p:cNvCxnSpPr>
            <a:cxnSpLocks noChangeShapeType="1"/>
          </p:cNvCxnSpPr>
          <p:nvPr/>
        </p:nvCxnSpPr>
        <p:spPr bwMode="auto">
          <a:xfrm flipV="1">
            <a:off x="2773363" y="2370138"/>
            <a:ext cx="2628900" cy="36512"/>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2" name="直接箭头连接符 41">
            <a:extLst>
              <a:ext uri="{FF2B5EF4-FFF2-40B4-BE49-F238E27FC236}">
                <a16:creationId xmlns:a16="http://schemas.microsoft.com/office/drawing/2014/main" id="{F8ACDAEC-1006-4272-B4D2-EAF2AF4517C3}"/>
              </a:ext>
            </a:extLst>
          </p:cNvPr>
          <p:cNvCxnSpPr>
            <a:cxnSpLocks noChangeShapeType="1"/>
          </p:cNvCxnSpPr>
          <p:nvPr/>
        </p:nvCxnSpPr>
        <p:spPr bwMode="auto">
          <a:xfrm rot="5400000">
            <a:off x="5108576" y="4013201"/>
            <a:ext cx="1535112" cy="1587"/>
          </a:xfrm>
          <a:prstGeom prst="straightConnector1">
            <a:avLst/>
          </a:prstGeom>
          <a:noFill/>
          <a:ln w="28575" algn="ctr">
            <a:solidFill>
              <a:srgbClr val="002060"/>
            </a:solidFill>
            <a:round/>
            <a:headEnd/>
            <a:tailEnd type="arrow" w="med" len="med"/>
          </a:ln>
          <a:extLst>
            <a:ext uri="{909E8E84-426E-40DD-AFC4-6F175D3DCCD1}">
              <a14:hiddenFill xmlns:a14="http://schemas.microsoft.com/office/drawing/2010/main">
                <a:noFill/>
              </a14:hiddenFill>
            </a:ext>
          </a:extLst>
        </p:spPr>
      </p:cxnSp>
      <p:cxnSp>
        <p:nvCxnSpPr>
          <p:cNvPr id="44" name="直接箭头连接符 43">
            <a:extLst>
              <a:ext uri="{FF2B5EF4-FFF2-40B4-BE49-F238E27FC236}">
                <a16:creationId xmlns:a16="http://schemas.microsoft.com/office/drawing/2014/main" id="{754669BF-23F4-479D-8797-C31329FF2710}"/>
              </a:ext>
            </a:extLst>
          </p:cNvPr>
          <p:cNvCxnSpPr>
            <a:cxnSpLocks noChangeShapeType="1"/>
          </p:cNvCxnSpPr>
          <p:nvPr/>
        </p:nvCxnSpPr>
        <p:spPr bwMode="auto">
          <a:xfrm rot="10800000">
            <a:off x="2408238" y="3209926"/>
            <a:ext cx="2774950" cy="1935163"/>
          </a:xfrm>
          <a:prstGeom prst="straightConnector1">
            <a:avLst/>
          </a:prstGeom>
          <a:noFill/>
          <a:ln w="28575" algn="ctr">
            <a:solidFill>
              <a:srgbClr val="002600"/>
            </a:solidFill>
            <a:round/>
            <a:headEnd/>
            <a:tailEnd type="arrow" w="med" len="med"/>
          </a:ln>
          <a:extLst>
            <a:ext uri="{909E8E84-426E-40DD-AFC4-6F175D3DCCD1}">
              <a14:hiddenFill xmlns:a14="http://schemas.microsoft.com/office/drawing/2010/main">
                <a:noFill/>
              </a14:hiddenFill>
            </a:ext>
          </a:extLst>
        </p:spPr>
      </p:cxnSp>
      <p:sp>
        <p:nvSpPr>
          <p:cNvPr id="45" name="Text Box 17">
            <a:extLst>
              <a:ext uri="{FF2B5EF4-FFF2-40B4-BE49-F238E27FC236}">
                <a16:creationId xmlns:a16="http://schemas.microsoft.com/office/drawing/2014/main" id="{4FA860CE-AE0C-4CD3-A7DF-DED024CF00C4}"/>
              </a:ext>
            </a:extLst>
          </p:cNvPr>
          <p:cNvSpPr txBox="1">
            <a:spLocks noChangeArrowheads="1"/>
          </p:cNvSpPr>
          <p:nvPr/>
        </p:nvSpPr>
        <p:spPr bwMode="auto">
          <a:xfrm>
            <a:off x="3222625" y="1588308"/>
            <a:ext cx="1511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zh-CN"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0.5%-2%</a:t>
            </a:r>
          </a:p>
        </p:txBody>
      </p:sp>
      <p:sp>
        <p:nvSpPr>
          <p:cNvPr id="46" name="Text Box 18">
            <a:extLst>
              <a:ext uri="{FF2B5EF4-FFF2-40B4-BE49-F238E27FC236}">
                <a16:creationId xmlns:a16="http://schemas.microsoft.com/office/drawing/2014/main" id="{82814AC4-2A87-4CE1-A214-02122E4D6042}"/>
              </a:ext>
            </a:extLst>
          </p:cNvPr>
          <p:cNvSpPr txBox="1">
            <a:spLocks noChangeArrowheads="1"/>
          </p:cNvSpPr>
          <p:nvPr/>
        </p:nvSpPr>
        <p:spPr bwMode="auto">
          <a:xfrm>
            <a:off x="3765948" y="3046413"/>
            <a:ext cx="742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CN" sz="2000" b="1"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90%</a:t>
            </a:r>
          </a:p>
        </p:txBody>
      </p:sp>
      <p:sp>
        <p:nvSpPr>
          <p:cNvPr id="47" name="Text Box 19">
            <a:extLst>
              <a:ext uri="{FF2B5EF4-FFF2-40B4-BE49-F238E27FC236}">
                <a16:creationId xmlns:a16="http://schemas.microsoft.com/office/drawing/2014/main" id="{4A071926-AFF4-4BC4-948D-53399B5D8591}"/>
              </a:ext>
            </a:extLst>
          </p:cNvPr>
          <p:cNvSpPr txBox="1">
            <a:spLocks noChangeArrowheads="1"/>
          </p:cNvSpPr>
          <p:nvPr/>
        </p:nvSpPr>
        <p:spPr bwMode="auto">
          <a:xfrm>
            <a:off x="5183188" y="3611563"/>
            <a:ext cx="7429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CN" sz="2000" b="1" dirty="0">
                <a:solidFill>
                  <a:srgbClr val="002060"/>
                </a:solidFill>
                <a:latin typeface="微软雅黑" panose="020B0503020204020204" pitchFamily="34" charset="-122"/>
                <a:ea typeface="微软雅黑" panose="020B0503020204020204" pitchFamily="34" charset="-122"/>
                <a:cs typeface="Times New Roman" panose="02020603050405020304" pitchFamily="18" charset="0"/>
              </a:rPr>
              <a:t>10%</a:t>
            </a: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6</a:t>
            </a:fld>
            <a:endParaRPr lang="en-US" altLang="zh-CN"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6" fill="hold"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strips(downRight)">
                                      <p:cBhvr>
                                        <p:cTn id="14" dur="500"/>
                                        <p:tgtEl>
                                          <p:spTgt spid="40"/>
                                        </p:tgtEl>
                                      </p:cBhvr>
                                    </p:animEffect>
                                  </p:childTnLst>
                                </p:cTn>
                              </p:par>
                              <p:par>
                                <p:cTn id="15" presetID="18" presetClass="entr" presetSubtype="6" fill="hold" grpId="0" nodeType="withEffect">
                                  <p:stCondLst>
                                    <p:cond delay="0"/>
                                  </p:stCondLst>
                                  <p:childTnLst>
                                    <p:set>
                                      <p:cBhvr>
                                        <p:cTn id="16" dur="1" fill="hold">
                                          <p:stCondLst>
                                            <p:cond delay="0"/>
                                          </p:stCondLst>
                                        </p:cTn>
                                        <p:tgtEl>
                                          <p:spTgt spid="171012"/>
                                        </p:tgtEl>
                                        <p:attrNameLst>
                                          <p:attrName>style.visibility</p:attrName>
                                        </p:attrNameLst>
                                      </p:cBhvr>
                                      <p:to>
                                        <p:strVal val="visible"/>
                                      </p:to>
                                    </p:set>
                                    <p:animEffect transition="in" filter="strips(downRight)">
                                      <p:cBhvr>
                                        <p:cTn id="17" dur="500"/>
                                        <p:tgtEl>
                                          <p:spTgt spid="1710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102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8" presetClass="entr" presetSubtype="6"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strips(downRight)">
                                      <p:cBhvr>
                                        <p:cTn id="33" dur="500"/>
                                        <p:tgtEl>
                                          <p:spTgt spid="34"/>
                                        </p:tgtEl>
                                      </p:cBhvr>
                                    </p:animEffect>
                                  </p:childTnLst>
                                </p:cTn>
                              </p:par>
                              <p:par>
                                <p:cTn id="34" presetID="18" presetClass="entr" presetSubtype="6"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strips(downRight)">
                                      <p:cBhvr>
                                        <p:cTn id="36" dur="500"/>
                                        <p:tgtEl>
                                          <p:spTgt spid="2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1030"/>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3" presetClass="entr" presetSubtype="0"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p:cTn id="45" dur="500" fill="hold"/>
                                        <p:tgtEl>
                                          <p:spTgt spid="36"/>
                                        </p:tgtEl>
                                        <p:attrNameLst>
                                          <p:attrName>ppt_w</p:attrName>
                                        </p:attrNameLst>
                                      </p:cBhvr>
                                      <p:tavLst>
                                        <p:tav tm="0">
                                          <p:val>
                                            <p:fltVal val="0"/>
                                          </p:val>
                                        </p:tav>
                                        <p:tav tm="100000">
                                          <p:val>
                                            <p:strVal val="#ppt_w"/>
                                          </p:val>
                                        </p:tav>
                                      </p:tavLst>
                                    </p:anim>
                                    <p:anim calcmode="lin" valueType="num">
                                      <p:cBhvr>
                                        <p:cTn id="46" dur="500" fill="hold"/>
                                        <p:tgtEl>
                                          <p:spTgt spid="36"/>
                                        </p:tgtEl>
                                        <p:attrNameLst>
                                          <p:attrName>ppt_h</p:attrName>
                                        </p:attrNameLst>
                                      </p:cBhvr>
                                      <p:tavLst>
                                        <p:tav tm="0">
                                          <p:val>
                                            <p:fltVal val="0"/>
                                          </p:val>
                                        </p:tav>
                                        <p:tav tm="100000">
                                          <p:val>
                                            <p:strVal val="#ppt_h"/>
                                          </p:val>
                                        </p:tav>
                                      </p:tavLst>
                                    </p:anim>
                                    <p:animEffect transition="in" filter="fade">
                                      <p:cBhvr>
                                        <p:cTn id="47" dur="500"/>
                                        <p:tgtEl>
                                          <p:spTgt spid="3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strips(downLeft)">
                                      <p:cBhvr>
                                        <p:cTn id="52" dur="500"/>
                                        <p:tgtEl>
                                          <p:spTgt spid="38"/>
                                        </p:tgtEl>
                                      </p:cBhvr>
                                    </p:animEffect>
                                  </p:childTnLst>
                                </p:cTn>
                              </p:par>
                              <p:par>
                                <p:cTn id="53" presetID="18" presetClass="entr" presetSubtype="12"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strips(downLeft)">
                                      <p:cBhvr>
                                        <p:cTn id="55" dur="500"/>
                                        <p:tgtEl>
                                          <p:spTgt spid="29"/>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8" presetClass="entr" presetSubtype="12" fill="hold"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strips(downLeft)">
                                      <p:cBhvr>
                                        <p:cTn id="60" dur="500"/>
                                        <p:tgtEl>
                                          <p:spTgt spid="39"/>
                                        </p:tgtEl>
                                      </p:cBhvr>
                                    </p:animEffect>
                                  </p:childTnLst>
                                </p:cTn>
                              </p:par>
                              <p:par>
                                <p:cTn id="61" presetID="18" presetClass="entr" presetSubtype="12" fill="hold" grpId="0" nodeType="withEffect">
                                  <p:stCondLst>
                                    <p:cond delay="0"/>
                                  </p:stCondLst>
                                  <p:childTnLst>
                                    <p:set>
                                      <p:cBhvr>
                                        <p:cTn id="62" dur="1" fill="hold">
                                          <p:stCondLst>
                                            <p:cond delay="0"/>
                                          </p:stCondLst>
                                        </p:cTn>
                                        <p:tgtEl>
                                          <p:spTgt spid="171013"/>
                                        </p:tgtEl>
                                        <p:attrNameLst>
                                          <p:attrName>style.visibility</p:attrName>
                                        </p:attrNameLst>
                                      </p:cBhvr>
                                      <p:to>
                                        <p:strVal val="visible"/>
                                      </p:to>
                                    </p:set>
                                    <p:animEffect transition="in" filter="strips(downLeft)">
                                      <p:cBhvr>
                                        <p:cTn id="63" dur="500"/>
                                        <p:tgtEl>
                                          <p:spTgt spid="17101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blinds(horizontal)">
                                      <p:cBhvr>
                                        <p:cTn id="68" dur="500"/>
                                        <p:tgtEl>
                                          <p:spTgt spid="4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46"/>
                                        </p:tgtEl>
                                        <p:attrNameLst>
                                          <p:attrName>style.visibility</p:attrName>
                                        </p:attrNameLst>
                                      </p:cBhvr>
                                      <p:to>
                                        <p:strVal val="visible"/>
                                      </p:to>
                                    </p:set>
                                    <p:animEffect transition="in" filter="blinds(horizontal)">
                                      <p:cBhvr>
                                        <p:cTn id="73" dur="500"/>
                                        <p:tgtEl>
                                          <p:spTgt spid="4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47"/>
                                        </p:tgtEl>
                                        <p:attrNameLst>
                                          <p:attrName>style.visibility</p:attrName>
                                        </p:attrNameLst>
                                      </p:cBhvr>
                                      <p:to>
                                        <p:strVal val="visible"/>
                                      </p:to>
                                    </p:set>
                                    <p:animEffect transition="in" filter="blinds(horizontal)">
                                      <p:cBhvr>
                                        <p:cTn id="78" dur="500"/>
                                        <p:tgtEl>
                                          <p:spTgt spid="47"/>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18" presetClass="entr" presetSubtype="12" fill="hold" nodeType="clickEffect">
                                  <p:stCondLst>
                                    <p:cond delay="0"/>
                                  </p:stCondLst>
                                  <p:childTnLst>
                                    <p:set>
                                      <p:cBhvr>
                                        <p:cTn id="82" dur="1" fill="hold">
                                          <p:stCondLst>
                                            <p:cond delay="0"/>
                                          </p:stCondLst>
                                        </p:cTn>
                                        <p:tgtEl>
                                          <p:spTgt spid="42"/>
                                        </p:tgtEl>
                                        <p:attrNameLst>
                                          <p:attrName>style.visibility</p:attrName>
                                        </p:attrNameLst>
                                      </p:cBhvr>
                                      <p:to>
                                        <p:strVal val="visible"/>
                                      </p:to>
                                    </p:set>
                                    <p:animEffect transition="in" filter="strips(downLeft)">
                                      <p:cBhvr>
                                        <p:cTn id="83" dur="500"/>
                                        <p:tgtEl>
                                          <p:spTgt spid="42"/>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20484"/>
                                        </p:tgtEl>
                                        <p:attrNameLst>
                                          <p:attrName>style.visibility</p:attrName>
                                        </p:attrNameLst>
                                      </p:cBhvr>
                                      <p:to>
                                        <p:strVal val="visible"/>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53" presetClass="entr" presetSubtype="0" fill="hold" nodeType="clickEffect">
                                  <p:stCondLst>
                                    <p:cond delay="0"/>
                                  </p:stCondLst>
                                  <p:childTnLst>
                                    <p:set>
                                      <p:cBhvr>
                                        <p:cTn id="91" dur="1" fill="hold">
                                          <p:stCondLst>
                                            <p:cond delay="0"/>
                                          </p:stCondLst>
                                        </p:cTn>
                                        <p:tgtEl>
                                          <p:spTgt spid="27"/>
                                        </p:tgtEl>
                                        <p:attrNameLst>
                                          <p:attrName>style.visibility</p:attrName>
                                        </p:attrNameLst>
                                      </p:cBhvr>
                                      <p:to>
                                        <p:strVal val="visible"/>
                                      </p:to>
                                    </p:set>
                                    <p:anim calcmode="lin" valueType="num">
                                      <p:cBhvr>
                                        <p:cTn id="92" dur="500" fill="hold"/>
                                        <p:tgtEl>
                                          <p:spTgt spid="27"/>
                                        </p:tgtEl>
                                        <p:attrNameLst>
                                          <p:attrName>ppt_w</p:attrName>
                                        </p:attrNameLst>
                                      </p:cBhvr>
                                      <p:tavLst>
                                        <p:tav tm="0">
                                          <p:val>
                                            <p:fltVal val="0"/>
                                          </p:val>
                                        </p:tav>
                                        <p:tav tm="100000">
                                          <p:val>
                                            <p:strVal val="#ppt_w"/>
                                          </p:val>
                                        </p:tav>
                                      </p:tavLst>
                                    </p:anim>
                                    <p:anim calcmode="lin" valueType="num">
                                      <p:cBhvr>
                                        <p:cTn id="93" dur="500" fill="hold"/>
                                        <p:tgtEl>
                                          <p:spTgt spid="27"/>
                                        </p:tgtEl>
                                        <p:attrNameLst>
                                          <p:attrName>ppt_h</p:attrName>
                                        </p:attrNameLst>
                                      </p:cBhvr>
                                      <p:tavLst>
                                        <p:tav tm="0">
                                          <p:val>
                                            <p:fltVal val="0"/>
                                          </p:val>
                                        </p:tav>
                                        <p:tav tm="100000">
                                          <p:val>
                                            <p:strVal val="#ppt_h"/>
                                          </p:val>
                                        </p:tav>
                                      </p:tavLst>
                                    </p:anim>
                                    <p:animEffect transition="in" filter="fade">
                                      <p:cBhvr>
                                        <p:cTn id="94" dur="500"/>
                                        <p:tgtEl>
                                          <p:spTgt spid="27"/>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71024"/>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8" presetClass="entr" presetSubtype="12" fill="hold" nodeType="click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strips(downLeft)">
                                      <p:cBhvr>
                                        <p:cTn id="103" dur="500"/>
                                        <p:tgtEl>
                                          <p:spTgt spid="44"/>
                                        </p:tgtEl>
                                      </p:cBhvr>
                                    </p:animEffect>
                                  </p:childTnLst>
                                </p:cTn>
                              </p:par>
                              <p:par>
                                <p:cTn id="104" presetID="18" presetClass="entr" presetSubtype="12" fill="hold" grpId="0" nodeType="withEffect">
                                  <p:stCondLst>
                                    <p:cond delay="0"/>
                                  </p:stCondLst>
                                  <p:childTnLst>
                                    <p:set>
                                      <p:cBhvr>
                                        <p:cTn id="105" dur="1" fill="hold">
                                          <p:stCondLst>
                                            <p:cond delay="0"/>
                                          </p:stCondLst>
                                        </p:cTn>
                                        <p:tgtEl>
                                          <p:spTgt spid="171025"/>
                                        </p:tgtEl>
                                        <p:attrNameLst>
                                          <p:attrName>style.visibility</p:attrName>
                                        </p:attrNameLst>
                                      </p:cBhvr>
                                      <p:to>
                                        <p:strVal val="visible"/>
                                      </p:to>
                                    </p:set>
                                    <p:animEffect transition="in" filter="strips(downLeft)">
                                      <p:cBhvr>
                                        <p:cTn id="106" dur="500"/>
                                        <p:tgtEl>
                                          <p:spTgt spid="17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2" grpId="0"/>
      <p:bldP spid="171013" grpId="0"/>
      <p:bldP spid="20484" grpId="0"/>
      <p:bldP spid="171024" grpId="0"/>
      <p:bldP spid="171025" grpId="0"/>
      <p:bldP spid="171028" grpId="0"/>
      <p:bldP spid="171030" grpId="0"/>
      <p:bldP spid="28" grpId="0"/>
      <p:bldP spid="29" grpId="0"/>
      <p:bldP spid="45" grpId="0"/>
      <p:bldP spid="46" grpId="0"/>
      <p:bldP spid="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6">
            <a:extLst>
              <a:ext uri="{FF2B5EF4-FFF2-40B4-BE49-F238E27FC236}">
                <a16:creationId xmlns:a16="http://schemas.microsoft.com/office/drawing/2014/main" id="{F17D64D1-8927-44C4-9113-83F48451FB90}"/>
              </a:ext>
            </a:extLst>
          </p:cNvPr>
          <p:cNvGrpSpPr>
            <a:grpSpLocks/>
          </p:cNvGrpSpPr>
          <p:nvPr/>
        </p:nvGrpSpPr>
        <p:grpSpPr bwMode="auto">
          <a:xfrm>
            <a:off x="6096000" y="1970494"/>
            <a:ext cx="5411787" cy="4405312"/>
            <a:chOff x="3732202" y="2452794"/>
            <a:chExt cx="5411800" cy="4405206"/>
          </a:xfrm>
        </p:grpSpPr>
        <p:pic>
          <p:nvPicPr>
            <p:cNvPr id="37903" name="图片 4" descr="2007111439939999.jpg">
              <a:extLst>
                <a:ext uri="{FF2B5EF4-FFF2-40B4-BE49-F238E27FC236}">
                  <a16:creationId xmlns:a16="http://schemas.microsoft.com/office/drawing/2014/main" id="{13BB00AB-30D9-4159-93F6-DC97C96D84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2202" y="2452794"/>
              <a:ext cx="5411800" cy="4405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4" name="圆角矩形 15">
              <a:extLst>
                <a:ext uri="{FF2B5EF4-FFF2-40B4-BE49-F238E27FC236}">
                  <a16:creationId xmlns:a16="http://schemas.microsoft.com/office/drawing/2014/main" id="{CA2D4E35-E83C-4BA4-B34B-4419E7FBEF6C}"/>
                </a:ext>
              </a:extLst>
            </p:cNvPr>
            <p:cNvSpPr>
              <a:spLocks noChangeArrowheads="1"/>
            </p:cNvSpPr>
            <p:nvPr/>
          </p:nvSpPr>
          <p:spPr bwMode="auto">
            <a:xfrm>
              <a:off x="5594364" y="2771766"/>
              <a:ext cx="1533546" cy="1131903"/>
            </a:xfrm>
            <a:prstGeom prst="roundRect">
              <a:avLst>
                <a:gd name="adj" fmla="val 16667"/>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CN" altLang="en-US" sz="2400">
                <a:latin typeface="Times" panose="02020603050405020304" pitchFamily="18" charset="0"/>
              </a:endParaRPr>
            </a:p>
          </p:txBody>
        </p:sp>
      </p:grpSp>
      <p:sp>
        <p:nvSpPr>
          <p:cNvPr id="37891" name="Text Box 2">
            <a:extLst>
              <a:ext uri="{FF2B5EF4-FFF2-40B4-BE49-F238E27FC236}">
                <a16:creationId xmlns:a16="http://schemas.microsoft.com/office/drawing/2014/main" id="{90B77E2E-CEE9-4E26-BF01-C556D8856EEB}"/>
              </a:ext>
            </a:extLst>
          </p:cNvPr>
          <p:cNvSpPr txBox="1">
            <a:spLocks noChangeArrowheads="1"/>
          </p:cNvSpPr>
          <p:nvPr/>
        </p:nvSpPr>
        <p:spPr bwMode="auto">
          <a:xfrm>
            <a:off x="971107" y="1128713"/>
            <a:ext cx="10242697" cy="130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514350" indent="-514350">
              <a:lnSpc>
                <a:spcPct val="150000"/>
              </a:lnSpc>
              <a:spcBef>
                <a:spcPct val="0"/>
              </a:spcBef>
              <a:buFont typeface="Arial" panose="020B0604020202020204" pitchFamily="34" charset="0"/>
              <a:buChar char="•"/>
              <a:defRPr sz="2800" b="1">
                <a:solidFill>
                  <a:srgbClr val="000000"/>
                </a:solidFill>
                <a:latin typeface="微软雅黑" panose="020B0503020204020204" pitchFamily="34" charset="-122"/>
                <a:ea typeface="微软雅黑" panose="020B0503020204020204" pitchFamily="34" charset="-122"/>
              </a:defRPr>
            </a:lvl1pPr>
            <a:lvl2pPr marL="742950" indent="-285750">
              <a:spcBef>
                <a:spcPct val="20000"/>
              </a:spcBef>
              <a:buChar char="–"/>
              <a:defRPr sz="2800">
                <a:latin typeface="Arial" panose="020B0604020202020204" pitchFamily="34" charset="0"/>
              </a:defRPr>
            </a:lvl2pPr>
            <a:lvl3pPr marL="1143000" indent="-228600">
              <a:spcBef>
                <a:spcPct val="20000"/>
              </a:spcBef>
              <a:buChar char="•"/>
              <a:defRPr sz="2400">
                <a:latin typeface="Arial" panose="020B0604020202020204" pitchFamily="34" charset="0"/>
              </a:defRPr>
            </a:lvl3pPr>
            <a:lvl4pPr marL="1600200" indent="-228600">
              <a:spcBef>
                <a:spcPct val="20000"/>
              </a:spcBef>
              <a:buChar char="–"/>
              <a:defRPr sz="2000">
                <a:latin typeface="Arial" panose="020B0604020202020204" pitchFamily="34" charset="0"/>
              </a:defRPr>
            </a:lvl4pPr>
            <a:lvl5pPr marL="2057400" indent="-228600">
              <a:spcBef>
                <a:spcPct val="20000"/>
              </a:spcBef>
              <a:buChar char="»"/>
              <a:defRPr sz="2000">
                <a:latin typeface="Arial" panose="020B0604020202020204" pitchFamily="34" charset="0"/>
              </a:defRPr>
            </a:lvl5pPr>
            <a:lvl6pPr marL="2514600" indent="-228600" eaLnBrk="0" fontAlgn="base" hangingPunct="0">
              <a:spcBef>
                <a:spcPct val="20000"/>
              </a:spcBef>
              <a:spcAft>
                <a:spcPct val="0"/>
              </a:spcAft>
              <a:buChar char="»"/>
              <a:defRPr sz="2000">
                <a:latin typeface="Arial" panose="020B0604020202020204" pitchFamily="34" charset="0"/>
              </a:defRPr>
            </a:lvl6pPr>
            <a:lvl7pPr marL="2971800" indent="-228600" eaLnBrk="0" fontAlgn="base" hangingPunct="0">
              <a:spcBef>
                <a:spcPct val="20000"/>
              </a:spcBef>
              <a:spcAft>
                <a:spcPct val="0"/>
              </a:spcAft>
              <a:buChar char="»"/>
              <a:defRPr sz="2000">
                <a:latin typeface="Arial" panose="020B0604020202020204" pitchFamily="34" charset="0"/>
              </a:defRPr>
            </a:lvl7pPr>
            <a:lvl8pPr marL="3429000" indent="-228600" eaLnBrk="0" fontAlgn="base" hangingPunct="0">
              <a:spcBef>
                <a:spcPct val="20000"/>
              </a:spcBef>
              <a:spcAft>
                <a:spcPct val="0"/>
              </a:spcAft>
              <a:buChar char="»"/>
              <a:defRPr sz="2000">
                <a:latin typeface="Arial" panose="020B0604020202020204" pitchFamily="34" charset="0"/>
              </a:defRPr>
            </a:lvl8pPr>
            <a:lvl9pPr marL="3886200" indent="-228600" eaLnBrk="0" fontAlgn="base" hangingPunct="0">
              <a:spcBef>
                <a:spcPct val="20000"/>
              </a:spcBef>
              <a:spcAft>
                <a:spcPct val="0"/>
              </a:spcAft>
              <a:buChar char="»"/>
              <a:defRPr sz="2000">
                <a:latin typeface="Arial" panose="020B0604020202020204" pitchFamily="34" charset="0"/>
              </a:defRPr>
            </a:lvl9pPr>
          </a:lstStyle>
          <a:p>
            <a:r>
              <a:rPr lang="zh-CN" altLang="en-US" dirty="0"/>
              <a:t>人体发生花粉过敏，毛细血管通透性增加，血浆蛋白渗出，会造成局部（         ）</a:t>
            </a:r>
          </a:p>
        </p:txBody>
      </p:sp>
      <p:sp>
        <p:nvSpPr>
          <p:cNvPr id="37892" name="Text Box 3">
            <a:extLst>
              <a:ext uri="{FF2B5EF4-FFF2-40B4-BE49-F238E27FC236}">
                <a16:creationId xmlns:a16="http://schemas.microsoft.com/office/drawing/2014/main" id="{67491FBB-A870-48DE-AAD3-4883A8739B0F}"/>
              </a:ext>
            </a:extLst>
          </p:cNvPr>
          <p:cNvSpPr txBox="1">
            <a:spLocks noChangeArrowheads="1"/>
          </p:cNvSpPr>
          <p:nvPr/>
        </p:nvSpPr>
        <p:spPr bwMode="auto">
          <a:xfrm>
            <a:off x="3781998" y="1705084"/>
            <a:ext cx="719138" cy="76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pPr>
            <a:r>
              <a:rPr lang="en-US" altLang="zh-CN" b="1" dirty="0">
                <a:solidFill>
                  <a:srgbClr val="FF0000"/>
                </a:solidFill>
                <a:latin typeface="Times New Roman" panose="02020603050405020304" pitchFamily="18" charset="0"/>
                <a:cs typeface="Times New Roman" panose="02020603050405020304" pitchFamily="18" charset="0"/>
              </a:rPr>
              <a:t>C</a:t>
            </a:r>
          </a:p>
        </p:txBody>
      </p:sp>
      <p:sp>
        <p:nvSpPr>
          <p:cNvPr id="37893" name="矩形 5">
            <a:extLst>
              <a:ext uri="{FF2B5EF4-FFF2-40B4-BE49-F238E27FC236}">
                <a16:creationId xmlns:a16="http://schemas.microsoft.com/office/drawing/2014/main" id="{ACA82413-CD6A-4454-ABF8-46A244C3A8C3}"/>
              </a:ext>
            </a:extLst>
          </p:cNvPr>
          <p:cNvSpPr>
            <a:spLocks noChangeArrowheads="1"/>
          </p:cNvSpPr>
          <p:nvPr/>
        </p:nvSpPr>
        <p:spPr bwMode="auto">
          <a:xfrm>
            <a:off x="1766094" y="2562226"/>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spcBef>
                <a:spcPct val="0"/>
              </a:spcBef>
            </a:pPr>
            <a:r>
              <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A.</a:t>
            </a:r>
            <a:r>
              <a:rPr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血浆增加            </a:t>
            </a:r>
            <a:endPar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pPr>
            <a:r>
              <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B. </a:t>
            </a:r>
            <a:r>
              <a:rPr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组织液减少   </a:t>
            </a:r>
          </a:p>
          <a:p>
            <a:pPr>
              <a:lnSpc>
                <a:spcPct val="150000"/>
              </a:lnSpc>
              <a:spcBef>
                <a:spcPct val="0"/>
              </a:spcBef>
            </a:pPr>
            <a:r>
              <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C. </a:t>
            </a:r>
            <a:r>
              <a:rPr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组织液增加 </a:t>
            </a:r>
            <a:endPar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pPr>
            <a:r>
              <a:rPr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D. </a:t>
            </a:r>
            <a:r>
              <a:rPr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淋巴减少 </a:t>
            </a:r>
          </a:p>
        </p:txBody>
      </p:sp>
      <p:sp>
        <p:nvSpPr>
          <p:cNvPr id="7" name="Text Box 6">
            <a:extLst>
              <a:ext uri="{FF2B5EF4-FFF2-40B4-BE49-F238E27FC236}">
                <a16:creationId xmlns:a16="http://schemas.microsoft.com/office/drawing/2014/main" id="{01631DB8-6AE9-4F15-BA29-806552647B67}"/>
              </a:ext>
            </a:extLst>
          </p:cNvPr>
          <p:cNvSpPr txBox="1">
            <a:spLocks noChangeArrowheads="1"/>
          </p:cNvSpPr>
          <p:nvPr/>
        </p:nvSpPr>
        <p:spPr bwMode="auto">
          <a:xfrm>
            <a:off x="5183186" y="3753256"/>
            <a:ext cx="2305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1800" b="1">
                <a:solidFill>
                  <a:srgbClr val="000000"/>
                </a:solidFill>
                <a:latin typeface="Times" panose="02020603050405020304" pitchFamily="18" charset="0"/>
              </a:rPr>
              <a:t>毛细血管血压</a:t>
            </a:r>
          </a:p>
        </p:txBody>
      </p:sp>
      <p:sp>
        <p:nvSpPr>
          <p:cNvPr id="9" name="Text Box 7">
            <a:extLst>
              <a:ext uri="{FF2B5EF4-FFF2-40B4-BE49-F238E27FC236}">
                <a16:creationId xmlns:a16="http://schemas.microsoft.com/office/drawing/2014/main" id="{10620F66-188F-4267-9858-74696DD6731C}"/>
              </a:ext>
            </a:extLst>
          </p:cNvPr>
          <p:cNvSpPr txBox="1">
            <a:spLocks noChangeArrowheads="1"/>
          </p:cNvSpPr>
          <p:nvPr/>
        </p:nvSpPr>
        <p:spPr bwMode="auto">
          <a:xfrm>
            <a:off x="9418636" y="4334281"/>
            <a:ext cx="241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1800" b="1">
                <a:solidFill>
                  <a:srgbClr val="000000"/>
                </a:solidFill>
                <a:latin typeface="Times" panose="02020603050405020304" pitchFamily="18" charset="0"/>
              </a:rPr>
              <a:t>血浆胶体渗透压</a:t>
            </a:r>
          </a:p>
        </p:txBody>
      </p:sp>
      <p:sp>
        <p:nvSpPr>
          <p:cNvPr id="10" name="Text Box 8">
            <a:extLst>
              <a:ext uri="{FF2B5EF4-FFF2-40B4-BE49-F238E27FC236}">
                <a16:creationId xmlns:a16="http://schemas.microsoft.com/office/drawing/2014/main" id="{A2C97886-71E7-474F-85D7-12D81C10F9DC}"/>
              </a:ext>
            </a:extLst>
          </p:cNvPr>
          <p:cNvSpPr txBox="1">
            <a:spLocks noChangeArrowheads="1"/>
          </p:cNvSpPr>
          <p:nvPr/>
        </p:nvSpPr>
        <p:spPr bwMode="auto">
          <a:xfrm>
            <a:off x="5183186" y="4080281"/>
            <a:ext cx="2808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1800" b="1">
                <a:solidFill>
                  <a:srgbClr val="000000"/>
                </a:solidFill>
                <a:latin typeface="Times" panose="02020603050405020304" pitchFamily="18" charset="0"/>
              </a:rPr>
              <a:t>组织液胶体渗透压</a:t>
            </a:r>
          </a:p>
        </p:txBody>
      </p:sp>
      <p:sp>
        <p:nvSpPr>
          <p:cNvPr id="11" name="Text Box 9">
            <a:extLst>
              <a:ext uri="{FF2B5EF4-FFF2-40B4-BE49-F238E27FC236}">
                <a16:creationId xmlns:a16="http://schemas.microsoft.com/office/drawing/2014/main" id="{79D6593F-479A-4DD3-9F9D-1E66F701F5FC}"/>
              </a:ext>
            </a:extLst>
          </p:cNvPr>
          <p:cNvSpPr txBox="1">
            <a:spLocks noChangeArrowheads="1"/>
          </p:cNvSpPr>
          <p:nvPr/>
        </p:nvSpPr>
        <p:spPr bwMode="auto">
          <a:xfrm>
            <a:off x="9637712" y="3964395"/>
            <a:ext cx="2124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1800" b="1">
                <a:solidFill>
                  <a:srgbClr val="000000"/>
                </a:solidFill>
                <a:latin typeface="Times" panose="02020603050405020304" pitchFamily="18" charset="0"/>
              </a:rPr>
              <a:t>组织液静水压</a:t>
            </a:r>
          </a:p>
        </p:txBody>
      </p:sp>
      <p:cxnSp>
        <p:nvCxnSpPr>
          <p:cNvPr id="13" name="直接箭头连接符 12">
            <a:extLst>
              <a:ext uri="{FF2B5EF4-FFF2-40B4-BE49-F238E27FC236}">
                <a16:creationId xmlns:a16="http://schemas.microsoft.com/office/drawing/2014/main" id="{0A371BE3-59D2-4027-8209-715415D9DEFD}"/>
              </a:ext>
            </a:extLst>
          </p:cNvPr>
          <p:cNvCxnSpPr>
            <a:cxnSpLocks noChangeShapeType="1"/>
          </p:cNvCxnSpPr>
          <p:nvPr/>
        </p:nvCxnSpPr>
        <p:spPr bwMode="auto">
          <a:xfrm rot="5400000" flipH="1" flipV="1">
            <a:off x="5293518" y="4223951"/>
            <a:ext cx="438150" cy="1587"/>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5" name="直接箭头连接符 14">
            <a:extLst>
              <a:ext uri="{FF2B5EF4-FFF2-40B4-BE49-F238E27FC236}">
                <a16:creationId xmlns:a16="http://schemas.microsoft.com/office/drawing/2014/main" id="{47878BF8-F9C1-4FEA-8B57-F5B03F5B9FC1}"/>
              </a:ext>
            </a:extLst>
          </p:cNvPr>
          <p:cNvCxnSpPr>
            <a:cxnSpLocks noChangeShapeType="1"/>
          </p:cNvCxnSpPr>
          <p:nvPr/>
        </p:nvCxnSpPr>
        <p:spPr bwMode="auto">
          <a:xfrm rot="5400000">
            <a:off x="9401174" y="4534307"/>
            <a:ext cx="401638" cy="1587"/>
          </a:xfrm>
          <a:prstGeom prst="straightConnector1">
            <a:avLst/>
          </a:prstGeom>
          <a:noFill/>
          <a:ln w="5715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3" name="矩形 2">
            <a:extLst>
              <a:ext uri="{FF2B5EF4-FFF2-40B4-BE49-F238E27FC236}">
                <a16:creationId xmlns:a16="http://schemas.microsoft.com/office/drawing/2014/main" id="{5905A26A-04FA-4270-ACE5-E53A66AC86AC}"/>
              </a:ext>
            </a:extLst>
          </p:cNvPr>
          <p:cNvSpPr/>
          <p:nvPr/>
        </p:nvSpPr>
        <p:spPr>
          <a:xfrm>
            <a:off x="684213" y="4944457"/>
            <a:ext cx="4364532" cy="1569660"/>
          </a:xfrm>
          <a:prstGeom prst="rect">
            <a:avLst/>
          </a:prstGeom>
          <a:solidFill>
            <a:srgbClr val="512373"/>
          </a:solidFill>
        </p:spPr>
        <p:style>
          <a:lnRef idx="0">
            <a:schemeClr val="accent6"/>
          </a:lnRef>
          <a:fillRef idx="3">
            <a:schemeClr val="accent6"/>
          </a:fillRef>
          <a:effectRef idx="3">
            <a:schemeClr val="accent6"/>
          </a:effectRef>
          <a:fontRef idx="minor">
            <a:schemeClr val="lt1"/>
          </a:fontRef>
        </p:style>
        <p:txBody>
          <a:bodyPr wrap="square">
            <a:spAutoFit/>
          </a:bodyPr>
          <a:lstStyle/>
          <a:p>
            <a:r>
              <a:rPr lang="zh-CN" altLang="en-US" sz="2400" b="1" dirty="0">
                <a:latin typeface="微软雅黑" panose="020B0503020204020204" pitchFamily="34" charset="-122"/>
                <a:ea typeface="微软雅黑" panose="020B0503020204020204" pitchFamily="34" charset="-122"/>
              </a:rPr>
              <a:t>影响组织液生成的</a:t>
            </a:r>
            <a:r>
              <a:rPr lang="zh-CN" altLang="en-US" sz="2400" b="1">
                <a:latin typeface="微软雅黑" panose="020B0503020204020204" pitchFamily="34" charset="-122"/>
                <a:ea typeface="微软雅黑" panose="020B0503020204020204" pitchFamily="34" charset="-122"/>
              </a:rPr>
              <a:t>因素：</a:t>
            </a:r>
            <a:endParaRPr lang="en-US" altLang="zh-CN" sz="2400" b="1" dirty="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）有效滤过压</a:t>
            </a:r>
            <a:r>
              <a:rPr lang="zh-CN" altLang="en-US" sz="2400" b="1">
                <a:latin typeface="微软雅黑" panose="020B0503020204020204" pitchFamily="34" charset="-122"/>
                <a:ea typeface="微软雅黑" panose="020B0503020204020204" pitchFamily="34" charset="-122"/>
              </a:rPr>
              <a:t>； </a:t>
            </a:r>
            <a:endParaRPr lang="en-US" altLang="zh-CN" sz="2400" b="1" dirty="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）毛细血管通透性</a:t>
            </a:r>
            <a:r>
              <a:rPr lang="zh-CN" altLang="en-US" sz="2400" b="1">
                <a:latin typeface="微软雅黑" panose="020B0503020204020204" pitchFamily="34" charset="-122"/>
                <a:ea typeface="微软雅黑" panose="020B0503020204020204" pitchFamily="34" charset="-122"/>
              </a:rPr>
              <a:t>； </a:t>
            </a:r>
            <a:endParaRPr lang="en-US" altLang="zh-CN" sz="2400" b="1" dirty="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）静脉和淋巴回流</a:t>
            </a:r>
            <a:r>
              <a:rPr lang="zh-CN" altLang="en-US" sz="2400" b="1">
                <a:latin typeface="微软雅黑" panose="020B0503020204020204" pitchFamily="34" charset="-122"/>
                <a:ea typeface="微软雅黑" panose="020B0503020204020204" pitchFamily="34" charset="-122"/>
              </a:rPr>
              <a:t>等。</a:t>
            </a:r>
            <a:endParaRPr lang="en-US" altLang="zh-CN" sz="2400" b="1" dirty="0">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A879ADBC-3ECC-461A-AF5E-5143716670A1}"/>
              </a:ext>
            </a:extLst>
          </p:cNvPr>
          <p:cNvSpPr txBox="1"/>
          <p:nvPr/>
        </p:nvSpPr>
        <p:spPr>
          <a:xfrm>
            <a:off x="503274" y="466245"/>
            <a:ext cx="5480958" cy="584775"/>
          </a:xfrm>
          <a:prstGeom prst="rect">
            <a:avLst/>
          </a:prstGeom>
          <a:noFill/>
        </p:spPr>
        <p:txBody>
          <a:bodyPr wrap="square" rtlCol="0">
            <a:spAutoFit/>
          </a:bodyPr>
          <a:lstStyle/>
          <a:p>
            <a:pPr marL="457200" indent="-457200">
              <a:buFont typeface="Wingdings" panose="05000000000000000000" pitchFamily="2" charset="2"/>
              <a:buChar char="Ø"/>
            </a:pPr>
            <a:r>
              <a:rPr lang="zh-CN" altLang="en-US" sz="3200" b="1" dirty="0">
                <a:solidFill>
                  <a:srgbClr val="C00000"/>
                </a:solidFill>
                <a:latin typeface="微软雅黑" panose="020B0503020204020204" pitchFamily="34" charset="-122"/>
                <a:ea typeface="微软雅黑" panose="020B0503020204020204" pitchFamily="34" charset="-122"/>
              </a:rPr>
              <a:t>难点：组织液生成问题</a:t>
            </a:r>
          </a:p>
        </p:txBody>
      </p:sp>
      <p:sp>
        <p:nvSpPr>
          <p:cNvPr id="8" name="灯片编号占位符 7"/>
          <p:cNvSpPr>
            <a:spLocks noGrp="1"/>
          </p:cNvSpPr>
          <p:nvPr>
            <p:ph type="sldNum" sz="quarter" idx="4"/>
          </p:nvPr>
        </p:nvSpPr>
        <p:spPr/>
        <p:txBody>
          <a:bodyPr/>
          <a:lstStyle/>
          <a:p>
            <a:fld id="{522CFB4C-1BF2-45D5-A969-485F8A107DBF}" type="slidenum">
              <a:rPr lang="en-US" altLang="zh-CN" smtClean="0"/>
              <a:pPr/>
              <a:t>7</a:t>
            </a:fld>
            <a:endParaRPr lang="en-US" altLang="zh-CN"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mph" presetSubtype="2" fill="hold" grpId="1" nodeType="clickEffect">
                                  <p:stCondLst>
                                    <p:cond delay="0"/>
                                  </p:stCondLst>
                                  <p:childTnLst>
                                    <p:animClr clrSpc="rgb" dir="cw">
                                      <p:cBhvr override="childStyle">
                                        <p:cTn id="26" dur="500" fill="hold"/>
                                        <p:tgtEl>
                                          <p:spTgt spid="10"/>
                                        </p:tgtEl>
                                        <p:attrNameLst>
                                          <p:attrName>style.color</p:attrName>
                                        </p:attrNameLst>
                                      </p:cBhvr>
                                      <p:to>
                                        <a:srgbClr val="FF0000"/>
                                      </p:to>
                                    </p:animClr>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mph" presetSubtype="2" fill="hold" grpId="1" nodeType="clickEffect">
                                  <p:stCondLst>
                                    <p:cond delay="0"/>
                                  </p:stCondLst>
                                  <p:childTnLst>
                                    <p:animClr clrSpc="rgb" dir="cw">
                                      <p:cBhvr override="childStyle">
                                        <p:cTn id="34" dur="500" fill="hold"/>
                                        <p:tgtEl>
                                          <p:spTgt spid="9"/>
                                        </p:tgtEl>
                                        <p:attrNameLst>
                                          <p:attrName>style.color</p:attrName>
                                        </p:attrNameLst>
                                      </p:cBhvr>
                                      <p:to>
                                        <a:srgbClr val="FF0000"/>
                                      </p:to>
                                    </p:animClr>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9" grpId="1"/>
      <p:bldP spid="10" grpId="0"/>
      <p:bldP spid="10" grpId="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7D50667-A0A6-420F-8F83-D470E90C1A73}"/>
              </a:ext>
            </a:extLst>
          </p:cNvPr>
          <p:cNvSpPr/>
          <p:nvPr/>
        </p:nvSpPr>
        <p:spPr>
          <a:xfrm>
            <a:off x="1530007" y="88179"/>
            <a:ext cx="6295313" cy="707886"/>
          </a:xfrm>
          <a:prstGeom prst="rect">
            <a:avLst/>
          </a:prstGeom>
        </p:spPr>
        <p:txBody>
          <a:bodyPr wrap="none">
            <a:spAutoFit/>
          </a:bodyPr>
          <a:lstStyle/>
          <a:p>
            <a:r>
              <a:rPr lang="zh-CN" altLang="en-US" sz="4000" b="1" dirty="0">
                <a:latin typeface="微软雅黑" panose="020B0503020204020204" pitchFamily="34" charset="-122"/>
                <a:ea typeface="微软雅黑" panose="020B0503020204020204" pitchFamily="34" charset="-122"/>
              </a:rPr>
              <a:t>第</a:t>
            </a:r>
            <a:r>
              <a:rPr lang="en-US" altLang="zh-CN" sz="4000" b="1" dirty="0">
                <a:latin typeface="微软雅黑" panose="020B0503020204020204" pitchFamily="34" charset="-122"/>
                <a:ea typeface="微软雅黑" panose="020B0503020204020204" pitchFamily="34" charset="-122"/>
                <a:cs typeface="Times New Roman" pitchFamily="18" charset="0"/>
              </a:rPr>
              <a:t>1</a:t>
            </a:r>
            <a:r>
              <a:rPr lang="zh-CN" altLang="en-US" sz="4000" b="1" dirty="0">
                <a:latin typeface="微软雅黑" panose="020B0503020204020204" pitchFamily="34" charset="-122"/>
                <a:ea typeface="微软雅黑" panose="020B0503020204020204" pitchFamily="34" charset="-122"/>
              </a:rPr>
              <a:t>章 人体的内环境与稳态</a:t>
            </a:r>
            <a:endParaRPr lang="zh-CN" altLang="en-US" sz="4000" dirty="0">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EE6DFFF-7AB7-4DCB-8012-08545C1887F6}"/>
              </a:ext>
            </a:extLst>
          </p:cNvPr>
          <p:cNvSpPr/>
          <p:nvPr/>
        </p:nvSpPr>
        <p:spPr>
          <a:xfrm>
            <a:off x="1148111" y="1631710"/>
            <a:ext cx="10038539" cy="2959977"/>
          </a:xfrm>
          <a:prstGeom prst="rect">
            <a:avLst/>
          </a:prstGeom>
        </p:spPr>
        <p:txBody>
          <a:bodyPr wrap="square">
            <a:spAutoFit/>
          </a:bodyPr>
          <a:lstStyle/>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知识点：血液、血清与血浆的区别；</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en-US" altLang="zh-CN" sz="3200" b="1" dirty="0">
                <a:latin typeface="微软雅黑" panose="020B0503020204020204" pitchFamily="34" charset="-122"/>
                <a:ea typeface="微软雅黑" panose="020B0503020204020204" pitchFamily="34" charset="-122"/>
              </a:rPr>
              <a:t> </a:t>
            </a:r>
            <a:r>
              <a:rPr lang="zh-CN" altLang="en-US" sz="3200" b="1" dirty="0">
                <a:latin typeface="微软雅黑" panose="020B0503020204020204" pitchFamily="34" charset="-122"/>
                <a:ea typeface="微软雅黑" panose="020B0503020204020204" pitchFamily="34" charset="-122"/>
              </a:rPr>
              <a:t>熟悉体液的概念及组成；</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掌握内环境的组成及各组分之间的相互转化关系；</a:t>
            </a:r>
            <a:endParaRPr lang="en-US" altLang="zh-CN" sz="3200" b="1" dirty="0">
              <a:latin typeface="微软雅黑" panose="020B0503020204020204" pitchFamily="34" charset="-122"/>
              <a:ea typeface="微软雅黑" panose="020B0503020204020204" pitchFamily="34" charset="-122"/>
            </a:endParaRPr>
          </a:p>
          <a:p>
            <a:pPr lvl="1">
              <a:lnSpc>
                <a:spcPct val="150000"/>
              </a:lnSpc>
              <a:buClr>
                <a:schemeClr val="accent2">
                  <a:lumMod val="75000"/>
                </a:schemeClr>
              </a:buClr>
              <a:buFont typeface="Arial" charset="0"/>
              <a:buChar char="●"/>
              <a:defRPr/>
            </a:pPr>
            <a:r>
              <a:rPr lang="zh-CN" altLang="en-US" sz="3200" b="1" dirty="0">
                <a:latin typeface="微软雅黑" panose="020B0503020204020204" pitchFamily="34" charset="-122"/>
                <a:ea typeface="微软雅黑" panose="020B0503020204020204" pitchFamily="34" charset="-122"/>
              </a:rPr>
              <a:t> 掌握内环境的理化性质；</a:t>
            </a:r>
            <a:endParaRPr lang="en-US" altLang="zh-CN" sz="3200" b="1" dirty="0">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4"/>
          </p:nvPr>
        </p:nvSpPr>
        <p:spPr/>
        <p:txBody>
          <a:bodyPr/>
          <a:lstStyle/>
          <a:p>
            <a:fld id="{522CFB4C-1BF2-45D5-A969-485F8A107DBF}" type="slidenum">
              <a:rPr lang="en-US" altLang="zh-CN" smtClean="0"/>
              <a:pPr/>
              <a:t>8</a:t>
            </a:fld>
            <a:endParaRPr lang="en-US" altLang="zh-CN" dirty="0"/>
          </a:p>
        </p:txBody>
      </p:sp>
      <p:pic>
        <p:nvPicPr>
          <p:cNvPr id="4" name="图片 3">
            <a:extLst>
              <a:ext uri="{FF2B5EF4-FFF2-40B4-BE49-F238E27FC236}">
                <a16:creationId xmlns:a16="http://schemas.microsoft.com/office/drawing/2014/main" id="{6B9A96FF-B158-DCB5-187F-2EA969C49660}"/>
              </a:ext>
            </a:extLst>
          </p:cNvPr>
          <p:cNvPicPr>
            <a:picLocks noChangeAspect="1"/>
          </p:cNvPicPr>
          <p:nvPr/>
        </p:nvPicPr>
        <p:blipFill>
          <a:blip r:embed="rId2"/>
          <a:stretch>
            <a:fillRect/>
          </a:stretch>
        </p:blipFill>
        <p:spPr>
          <a:xfrm>
            <a:off x="1713951" y="2116917"/>
            <a:ext cx="5297883" cy="3310415"/>
          </a:xfrm>
          <a:prstGeom prst="rect">
            <a:avLst/>
          </a:prstGeom>
        </p:spPr>
      </p:pic>
    </p:spTree>
    <p:extLst>
      <p:ext uri="{BB962C8B-B14F-4D97-AF65-F5344CB8AC3E}">
        <p14:creationId xmlns:p14="http://schemas.microsoft.com/office/powerpoint/2010/main" val="2437427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01FB6860-10A8-4D05-B436-5120DA30A405}"/>
              </a:ext>
            </a:extLst>
          </p:cNvPr>
          <p:cNvSpPr/>
          <p:nvPr/>
        </p:nvSpPr>
        <p:spPr>
          <a:xfrm>
            <a:off x="3812862" y="371376"/>
            <a:ext cx="4293902" cy="584775"/>
          </a:xfrm>
          <a:prstGeom prst="rect">
            <a:avLst/>
          </a:prstGeom>
        </p:spPr>
        <p:txBody>
          <a:bodyPr wrap="square">
            <a:spAutoFit/>
          </a:bodyPr>
          <a:lstStyle/>
          <a:p>
            <a:pPr algn="ctr">
              <a:spcBef>
                <a:spcPct val="0"/>
              </a:spcBef>
              <a:buFontTx/>
              <a:buNone/>
            </a:pPr>
            <a:r>
              <a:rPr lang="zh-CN" altLang="en-US" sz="3200" b="1" dirty="0">
                <a:latin typeface="微软雅黑" panose="020B0503020204020204" pitchFamily="34" charset="-122"/>
                <a:ea typeface="微软雅黑" panose="020B0503020204020204" pitchFamily="34" charset="-122"/>
              </a:rPr>
              <a:t>内环境的理化性质</a:t>
            </a:r>
          </a:p>
        </p:txBody>
      </p:sp>
      <p:sp>
        <p:nvSpPr>
          <p:cNvPr id="18" name="Text Box 6">
            <a:extLst>
              <a:ext uri="{FF2B5EF4-FFF2-40B4-BE49-F238E27FC236}">
                <a16:creationId xmlns:a16="http://schemas.microsoft.com/office/drawing/2014/main" id="{EF9FF71B-BE61-4CCD-B412-3FC55A7108A7}"/>
              </a:ext>
            </a:extLst>
          </p:cNvPr>
          <p:cNvSpPr txBox="1">
            <a:spLocks noChangeArrowheads="1"/>
          </p:cNvSpPr>
          <p:nvPr/>
        </p:nvSpPr>
        <p:spPr bwMode="gray">
          <a:xfrm>
            <a:off x="4843007" y="1558734"/>
            <a:ext cx="2233612" cy="130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50000"/>
              </a:lnSpc>
              <a:spcBef>
                <a:spcPct val="0"/>
              </a:spcBef>
              <a:buFontTx/>
              <a:buNone/>
            </a:pPr>
            <a:r>
              <a:rPr lang="zh-CN" altLang="en-US"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酸碱度</a:t>
            </a:r>
          </a:p>
          <a:p>
            <a:pPr algn="ctr">
              <a:lnSpc>
                <a:spcPct val="150000"/>
              </a:lnSpc>
              <a:spcBef>
                <a:spcPct val="0"/>
              </a:spcBef>
              <a:buFontTx/>
              <a:buNone/>
            </a:pPr>
            <a:r>
              <a:rPr lang="en-US" altLang="zh-CN"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pH=7.35-7.45</a:t>
            </a:r>
          </a:p>
        </p:txBody>
      </p:sp>
      <p:sp>
        <p:nvSpPr>
          <p:cNvPr id="19" name="Text Box 12">
            <a:extLst>
              <a:ext uri="{FF2B5EF4-FFF2-40B4-BE49-F238E27FC236}">
                <a16:creationId xmlns:a16="http://schemas.microsoft.com/office/drawing/2014/main" id="{456A5C5F-EF5A-48F0-B73D-45FCDE70E970}"/>
              </a:ext>
            </a:extLst>
          </p:cNvPr>
          <p:cNvSpPr txBox="1">
            <a:spLocks noChangeArrowheads="1"/>
          </p:cNvSpPr>
          <p:nvPr/>
        </p:nvSpPr>
        <p:spPr bwMode="gray">
          <a:xfrm>
            <a:off x="984083" y="1735451"/>
            <a:ext cx="179228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渗透压</a:t>
            </a:r>
          </a:p>
          <a:p>
            <a:pPr algn="ctr" eaLnBrk="1" hangingPunct="1">
              <a:spcBef>
                <a:spcPct val="50000"/>
              </a:spcBef>
              <a:buFontTx/>
              <a:buNone/>
            </a:pPr>
            <a:r>
              <a:rPr lang="en-US" altLang="zh-CN"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770KPa</a:t>
            </a:r>
          </a:p>
        </p:txBody>
      </p:sp>
      <p:sp>
        <p:nvSpPr>
          <p:cNvPr id="20" name="Text Box 13">
            <a:extLst>
              <a:ext uri="{FF2B5EF4-FFF2-40B4-BE49-F238E27FC236}">
                <a16:creationId xmlns:a16="http://schemas.microsoft.com/office/drawing/2014/main" id="{402E9A59-5C68-4D19-AD11-DBC72B8163C7}"/>
              </a:ext>
            </a:extLst>
          </p:cNvPr>
          <p:cNvSpPr txBox="1">
            <a:spLocks noChangeArrowheads="1"/>
          </p:cNvSpPr>
          <p:nvPr/>
        </p:nvSpPr>
        <p:spPr bwMode="gray">
          <a:xfrm>
            <a:off x="8853832" y="1627728"/>
            <a:ext cx="179228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zh-CN" altLang="en-US"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温度</a:t>
            </a:r>
          </a:p>
          <a:p>
            <a:pPr algn="ctr" eaLnBrk="1" hangingPunct="1">
              <a:spcBef>
                <a:spcPct val="50000"/>
              </a:spcBef>
              <a:buFontTx/>
              <a:buNone/>
            </a:pPr>
            <a:r>
              <a:rPr lang="en-US" altLang="zh-CN"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37℃</a:t>
            </a:r>
            <a:r>
              <a:rPr lang="zh-CN" altLang="en-US" sz="2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左右</a:t>
            </a:r>
          </a:p>
        </p:txBody>
      </p:sp>
      <p:cxnSp>
        <p:nvCxnSpPr>
          <p:cNvPr id="39" name="直接连接符 38">
            <a:extLst>
              <a:ext uri="{FF2B5EF4-FFF2-40B4-BE49-F238E27FC236}">
                <a16:creationId xmlns:a16="http://schemas.microsoft.com/office/drawing/2014/main" id="{4FA01FC0-0EE3-40D5-BD05-581C34F8744C}"/>
              </a:ext>
            </a:extLst>
          </p:cNvPr>
          <p:cNvCxnSpPr>
            <a:stCxn id="17" idx="2"/>
          </p:cNvCxnSpPr>
          <p:nvPr/>
        </p:nvCxnSpPr>
        <p:spPr>
          <a:xfrm flipH="1">
            <a:off x="2256817" y="956151"/>
            <a:ext cx="3702996" cy="7793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F6E1E58D-65E4-4E2D-AF87-8B6BC402AB09}"/>
              </a:ext>
            </a:extLst>
          </p:cNvPr>
          <p:cNvCxnSpPr>
            <a:cxnSpLocks/>
            <a:stCxn id="17" idx="2"/>
            <a:endCxn id="18" idx="0"/>
          </p:cNvCxnSpPr>
          <p:nvPr/>
        </p:nvCxnSpPr>
        <p:spPr>
          <a:xfrm>
            <a:off x="5959813" y="956151"/>
            <a:ext cx="0" cy="602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779D5969-E57E-4F3C-978B-D582811AAEC4}"/>
              </a:ext>
            </a:extLst>
          </p:cNvPr>
          <p:cNvCxnSpPr>
            <a:cxnSpLocks/>
            <a:stCxn id="17" idx="2"/>
          </p:cNvCxnSpPr>
          <p:nvPr/>
        </p:nvCxnSpPr>
        <p:spPr>
          <a:xfrm>
            <a:off x="5959813" y="956151"/>
            <a:ext cx="3621932" cy="6715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A2687B1D-BCA0-4229-BA74-AEFF5FD05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3872" y="3103344"/>
            <a:ext cx="8144256" cy="3383280"/>
          </a:xfrm>
          <a:prstGeom prst="rect">
            <a:avLst/>
          </a:prstGeom>
        </p:spPr>
      </p:pic>
      <p:sp>
        <p:nvSpPr>
          <p:cNvPr id="48" name="矩形 47">
            <a:extLst>
              <a:ext uri="{FF2B5EF4-FFF2-40B4-BE49-F238E27FC236}">
                <a16:creationId xmlns:a16="http://schemas.microsoft.com/office/drawing/2014/main" id="{018280A6-E9D0-436E-950D-8F4DD2404C4A}"/>
              </a:ext>
            </a:extLst>
          </p:cNvPr>
          <p:cNvSpPr/>
          <p:nvPr/>
        </p:nvSpPr>
        <p:spPr>
          <a:xfrm>
            <a:off x="443392" y="4533374"/>
            <a:ext cx="1723549" cy="523220"/>
          </a:xfrm>
          <a:prstGeom prst="rect">
            <a:avLst/>
          </a:prstGeom>
        </p:spPr>
        <p:txBody>
          <a:bodyPr wrap="none">
            <a:spAutoFit/>
          </a:bodyPr>
          <a:lstStyle/>
          <a:p>
            <a:pPr marL="457200" indent="-457200">
              <a:buFont typeface="Wingdings" panose="05000000000000000000" pitchFamily="2" charset="2"/>
              <a:buChar char="Ø"/>
            </a:pPr>
            <a:r>
              <a:rPr lang="zh-CN" altLang="en-US" sz="2800" b="1" dirty="0">
                <a:solidFill>
                  <a:srgbClr val="C00000"/>
                </a:solidFill>
                <a:latin typeface="微软雅黑" panose="020B0503020204020204" pitchFamily="34" charset="-122"/>
                <a:ea typeface="微软雅黑" panose="020B0503020204020204" pitchFamily="34" charset="-122"/>
              </a:rPr>
              <a:t>难点：</a:t>
            </a:r>
            <a:endParaRPr lang="zh-CN" altLang="en-US" sz="2800" dirty="0"/>
          </a:p>
        </p:txBody>
      </p:sp>
      <p:sp>
        <p:nvSpPr>
          <p:cNvPr id="5" name="灯片编号占位符 4"/>
          <p:cNvSpPr>
            <a:spLocks noGrp="1"/>
          </p:cNvSpPr>
          <p:nvPr>
            <p:ph type="sldNum" sz="quarter" idx="4"/>
          </p:nvPr>
        </p:nvSpPr>
        <p:spPr/>
        <p:txBody>
          <a:bodyPr/>
          <a:lstStyle/>
          <a:p>
            <a:fld id="{522CFB4C-1BF2-45D5-A969-485F8A107DBF}" type="slidenum">
              <a:rPr lang="en-US" altLang="zh-CN" smtClean="0"/>
              <a:pPr/>
              <a:t>9</a:t>
            </a:fld>
            <a:endParaRPr lang="en-US" altLang="zh-CN" dirty="0"/>
          </a:p>
        </p:txBody>
      </p:sp>
    </p:spTree>
    <p:extLst>
      <p:ext uri="{BB962C8B-B14F-4D97-AF65-F5344CB8AC3E}">
        <p14:creationId xmlns:p14="http://schemas.microsoft.com/office/powerpoint/2010/main" val="408681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theme/theme1.xml><?xml version="1.0" encoding="utf-8"?>
<a:theme xmlns:a="http://schemas.openxmlformats.org/drawingml/2006/main" name="282TGp_food_light_ani">
  <a:themeElements>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fontScheme name="282TGp_food_light_a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82TGp_food_light_ani 1">
        <a:dk1>
          <a:srgbClr val="30311D"/>
        </a:dk1>
        <a:lt1>
          <a:srgbClr val="FFFFFF"/>
        </a:lt1>
        <a:dk2>
          <a:srgbClr val="333399"/>
        </a:dk2>
        <a:lt2>
          <a:srgbClr val="C0C0C0"/>
        </a:lt2>
        <a:accent1>
          <a:srgbClr val="3780BD"/>
        </a:accent1>
        <a:accent2>
          <a:srgbClr val="98C13D"/>
        </a:accent2>
        <a:accent3>
          <a:srgbClr val="FFFFFF"/>
        </a:accent3>
        <a:accent4>
          <a:srgbClr val="272817"/>
        </a:accent4>
        <a:accent5>
          <a:srgbClr val="AEC0DB"/>
        </a:accent5>
        <a:accent6>
          <a:srgbClr val="89AF36"/>
        </a:accent6>
        <a:hlink>
          <a:srgbClr val="F5B821"/>
        </a:hlink>
        <a:folHlink>
          <a:srgbClr val="91597E"/>
        </a:folHlink>
      </a:clrScheme>
      <a:clrMap bg1="lt1" tx1="dk1" bg2="lt2" tx2="dk2" accent1="accent1" accent2="accent2" accent3="accent3" accent4="accent4" accent5="accent5" accent6="accent6" hlink="hlink" folHlink="folHlink"/>
    </a:extraClrScheme>
    <a:extraClrScheme>
      <a:clrScheme name="282TGp_food_light_ani 2">
        <a:dk1>
          <a:srgbClr val="000000"/>
        </a:dk1>
        <a:lt1>
          <a:srgbClr val="FFFFFF"/>
        </a:lt1>
        <a:dk2>
          <a:srgbClr val="193583"/>
        </a:dk2>
        <a:lt2>
          <a:srgbClr val="C0C0C0"/>
        </a:lt2>
        <a:accent1>
          <a:srgbClr val="89CA64"/>
        </a:accent1>
        <a:accent2>
          <a:srgbClr val="D9C215"/>
        </a:accent2>
        <a:accent3>
          <a:srgbClr val="FFFFFF"/>
        </a:accent3>
        <a:accent4>
          <a:srgbClr val="000000"/>
        </a:accent4>
        <a:accent5>
          <a:srgbClr val="C4E1B8"/>
        </a:accent5>
        <a:accent6>
          <a:srgbClr val="C4B012"/>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82TGp_food_light_ani 3">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254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altLang="zh-CN"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254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altLang="zh-CN"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873</TotalTime>
  <Words>2980</Words>
  <Application>Microsoft Office PowerPoint</Application>
  <PresentationFormat>宽屏</PresentationFormat>
  <Paragraphs>523</Paragraphs>
  <Slides>49</Slides>
  <Notes>7</Notes>
  <HiddenSlides>0</HiddenSlides>
  <MMClips>0</MMClips>
  <ScaleCrop>false</ScaleCrop>
  <HeadingPairs>
    <vt:vector size="8" baseType="variant">
      <vt:variant>
        <vt:lpstr>已用的字体</vt:lpstr>
      </vt:variant>
      <vt:variant>
        <vt:i4>8</vt:i4>
      </vt:variant>
      <vt:variant>
        <vt:lpstr>主题</vt:lpstr>
      </vt:variant>
      <vt:variant>
        <vt:i4>4</vt:i4>
      </vt:variant>
      <vt:variant>
        <vt:lpstr>嵌入 OLE 服务器</vt:lpstr>
      </vt:variant>
      <vt:variant>
        <vt:i4>1</vt:i4>
      </vt:variant>
      <vt:variant>
        <vt:lpstr>幻灯片标题</vt:lpstr>
      </vt:variant>
      <vt:variant>
        <vt:i4>49</vt:i4>
      </vt:variant>
    </vt:vector>
  </HeadingPairs>
  <TitlesOfParts>
    <vt:vector size="62" baseType="lpstr">
      <vt:lpstr>等线</vt:lpstr>
      <vt:lpstr>黑体</vt:lpstr>
      <vt:lpstr>微软雅黑</vt:lpstr>
      <vt:lpstr>Arial</vt:lpstr>
      <vt:lpstr>Times</vt:lpstr>
      <vt:lpstr>Times New Roman</vt:lpstr>
      <vt:lpstr>Verdana</vt:lpstr>
      <vt:lpstr>Wingdings</vt:lpstr>
      <vt:lpstr>282TGp_food_light_ani</vt:lpstr>
      <vt:lpstr>自定义设计方案</vt:lpstr>
      <vt:lpstr>2_自定义设计方案</vt:lpstr>
      <vt:lpstr>C6eActiveLectureQuestions</vt:lpstr>
      <vt:lpstr>Photo Editor 照片</vt:lpstr>
      <vt:lpstr>总复习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裂脑人实验</vt:lpstr>
      <vt:lpstr>谜底大公开——我们用左半球说话！</vt:lpstr>
      <vt:lpstr>PowerPoint 演示文稿</vt:lpstr>
      <vt:lpstr>PowerPoint 演示文稿</vt:lpstr>
      <vt:lpstr>PowerPoint 演示文稿</vt:lpstr>
      <vt:lpstr>PowerPoint 演示文稿</vt:lpstr>
      <vt:lpstr>PowerPoint 演示文稿</vt:lpstr>
      <vt:lpstr>PowerPoint 演示文稿</vt:lpstr>
      <vt:lpstr>激素调节的特点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生长素、细胞分裂素、赤霉素</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rdingyan2008@xjtu.edu.cn</dc:creator>
  <cp:lastModifiedBy>8615867124541</cp:lastModifiedBy>
  <cp:revision>76</cp:revision>
  <dcterms:created xsi:type="dcterms:W3CDTF">2019-12-15T05:53:36Z</dcterms:created>
  <dcterms:modified xsi:type="dcterms:W3CDTF">2023-12-19T11:39:34Z</dcterms:modified>
</cp:coreProperties>
</file>