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1.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ink/ink1.xml" ContentType="application/inkml+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6" r:id="rId1"/>
    <p:sldMasterId id="2147484303" r:id="rId2"/>
    <p:sldMasterId id="2147484372" r:id="rId3"/>
  </p:sldMasterIdLst>
  <p:notesMasterIdLst>
    <p:notesMasterId r:id="rId68"/>
  </p:notesMasterIdLst>
  <p:sldIdLst>
    <p:sldId id="279" r:id="rId4"/>
    <p:sldId id="425" r:id="rId5"/>
    <p:sldId id="426" r:id="rId6"/>
    <p:sldId id="515" r:id="rId7"/>
    <p:sldId id="517" r:id="rId8"/>
    <p:sldId id="519" r:id="rId9"/>
    <p:sldId id="518" r:id="rId10"/>
    <p:sldId id="544" r:id="rId11"/>
    <p:sldId id="545" r:id="rId12"/>
    <p:sldId id="560" r:id="rId13"/>
    <p:sldId id="546" r:id="rId14"/>
    <p:sldId id="547" r:id="rId15"/>
    <p:sldId id="548" r:id="rId16"/>
    <p:sldId id="809" r:id="rId17"/>
    <p:sldId id="813" r:id="rId18"/>
    <p:sldId id="814" r:id="rId19"/>
    <p:sldId id="762" r:id="rId20"/>
    <p:sldId id="818" r:id="rId21"/>
    <p:sldId id="819" r:id="rId22"/>
    <p:sldId id="549" r:id="rId23"/>
    <p:sldId id="550" r:id="rId24"/>
    <p:sldId id="551" r:id="rId25"/>
    <p:sldId id="552" r:id="rId26"/>
    <p:sldId id="553" r:id="rId27"/>
    <p:sldId id="554" r:id="rId28"/>
    <p:sldId id="820" r:id="rId29"/>
    <p:sldId id="826" r:id="rId30"/>
    <p:sldId id="828" r:id="rId31"/>
    <p:sldId id="558" r:id="rId32"/>
    <p:sldId id="827" r:id="rId33"/>
    <p:sldId id="832" r:id="rId34"/>
    <p:sldId id="559" r:id="rId35"/>
    <p:sldId id="427" r:id="rId36"/>
    <p:sldId id="430" r:id="rId37"/>
    <p:sldId id="432" r:id="rId38"/>
    <p:sldId id="433" r:id="rId39"/>
    <p:sldId id="434" r:id="rId40"/>
    <p:sldId id="435" r:id="rId41"/>
    <p:sldId id="436" r:id="rId42"/>
    <p:sldId id="438" r:id="rId43"/>
    <p:sldId id="439" r:id="rId44"/>
    <p:sldId id="440" r:id="rId45"/>
    <p:sldId id="441" r:id="rId46"/>
    <p:sldId id="442" r:id="rId47"/>
    <p:sldId id="443" r:id="rId48"/>
    <p:sldId id="522" r:id="rId49"/>
    <p:sldId id="561" r:id="rId50"/>
    <p:sldId id="562" r:id="rId51"/>
    <p:sldId id="523" r:id="rId52"/>
    <p:sldId id="524" r:id="rId53"/>
    <p:sldId id="525" r:id="rId54"/>
    <p:sldId id="526" r:id="rId55"/>
    <p:sldId id="527" r:id="rId56"/>
    <p:sldId id="528" r:id="rId57"/>
    <p:sldId id="529" r:id="rId58"/>
    <p:sldId id="531" r:id="rId59"/>
    <p:sldId id="530" r:id="rId60"/>
    <p:sldId id="533" r:id="rId61"/>
    <p:sldId id="534" r:id="rId62"/>
    <p:sldId id="537" r:id="rId63"/>
    <p:sldId id="538" r:id="rId64"/>
    <p:sldId id="539" r:id="rId65"/>
    <p:sldId id="411" r:id="rId66"/>
    <p:sldId id="542" r:id="rId67"/>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2"/>
        </a:solidFill>
        <a:latin typeface="Verdana" panose="020B0604030504040204" pitchFamily="34" charset="0"/>
        <a:ea typeface="HY견고딕"/>
        <a:cs typeface="HY견고딕"/>
      </a:defRPr>
    </a:lvl1pPr>
    <a:lvl2pPr marL="457200" algn="l" rtl="0" eaLnBrk="0" fontAlgn="base" hangingPunct="0">
      <a:spcBef>
        <a:spcPct val="0"/>
      </a:spcBef>
      <a:spcAft>
        <a:spcPct val="0"/>
      </a:spcAft>
      <a:defRPr kern="1200">
        <a:solidFill>
          <a:schemeClr val="tx2"/>
        </a:solidFill>
        <a:latin typeface="Verdana" panose="020B0604030504040204" pitchFamily="34" charset="0"/>
        <a:ea typeface="HY견고딕"/>
        <a:cs typeface="HY견고딕"/>
      </a:defRPr>
    </a:lvl2pPr>
    <a:lvl3pPr marL="914400" algn="l" rtl="0" eaLnBrk="0" fontAlgn="base" hangingPunct="0">
      <a:spcBef>
        <a:spcPct val="0"/>
      </a:spcBef>
      <a:spcAft>
        <a:spcPct val="0"/>
      </a:spcAft>
      <a:defRPr kern="1200">
        <a:solidFill>
          <a:schemeClr val="tx2"/>
        </a:solidFill>
        <a:latin typeface="Verdana" panose="020B0604030504040204" pitchFamily="34" charset="0"/>
        <a:ea typeface="HY견고딕"/>
        <a:cs typeface="HY견고딕"/>
      </a:defRPr>
    </a:lvl3pPr>
    <a:lvl4pPr marL="1371600" algn="l" rtl="0" eaLnBrk="0" fontAlgn="base" hangingPunct="0">
      <a:spcBef>
        <a:spcPct val="0"/>
      </a:spcBef>
      <a:spcAft>
        <a:spcPct val="0"/>
      </a:spcAft>
      <a:defRPr kern="1200">
        <a:solidFill>
          <a:schemeClr val="tx2"/>
        </a:solidFill>
        <a:latin typeface="Verdana" panose="020B0604030504040204" pitchFamily="34" charset="0"/>
        <a:ea typeface="HY견고딕"/>
        <a:cs typeface="HY견고딕"/>
      </a:defRPr>
    </a:lvl4pPr>
    <a:lvl5pPr marL="1828800" algn="l" rtl="0" eaLnBrk="0" fontAlgn="base" hangingPunct="0">
      <a:spcBef>
        <a:spcPct val="0"/>
      </a:spcBef>
      <a:spcAft>
        <a:spcPct val="0"/>
      </a:spcAft>
      <a:defRPr kern="1200">
        <a:solidFill>
          <a:schemeClr val="tx2"/>
        </a:solidFill>
        <a:latin typeface="Verdana" panose="020B0604030504040204" pitchFamily="34" charset="0"/>
        <a:ea typeface="HY견고딕"/>
        <a:cs typeface="HY견고딕"/>
      </a:defRPr>
    </a:lvl5pPr>
    <a:lvl6pPr marL="2286000" algn="l" defTabSz="914400" rtl="0" eaLnBrk="1" latinLnBrk="0" hangingPunct="1">
      <a:defRPr kern="1200">
        <a:solidFill>
          <a:schemeClr val="tx2"/>
        </a:solidFill>
        <a:latin typeface="Verdana" panose="020B0604030504040204" pitchFamily="34" charset="0"/>
        <a:ea typeface="HY견고딕"/>
        <a:cs typeface="HY견고딕"/>
      </a:defRPr>
    </a:lvl6pPr>
    <a:lvl7pPr marL="2743200" algn="l" defTabSz="914400" rtl="0" eaLnBrk="1" latinLnBrk="0" hangingPunct="1">
      <a:defRPr kern="1200">
        <a:solidFill>
          <a:schemeClr val="tx2"/>
        </a:solidFill>
        <a:latin typeface="Verdana" panose="020B0604030504040204" pitchFamily="34" charset="0"/>
        <a:ea typeface="HY견고딕"/>
        <a:cs typeface="HY견고딕"/>
      </a:defRPr>
    </a:lvl7pPr>
    <a:lvl8pPr marL="3200400" algn="l" defTabSz="914400" rtl="0" eaLnBrk="1" latinLnBrk="0" hangingPunct="1">
      <a:defRPr kern="1200">
        <a:solidFill>
          <a:schemeClr val="tx2"/>
        </a:solidFill>
        <a:latin typeface="Verdana" panose="020B0604030504040204" pitchFamily="34" charset="0"/>
        <a:ea typeface="HY견고딕"/>
        <a:cs typeface="HY견고딕"/>
      </a:defRPr>
    </a:lvl8pPr>
    <a:lvl9pPr marL="3657600" algn="l" defTabSz="914400" rtl="0" eaLnBrk="1" latinLnBrk="0" hangingPunct="1">
      <a:defRPr kern="1200">
        <a:solidFill>
          <a:schemeClr val="tx2"/>
        </a:solidFill>
        <a:latin typeface="Verdana" panose="020B0604030504040204" pitchFamily="34" charset="0"/>
        <a:ea typeface="HY견고딕"/>
        <a:cs typeface="HY견고딕"/>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D6FA6D"/>
    <a:srgbClr val="00823B"/>
    <a:srgbClr val="0000CC"/>
    <a:srgbClr val="FFEBFF"/>
    <a:srgbClr val="FFFF99"/>
    <a:srgbClr val="FF6600"/>
    <a:srgbClr val="9900CC"/>
    <a:srgbClr val="FF0066"/>
    <a:srgbClr val="000066"/>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E25E649-3F16-4E02-A733-19D2CDBF48F0}" styleName="中度样式 3 - 强调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13" autoAdjust="0"/>
    <p:restoredTop sz="91304" autoAdjust="0"/>
  </p:normalViewPr>
  <p:slideViewPr>
    <p:cSldViewPr>
      <p:cViewPr varScale="1">
        <p:scale>
          <a:sx n="73" d="100"/>
          <a:sy n="73" d="100"/>
        </p:scale>
        <p:origin x="942" y="39"/>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notesMaster" Target="notesMasters/notesMaster1.xml"/><Relationship Id="rId7" Type="http://schemas.openxmlformats.org/officeDocument/2006/relationships/slide" Target="slides/slide4.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3-25T02:32:47.536"/>
    </inkml:context>
    <inkml:brush xml:id="br0">
      <inkml:brushProperty name="width" value="0.05" units="cm"/>
      <inkml:brushProperty name="height" value="0.05" units="cm"/>
      <inkml:brushProperty name="color" value="#E71224"/>
    </inkml:brush>
  </inkml:definitions>
  <inkml:trace contextRef="#ctx0" brushRef="#br0">2039 565 24575,'-173'-96'0,"130"66"0,-19-9 0,55 35 0,-1 1 0,-1 0 0,1 0 0,0 1 0,-1 0 0,1 1 0,-13-1 0,-65 2 0,43 2 0,-947 0 0,514-4 0,470 2 0,-1 1 0,1-1 0,0 1 0,-1 0 0,-11 3 0,16-3 0,0-1 0,0 1 0,1 0 0,-1 0 0,0 0 0,0 0 0,1 1 0,-1-1 0,1 0 0,-1 1 0,1-1 0,-1 1 0,1-1 0,0 1 0,0 0 0,0-1 0,0 1 0,0 0 0,0 0 0,0 0 0,1 0 0,-1 3 0,-2 15 0,1 1 0,1 0 0,1 0 0,2 23 0,1 11 0,-4 36 0,3 75 0,0-155 0,-1 0 0,2 0 0,0-1 0,0 1 0,1-1 0,0 0 0,0 0 0,12 18 0,5 1 0,33 38 0,-11-15 0,-4 3 0,44 83 0,5 8 0,-51-90 0,-1-1 0,81 95 0,43 14 0,-89-92 0,-46-44 0,26 39 0,-31-40 0,1-1 0,26 26 0,-37-44 0,0 0 0,0-1 0,1 0 0,0 0 0,1-1 0,0-1 0,0 0 0,0 0 0,0-1 0,0-1 0,1 0 0,18 1 0,66 14 0,-67-11 0,53 5 0,160-10 0,-122-3 0,1682 1 0,-1799 0 0,0-1 0,0 1 0,-1-1 0,1 1 0,0-1 0,-1 0 0,1 0 0,0-1 0,-1 1 0,0-1 0,1 1 0,-1-1 0,6-5 0,-5 3 0,1 0 0,-1 0 0,0-1 0,0 0 0,0 0 0,-1 0 0,5-10 0,1-5 0,-2 0 0,0 0 0,6-38 0,-13 57 0,9-48 2,4-97 0,-13-52-24,-1 101-65,0-451-517,-1 518 712,-1 1 0,-1-1 1,-10-32-1,-4-27 90,15 68-198,-6-44 26,-2 0 0,-23-70 0,10 69-26,9 26 0,-10-43 0,6-13 0,17 90 0,1-1 0,-1 1 0,0 0 0,0-1 0,0 1 0,-1 0 0,0 0 0,-1 1 0,1-1 0,-8-8 0,-1 1 0,0 1 0,-26-20 0,30 26 0,-1 1 0,0 0 0,0 0 0,-1 1 0,1 1 0,-1 0 0,0 0 0,-17-3 0,13 3 0,1 0 0,-1-1 0,-21-9 0,21 6 0,0 1 0,0 1 0,-1 0 0,0 0 0,0 2 0,0 0 0,0 0 0,-31 1 0,-307 2 0,122 2 0,-1581-2 0,1809 0 0,-1 0 0,0 1 0,1-1 0,-1 1 0,1 0 0,-1 0 0,1 0 0,-1 1 0,1-1 0,0 1 0,0 0 0,-1 0 0,1 0 0,1 0 0,-1 0 0,0 1 0,0-1 0,1 1 0,-4 5 0,-3 4 0,1 1 0,1 0 0,-9 22 0,10-21 0,-90 179 0,47-98 0,-61 164 0,104-239-1365,2-3-5461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a:extLst>
              <a:ext uri="{FF2B5EF4-FFF2-40B4-BE49-F238E27FC236}">
                <a16:creationId xmlns:a16="http://schemas.microsoft.com/office/drawing/2014/main" id="{B3AB0DAA-C46D-4F44-9757-8292C33842D6}"/>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0" hangingPunct="0">
              <a:defRPr sz="1200">
                <a:ea typeface="HY견고딕" pitchFamily="18" charset="-127"/>
                <a:cs typeface="+mn-cs"/>
              </a:defRPr>
            </a:lvl1pPr>
          </a:lstStyle>
          <a:p>
            <a:pPr>
              <a:defRPr/>
            </a:pPr>
            <a:endParaRPr lang="zh-CN" altLang="en-US"/>
          </a:p>
        </p:txBody>
      </p:sp>
      <p:sp>
        <p:nvSpPr>
          <p:cNvPr id="3" name="日期占位符 2">
            <a:extLst>
              <a:ext uri="{FF2B5EF4-FFF2-40B4-BE49-F238E27FC236}">
                <a16:creationId xmlns:a16="http://schemas.microsoft.com/office/drawing/2014/main" id="{92077B38-E511-493D-B1AD-ECE0B68EDE7E}"/>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0" hangingPunct="0">
              <a:defRPr sz="1200">
                <a:ea typeface="HY견고딕" pitchFamily="18" charset="-127"/>
                <a:cs typeface="+mn-cs"/>
              </a:defRPr>
            </a:lvl1pPr>
          </a:lstStyle>
          <a:p>
            <a:pPr>
              <a:defRPr/>
            </a:pPr>
            <a:fld id="{3E1297CA-DC1E-4F07-A0AD-4C68EA60BF0D}" type="datetimeFigureOut">
              <a:rPr lang="zh-CN" altLang="en-US"/>
              <a:pPr>
                <a:defRPr/>
              </a:pPr>
              <a:t>2024/3/25</a:t>
            </a:fld>
            <a:endParaRPr lang="zh-CN" altLang="en-US"/>
          </a:p>
        </p:txBody>
      </p:sp>
      <p:sp>
        <p:nvSpPr>
          <p:cNvPr id="4" name="幻灯片图像占位符 3">
            <a:extLst>
              <a:ext uri="{FF2B5EF4-FFF2-40B4-BE49-F238E27FC236}">
                <a16:creationId xmlns:a16="http://schemas.microsoft.com/office/drawing/2014/main" id="{89B652B3-9802-4E1E-855D-C3122A732A3E}"/>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a:extLst>
              <a:ext uri="{FF2B5EF4-FFF2-40B4-BE49-F238E27FC236}">
                <a16:creationId xmlns:a16="http://schemas.microsoft.com/office/drawing/2014/main" id="{C874969B-D9DD-41E5-9830-8DEFCD2CAD31}"/>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6" name="页脚占位符 5">
            <a:extLst>
              <a:ext uri="{FF2B5EF4-FFF2-40B4-BE49-F238E27FC236}">
                <a16:creationId xmlns:a16="http://schemas.microsoft.com/office/drawing/2014/main" id="{602051B8-4843-47B3-AE50-9C5A01A8BDB8}"/>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0" hangingPunct="0">
              <a:defRPr sz="1200">
                <a:ea typeface="HY견고딕" pitchFamily="18" charset="-127"/>
                <a:cs typeface="+mn-cs"/>
              </a:defRPr>
            </a:lvl1pPr>
          </a:lstStyle>
          <a:p>
            <a:pPr>
              <a:defRPr/>
            </a:pPr>
            <a:endParaRPr lang="zh-CN" altLang="en-US"/>
          </a:p>
        </p:txBody>
      </p:sp>
      <p:sp>
        <p:nvSpPr>
          <p:cNvPr id="7" name="灯片编号占位符 6">
            <a:extLst>
              <a:ext uri="{FF2B5EF4-FFF2-40B4-BE49-F238E27FC236}">
                <a16:creationId xmlns:a16="http://schemas.microsoft.com/office/drawing/2014/main" id="{AED19C8E-F7A7-46AF-8EBB-CB8A4321D1D9}"/>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77309224-0D5D-4B2B-B1F7-D0210C44541B}"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幻灯片图像占位符 1">
            <a:extLst>
              <a:ext uri="{FF2B5EF4-FFF2-40B4-BE49-F238E27FC236}">
                <a16:creationId xmlns:a16="http://schemas.microsoft.com/office/drawing/2014/main" id="{2C347167-D21C-4F4D-AEB9-40D4AB5AFC2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备注占位符 2">
            <a:extLst>
              <a:ext uri="{FF2B5EF4-FFF2-40B4-BE49-F238E27FC236}">
                <a16:creationId xmlns:a16="http://schemas.microsoft.com/office/drawing/2014/main" id="{4FB6A0F1-8F61-483E-BD60-4EA335CC5B8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p>
        </p:txBody>
      </p:sp>
      <p:sp>
        <p:nvSpPr>
          <p:cNvPr id="13316" name="灯片编号占位符 3">
            <a:extLst>
              <a:ext uri="{FF2B5EF4-FFF2-40B4-BE49-F238E27FC236}">
                <a16:creationId xmlns:a16="http://schemas.microsoft.com/office/drawing/2014/main" id="{72ADD69E-99D9-4697-8160-CADB036C9E5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2"/>
                </a:solidFill>
                <a:latin typeface="Verdana" panose="020B0604030504040204" pitchFamily="34" charset="0"/>
                <a:ea typeface="HY견고딕"/>
                <a:cs typeface="HY견고딕"/>
              </a:defRPr>
            </a:lvl1pPr>
            <a:lvl2pPr marL="742950" indent="-285750">
              <a:defRPr>
                <a:solidFill>
                  <a:schemeClr val="tx2"/>
                </a:solidFill>
                <a:latin typeface="Verdana" panose="020B0604030504040204" pitchFamily="34" charset="0"/>
                <a:ea typeface="HY견고딕"/>
                <a:cs typeface="HY견고딕"/>
              </a:defRPr>
            </a:lvl2pPr>
            <a:lvl3pPr marL="1143000" indent="-228600">
              <a:defRPr>
                <a:solidFill>
                  <a:schemeClr val="tx2"/>
                </a:solidFill>
                <a:latin typeface="Verdana" panose="020B0604030504040204" pitchFamily="34" charset="0"/>
                <a:ea typeface="HY견고딕"/>
                <a:cs typeface="HY견고딕"/>
              </a:defRPr>
            </a:lvl3pPr>
            <a:lvl4pPr marL="1600200" indent="-228600">
              <a:defRPr>
                <a:solidFill>
                  <a:schemeClr val="tx2"/>
                </a:solidFill>
                <a:latin typeface="Verdana" panose="020B0604030504040204" pitchFamily="34" charset="0"/>
                <a:ea typeface="HY견고딕"/>
                <a:cs typeface="HY견고딕"/>
              </a:defRPr>
            </a:lvl4pPr>
            <a:lvl5pPr marL="2057400" indent="-22860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fld id="{BCD72F74-A10E-4D7B-83AA-309EC71E43D2}" type="slidenum">
              <a:rPr lang="zh-CN" altLang="en-US" smtClean="0"/>
              <a:pPr/>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a:extLst>
              <a:ext uri="{FF2B5EF4-FFF2-40B4-BE49-F238E27FC236}">
                <a16:creationId xmlns:a16="http://schemas.microsoft.com/office/drawing/2014/main" id="{3C3E5332-72A1-45F5-B530-CB0654B0948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13C14B0-6334-4243-A0F6-20453FC33CAC}" type="slidenum">
              <a:rPr lang="en-US" altLang="zh-CN" smtClean="0">
                <a:solidFill>
                  <a:schemeClr val="tx2"/>
                </a:solidFill>
                <a:latin typeface="Verdana" panose="020B0604030504040204" pitchFamily="34" charset="0"/>
              </a:rPr>
              <a:pPr>
                <a:spcBef>
                  <a:spcPct val="0"/>
                </a:spcBef>
              </a:pPr>
              <a:t>46</a:t>
            </a:fld>
            <a:endParaRPr lang="en-US" altLang="zh-CN">
              <a:solidFill>
                <a:schemeClr val="tx2"/>
              </a:solidFill>
              <a:latin typeface="Verdana" panose="020B0604030504040204" pitchFamily="34" charset="0"/>
            </a:endParaRPr>
          </a:p>
        </p:txBody>
      </p:sp>
      <p:sp>
        <p:nvSpPr>
          <p:cNvPr id="174083" name="Rectangle 2">
            <a:extLst>
              <a:ext uri="{FF2B5EF4-FFF2-40B4-BE49-F238E27FC236}">
                <a16:creationId xmlns:a16="http://schemas.microsoft.com/office/drawing/2014/main" id="{A32638A7-822A-42BC-A36A-BD269961323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084" name="Rectangle 3">
            <a:extLst>
              <a:ext uri="{FF2B5EF4-FFF2-40B4-BE49-F238E27FC236}">
                <a16:creationId xmlns:a16="http://schemas.microsoft.com/office/drawing/2014/main" id="{8C50FD47-5E6F-4E66-AEDC-2A9965E9210C}"/>
              </a:ext>
            </a:extLst>
          </p:cNvPr>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zh-CN"/>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sz="1200" dirty="0">
                <a:effectLst/>
                <a:latin typeface="微软雅黑" panose="020B0503020204020204" pitchFamily="34" charset="-122"/>
                <a:ea typeface="微软雅黑" panose="020B0503020204020204" pitchFamily="34" charset="-122"/>
              </a:rPr>
              <a:t>EF-G</a:t>
            </a:r>
            <a:r>
              <a:rPr lang="zh-CN" altLang="en-US" sz="1200" dirty="0">
                <a:effectLst/>
                <a:latin typeface="微软雅黑" panose="020B0503020204020204" pitchFamily="34" charset="-122"/>
                <a:ea typeface="微软雅黑" panose="020B0503020204020204" pitchFamily="34" charset="-122"/>
              </a:rPr>
              <a:t>有</a:t>
            </a:r>
            <a:r>
              <a:rPr lang="zh-CN" altLang="en-US" sz="1200" dirty="0">
                <a:solidFill>
                  <a:srgbClr val="CC3300"/>
                </a:solidFill>
                <a:effectLst/>
                <a:latin typeface="微软雅黑" panose="020B0503020204020204" pitchFamily="34" charset="-122"/>
                <a:ea typeface="微软雅黑" panose="020B0503020204020204" pitchFamily="34" charset="-122"/>
              </a:rPr>
              <a:t>转位酶（</a:t>
            </a:r>
            <a:r>
              <a:rPr lang="en-US" altLang="zh-CN" sz="1200" dirty="0">
                <a:solidFill>
                  <a:srgbClr val="CC3300"/>
                </a:solidFill>
                <a:effectLst/>
                <a:latin typeface="微软雅黑" panose="020B0503020204020204" pitchFamily="34" charset="-122"/>
                <a:ea typeface="微软雅黑" panose="020B0503020204020204" pitchFamily="34" charset="-122"/>
              </a:rPr>
              <a:t>translocase</a:t>
            </a:r>
            <a:r>
              <a:rPr lang="zh-CN" altLang="en-US" sz="1200" dirty="0">
                <a:solidFill>
                  <a:srgbClr val="CC3300"/>
                </a:solidFill>
                <a:effectLst/>
                <a:latin typeface="微软雅黑" panose="020B0503020204020204" pitchFamily="34" charset="-122"/>
                <a:ea typeface="微软雅黑" panose="020B0503020204020204" pitchFamily="34" charset="-122"/>
              </a:rPr>
              <a:t>）</a:t>
            </a:r>
            <a:r>
              <a:rPr lang="zh-CN" altLang="en-US" sz="1200" dirty="0">
                <a:effectLst/>
                <a:latin typeface="微软雅黑" panose="020B0503020204020204" pitchFamily="34" charset="-122"/>
                <a:ea typeface="微软雅黑" panose="020B0503020204020204" pitchFamily="34" charset="-122"/>
              </a:rPr>
              <a:t>活性，可结合并水解</a:t>
            </a:r>
            <a:r>
              <a:rPr lang="en-US" altLang="zh-CN" sz="1200" dirty="0">
                <a:effectLst/>
                <a:latin typeface="微软雅黑" panose="020B0503020204020204" pitchFamily="34" charset="-122"/>
                <a:ea typeface="微软雅黑" panose="020B0503020204020204" pitchFamily="34" charset="-122"/>
              </a:rPr>
              <a:t>1</a:t>
            </a:r>
            <a:r>
              <a:rPr lang="zh-CN" altLang="en-US" sz="1200" dirty="0">
                <a:effectLst/>
                <a:latin typeface="微软雅黑" panose="020B0503020204020204" pitchFamily="34" charset="-122"/>
                <a:ea typeface="微软雅黑" panose="020B0503020204020204" pitchFamily="34" charset="-122"/>
              </a:rPr>
              <a:t>分子</a:t>
            </a:r>
            <a:r>
              <a:rPr lang="en-US" altLang="zh-CN" sz="1200" dirty="0">
                <a:effectLst/>
                <a:latin typeface="微软雅黑" panose="020B0503020204020204" pitchFamily="34" charset="-122"/>
                <a:ea typeface="微软雅黑" panose="020B0503020204020204" pitchFamily="34" charset="-122"/>
              </a:rPr>
              <a:t>GTP</a:t>
            </a:r>
            <a:r>
              <a:rPr lang="zh-CN" altLang="en-US" sz="1200" dirty="0">
                <a:effectLst/>
                <a:latin typeface="微软雅黑" panose="020B0503020204020204" pitchFamily="34" charset="-122"/>
                <a:ea typeface="微软雅黑" panose="020B0503020204020204" pitchFamily="34" charset="-122"/>
              </a:rPr>
              <a:t>，释放的能量促进核糖体向</a:t>
            </a:r>
            <a:r>
              <a:rPr lang="en-US" altLang="zh-CN" sz="1200" dirty="0">
                <a:effectLst/>
                <a:latin typeface="微软雅黑" panose="020B0503020204020204" pitchFamily="34" charset="-122"/>
                <a:ea typeface="微软雅黑" panose="020B0503020204020204" pitchFamily="34" charset="-122"/>
              </a:rPr>
              <a:t>mRNA</a:t>
            </a:r>
            <a:r>
              <a:rPr lang="zh-CN" altLang="en-US" sz="1200" dirty="0">
                <a:effectLst/>
                <a:latin typeface="微软雅黑" panose="020B0503020204020204" pitchFamily="34" charset="-122"/>
                <a:ea typeface="微软雅黑" panose="020B0503020204020204" pitchFamily="34" charset="-122"/>
              </a:rPr>
              <a:t>的</a:t>
            </a:r>
            <a:r>
              <a:rPr lang="en-US" altLang="zh-CN" sz="1200" dirty="0">
                <a:effectLst/>
                <a:latin typeface="微软雅黑" panose="020B0503020204020204" pitchFamily="34" charset="-122"/>
                <a:ea typeface="微软雅黑" panose="020B0503020204020204" pitchFamily="34" charset="-122"/>
              </a:rPr>
              <a:t>3′</a:t>
            </a:r>
            <a:r>
              <a:rPr lang="zh-CN" altLang="en-US" sz="1200" dirty="0">
                <a:effectLst/>
                <a:latin typeface="微软雅黑" panose="020B0503020204020204" pitchFamily="34" charset="-122"/>
                <a:ea typeface="微软雅黑" panose="020B0503020204020204" pitchFamily="34" charset="-122"/>
              </a:rPr>
              <a:t>侧移动，使起始二肽酰</a:t>
            </a:r>
            <a:r>
              <a:rPr lang="en-US" altLang="zh-CN" sz="1200" dirty="0">
                <a:effectLst/>
                <a:latin typeface="微软雅黑" panose="020B0503020204020204" pitchFamily="34" charset="-122"/>
                <a:ea typeface="微软雅黑" panose="020B0503020204020204" pitchFamily="34" charset="-122"/>
              </a:rPr>
              <a:t>-tRNA-mRNA</a:t>
            </a:r>
            <a:r>
              <a:rPr lang="zh-CN" altLang="en-US" sz="1200" dirty="0">
                <a:effectLst/>
                <a:latin typeface="微软雅黑" panose="020B0503020204020204" pitchFamily="34" charset="-122"/>
                <a:ea typeface="微软雅黑" panose="020B0503020204020204" pitchFamily="34" charset="-122"/>
              </a:rPr>
              <a:t>相对位移进入核蛋白体</a:t>
            </a:r>
            <a:r>
              <a:rPr lang="en-US" altLang="zh-CN" sz="1200" dirty="0">
                <a:effectLst/>
                <a:latin typeface="微软雅黑" panose="020B0503020204020204" pitchFamily="34" charset="-122"/>
                <a:ea typeface="微软雅黑" panose="020B0503020204020204" pitchFamily="34" charset="-122"/>
              </a:rPr>
              <a:t>P</a:t>
            </a:r>
            <a:r>
              <a:rPr lang="zh-CN" altLang="en-US" sz="1200" dirty="0">
                <a:effectLst/>
                <a:latin typeface="微软雅黑" panose="020B0503020204020204" pitchFamily="34" charset="-122"/>
                <a:ea typeface="微软雅黑" panose="020B0503020204020204" pitchFamily="34" charset="-122"/>
              </a:rPr>
              <a:t>位，而卸载的</a:t>
            </a:r>
            <a:r>
              <a:rPr lang="en-US" altLang="zh-CN" sz="1200" dirty="0">
                <a:effectLst/>
                <a:latin typeface="微软雅黑" panose="020B0503020204020204" pitchFamily="34" charset="-122"/>
                <a:ea typeface="微软雅黑" panose="020B0503020204020204" pitchFamily="34" charset="-122"/>
              </a:rPr>
              <a:t>tRNA</a:t>
            </a:r>
            <a:r>
              <a:rPr lang="zh-CN" altLang="en-US" sz="1200" dirty="0">
                <a:effectLst/>
                <a:latin typeface="微软雅黑" panose="020B0503020204020204" pitchFamily="34" charset="-122"/>
                <a:ea typeface="微软雅黑" panose="020B0503020204020204" pitchFamily="34" charset="-122"/>
              </a:rPr>
              <a:t>则移入</a:t>
            </a:r>
            <a:r>
              <a:rPr lang="en-US" altLang="zh-CN" sz="1200" dirty="0">
                <a:effectLst/>
                <a:latin typeface="微软雅黑" panose="020B0503020204020204" pitchFamily="34" charset="-122"/>
                <a:ea typeface="微软雅黑" panose="020B0503020204020204" pitchFamily="34" charset="-122"/>
              </a:rPr>
              <a:t>E</a:t>
            </a:r>
            <a:r>
              <a:rPr lang="zh-CN" altLang="en-US" sz="1200" dirty="0">
                <a:effectLst/>
                <a:latin typeface="微软雅黑" panose="020B0503020204020204" pitchFamily="34" charset="-122"/>
                <a:ea typeface="微软雅黑" panose="020B0503020204020204" pitchFamily="34" charset="-122"/>
              </a:rPr>
              <a:t>位。</a:t>
            </a:r>
          </a:p>
        </p:txBody>
      </p:sp>
      <p:sp>
        <p:nvSpPr>
          <p:cNvPr id="4" name="灯片编号占位符 3"/>
          <p:cNvSpPr>
            <a:spLocks noGrp="1"/>
          </p:cNvSpPr>
          <p:nvPr>
            <p:ph type="sldNum" sz="quarter" idx="5"/>
          </p:nvPr>
        </p:nvSpPr>
        <p:spPr/>
        <p:txBody>
          <a:bodyPr/>
          <a:lstStyle/>
          <a:p>
            <a:pPr>
              <a:defRPr/>
            </a:pPr>
            <a:fld id="{77309224-0D5D-4B2B-B1F7-D0210C44541B}" type="slidenum">
              <a:rPr lang="zh-CN" altLang="en-US" smtClean="0"/>
              <a:pPr>
                <a:defRPr/>
              </a:pPr>
              <a:t>59</a:t>
            </a:fld>
            <a:endParaRPr lang="zh-CN" altLang="en-US"/>
          </a:p>
        </p:txBody>
      </p:sp>
    </p:spTree>
    <p:extLst>
      <p:ext uri="{BB962C8B-B14F-4D97-AF65-F5344CB8AC3E}">
        <p14:creationId xmlns:p14="http://schemas.microsoft.com/office/powerpoint/2010/main" val="2185903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0CF4F095-85ED-49A7-A9BF-2BF654EE5AB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等线" panose="02010600030101010101" pitchFamily="2" charset="-122"/>
                <a:ea typeface="等线" panose="02010600030101010101" pitchFamily="2" charset="-122"/>
              </a:defRPr>
            </a:lvl1pPr>
            <a:lvl2pPr marL="742950" indent="-285750">
              <a:spcBef>
                <a:spcPct val="30000"/>
              </a:spcBef>
              <a:defRPr sz="1200">
                <a:solidFill>
                  <a:schemeClr val="tx1"/>
                </a:solidFill>
                <a:latin typeface="等线" panose="02010600030101010101" pitchFamily="2" charset="-122"/>
                <a:ea typeface="等线" panose="02010600030101010101" pitchFamily="2" charset="-122"/>
              </a:defRPr>
            </a:lvl2pPr>
            <a:lvl3pPr marL="1143000" indent="-228600">
              <a:spcBef>
                <a:spcPct val="30000"/>
              </a:spcBef>
              <a:defRPr sz="1200">
                <a:solidFill>
                  <a:schemeClr val="tx1"/>
                </a:solidFill>
                <a:latin typeface="等线" panose="02010600030101010101" pitchFamily="2" charset="-122"/>
                <a:ea typeface="等线" panose="02010600030101010101" pitchFamily="2" charset="-122"/>
              </a:defRPr>
            </a:lvl3pPr>
            <a:lvl4pPr marL="1600200" indent="-228600">
              <a:spcBef>
                <a:spcPct val="30000"/>
              </a:spcBef>
              <a:defRPr sz="1200">
                <a:solidFill>
                  <a:schemeClr val="tx1"/>
                </a:solidFill>
                <a:latin typeface="等线" panose="02010600030101010101" pitchFamily="2" charset="-122"/>
                <a:ea typeface="等线" panose="02010600030101010101" pitchFamily="2" charset="-122"/>
              </a:defRPr>
            </a:lvl4pPr>
            <a:lvl5pPr marL="2057400" indent="-228600">
              <a:spcBef>
                <a:spcPct val="30000"/>
              </a:spcBef>
              <a:defRPr sz="1200">
                <a:solidFill>
                  <a:schemeClr val="tx1"/>
                </a:solidFill>
                <a:latin typeface="等线" panose="02010600030101010101" pitchFamily="2" charset="-122"/>
                <a:ea typeface="等线" panose="02010600030101010101" pitchFamily="2" charset="-122"/>
              </a:defRPr>
            </a:lvl5pPr>
            <a:lvl6pPr marL="2514600" indent="-228600" eaLnBrk="0" fontAlgn="base" hangingPunct="0">
              <a:spcBef>
                <a:spcPct val="30000"/>
              </a:spcBef>
              <a:spcAft>
                <a:spcPct val="0"/>
              </a:spcAft>
              <a:defRPr sz="1200">
                <a:solidFill>
                  <a:schemeClr val="tx1"/>
                </a:solidFill>
                <a:latin typeface="等线" panose="02010600030101010101" pitchFamily="2" charset="-122"/>
                <a:ea typeface="等线" panose="02010600030101010101" pitchFamily="2" charset="-122"/>
              </a:defRPr>
            </a:lvl6pPr>
            <a:lvl7pPr marL="2971800" indent="-228600" eaLnBrk="0" fontAlgn="base" hangingPunct="0">
              <a:spcBef>
                <a:spcPct val="30000"/>
              </a:spcBef>
              <a:spcAft>
                <a:spcPct val="0"/>
              </a:spcAft>
              <a:defRPr sz="1200">
                <a:solidFill>
                  <a:schemeClr val="tx1"/>
                </a:solidFill>
                <a:latin typeface="等线" panose="02010600030101010101" pitchFamily="2" charset="-122"/>
                <a:ea typeface="等线" panose="02010600030101010101" pitchFamily="2" charset="-122"/>
              </a:defRPr>
            </a:lvl7pPr>
            <a:lvl8pPr marL="3429000" indent="-228600" eaLnBrk="0" fontAlgn="base" hangingPunct="0">
              <a:spcBef>
                <a:spcPct val="30000"/>
              </a:spcBef>
              <a:spcAft>
                <a:spcPct val="0"/>
              </a:spcAft>
              <a:defRPr sz="1200">
                <a:solidFill>
                  <a:schemeClr val="tx1"/>
                </a:solidFill>
                <a:latin typeface="等线" panose="02010600030101010101" pitchFamily="2" charset="-122"/>
                <a:ea typeface="等线" panose="02010600030101010101" pitchFamily="2" charset="-122"/>
              </a:defRPr>
            </a:lvl8pPr>
            <a:lvl9pPr marL="3886200" indent="-228600" eaLnBrk="0" fontAlgn="base" hangingPunct="0">
              <a:spcBef>
                <a:spcPct val="30000"/>
              </a:spcBef>
              <a:spcAft>
                <a:spcPct val="0"/>
              </a:spcAft>
              <a:defRPr sz="1200">
                <a:solidFill>
                  <a:schemeClr val="tx1"/>
                </a:solidFill>
                <a:latin typeface="等线" panose="02010600030101010101" pitchFamily="2" charset="-122"/>
                <a:ea typeface="等线" panose="02010600030101010101" pitchFamily="2" charset="-122"/>
              </a:defRPr>
            </a:lvl9pPr>
          </a:lstStyle>
          <a:p>
            <a:pPr>
              <a:spcBef>
                <a:spcPct val="0"/>
              </a:spcBef>
            </a:pPr>
            <a:fld id="{62A3DD63-38A9-40E0-8257-5288D0DE0BEB}" type="slidenum">
              <a:rPr lang="en-US" altLang="zh-CN">
                <a:latin typeface="Times New Roman" panose="02020603050405020304" pitchFamily="18" charset="0"/>
                <a:ea typeface="ヒラギノ角ゴ Pro W3" pitchFamily="84" charset="-128"/>
              </a:rPr>
              <a:pPr>
                <a:spcBef>
                  <a:spcPct val="0"/>
                </a:spcBef>
              </a:pPr>
              <a:t>14</a:t>
            </a:fld>
            <a:endParaRPr lang="en-US" altLang="zh-CN">
              <a:latin typeface="Times New Roman" panose="02020603050405020304" pitchFamily="18" charset="0"/>
              <a:ea typeface="ヒラギノ角ゴ Pro W3" pitchFamily="84" charset="-128"/>
            </a:endParaRPr>
          </a:p>
        </p:txBody>
      </p:sp>
      <p:sp>
        <p:nvSpPr>
          <p:cNvPr id="47107" name="Rectangle 2">
            <a:extLst>
              <a:ext uri="{FF2B5EF4-FFF2-40B4-BE49-F238E27FC236}">
                <a16:creationId xmlns:a16="http://schemas.microsoft.com/office/drawing/2014/main" id="{AD5634EB-ACF6-4590-8BE3-4850724143C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8" name="Rectangle 3">
            <a:extLst>
              <a:ext uri="{FF2B5EF4-FFF2-40B4-BE49-F238E27FC236}">
                <a16:creationId xmlns:a16="http://schemas.microsoft.com/office/drawing/2014/main" id="{EF359B2D-2501-4CA9-A52A-08E1B54BA10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wrap="square" numCol="1" anchor="t" anchorCtr="0" compatLnSpc="1">
            <a:prstTxWarp prst="textNoShape">
              <a:avLst/>
            </a:prstTxWarp>
          </a:bodyPr>
          <a:lstStyle/>
          <a:p>
            <a:pPr eaLnBrk="1" hangingPunct="1"/>
            <a:endParaRPr lang="zh-CN" altLang="zh-CN">
              <a:latin typeface="Arial" panose="020B0604020202020204" pitchFamily="34" charset="0"/>
              <a:ea typeface="ヒラギノ角ゴ Pro W3" pitchFamily="8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4B667780-CCC8-4962-8721-3BBC08D416A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等线" panose="02010600030101010101" pitchFamily="2" charset="-122"/>
                <a:ea typeface="等线" panose="02010600030101010101" pitchFamily="2" charset="-122"/>
              </a:defRPr>
            </a:lvl1pPr>
            <a:lvl2pPr marL="742950" indent="-285750">
              <a:spcBef>
                <a:spcPct val="30000"/>
              </a:spcBef>
              <a:defRPr sz="1200">
                <a:solidFill>
                  <a:schemeClr val="tx1"/>
                </a:solidFill>
                <a:latin typeface="等线" panose="02010600030101010101" pitchFamily="2" charset="-122"/>
                <a:ea typeface="等线" panose="02010600030101010101" pitchFamily="2" charset="-122"/>
              </a:defRPr>
            </a:lvl2pPr>
            <a:lvl3pPr marL="1143000" indent="-228600">
              <a:spcBef>
                <a:spcPct val="30000"/>
              </a:spcBef>
              <a:defRPr sz="1200">
                <a:solidFill>
                  <a:schemeClr val="tx1"/>
                </a:solidFill>
                <a:latin typeface="等线" panose="02010600030101010101" pitchFamily="2" charset="-122"/>
                <a:ea typeface="等线" panose="02010600030101010101" pitchFamily="2" charset="-122"/>
              </a:defRPr>
            </a:lvl3pPr>
            <a:lvl4pPr marL="1600200" indent="-228600">
              <a:spcBef>
                <a:spcPct val="30000"/>
              </a:spcBef>
              <a:defRPr sz="1200">
                <a:solidFill>
                  <a:schemeClr val="tx1"/>
                </a:solidFill>
                <a:latin typeface="等线" panose="02010600030101010101" pitchFamily="2" charset="-122"/>
                <a:ea typeface="等线" panose="02010600030101010101" pitchFamily="2" charset="-122"/>
              </a:defRPr>
            </a:lvl4pPr>
            <a:lvl5pPr marL="2057400" indent="-228600">
              <a:spcBef>
                <a:spcPct val="30000"/>
              </a:spcBef>
              <a:defRPr sz="1200">
                <a:solidFill>
                  <a:schemeClr val="tx1"/>
                </a:solidFill>
                <a:latin typeface="等线" panose="02010600030101010101" pitchFamily="2" charset="-122"/>
                <a:ea typeface="等线" panose="02010600030101010101" pitchFamily="2" charset="-122"/>
              </a:defRPr>
            </a:lvl5pPr>
            <a:lvl6pPr marL="2514600" indent="-228600" eaLnBrk="0" fontAlgn="base" hangingPunct="0">
              <a:spcBef>
                <a:spcPct val="30000"/>
              </a:spcBef>
              <a:spcAft>
                <a:spcPct val="0"/>
              </a:spcAft>
              <a:defRPr sz="1200">
                <a:solidFill>
                  <a:schemeClr val="tx1"/>
                </a:solidFill>
                <a:latin typeface="等线" panose="02010600030101010101" pitchFamily="2" charset="-122"/>
                <a:ea typeface="等线" panose="02010600030101010101" pitchFamily="2" charset="-122"/>
              </a:defRPr>
            </a:lvl6pPr>
            <a:lvl7pPr marL="2971800" indent="-228600" eaLnBrk="0" fontAlgn="base" hangingPunct="0">
              <a:spcBef>
                <a:spcPct val="30000"/>
              </a:spcBef>
              <a:spcAft>
                <a:spcPct val="0"/>
              </a:spcAft>
              <a:defRPr sz="1200">
                <a:solidFill>
                  <a:schemeClr val="tx1"/>
                </a:solidFill>
                <a:latin typeface="等线" panose="02010600030101010101" pitchFamily="2" charset="-122"/>
                <a:ea typeface="等线" panose="02010600030101010101" pitchFamily="2" charset="-122"/>
              </a:defRPr>
            </a:lvl7pPr>
            <a:lvl8pPr marL="3429000" indent="-228600" eaLnBrk="0" fontAlgn="base" hangingPunct="0">
              <a:spcBef>
                <a:spcPct val="30000"/>
              </a:spcBef>
              <a:spcAft>
                <a:spcPct val="0"/>
              </a:spcAft>
              <a:defRPr sz="1200">
                <a:solidFill>
                  <a:schemeClr val="tx1"/>
                </a:solidFill>
                <a:latin typeface="等线" panose="02010600030101010101" pitchFamily="2" charset="-122"/>
                <a:ea typeface="等线" panose="02010600030101010101" pitchFamily="2" charset="-122"/>
              </a:defRPr>
            </a:lvl8pPr>
            <a:lvl9pPr marL="3886200" indent="-228600" eaLnBrk="0" fontAlgn="base" hangingPunct="0">
              <a:spcBef>
                <a:spcPct val="30000"/>
              </a:spcBef>
              <a:spcAft>
                <a:spcPct val="0"/>
              </a:spcAft>
              <a:defRPr sz="1200">
                <a:solidFill>
                  <a:schemeClr val="tx1"/>
                </a:solidFill>
                <a:latin typeface="等线" panose="02010600030101010101" pitchFamily="2" charset="-122"/>
                <a:ea typeface="等线" panose="02010600030101010101" pitchFamily="2" charset="-122"/>
              </a:defRPr>
            </a:lvl9pPr>
          </a:lstStyle>
          <a:p>
            <a:pPr>
              <a:spcBef>
                <a:spcPct val="0"/>
              </a:spcBef>
            </a:pPr>
            <a:fld id="{74898B2C-4278-4D5C-A8F5-C305F0E0C703}" type="slidenum">
              <a:rPr lang="en-US" altLang="zh-CN">
                <a:latin typeface="Times New Roman" panose="02020603050405020304" pitchFamily="18" charset="0"/>
                <a:ea typeface="ヒラギノ角ゴ Pro W3" pitchFamily="84" charset="-128"/>
              </a:rPr>
              <a:pPr>
                <a:spcBef>
                  <a:spcPct val="0"/>
                </a:spcBef>
              </a:pPr>
              <a:t>15</a:t>
            </a:fld>
            <a:endParaRPr lang="en-US" altLang="zh-CN">
              <a:latin typeface="Times New Roman" panose="02020603050405020304" pitchFamily="18" charset="0"/>
              <a:ea typeface="ヒラギノ角ゴ Pro W3" pitchFamily="84" charset="-128"/>
            </a:endParaRPr>
          </a:p>
        </p:txBody>
      </p:sp>
      <p:sp>
        <p:nvSpPr>
          <p:cNvPr id="49155" name="Rectangle 2">
            <a:extLst>
              <a:ext uri="{FF2B5EF4-FFF2-40B4-BE49-F238E27FC236}">
                <a16:creationId xmlns:a16="http://schemas.microsoft.com/office/drawing/2014/main" id="{CEF961E0-00A6-46AE-A183-0A59EC6207A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6" name="Rectangle 3">
            <a:extLst>
              <a:ext uri="{FF2B5EF4-FFF2-40B4-BE49-F238E27FC236}">
                <a16:creationId xmlns:a16="http://schemas.microsoft.com/office/drawing/2014/main" id="{42DA3501-37A6-4F5D-BC1A-AACACED4378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wrap="square" numCol="1" anchor="t" anchorCtr="0" compatLnSpc="1">
            <a:prstTxWarp prst="textNoShape">
              <a:avLst/>
            </a:prstTxWarp>
          </a:bodyPr>
          <a:lstStyle/>
          <a:p>
            <a:pPr eaLnBrk="1" hangingPunct="1"/>
            <a:endParaRPr lang="zh-CN" altLang="zh-CN">
              <a:latin typeface="Arial" panose="020B0604020202020204" pitchFamily="34" charset="0"/>
              <a:ea typeface="ヒラギノ角ゴ Pro W3" pitchFamily="8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a:extLst>
              <a:ext uri="{FF2B5EF4-FFF2-40B4-BE49-F238E27FC236}">
                <a16:creationId xmlns:a16="http://schemas.microsoft.com/office/drawing/2014/main" id="{EC8D11A7-DC9D-4857-9900-39CAB12A58C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等线" panose="02010600030101010101" pitchFamily="2" charset="-122"/>
                <a:ea typeface="等线" panose="02010600030101010101" pitchFamily="2" charset="-122"/>
              </a:defRPr>
            </a:lvl1pPr>
            <a:lvl2pPr marL="742950" indent="-285750">
              <a:spcBef>
                <a:spcPct val="30000"/>
              </a:spcBef>
              <a:defRPr sz="1200">
                <a:solidFill>
                  <a:schemeClr val="tx1"/>
                </a:solidFill>
                <a:latin typeface="等线" panose="02010600030101010101" pitchFamily="2" charset="-122"/>
                <a:ea typeface="等线" panose="02010600030101010101" pitchFamily="2" charset="-122"/>
              </a:defRPr>
            </a:lvl2pPr>
            <a:lvl3pPr marL="1143000" indent="-228600">
              <a:spcBef>
                <a:spcPct val="30000"/>
              </a:spcBef>
              <a:defRPr sz="1200">
                <a:solidFill>
                  <a:schemeClr val="tx1"/>
                </a:solidFill>
                <a:latin typeface="等线" panose="02010600030101010101" pitchFamily="2" charset="-122"/>
                <a:ea typeface="等线" panose="02010600030101010101" pitchFamily="2" charset="-122"/>
              </a:defRPr>
            </a:lvl3pPr>
            <a:lvl4pPr marL="1600200" indent="-228600">
              <a:spcBef>
                <a:spcPct val="30000"/>
              </a:spcBef>
              <a:defRPr sz="1200">
                <a:solidFill>
                  <a:schemeClr val="tx1"/>
                </a:solidFill>
                <a:latin typeface="等线" panose="02010600030101010101" pitchFamily="2" charset="-122"/>
                <a:ea typeface="等线" panose="02010600030101010101" pitchFamily="2" charset="-122"/>
              </a:defRPr>
            </a:lvl4pPr>
            <a:lvl5pPr marL="2057400" indent="-228600">
              <a:spcBef>
                <a:spcPct val="30000"/>
              </a:spcBef>
              <a:defRPr sz="1200">
                <a:solidFill>
                  <a:schemeClr val="tx1"/>
                </a:solidFill>
                <a:latin typeface="等线" panose="02010600030101010101" pitchFamily="2" charset="-122"/>
                <a:ea typeface="等线" panose="02010600030101010101" pitchFamily="2" charset="-122"/>
              </a:defRPr>
            </a:lvl5pPr>
            <a:lvl6pPr marL="2514600" indent="-228600" eaLnBrk="0" fontAlgn="base" hangingPunct="0">
              <a:spcBef>
                <a:spcPct val="30000"/>
              </a:spcBef>
              <a:spcAft>
                <a:spcPct val="0"/>
              </a:spcAft>
              <a:defRPr sz="1200">
                <a:solidFill>
                  <a:schemeClr val="tx1"/>
                </a:solidFill>
                <a:latin typeface="等线" panose="02010600030101010101" pitchFamily="2" charset="-122"/>
                <a:ea typeface="等线" panose="02010600030101010101" pitchFamily="2" charset="-122"/>
              </a:defRPr>
            </a:lvl6pPr>
            <a:lvl7pPr marL="2971800" indent="-228600" eaLnBrk="0" fontAlgn="base" hangingPunct="0">
              <a:spcBef>
                <a:spcPct val="30000"/>
              </a:spcBef>
              <a:spcAft>
                <a:spcPct val="0"/>
              </a:spcAft>
              <a:defRPr sz="1200">
                <a:solidFill>
                  <a:schemeClr val="tx1"/>
                </a:solidFill>
                <a:latin typeface="等线" panose="02010600030101010101" pitchFamily="2" charset="-122"/>
                <a:ea typeface="等线" panose="02010600030101010101" pitchFamily="2" charset="-122"/>
              </a:defRPr>
            </a:lvl7pPr>
            <a:lvl8pPr marL="3429000" indent="-228600" eaLnBrk="0" fontAlgn="base" hangingPunct="0">
              <a:spcBef>
                <a:spcPct val="30000"/>
              </a:spcBef>
              <a:spcAft>
                <a:spcPct val="0"/>
              </a:spcAft>
              <a:defRPr sz="1200">
                <a:solidFill>
                  <a:schemeClr val="tx1"/>
                </a:solidFill>
                <a:latin typeface="等线" panose="02010600030101010101" pitchFamily="2" charset="-122"/>
                <a:ea typeface="等线" panose="02010600030101010101" pitchFamily="2" charset="-122"/>
              </a:defRPr>
            </a:lvl8pPr>
            <a:lvl9pPr marL="3886200" indent="-228600" eaLnBrk="0" fontAlgn="base" hangingPunct="0">
              <a:spcBef>
                <a:spcPct val="30000"/>
              </a:spcBef>
              <a:spcAft>
                <a:spcPct val="0"/>
              </a:spcAft>
              <a:defRPr sz="1200">
                <a:solidFill>
                  <a:schemeClr val="tx1"/>
                </a:solidFill>
                <a:latin typeface="等线" panose="02010600030101010101" pitchFamily="2" charset="-122"/>
                <a:ea typeface="等线" panose="02010600030101010101" pitchFamily="2" charset="-122"/>
              </a:defRPr>
            </a:lvl9pPr>
          </a:lstStyle>
          <a:p>
            <a:pPr>
              <a:spcBef>
                <a:spcPct val="0"/>
              </a:spcBef>
            </a:pPr>
            <a:fld id="{B83430F0-9DE6-495E-A225-C1E137D88367}" type="slidenum">
              <a:rPr lang="en-US" altLang="zh-CN">
                <a:latin typeface="Times New Roman" panose="02020603050405020304" pitchFamily="18" charset="0"/>
                <a:ea typeface="ヒラギノ角ゴ Pro W3" pitchFamily="84" charset="-128"/>
              </a:rPr>
              <a:pPr>
                <a:spcBef>
                  <a:spcPct val="0"/>
                </a:spcBef>
              </a:pPr>
              <a:t>18</a:t>
            </a:fld>
            <a:endParaRPr lang="en-US" altLang="zh-CN">
              <a:latin typeface="Times New Roman" panose="02020603050405020304" pitchFamily="18" charset="0"/>
              <a:ea typeface="ヒラギノ角ゴ Pro W3" pitchFamily="84" charset="-128"/>
            </a:endParaRPr>
          </a:p>
        </p:txBody>
      </p:sp>
      <p:sp>
        <p:nvSpPr>
          <p:cNvPr id="53251" name="Rectangle 2">
            <a:extLst>
              <a:ext uri="{FF2B5EF4-FFF2-40B4-BE49-F238E27FC236}">
                <a16:creationId xmlns:a16="http://schemas.microsoft.com/office/drawing/2014/main" id="{12232762-279C-4D37-810B-F90E8507CE8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2" name="Rectangle 3">
            <a:extLst>
              <a:ext uri="{FF2B5EF4-FFF2-40B4-BE49-F238E27FC236}">
                <a16:creationId xmlns:a16="http://schemas.microsoft.com/office/drawing/2014/main" id="{E97C488E-5AE5-4D1D-8AF3-A88E3547A39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wrap="square" numCol="1" anchor="t" anchorCtr="0" compatLnSpc="1">
            <a:prstTxWarp prst="textNoShape">
              <a:avLst/>
            </a:prstTxWarp>
          </a:bodyPr>
          <a:lstStyle/>
          <a:p>
            <a:pPr eaLnBrk="1" hangingPunct="1"/>
            <a:endParaRPr lang="zh-CN" altLang="zh-CN">
              <a:latin typeface="Arial" panose="020B0604020202020204" pitchFamily="34" charset="0"/>
              <a:ea typeface="ヒラギノ角ゴ Pro W3" pitchFamily="8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幻灯片图像占位符 1">
            <a:extLst>
              <a:ext uri="{FF2B5EF4-FFF2-40B4-BE49-F238E27FC236}">
                <a16:creationId xmlns:a16="http://schemas.microsoft.com/office/drawing/2014/main" id="{FE7CFA74-4E35-4432-B0CC-03B68266531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备注占位符 2">
            <a:extLst>
              <a:ext uri="{FF2B5EF4-FFF2-40B4-BE49-F238E27FC236}">
                <a16:creationId xmlns:a16="http://schemas.microsoft.com/office/drawing/2014/main" id="{01DE6FC1-33D2-41F4-992C-874C8513CB7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p>
        </p:txBody>
      </p:sp>
      <p:sp>
        <p:nvSpPr>
          <p:cNvPr id="4" name="灯片编号占位符 3">
            <a:extLst>
              <a:ext uri="{FF2B5EF4-FFF2-40B4-BE49-F238E27FC236}">
                <a16:creationId xmlns:a16="http://schemas.microsoft.com/office/drawing/2014/main" id="{C68F382D-18FD-4879-8810-C9815272A0DE}"/>
              </a:ext>
            </a:extLst>
          </p:cNvPr>
          <p:cNvSpPr>
            <a:spLocks noGrp="1"/>
          </p:cNvSpPr>
          <p:nvPr>
            <p:ph type="sldNum" sz="quarter" idx="5"/>
          </p:nvPr>
        </p:nvSpPr>
        <p:spPr/>
        <p:txBody>
          <a:bodyPr/>
          <a:lstStyle>
            <a:lvl1pPr>
              <a:defRPr>
                <a:solidFill>
                  <a:schemeClr val="tx1"/>
                </a:solidFill>
                <a:latin typeface="Arial" panose="020B0604020202020204" pitchFamily="34" charset="0"/>
                <a:ea typeface="等线" panose="02010600030101010101" pitchFamily="2" charset="-122"/>
              </a:defRPr>
            </a:lvl1pPr>
            <a:lvl2pPr marL="742950" indent="-285750">
              <a:defRPr>
                <a:solidFill>
                  <a:schemeClr val="tx1"/>
                </a:solidFill>
                <a:latin typeface="Arial" panose="020B0604020202020204" pitchFamily="34" charset="0"/>
                <a:ea typeface="等线" panose="02010600030101010101" pitchFamily="2" charset="-122"/>
              </a:defRPr>
            </a:lvl2pPr>
            <a:lvl3pPr marL="1143000" indent="-228600">
              <a:defRPr>
                <a:solidFill>
                  <a:schemeClr val="tx1"/>
                </a:solidFill>
                <a:latin typeface="Arial" panose="020B0604020202020204" pitchFamily="34" charset="0"/>
                <a:ea typeface="等线" panose="02010600030101010101" pitchFamily="2" charset="-122"/>
              </a:defRPr>
            </a:lvl3pPr>
            <a:lvl4pPr marL="1600200" indent="-228600">
              <a:defRPr>
                <a:solidFill>
                  <a:schemeClr val="tx1"/>
                </a:solidFill>
                <a:latin typeface="Arial" panose="020B0604020202020204" pitchFamily="34" charset="0"/>
                <a:ea typeface="等线" panose="02010600030101010101" pitchFamily="2" charset="-122"/>
              </a:defRPr>
            </a:lvl4pPr>
            <a:lvl5pPr marL="2057400" indent="-228600">
              <a:defRPr>
                <a:solidFill>
                  <a:schemeClr val="tx1"/>
                </a:solidFill>
                <a:latin typeface="Arial" panose="020B0604020202020204" pitchFamily="34" charset="0"/>
                <a:ea typeface="等线"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9pPr>
          </a:lstStyle>
          <a:p>
            <a:fld id="{6AF4F694-16D8-4B32-B6B5-D0E0808EE821}" type="slidenum">
              <a:rPr lang="zh-CN" altLang="en-US">
                <a:latin typeface="等线" panose="02010600030101010101" pitchFamily="2" charset="-122"/>
              </a:rPr>
              <a:pPr/>
              <a:t>30</a:t>
            </a:fld>
            <a:endParaRPr lang="zh-CN" altLang="en-US">
              <a:latin typeface="等线" panose="02010600030101010101" pitchFamily="2" charset="-12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幻灯片图像占位符 1">
            <a:extLst>
              <a:ext uri="{FF2B5EF4-FFF2-40B4-BE49-F238E27FC236}">
                <a16:creationId xmlns:a16="http://schemas.microsoft.com/office/drawing/2014/main" id="{FE7CFA74-4E35-4432-B0CC-03B68266531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备注占位符 2">
            <a:extLst>
              <a:ext uri="{FF2B5EF4-FFF2-40B4-BE49-F238E27FC236}">
                <a16:creationId xmlns:a16="http://schemas.microsoft.com/office/drawing/2014/main" id="{01DE6FC1-33D2-41F4-992C-874C8513CB7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p>
        </p:txBody>
      </p:sp>
      <p:sp>
        <p:nvSpPr>
          <p:cNvPr id="4" name="灯片编号占位符 3">
            <a:extLst>
              <a:ext uri="{FF2B5EF4-FFF2-40B4-BE49-F238E27FC236}">
                <a16:creationId xmlns:a16="http://schemas.microsoft.com/office/drawing/2014/main" id="{C68F382D-18FD-4879-8810-C9815272A0DE}"/>
              </a:ext>
            </a:extLst>
          </p:cNvPr>
          <p:cNvSpPr>
            <a:spLocks noGrp="1"/>
          </p:cNvSpPr>
          <p:nvPr>
            <p:ph type="sldNum" sz="quarter" idx="5"/>
          </p:nvPr>
        </p:nvSpPr>
        <p:spPr/>
        <p:txBody>
          <a:bodyPr/>
          <a:lstStyle>
            <a:lvl1pPr>
              <a:defRPr>
                <a:solidFill>
                  <a:schemeClr val="tx1"/>
                </a:solidFill>
                <a:latin typeface="Arial" panose="020B0604020202020204" pitchFamily="34" charset="0"/>
                <a:ea typeface="等线" panose="02010600030101010101" pitchFamily="2" charset="-122"/>
              </a:defRPr>
            </a:lvl1pPr>
            <a:lvl2pPr marL="742950" indent="-285750">
              <a:defRPr>
                <a:solidFill>
                  <a:schemeClr val="tx1"/>
                </a:solidFill>
                <a:latin typeface="Arial" panose="020B0604020202020204" pitchFamily="34" charset="0"/>
                <a:ea typeface="等线" panose="02010600030101010101" pitchFamily="2" charset="-122"/>
              </a:defRPr>
            </a:lvl2pPr>
            <a:lvl3pPr marL="1143000" indent="-228600">
              <a:defRPr>
                <a:solidFill>
                  <a:schemeClr val="tx1"/>
                </a:solidFill>
                <a:latin typeface="Arial" panose="020B0604020202020204" pitchFamily="34" charset="0"/>
                <a:ea typeface="等线" panose="02010600030101010101" pitchFamily="2" charset="-122"/>
              </a:defRPr>
            </a:lvl3pPr>
            <a:lvl4pPr marL="1600200" indent="-228600">
              <a:defRPr>
                <a:solidFill>
                  <a:schemeClr val="tx1"/>
                </a:solidFill>
                <a:latin typeface="Arial" panose="020B0604020202020204" pitchFamily="34" charset="0"/>
                <a:ea typeface="等线" panose="02010600030101010101" pitchFamily="2" charset="-122"/>
              </a:defRPr>
            </a:lvl4pPr>
            <a:lvl5pPr marL="2057400" indent="-228600">
              <a:defRPr>
                <a:solidFill>
                  <a:schemeClr val="tx1"/>
                </a:solidFill>
                <a:latin typeface="Arial" panose="020B0604020202020204" pitchFamily="34" charset="0"/>
                <a:ea typeface="等线"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等线" panose="02010600030101010101" pitchFamily="2" charset="-122"/>
              </a:defRPr>
            </a:lvl9pPr>
          </a:lstStyle>
          <a:p>
            <a:fld id="{6AF4F694-16D8-4B32-B6B5-D0E0808EE821}" type="slidenum">
              <a:rPr lang="zh-CN" altLang="en-US">
                <a:latin typeface="等线" panose="02010600030101010101" pitchFamily="2" charset="-122"/>
              </a:rPr>
              <a:pPr/>
              <a:t>31</a:t>
            </a:fld>
            <a:endParaRPr lang="zh-CN" altLang="en-US">
              <a:latin typeface="等线" panose="02010600030101010101" pitchFamily="2" charset="-122"/>
            </a:endParaRPr>
          </a:p>
        </p:txBody>
      </p:sp>
    </p:spTree>
    <p:extLst>
      <p:ext uri="{BB962C8B-B14F-4D97-AF65-F5344CB8AC3E}">
        <p14:creationId xmlns:p14="http://schemas.microsoft.com/office/powerpoint/2010/main" val="37210846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幻灯片图像占位符 1">
            <a:extLst>
              <a:ext uri="{FF2B5EF4-FFF2-40B4-BE49-F238E27FC236}">
                <a16:creationId xmlns:a16="http://schemas.microsoft.com/office/drawing/2014/main" id="{0CBF5471-DFA4-4E19-A152-9A826913FB4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2579" name="备注占位符 2">
            <a:extLst>
              <a:ext uri="{FF2B5EF4-FFF2-40B4-BE49-F238E27FC236}">
                <a16:creationId xmlns:a16="http://schemas.microsoft.com/office/drawing/2014/main" id="{EF979166-A366-4D58-8572-5924BC5F204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p>
        </p:txBody>
      </p:sp>
      <p:sp>
        <p:nvSpPr>
          <p:cNvPr id="152580" name="灯片编号占位符 3">
            <a:extLst>
              <a:ext uri="{FF2B5EF4-FFF2-40B4-BE49-F238E27FC236}">
                <a16:creationId xmlns:a16="http://schemas.microsoft.com/office/drawing/2014/main" id="{33C91AA1-DAE5-48C5-B9C1-738D980BCB9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7A9B45B-3EAE-430B-9A0D-6AF415CAC5CA}" type="slidenum">
              <a:rPr lang="zh-CN" altLang="en-US" smtClean="0">
                <a:solidFill>
                  <a:schemeClr val="tx2"/>
                </a:solidFill>
                <a:latin typeface="Verdana" panose="020B0604030504040204" pitchFamily="34" charset="0"/>
              </a:rPr>
              <a:pPr>
                <a:spcBef>
                  <a:spcPct val="0"/>
                </a:spcBef>
              </a:pPr>
              <a:t>33</a:t>
            </a:fld>
            <a:endParaRPr lang="zh-CN" altLang="en-US">
              <a:solidFill>
                <a:schemeClr val="tx2"/>
              </a:solidFill>
              <a:latin typeface="Verdana" panose="020B0604030504040204" pitchFamily="34" charset="0"/>
            </a:endParaRPr>
          </a:p>
        </p:txBody>
      </p:sp>
    </p:spTree>
    <p:extLst>
      <p:ext uri="{BB962C8B-B14F-4D97-AF65-F5344CB8AC3E}">
        <p14:creationId xmlns:p14="http://schemas.microsoft.com/office/powerpoint/2010/main" val="28906043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a:extLst>
              <a:ext uri="{FF2B5EF4-FFF2-40B4-BE49-F238E27FC236}">
                <a16:creationId xmlns:a16="http://schemas.microsoft.com/office/drawing/2014/main" id="{8BC85617-A401-44DE-85BE-8895DF155BA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744645E-CD02-4B25-9BC6-D02978507753}" type="slidenum">
              <a:rPr lang="en-US" altLang="zh-CN" smtClean="0">
                <a:solidFill>
                  <a:schemeClr val="tx2"/>
                </a:solidFill>
                <a:latin typeface="Verdana" panose="020B0604030504040204" pitchFamily="34" charset="0"/>
              </a:rPr>
              <a:pPr>
                <a:spcBef>
                  <a:spcPct val="0"/>
                </a:spcBef>
              </a:pPr>
              <a:t>36</a:t>
            </a:fld>
            <a:endParaRPr lang="en-US" altLang="zh-CN">
              <a:solidFill>
                <a:schemeClr val="tx2"/>
              </a:solidFill>
              <a:latin typeface="Verdana" panose="020B0604030504040204" pitchFamily="34" charset="0"/>
            </a:endParaRPr>
          </a:p>
        </p:txBody>
      </p:sp>
      <p:sp>
        <p:nvSpPr>
          <p:cNvPr id="161795" name="Rectangle 2">
            <a:extLst>
              <a:ext uri="{FF2B5EF4-FFF2-40B4-BE49-F238E27FC236}">
                <a16:creationId xmlns:a16="http://schemas.microsoft.com/office/drawing/2014/main" id="{8AA275EB-C041-43BC-B647-F83037116CF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1796" name="Rectangle 3">
            <a:extLst>
              <a:ext uri="{FF2B5EF4-FFF2-40B4-BE49-F238E27FC236}">
                <a16:creationId xmlns:a16="http://schemas.microsoft.com/office/drawing/2014/main" id="{5F539C73-2EAF-44A6-B530-26D5B201B27D}"/>
              </a:ext>
            </a:extLst>
          </p:cNvPr>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zh-C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幻灯片图像占位符 1">
            <a:extLst>
              <a:ext uri="{FF2B5EF4-FFF2-40B4-BE49-F238E27FC236}">
                <a16:creationId xmlns:a16="http://schemas.microsoft.com/office/drawing/2014/main" id="{8C034959-4ACA-44D9-99B7-C53A32BCDD8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1011" name="备注占位符 2">
            <a:extLst>
              <a:ext uri="{FF2B5EF4-FFF2-40B4-BE49-F238E27FC236}">
                <a16:creationId xmlns:a16="http://schemas.microsoft.com/office/drawing/2014/main" id="{03FE5E16-7CFE-4A05-A256-40CC1EFF7B7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zh-CN"/>
              <a:t>I</a:t>
            </a:r>
            <a:r>
              <a:rPr lang="zh-CN" altLang="en-US"/>
              <a:t>：次黄嘌呤</a:t>
            </a:r>
          </a:p>
        </p:txBody>
      </p:sp>
      <p:sp>
        <p:nvSpPr>
          <p:cNvPr id="171012" name="灯片编号占位符 3">
            <a:extLst>
              <a:ext uri="{FF2B5EF4-FFF2-40B4-BE49-F238E27FC236}">
                <a16:creationId xmlns:a16="http://schemas.microsoft.com/office/drawing/2014/main" id="{CC06DCD5-9538-45D0-9B3B-09996B7D73B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80354FD-0C40-4599-B045-6D5D7B74EE9B}" type="slidenum">
              <a:rPr lang="zh-CN" altLang="en-US" smtClean="0">
                <a:solidFill>
                  <a:schemeClr val="tx2"/>
                </a:solidFill>
                <a:latin typeface="Verdana" panose="020B0604030504040204" pitchFamily="34" charset="0"/>
              </a:rPr>
              <a:pPr>
                <a:spcBef>
                  <a:spcPct val="0"/>
                </a:spcBef>
              </a:pPr>
              <a:t>44</a:t>
            </a:fld>
            <a:endParaRPr lang="zh-CN" altLang="en-US">
              <a:solidFill>
                <a:schemeClr val="tx2"/>
              </a:solidFill>
              <a:latin typeface="Verdana" panose="020B060403050404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gif"/><Relationship Id="rId4" Type="http://schemas.openxmlformats.org/officeDocument/2006/relationships/image" Target="../media/image5.jpe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4" name="Rectangle 35">
            <a:extLst>
              <a:ext uri="{FF2B5EF4-FFF2-40B4-BE49-F238E27FC236}">
                <a16:creationId xmlns:a16="http://schemas.microsoft.com/office/drawing/2014/main" id="{ABEE7E0E-E52F-4B5D-AFA0-BA89748E5E1C}"/>
              </a:ext>
            </a:extLst>
          </p:cNvPr>
          <p:cNvSpPr>
            <a:spLocks noChangeArrowheads="1"/>
          </p:cNvSpPr>
          <p:nvPr/>
        </p:nvSpPr>
        <p:spPr bwMode="gray">
          <a:xfrm>
            <a:off x="0" y="0"/>
            <a:ext cx="9144000" cy="2744788"/>
          </a:xfrm>
          <a:prstGeom prst="rect">
            <a:avLst/>
          </a:prstGeom>
          <a:gradFill rotWithShape="1">
            <a:gsLst>
              <a:gs pos="0">
                <a:schemeClr val="accent1"/>
              </a:gs>
              <a:gs pos="100000">
                <a:schemeClr val="accent1">
                  <a:gamma/>
                  <a:shade val="0"/>
                  <a:invGamma/>
                </a:schemeClr>
              </a:gs>
            </a:gsLst>
            <a:lin ang="5400000" scaled="1"/>
          </a:gradFill>
          <a:ln w="9525">
            <a:noFill/>
            <a:miter lim="800000"/>
            <a:headEnd/>
            <a:tailEnd/>
          </a:ln>
          <a:effectLst/>
        </p:spPr>
        <p:txBody>
          <a:bodyPr wrap="none" anchor="ctr"/>
          <a:lstStyle/>
          <a:p>
            <a:pPr>
              <a:defRPr/>
            </a:pPr>
            <a:endParaRPr lang="zh-CN" altLang="en-US">
              <a:ea typeface="HY견고딕" pitchFamily="18" charset="-127"/>
              <a:cs typeface="+mn-cs"/>
            </a:endParaRPr>
          </a:p>
        </p:txBody>
      </p:sp>
      <p:sp>
        <p:nvSpPr>
          <p:cNvPr id="5" name="Rectangle 36">
            <a:extLst>
              <a:ext uri="{FF2B5EF4-FFF2-40B4-BE49-F238E27FC236}">
                <a16:creationId xmlns:a16="http://schemas.microsoft.com/office/drawing/2014/main" id="{0131036B-8DC1-42C2-BC65-15B546EBFB28}"/>
              </a:ext>
            </a:extLst>
          </p:cNvPr>
          <p:cNvSpPr>
            <a:spLocks noChangeArrowheads="1"/>
          </p:cNvSpPr>
          <p:nvPr/>
        </p:nvSpPr>
        <p:spPr bwMode="gray">
          <a:xfrm>
            <a:off x="0" y="4905375"/>
            <a:ext cx="9144000" cy="1952625"/>
          </a:xfrm>
          <a:prstGeom prst="rect">
            <a:avLst/>
          </a:prstGeom>
          <a:gradFill rotWithShape="1">
            <a:gsLst>
              <a:gs pos="0">
                <a:schemeClr val="accent1">
                  <a:gamma/>
                  <a:shade val="0"/>
                  <a:invGamma/>
                </a:schemeClr>
              </a:gs>
              <a:gs pos="100000">
                <a:schemeClr val="accent1"/>
              </a:gs>
            </a:gsLst>
            <a:lin ang="5400000" scaled="1"/>
          </a:gradFill>
          <a:ln w="9525">
            <a:noFill/>
            <a:miter lim="800000"/>
            <a:headEnd/>
            <a:tailEnd/>
          </a:ln>
          <a:effectLst/>
        </p:spPr>
        <p:txBody>
          <a:bodyPr wrap="none" anchor="ctr"/>
          <a:lstStyle/>
          <a:p>
            <a:pPr>
              <a:defRPr/>
            </a:pPr>
            <a:endParaRPr lang="zh-CN" altLang="en-US">
              <a:ea typeface="HY견고딕" pitchFamily="18" charset="-127"/>
              <a:cs typeface="+mn-cs"/>
            </a:endParaRPr>
          </a:p>
        </p:txBody>
      </p:sp>
      <p:pic>
        <p:nvPicPr>
          <p:cNvPr id="6" name="Picture 128" descr="main">
            <a:extLst>
              <a:ext uri="{FF2B5EF4-FFF2-40B4-BE49-F238E27FC236}">
                <a16:creationId xmlns:a16="http://schemas.microsoft.com/office/drawing/2014/main" id="{080D0F97-987A-43F4-8DD9-EE6BD99C04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0" y="2744788"/>
            <a:ext cx="9144000" cy="216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33" name="Rectangle 21"/>
          <p:cNvSpPr>
            <a:spLocks noGrp="1" noChangeArrowheads="1"/>
          </p:cNvSpPr>
          <p:nvPr>
            <p:ph type="ctrTitle" sz="quarter"/>
          </p:nvPr>
        </p:nvSpPr>
        <p:spPr>
          <a:xfrm>
            <a:off x="495300" y="1828800"/>
            <a:ext cx="8153400" cy="669925"/>
          </a:xfrm>
        </p:spPr>
        <p:txBody>
          <a:bodyPr/>
          <a:lstStyle>
            <a:lvl1pPr algn="ctr">
              <a:defRPr sz="3600">
                <a:solidFill>
                  <a:schemeClr val="tx1"/>
                </a:solidFill>
              </a:defRPr>
            </a:lvl1pPr>
          </a:lstStyle>
          <a:p>
            <a:r>
              <a:rPr lang="zh-CN" altLang="en-US"/>
              <a:t>单击此处编辑母版标题样式</a:t>
            </a:r>
            <a:endParaRPr lang="en-US" altLang="ko-KR"/>
          </a:p>
        </p:txBody>
      </p:sp>
      <p:sp>
        <p:nvSpPr>
          <p:cNvPr id="13334" name="Rectangle 22"/>
          <p:cNvSpPr>
            <a:spLocks noGrp="1" noChangeArrowheads="1"/>
          </p:cNvSpPr>
          <p:nvPr>
            <p:ph type="subTitle" sz="quarter" idx="1"/>
          </p:nvPr>
        </p:nvSpPr>
        <p:spPr>
          <a:xfrm>
            <a:off x="1409700" y="5013325"/>
            <a:ext cx="6400800" cy="533400"/>
          </a:xfrm>
        </p:spPr>
        <p:txBody>
          <a:bodyPr/>
          <a:lstStyle>
            <a:lvl1pPr marL="0" indent="0" algn="ctr">
              <a:buFont typeface="Wingdings" pitchFamily="2" charset="2"/>
              <a:buNone/>
              <a:defRPr sz="1600" b="0">
                <a:solidFill>
                  <a:schemeClr val="tx1"/>
                </a:solidFill>
                <a:effectLst/>
              </a:defRPr>
            </a:lvl1pPr>
          </a:lstStyle>
          <a:p>
            <a:r>
              <a:rPr lang="zh-CN" altLang="en-US"/>
              <a:t>单击此处编辑母版副标题样式</a:t>
            </a:r>
            <a:endParaRPr lang="en-US" altLang="ko-KR"/>
          </a:p>
        </p:txBody>
      </p:sp>
    </p:spTree>
    <p:extLst>
      <p:ext uri="{BB962C8B-B14F-4D97-AF65-F5344CB8AC3E}">
        <p14:creationId xmlns:p14="http://schemas.microsoft.com/office/powerpoint/2010/main" val="42612889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5">
            <a:extLst>
              <a:ext uri="{FF2B5EF4-FFF2-40B4-BE49-F238E27FC236}">
                <a16:creationId xmlns:a16="http://schemas.microsoft.com/office/drawing/2014/main" id="{46AF1C2E-BC25-4C1A-AC48-78AEB87093DB}"/>
              </a:ext>
            </a:extLst>
          </p:cNvPr>
          <p:cNvSpPr>
            <a:spLocks noGrp="1"/>
          </p:cNvSpPr>
          <p:nvPr>
            <p:ph type="sldNum" sz="quarter" idx="4"/>
          </p:nvPr>
        </p:nvSpPr>
        <p:spPr>
          <a:xfrm>
            <a:off x="6732240" y="6448251"/>
            <a:ext cx="20574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47650FDF-55A6-48C1-B389-FC790182308D}" type="slidenum">
              <a:rPr lang="zh-CN" altLang="en-US"/>
              <a:pPr>
                <a:defRPr/>
              </a:pPr>
              <a:t>‹#›</a:t>
            </a:fld>
            <a:endParaRPr lang="zh-CN" altLang="en-US"/>
          </a:p>
        </p:txBody>
      </p:sp>
    </p:spTree>
    <p:extLst>
      <p:ext uri="{BB962C8B-B14F-4D97-AF65-F5344CB8AC3E}">
        <p14:creationId xmlns:p14="http://schemas.microsoft.com/office/powerpoint/2010/main" val="18321268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3050" y="44450"/>
            <a:ext cx="2063750" cy="6280150"/>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31800" y="44450"/>
            <a:ext cx="6038850" cy="6280150"/>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5">
            <a:extLst>
              <a:ext uri="{FF2B5EF4-FFF2-40B4-BE49-F238E27FC236}">
                <a16:creationId xmlns:a16="http://schemas.microsoft.com/office/drawing/2014/main" id="{D5D1C349-2662-4B64-A374-95C50AE4B49A}"/>
              </a:ext>
            </a:extLst>
          </p:cNvPr>
          <p:cNvSpPr>
            <a:spLocks noGrp="1"/>
          </p:cNvSpPr>
          <p:nvPr>
            <p:ph type="sldNum" sz="quarter" idx="4"/>
          </p:nvPr>
        </p:nvSpPr>
        <p:spPr>
          <a:xfrm>
            <a:off x="6732240" y="6448251"/>
            <a:ext cx="20574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47650FDF-55A6-48C1-B389-FC790182308D}" type="slidenum">
              <a:rPr lang="zh-CN" altLang="en-US"/>
              <a:pPr>
                <a:defRPr/>
              </a:pPr>
              <a:t>‹#›</a:t>
            </a:fld>
            <a:endParaRPr lang="zh-CN" altLang="en-US"/>
          </a:p>
        </p:txBody>
      </p:sp>
    </p:spTree>
    <p:extLst>
      <p:ext uri="{BB962C8B-B14F-4D97-AF65-F5344CB8AC3E}">
        <p14:creationId xmlns:p14="http://schemas.microsoft.com/office/powerpoint/2010/main" val="38439849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标题和图表">
    <p:spTree>
      <p:nvGrpSpPr>
        <p:cNvPr id="1" name=""/>
        <p:cNvGrpSpPr/>
        <p:nvPr/>
      </p:nvGrpSpPr>
      <p:grpSpPr>
        <a:xfrm>
          <a:off x="0" y="0"/>
          <a:ext cx="0" cy="0"/>
          <a:chOff x="0" y="0"/>
          <a:chExt cx="0" cy="0"/>
        </a:xfrm>
      </p:grpSpPr>
      <p:sp>
        <p:nvSpPr>
          <p:cNvPr id="2" name="标题 1"/>
          <p:cNvSpPr>
            <a:spLocks noGrp="1"/>
          </p:cNvSpPr>
          <p:nvPr>
            <p:ph type="title"/>
          </p:nvPr>
        </p:nvSpPr>
        <p:spPr>
          <a:xfrm>
            <a:off x="431800" y="44450"/>
            <a:ext cx="7524750" cy="609600"/>
          </a:xfrm>
        </p:spPr>
        <p:txBody>
          <a:bodyPr/>
          <a:lstStyle/>
          <a:p>
            <a:r>
              <a:rPr lang="zh-CN" altLang="en-US"/>
              <a:t>单击此处编辑母版标题样式</a:t>
            </a:r>
          </a:p>
        </p:txBody>
      </p:sp>
      <p:sp>
        <p:nvSpPr>
          <p:cNvPr id="3" name="图表占位符 2"/>
          <p:cNvSpPr>
            <a:spLocks noGrp="1"/>
          </p:cNvSpPr>
          <p:nvPr>
            <p:ph type="chart" idx="1"/>
          </p:nvPr>
        </p:nvSpPr>
        <p:spPr>
          <a:xfrm>
            <a:off x="457200" y="1371600"/>
            <a:ext cx="8229600" cy="4953000"/>
          </a:xfrm>
        </p:spPr>
        <p:txBody>
          <a:bodyPr/>
          <a:lstStyle/>
          <a:p>
            <a:pPr lvl="0"/>
            <a:r>
              <a:rPr lang="zh-CN" altLang="en-US" noProof="0"/>
              <a:t>单击图标添加图表</a:t>
            </a:r>
            <a:endParaRPr lang="zh-CN" altLang="en-US" noProof="0" dirty="0"/>
          </a:p>
        </p:txBody>
      </p:sp>
      <p:sp>
        <p:nvSpPr>
          <p:cNvPr id="4" name="灯片编号占位符 5">
            <a:extLst>
              <a:ext uri="{FF2B5EF4-FFF2-40B4-BE49-F238E27FC236}">
                <a16:creationId xmlns:a16="http://schemas.microsoft.com/office/drawing/2014/main" id="{BD0B8599-7E31-4908-A763-289B7D1577F3}"/>
              </a:ext>
            </a:extLst>
          </p:cNvPr>
          <p:cNvSpPr>
            <a:spLocks noGrp="1"/>
          </p:cNvSpPr>
          <p:nvPr>
            <p:ph type="sldNum" sz="quarter" idx="4"/>
          </p:nvPr>
        </p:nvSpPr>
        <p:spPr>
          <a:xfrm>
            <a:off x="6732240" y="6448251"/>
            <a:ext cx="20574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47650FDF-55A6-48C1-B389-FC790182308D}" type="slidenum">
              <a:rPr lang="zh-CN" altLang="en-US"/>
              <a:pPr>
                <a:defRPr/>
              </a:pPr>
              <a:t>‹#›</a:t>
            </a:fld>
            <a:endParaRPr lang="zh-CN" altLang="en-US"/>
          </a:p>
        </p:txBody>
      </p:sp>
    </p:spTree>
    <p:extLst>
      <p:ext uri="{BB962C8B-B14F-4D97-AF65-F5344CB8AC3E}">
        <p14:creationId xmlns:p14="http://schemas.microsoft.com/office/powerpoint/2010/main" val="35362659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685800" y="609600"/>
            <a:ext cx="7772400" cy="1143000"/>
          </a:xfrm>
        </p:spPr>
        <p:txBody>
          <a:bodyPr/>
          <a:lstStyle/>
          <a:p>
            <a:r>
              <a:rPr lang="zh-CN" altLang="en-US"/>
              <a:t>单击此处编辑母版标题样式</a:t>
            </a:r>
          </a:p>
        </p:txBody>
      </p:sp>
      <p:sp>
        <p:nvSpPr>
          <p:cNvPr id="3" name="文本占位符 2"/>
          <p:cNvSpPr>
            <a:spLocks noGrp="1"/>
          </p:cNvSpPr>
          <p:nvPr>
            <p:ph type="body" sz="half" idx="1"/>
          </p:nvPr>
        </p:nvSpPr>
        <p:spPr>
          <a:xfrm>
            <a:off x="685800" y="1981200"/>
            <a:ext cx="3810000" cy="41148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981200"/>
            <a:ext cx="3810000" cy="41148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Date Placeholder 4">
            <a:extLst>
              <a:ext uri="{FF2B5EF4-FFF2-40B4-BE49-F238E27FC236}">
                <a16:creationId xmlns:a16="http://schemas.microsoft.com/office/drawing/2014/main" id="{E373FBAC-69B6-430B-9754-86506B4172BD}"/>
              </a:ext>
            </a:extLst>
          </p:cNvPr>
          <p:cNvSpPr>
            <a:spLocks noGrp="1" noChangeArrowheads="1"/>
          </p:cNvSpPr>
          <p:nvPr>
            <p:ph type="dt" sz="half" idx="10"/>
          </p:nvPr>
        </p:nvSpPr>
        <p:spPr>
          <a:xfrm>
            <a:off x="685800" y="6248400"/>
            <a:ext cx="1905000" cy="457200"/>
          </a:xfrm>
          <a:prstGeom prst="rect">
            <a:avLst/>
          </a:prstGeom>
        </p:spPr>
        <p:txBody>
          <a:bodyPr/>
          <a:lstStyle>
            <a:lvl1pPr eaLnBrk="1" hangingPunct="1">
              <a:defRPr/>
            </a:lvl1pPr>
          </a:lstStyle>
          <a:p>
            <a:pPr>
              <a:defRPr/>
            </a:pPr>
            <a:endParaRPr lang="en-US" altLang="zh-CN"/>
          </a:p>
        </p:txBody>
      </p:sp>
      <p:sp>
        <p:nvSpPr>
          <p:cNvPr id="6" name="Footer Placeholder 5">
            <a:extLst>
              <a:ext uri="{FF2B5EF4-FFF2-40B4-BE49-F238E27FC236}">
                <a16:creationId xmlns:a16="http://schemas.microsoft.com/office/drawing/2014/main" id="{07C7A669-FEE2-4FBD-91F6-DCBE39400BEE}"/>
              </a:ext>
            </a:extLst>
          </p:cNvPr>
          <p:cNvSpPr>
            <a:spLocks noGrp="1" noChangeArrowheads="1"/>
          </p:cNvSpPr>
          <p:nvPr>
            <p:ph type="ftr" sz="quarter" idx="11"/>
          </p:nvPr>
        </p:nvSpPr>
        <p:spPr>
          <a:xfrm>
            <a:off x="3124200" y="6248400"/>
            <a:ext cx="2895600" cy="457200"/>
          </a:xfrm>
          <a:prstGeom prst="rect">
            <a:avLst/>
          </a:prstGeom>
        </p:spPr>
        <p:txBody>
          <a:bodyPr/>
          <a:lstStyle>
            <a:lvl1pPr eaLnBrk="1" hangingPunct="1">
              <a:defRPr/>
            </a:lvl1pPr>
          </a:lstStyle>
          <a:p>
            <a:pPr>
              <a:defRPr/>
            </a:pPr>
            <a:endParaRPr lang="en-US" altLang="zh-CN"/>
          </a:p>
        </p:txBody>
      </p:sp>
      <p:sp>
        <p:nvSpPr>
          <p:cNvPr id="8" name="灯片编号占位符 5">
            <a:extLst>
              <a:ext uri="{FF2B5EF4-FFF2-40B4-BE49-F238E27FC236}">
                <a16:creationId xmlns:a16="http://schemas.microsoft.com/office/drawing/2014/main" id="{7271434D-D81B-49C8-8F91-3FB20F4A552B}"/>
              </a:ext>
            </a:extLst>
          </p:cNvPr>
          <p:cNvSpPr>
            <a:spLocks noGrp="1"/>
          </p:cNvSpPr>
          <p:nvPr>
            <p:ph type="sldNum" sz="quarter" idx="4"/>
          </p:nvPr>
        </p:nvSpPr>
        <p:spPr>
          <a:xfrm>
            <a:off x="6732240" y="6448251"/>
            <a:ext cx="20574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47650FDF-55A6-48C1-B389-FC790182308D}" type="slidenum">
              <a:rPr lang="zh-CN" altLang="en-US"/>
              <a:pPr>
                <a:defRPr/>
              </a:pPr>
              <a:t>‹#›</a:t>
            </a:fld>
            <a:endParaRPr lang="zh-CN" altLang="en-US"/>
          </a:p>
        </p:txBody>
      </p:sp>
    </p:spTree>
    <p:extLst>
      <p:ext uri="{BB962C8B-B14F-4D97-AF65-F5344CB8AC3E}">
        <p14:creationId xmlns:p14="http://schemas.microsoft.com/office/powerpoint/2010/main" val="3994067299"/>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85800" y="609600"/>
            <a:ext cx="7772400" cy="54864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Rectangle 4">
            <a:extLst>
              <a:ext uri="{FF2B5EF4-FFF2-40B4-BE49-F238E27FC236}">
                <a16:creationId xmlns:a16="http://schemas.microsoft.com/office/drawing/2014/main" id="{7C4E1444-34AA-4EAE-AEC7-01732B7B1042}"/>
              </a:ext>
            </a:extLst>
          </p:cNvPr>
          <p:cNvSpPr>
            <a:spLocks noGrp="1" noChangeArrowheads="1"/>
          </p:cNvSpPr>
          <p:nvPr>
            <p:ph type="dt" sz="half" idx="10"/>
          </p:nvPr>
        </p:nvSpPr>
        <p:spPr>
          <a:xfrm>
            <a:off x="685800" y="6248400"/>
            <a:ext cx="1905000" cy="457200"/>
          </a:xfrm>
          <a:prstGeom prst="rect">
            <a:avLst/>
          </a:prstGeom>
        </p:spPr>
        <p:txBody>
          <a:bodyPr/>
          <a:lstStyle>
            <a:lvl1pPr eaLnBrk="1" hangingPunct="1">
              <a:defRPr/>
            </a:lvl1pPr>
          </a:lstStyle>
          <a:p>
            <a:pPr>
              <a:defRPr/>
            </a:pPr>
            <a:endParaRPr lang="en-US" altLang="zh-CN"/>
          </a:p>
        </p:txBody>
      </p:sp>
      <p:sp>
        <p:nvSpPr>
          <p:cNvPr id="4" name="Rectangle 5">
            <a:extLst>
              <a:ext uri="{FF2B5EF4-FFF2-40B4-BE49-F238E27FC236}">
                <a16:creationId xmlns:a16="http://schemas.microsoft.com/office/drawing/2014/main" id="{92AEEA5A-F653-4964-84A4-715832649A5F}"/>
              </a:ext>
            </a:extLst>
          </p:cNvPr>
          <p:cNvSpPr>
            <a:spLocks noGrp="1" noChangeArrowheads="1"/>
          </p:cNvSpPr>
          <p:nvPr>
            <p:ph type="ftr" sz="quarter" idx="11"/>
          </p:nvPr>
        </p:nvSpPr>
        <p:spPr>
          <a:xfrm>
            <a:off x="3124200" y="6248400"/>
            <a:ext cx="2895600" cy="457200"/>
          </a:xfrm>
          <a:prstGeom prst="rect">
            <a:avLst/>
          </a:prstGeom>
        </p:spPr>
        <p:txBody>
          <a:bodyPr/>
          <a:lstStyle>
            <a:lvl1pPr eaLnBrk="1" hangingPunct="1">
              <a:defRPr/>
            </a:lvl1pPr>
          </a:lstStyle>
          <a:p>
            <a:pPr>
              <a:defRPr/>
            </a:pPr>
            <a:endParaRPr lang="en-US" altLang="zh-CN"/>
          </a:p>
        </p:txBody>
      </p:sp>
      <p:sp>
        <p:nvSpPr>
          <p:cNvPr id="6" name="灯片编号占位符 5">
            <a:extLst>
              <a:ext uri="{FF2B5EF4-FFF2-40B4-BE49-F238E27FC236}">
                <a16:creationId xmlns:a16="http://schemas.microsoft.com/office/drawing/2014/main" id="{4A1FE121-551E-4AA5-BC8D-14AF8FB27058}"/>
              </a:ext>
            </a:extLst>
          </p:cNvPr>
          <p:cNvSpPr>
            <a:spLocks noGrp="1"/>
          </p:cNvSpPr>
          <p:nvPr>
            <p:ph type="sldNum" sz="quarter" idx="4"/>
          </p:nvPr>
        </p:nvSpPr>
        <p:spPr>
          <a:xfrm>
            <a:off x="6732240" y="6448251"/>
            <a:ext cx="20574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47650FDF-55A6-48C1-B389-FC790182308D}" type="slidenum">
              <a:rPr lang="zh-CN" altLang="en-US"/>
              <a:pPr>
                <a:defRPr/>
              </a:pPr>
              <a:t>‹#›</a:t>
            </a:fld>
            <a:endParaRPr lang="zh-CN" altLang="en-US"/>
          </a:p>
        </p:txBody>
      </p:sp>
    </p:spTree>
    <p:extLst>
      <p:ext uri="{BB962C8B-B14F-4D97-AF65-F5344CB8AC3E}">
        <p14:creationId xmlns:p14="http://schemas.microsoft.com/office/powerpoint/2010/main" val="1343395684"/>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2" name="Rectangle 272">
            <a:extLst>
              <a:ext uri="{FF2B5EF4-FFF2-40B4-BE49-F238E27FC236}">
                <a16:creationId xmlns:a16="http://schemas.microsoft.com/office/drawing/2014/main" id="{5A59D5BE-52AE-4CA9-A697-67EEC9734284}"/>
              </a:ext>
            </a:extLst>
          </p:cNvPr>
          <p:cNvSpPr>
            <a:spLocks noChangeArrowheads="1"/>
          </p:cNvSpPr>
          <p:nvPr userDrawn="1"/>
        </p:nvSpPr>
        <p:spPr bwMode="gray">
          <a:xfrm>
            <a:off x="0" y="6105525"/>
            <a:ext cx="9144000" cy="762000"/>
          </a:xfrm>
          <a:prstGeom prst="rect">
            <a:avLst/>
          </a:prstGeom>
          <a:solidFill>
            <a:srgbClr val="89CA64"/>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2"/>
                </a:solidFill>
                <a:latin typeface="Verdana" panose="020B0604030504040204" pitchFamily="34" charset="0"/>
                <a:ea typeface="HY견고딕"/>
                <a:cs typeface="HY견고딕"/>
              </a:defRPr>
            </a:lvl1pPr>
            <a:lvl2pPr marL="742950" indent="-285750">
              <a:defRPr>
                <a:solidFill>
                  <a:schemeClr val="tx2"/>
                </a:solidFill>
                <a:latin typeface="Verdana" panose="020B0604030504040204" pitchFamily="34" charset="0"/>
                <a:ea typeface="HY견고딕"/>
                <a:cs typeface="HY견고딕"/>
              </a:defRPr>
            </a:lvl2pPr>
            <a:lvl3pPr marL="1143000" indent="-228600">
              <a:defRPr>
                <a:solidFill>
                  <a:schemeClr val="tx2"/>
                </a:solidFill>
                <a:latin typeface="Verdana" panose="020B0604030504040204" pitchFamily="34" charset="0"/>
                <a:ea typeface="HY견고딕"/>
                <a:cs typeface="HY견고딕"/>
              </a:defRPr>
            </a:lvl3pPr>
            <a:lvl4pPr marL="1600200" indent="-228600">
              <a:defRPr>
                <a:solidFill>
                  <a:schemeClr val="tx2"/>
                </a:solidFill>
                <a:latin typeface="Verdana" panose="020B0604030504040204" pitchFamily="34" charset="0"/>
                <a:ea typeface="HY견고딕"/>
                <a:cs typeface="HY견고딕"/>
              </a:defRPr>
            </a:lvl4pPr>
            <a:lvl5pPr marL="2057400" indent="-22860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endParaRPr lang="zh-CN" altLang="en-US"/>
          </a:p>
        </p:txBody>
      </p:sp>
      <p:sp>
        <p:nvSpPr>
          <p:cNvPr id="3" name="Rectangle 271">
            <a:extLst>
              <a:ext uri="{FF2B5EF4-FFF2-40B4-BE49-F238E27FC236}">
                <a16:creationId xmlns:a16="http://schemas.microsoft.com/office/drawing/2014/main" id="{B75C98AF-F746-4F68-B050-52019370B90D}"/>
              </a:ext>
            </a:extLst>
          </p:cNvPr>
          <p:cNvSpPr>
            <a:spLocks noChangeArrowheads="1"/>
          </p:cNvSpPr>
          <p:nvPr userDrawn="1"/>
        </p:nvSpPr>
        <p:spPr bwMode="gray">
          <a:xfrm>
            <a:off x="0" y="0"/>
            <a:ext cx="9144000" cy="890588"/>
          </a:xfrm>
          <a:prstGeom prst="rect">
            <a:avLst/>
          </a:prstGeom>
          <a:solidFill>
            <a:srgbClr val="D9C21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2"/>
                </a:solidFill>
                <a:latin typeface="Verdana" panose="020B0604030504040204" pitchFamily="34" charset="0"/>
                <a:ea typeface="HY견고딕"/>
                <a:cs typeface="HY견고딕"/>
              </a:defRPr>
            </a:lvl1pPr>
            <a:lvl2pPr marL="742950" indent="-285750">
              <a:defRPr>
                <a:solidFill>
                  <a:schemeClr val="tx2"/>
                </a:solidFill>
                <a:latin typeface="Verdana" panose="020B0604030504040204" pitchFamily="34" charset="0"/>
                <a:ea typeface="HY견고딕"/>
                <a:cs typeface="HY견고딕"/>
              </a:defRPr>
            </a:lvl2pPr>
            <a:lvl3pPr marL="1143000" indent="-228600">
              <a:defRPr>
                <a:solidFill>
                  <a:schemeClr val="tx2"/>
                </a:solidFill>
                <a:latin typeface="Verdana" panose="020B0604030504040204" pitchFamily="34" charset="0"/>
                <a:ea typeface="HY견고딕"/>
                <a:cs typeface="HY견고딕"/>
              </a:defRPr>
            </a:lvl3pPr>
            <a:lvl4pPr marL="1600200" indent="-228600">
              <a:defRPr>
                <a:solidFill>
                  <a:schemeClr val="tx2"/>
                </a:solidFill>
                <a:latin typeface="Verdana" panose="020B0604030504040204" pitchFamily="34" charset="0"/>
                <a:ea typeface="HY견고딕"/>
                <a:cs typeface="HY견고딕"/>
              </a:defRPr>
            </a:lvl4pPr>
            <a:lvl5pPr marL="2057400" indent="-22860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endParaRPr lang="zh-CN" altLang="en-US"/>
          </a:p>
        </p:txBody>
      </p:sp>
      <p:sp>
        <p:nvSpPr>
          <p:cNvPr id="4" name="Rectangle 281">
            <a:extLst>
              <a:ext uri="{FF2B5EF4-FFF2-40B4-BE49-F238E27FC236}">
                <a16:creationId xmlns:a16="http://schemas.microsoft.com/office/drawing/2014/main" id="{82F8904C-40CE-476D-9129-C23DF319ECC7}"/>
              </a:ext>
            </a:extLst>
          </p:cNvPr>
          <p:cNvSpPr>
            <a:spLocks noChangeArrowheads="1"/>
          </p:cNvSpPr>
          <p:nvPr userDrawn="1"/>
        </p:nvSpPr>
        <p:spPr bwMode="gray">
          <a:xfrm>
            <a:off x="6361113" y="1028700"/>
            <a:ext cx="2736850" cy="506095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2"/>
                </a:solidFill>
                <a:latin typeface="Verdana" panose="020B0604030504040204" pitchFamily="34" charset="0"/>
                <a:ea typeface="HY견고딕"/>
                <a:cs typeface="HY견고딕"/>
              </a:defRPr>
            </a:lvl1pPr>
            <a:lvl2pPr marL="742950" indent="-285750">
              <a:defRPr>
                <a:solidFill>
                  <a:schemeClr val="tx2"/>
                </a:solidFill>
                <a:latin typeface="Verdana" panose="020B0604030504040204" pitchFamily="34" charset="0"/>
                <a:ea typeface="HY견고딕"/>
                <a:cs typeface="HY견고딕"/>
              </a:defRPr>
            </a:lvl2pPr>
            <a:lvl3pPr marL="1143000" indent="-228600">
              <a:defRPr>
                <a:solidFill>
                  <a:schemeClr val="tx2"/>
                </a:solidFill>
                <a:latin typeface="Verdana" panose="020B0604030504040204" pitchFamily="34" charset="0"/>
                <a:ea typeface="HY견고딕"/>
                <a:cs typeface="HY견고딕"/>
              </a:defRPr>
            </a:lvl3pPr>
            <a:lvl4pPr marL="1600200" indent="-228600">
              <a:defRPr>
                <a:solidFill>
                  <a:schemeClr val="tx2"/>
                </a:solidFill>
                <a:latin typeface="Verdana" panose="020B0604030504040204" pitchFamily="34" charset="0"/>
                <a:ea typeface="HY견고딕"/>
                <a:cs typeface="HY견고딕"/>
              </a:defRPr>
            </a:lvl4pPr>
            <a:lvl5pPr marL="2057400" indent="-22860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endParaRPr lang="zh-CN" altLang="en-US"/>
          </a:p>
        </p:txBody>
      </p:sp>
      <p:pic>
        <p:nvPicPr>
          <p:cNvPr id="5" name="图片 9">
            <a:extLst>
              <a:ext uri="{FF2B5EF4-FFF2-40B4-BE49-F238E27FC236}">
                <a16:creationId xmlns:a16="http://schemas.microsoft.com/office/drawing/2014/main" id="{4E10546D-17D8-4B2B-A712-18B35898C94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188" y="1028700"/>
            <a:ext cx="5359400" cy="492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a:extLst>
              <a:ext uri="{FF2B5EF4-FFF2-40B4-BE49-F238E27FC236}">
                <a16:creationId xmlns:a16="http://schemas.microsoft.com/office/drawing/2014/main" id="{45EE59AA-CA5A-4FCF-9F10-7FFA3342B7F3}"/>
              </a:ext>
            </a:extLst>
          </p:cNvPr>
          <p:cNvPicPr preferRelativeResize="0">
            <a:picLocks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27225" y="4337050"/>
            <a:ext cx="1728788" cy="162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descr="9853226201446645823668.jpg">
            <a:extLst>
              <a:ext uri="{FF2B5EF4-FFF2-40B4-BE49-F238E27FC236}">
                <a16:creationId xmlns:a16="http://schemas.microsoft.com/office/drawing/2014/main" id="{15B98572-3D3E-496E-B070-38AA47CC2CA4}"/>
              </a:ext>
            </a:extLst>
          </p:cNvPr>
          <p:cNvPicPr preferRelativeResize="0">
            <a:picLocks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714750" y="4346575"/>
            <a:ext cx="1763713" cy="1619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图片 9">
            <a:extLst>
              <a:ext uri="{FF2B5EF4-FFF2-40B4-BE49-F238E27FC236}">
                <a16:creationId xmlns:a16="http://schemas.microsoft.com/office/drawing/2014/main" id="{6C7B0D0B-ABE9-4A0C-A093-D0CC5B39E66E}"/>
              </a:ext>
            </a:extLst>
          </p:cNvPr>
          <p:cNvPicPr preferRelativeResize="0">
            <a:picLocks noChangeArrowheads="1"/>
          </p:cNvPicPr>
          <p:nvPr userDrawn="1"/>
        </p:nvPicPr>
        <p:blipFill>
          <a:blip r:embed="rId5">
            <a:extLst>
              <a:ext uri="{28A0092B-C50C-407E-A947-70E740481C1C}">
                <a14:useLocalDpi xmlns:a14="http://schemas.microsoft.com/office/drawing/2010/main" val="0"/>
              </a:ext>
            </a:extLst>
          </a:blip>
          <a:srcRect l="8949" t="12260" r="6953" b="16786"/>
          <a:stretch>
            <a:fillRect/>
          </a:stretch>
        </p:blipFill>
        <p:spPr bwMode="auto">
          <a:xfrm>
            <a:off x="103188" y="4346575"/>
            <a:ext cx="1765300"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13">
            <a:extLst>
              <a:ext uri="{FF2B5EF4-FFF2-40B4-BE49-F238E27FC236}">
                <a16:creationId xmlns:a16="http://schemas.microsoft.com/office/drawing/2014/main" id="{30A01686-317E-4F16-9AEB-30929149DA59}"/>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t="38869" r="51445" b="34410"/>
          <a:stretch>
            <a:fillRect/>
          </a:stretch>
        </p:blipFill>
        <p:spPr bwMode="auto">
          <a:xfrm>
            <a:off x="228600" y="158750"/>
            <a:ext cx="2562225"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1556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4DABFB78-55F6-471F-A456-74C504F3D46C}"/>
              </a:ext>
            </a:extLst>
          </p:cNvPr>
          <p:cNvSpPr>
            <a:spLocks noGrp="1"/>
          </p:cNvSpPr>
          <p:nvPr>
            <p:ph type="dt" sz="half" idx="10"/>
          </p:nvPr>
        </p:nvSpPr>
        <p:spPr/>
        <p:txBody>
          <a:bodyPr/>
          <a:lstStyle>
            <a:lvl1pPr>
              <a:defRPr/>
            </a:lvl1pPr>
          </a:lstStyle>
          <a:p>
            <a:pPr>
              <a:defRPr/>
            </a:pPr>
            <a:endParaRPr lang="zh-CN" altLang="en-US"/>
          </a:p>
        </p:txBody>
      </p:sp>
      <p:sp>
        <p:nvSpPr>
          <p:cNvPr id="5" name="页脚占位符 4">
            <a:extLst>
              <a:ext uri="{FF2B5EF4-FFF2-40B4-BE49-F238E27FC236}">
                <a16:creationId xmlns:a16="http://schemas.microsoft.com/office/drawing/2014/main" id="{0582A433-BC38-4FAA-9EF3-6C887A2CDC2C}"/>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0CE99960-78A9-43CF-9417-803E7EE6151D}"/>
              </a:ext>
            </a:extLst>
          </p:cNvPr>
          <p:cNvSpPr>
            <a:spLocks noGrp="1"/>
          </p:cNvSpPr>
          <p:nvPr>
            <p:ph type="sldNum" sz="quarter" idx="12"/>
          </p:nvPr>
        </p:nvSpPr>
        <p:spPr>
          <a:xfrm>
            <a:off x="6457950" y="6356350"/>
            <a:ext cx="2057400" cy="365125"/>
          </a:xfrm>
          <a:prstGeom prst="rect">
            <a:avLst/>
          </a:prstGeom>
        </p:spPr>
        <p:txBody>
          <a:bodyPr/>
          <a:lstStyle>
            <a:lvl1pPr>
              <a:defRPr/>
            </a:lvl1pPr>
          </a:lstStyle>
          <a:p>
            <a:pPr>
              <a:defRPr/>
            </a:pPr>
            <a:fld id="{9F04C79E-FC20-49E6-A630-3A01A1256654}" type="slidenum">
              <a:rPr lang="zh-CN" altLang="en-US"/>
              <a:pPr>
                <a:defRPr/>
              </a:pPr>
              <a:t>‹#›</a:t>
            </a:fld>
            <a:endParaRPr lang="zh-CN" altLang="en-US"/>
          </a:p>
        </p:txBody>
      </p:sp>
    </p:spTree>
    <p:extLst>
      <p:ext uri="{BB962C8B-B14F-4D97-AF65-F5344CB8AC3E}">
        <p14:creationId xmlns:p14="http://schemas.microsoft.com/office/powerpoint/2010/main" val="9709146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8FAB260C-C83A-4E21-BF19-E9794A0166CE}"/>
              </a:ext>
            </a:extLst>
          </p:cNvPr>
          <p:cNvSpPr>
            <a:spLocks noGrp="1"/>
          </p:cNvSpPr>
          <p:nvPr>
            <p:ph type="dt" sz="half" idx="10"/>
          </p:nvPr>
        </p:nvSpPr>
        <p:spPr/>
        <p:txBody>
          <a:bodyPr/>
          <a:lstStyle>
            <a:lvl1pPr>
              <a:defRPr/>
            </a:lvl1pPr>
          </a:lstStyle>
          <a:p>
            <a:pPr>
              <a:defRPr/>
            </a:pPr>
            <a:endParaRPr lang="zh-CN" altLang="en-US"/>
          </a:p>
        </p:txBody>
      </p:sp>
      <p:sp>
        <p:nvSpPr>
          <p:cNvPr id="5" name="页脚占位符 4">
            <a:extLst>
              <a:ext uri="{FF2B5EF4-FFF2-40B4-BE49-F238E27FC236}">
                <a16:creationId xmlns:a16="http://schemas.microsoft.com/office/drawing/2014/main" id="{898621AC-F5FA-4E9F-93D0-1F6A587C7502}"/>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DCFCF092-B73E-4278-8590-80265D0EE2FD}"/>
              </a:ext>
            </a:extLst>
          </p:cNvPr>
          <p:cNvSpPr>
            <a:spLocks noGrp="1"/>
          </p:cNvSpPr>
          <p:nvPr>
            <p:ph type="sldNum" sz="quarter" idx="12"/>
          </p:nvPr>
        </p:nvSpPr>
        <p:spPr>
          <a:xfrm>
            <a:off x="6457950" y="6356350"/>
            <a:ext cx="2057400" cy="365125"/>
          </a:xfrm>
          <a:prstGeom prst="rect">
            <a:avLst/>
          </a:prstGeom>
        </p:spPr>
        <p:txBody>
          <a:bodyPr/>
          <a:lstStyle>
            <a:lvl1pPr>
              <a:defRPr/>
            </a:lvl1pPr>
          </a:lstStyle>
          <a:p>
            <a:pPr>
              <a:defRPr/>
            </a:pPr>
            <a:fld id="{AF60E623-2272-4306-A7B8-866ED8D00ACE}" type="slidenum">
              <a:rPr lang="zh-CN" altLang="en-US"/>
              <a:pPr>
                <a:defRPr/>
              </a:pPr>
              <a:t>‹#›</a:t>
            </a:fld>
            <a:endParaRPr lang="zh-CN" altLang="en-US"/>
          </a:p>
        </p:txBody>
      </p:sp>
    </p:spTree>
    <p:extLst>
      <p:ext uri="{BB962C8B-B14F-4D97-AF65-F5344CB8AC3E}">
        <p14:creationId xmlns:p14="http://schemas.microsoft.com/office/powerpoint/2010/main" val="6648746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28650" y="1825625"/>
            <a:ext cx="386715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4648200" y="1825625"/>
            <a:ext cx="386715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3">
            <a:extLst>
              <a:ext uri="{FF2B5EF4-FFF2-40B4-BE49-F238E27FC236}">
                <a16:creationId xmlns:a16="http://schemas.microsoft.com/office/drawing/2014/main" id="{6CF766BA-C7F3-4A25-98C5-246C8B1D92A3}"/>
              </a:ext>
            </a:extLst>
          </p:cNvPr>
          <p:cNvSpPr>
            <a:spLocks noGrp="1"/>
          </p:cNvSpPr>
          <p:nvPr>
            <p:ph type="dt" sz="half" idx="10"/>
          </p:nvPr>
        </p:nvSpPr>
        <p:spPr/>
        <p:txBody>
          <a:bodyPr/>
          <a:lstStyle>
            <a:lvl1pPr>
              <a:defRPr/>
            </a:lvl1pPr>
          </a:lstStyle>
          <a:p>
            <a:pPr>
              <a:defRPr/>
            </a:pPr>
            <a:endParaRPr lang="zh-CN" altLang="en-US"/>
          </a:p>
        </p:txBody>
      </p:sp>
      <p:sp>
        <p:nvSpPr>
          <p:cNvPr id="6" name="页脚占位符 4">
            <a:extLst>
              <a:ext uri="{FF2B5EF4-FFF2-40B4-BE49-F238E27FC236}">
                <a16:creationId xmlns:a16="http://schemas.microsoft.com/office/drawing/2014/main" id="{EFE6839F-C3D2-4BC0-9C35-BEE6D24B88ED}"/>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id="{56C1EFD2-2B30-486B-A287-56A1572BF1D4}"/>
              </a:ext>
            </a:extLst>
          </p:cNvPr>
          <p:cNvSpPr>
            <a:spLocks noGrp="1"/>
          </p:cNvSpPr>
          <p:nvPr>
            <p:ph type="sldNum" sz="quarter" idx="12"/>
          </p:nvPr>
        </p:nvSpPr>
        <p:spPr>
          <a:xfrm>
            <a:off x="6457950" y="6356350"/>
            <a:ext cx="2057400" cy="365125"/>
          </a:xfrm>
          <a:prstGeom prst="rect">
            <a:avLst/>
          </a:prstGeom>
        </p:spPr>
        <p:txBody>
          <a:bodyPr/>
          <a:lstStyle>
            <a:lvl1pPr>
              <a:defRPr/>
            </a:lvl1pPr>
          </a:lstStyle>
          <a:p>
            <a:pPr>
              <a:defRPr/>
            </a:pPr>
            <a:fld id="{5536D399-DBF8-44F6-BCF7-AABC2C24E4CA}" type="slidenum">
              <a:rPr lang="zh-CN" altLang="en-US"/>
              <a:pPr>
                <a:defRPr/>
              </a:pPr>
              <a:t>‹#›</a:t>
            </a:fld>
            <a:endParaRPr lang="zh-CN" altLang="en-US"/>
          </a:p>
        </p:txBody>
      </p:sp>
    </p:spTree>
    <p:extLst>
      <p:ext uri="{BB962C8B-B14F-4D97-AF65-F5344CB8AC3E}">
        <p14:creationId xmlns:p14="http://schemas.microsoft.com/office/powerpoint/2010/main" val="8682331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5"/>
            <a:ext cx="7886700" cy="1325563"/>
          </a:xfrm>
        </p:spPr>
        <p:txBody>
          <a:bodyPr/>
          <a:lstStyle/>
          <a:p>
            <a:r>
              <a:rPr lang="zh-CN" altLang="en-US"/>
              <a:t>单击此处编辑母版标题样式</a:t>
            </a:r>
          </a:p>
        </p:txBody>
      </p:sp>
      <p:sp>
        <p:nvSpPr>
          <p:cNvPr id="3" name="文本占位符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30238" y="2505075"/>
            <a:ext cx="386873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29150" y="2505075"/>
            <a:ext cx="38877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3">
            <a:extLst>
              <a:ext uri="{FF2B5EF4-FFF2-40B4-BE49-F238E27FC236}">
                <a16:creationId xmlns:a16="http://schemas.microsoft.com/office/drawing/2014/main" id="{186B1BDC-34DB-49E4-8E85-B0BF902FD5D9}"/>
              </a:ext>
            </a:extLst>
          </p:cNvPr>
          <p:cNvSpPr>
            <a:spLocks noGrp="1"/>
          </p:cNvSpPr>
          <p:nvPr>
            <p:ph type="dt" sz="half" idx="10"/>
          </p:nvPr>
        </p:nvSpPr>
        <p:spPr/>
        <p:txBody>
          <a:bodyPr/>
          <a:lstStyle>
            <a:lvl1pPr>
              <a:defRPr/>
            </a:lvl1pPr>
          </a:lstStyle>
          <a:p>
            <a:pPr>
              <a:defRPr/>
            </a:pPr>
            <a:endParaRPr lang="zh-CN" altLang="en-US"/>
          </a:p>
        </p:txBody>
      </p:sp>
      <p:sp>
        <p:nvSpPr>
          <p:cNvPr id="8" name="页脚占位符 4">
            <a:extLst>
              <a:ext uri="{FF2B5EF4-FFF2-40B4-BE49-F238E27FC236}">
                <a16:creationId xmlns:a16="http://schemas.microsoft.com/office/drawing/2014/main" id="{23B9A338-C262-4827-9334-C71DBD760D56}"/>
              </a:ext>
            </a:extLst>
          </p:cNvPr>
          <p:cNvSpPr>
            <a:spLocks noGrp="1"/>
          </p:cNvSpPr>
          <p:nvPr>
            <p:ph type="ftr" sz="quarter" idx="11"/>
          </p:nvPr>
        </p:nvSpPr>
        <p:spPr/>
        <p:txBody>
          <a:bodyPr/>
          <a:lstStyle>
            <a:lvl1pPr>
              <a:defRPr/>
            </a:lvl1pPr>
          </a:lstStyle>
          <a:p>
            <a:pPr>
              <a:defRPr/>
            </a:pPr>
            <a:endParaRPr lang="zh-CN" altLang="en-US"/>
          </a:p>
        </p:txBody>
      </p:sp>
      <p:sp>
        <p:nvSpPr>
          <p:cNvPr id="9" name="灯片编号占位符 5">
            <a:extLst>
              <a:ext uri="{FF2B5EF4-FFF2-40B4-BE49-F238E27FC236}">
                <a16:creationId xmlns:a16="http://schemas.microsoft.com/office/drawing/2014/main" id="{8C574ABA-C3A6-49F9-B039-2641C93FDB95}"/>
              </a:ext>
            </a:extLst>
          </p:cNvPr>
          <p:cNvSpPr>
            <a:spLocks noGrp="1"/>
          </p:cNvSpPr>
          <p:nvPr>
            <p:ph type="sldNum" sz="quarter" idx="12"/>
          </p:nvPr>
        </p:nvSpPr>
        <p:spPr>
          <a:xfrm>
            <a:off x="6457950" y="6356350"/>
            <a:ext cx="2057400" cy="365125"/>
          </a:xfrm>
          <a:prstGeom prst="rect">
            <a:avLst/>
          </a:prstGeom>
        </p:spPr>
        <p:txBody>
          <a:bodyPr/>
          <a:lstStyle>
            <a:lvl1pPr>
              <a:defRPr/>
            </a:lvl1pPr>
          </a:lstStyle>
          <a:p>
            <a:pPr>
              <a:defRPr/>
            </a:pPr>
            <a:fld id="{66BAC0C0-05F8-4B56-9F5D-761026CD03BB}" type="slidenum">
              <a:rPr lang="zh-CN" altLang="en-US"/>
              <a:pPr>
                <a:defRPr/>
              </a:pPr>
              <a:t>‹#›</a:t>
            </a:fld>
            <a:endParaRPr lang="zh-CN" altLang="en-US"/>
          </a:p>
        </p:txBody>
      </p:sp>
    </p:spTree>
    <p:extLst>
      <p:ext uri="{BB962C8B-B14F-4D97-AF65-F5344CB8AC3E}">
        <p14:creationId xmlns:p14="http://schemas.microsoft.com/office/powerpoint/2010/main" val="22649911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42C5D2CA-A786-40F3-A1DE-C14DA56FDBF6}"/>
              </a:ext>
            </a:extLst>
          </p:cNvPr>
          <p:cNvSpPr>
            <a:spLocks noChangeArrowheads="1"/>
          </p:cNvSpPr>
          <p:nvPr userDrawn="1"/>
        </p:nvSpPr>
        <p:spPr bwMode="auto">
          <a:xfrm>
            <a:off x="8072438" y="142875"/>
            <a:ext cx="1071562" cy="357188"/>
          </a:xfrm>
          <a:prstGeom prst="rect">
            <a:avLst/>
          </a:prstGeom>
          <a:solidFill>
            <a:schemeClr val="accent1"/>
          </a:solidFill>
          <a:ln>
            <a:noFill/>
          </a:ln>
        </p:spPr>
        <p:txBody>
          <a:bodyPr/>
          <a:lstStyle>
            <a:lvl1pPr>
              <a:defRPr>
                <a:solidFill>
                  <a:schemeClr val="tx2"/>
                </a:solidFill>
                <a:latin typeface="Verdana" panose="020B0604030504040204" pitchFamily="34" charset="0"/>
                <a:ea typeface="HY견고딕"/>
                <a:cs typeface="HY견고딕"/>
              </a:defRPr>
            </a:lvl1pPr>
            <a:lvl2pPr marL="742950" indent="-285750">
              <a:defRPr>
                <a:solidFill>
                  <a:schemeClr val="tx2"/>
                </a:solidFill>
                <a:latin typeface="Verdana" panose="020B0604030504040204" pitchFamily="34" charset="0"/>
                <a:ea typeface="HY견고딕"/>
                <a:cs typeface="HY견고딕"/>
              </a:defRPr>
            </a:lvl2pPr>
            <a:lvl3pPr marL="1143000" indent="-228600">
              <a:defRPr>
                <a:solidFill>
                  <a:schemeClr val="tx2"/>
                </a:solidFill>
                <a:latin typeface="Verdana" panose="020B0604030504040204" pitchFamily="34" charset="0"/>
                <a:ea typeface="HY견고딕"/>
                <a:cs typeface="HY견고딕"/>
              </a:defRPr>
            </a:lvl3pPr>
            <a:lvl4pPr marL="1600200" indent="-228600">
              <a:defRPr>
                <a:solidFill>
                  <a:schemeClr val="tx2"/>
                </a:solidFill>
                <a:latin typeface="Verdana" panose="020B0604030504040204" pitchFamily="34" charset="0"/>
                <a:ea typeface="HY견고딕"/>
                <a:cs typeface="HY견고딕"/>
              </a:defRPr>
            </a:lvl4pPr>
            <a:lvl5pPr marL="2057400" indent="-22860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pPr>
              <a:defRPr/>
            </a:pPr>
            <a:endParaRPr lang="zh-CN" altLang="en-US"/>
          </a:p>
        </p:txBody>
      </p:sp>
      <p:sp>
        <p:nvSpPr>
          <p:cNvPr id="2" name="标题 1"/>
          <p:cNvSpPr>
            <a:spLocks noGrp="1"/>
          </p:cNvSpPr>
          <p:nvPr>
            <p:ph type="title"/>
          </p:nvPr>
        </p:nvSpPr>
        <p:spPr/>
        <p:txBody>
          <a:bodyPr/>
          <a:lstStyle>
            <a:lvl1pPr>
              <a:defRPr>
                <a:solidFill>
                  <a:schemeClr val="bg2">
                    <a:lumMod val="50000"/>
                  </a:schemeClr>
                </a:solidFill>
              </a:defRPr>
            </a:lvl1pPr>
          </a:lstStyle>
          <a:p>
            <a:r>
              <a:rPr lang="zh-CN" altLang="en-US" dirty="0"/>
              <a:t>单击此处编辑母版标题样式</a:t>
            </a:r>
          </a:p>
        </p:txBody>
      </p:sp>
      <p:sp>
        <p:nvSpPr>
          <p:cNvPr id="3" name="内容占位符 2"/>
          <p:cNvSpPr>
            <a:spLocks noGrp="1"/>
          </p:cNvSpPr>
          <p:nvPr>
            <p:ph idx="1"/>
          </p:nvPr>
        </p:nvSpPr>
        <p:spPr>
          <a:xfrm>
            <a:off x="428596" y="1214422"/>
            <a:ext cx="8229600" cy="4953000"/>
          </a:xfrm>
        </p:spPr>
        <p:txBody>
          <a:bodyPr/>
          <a:lstStyle>
            <a:lvl1pPr>
              <a:defRPr>
                <a:solidFill>
                  <a:schemeClr val="tx2">
                    <a:lumMod val="75000"/>
                  </a:schemeClr>
                </a:solidFill>
              </a:defRPr>
            </a:lvl1pPr>
            <a:lvl2pPr>
              <a:defRPr>
                <a:solidFill>
                  <a:schemeClr val="tx2">
                    <a:lumMod val="75000"/>
                  </a:schemeClr>
                </a:solidFill>
              </a:defRPr>
            </a:lvl2pPr>
            <a:lvl3pPr>
              <a:defRPr>
                <a:solidFill>
                  <a:schemeClr val="tx2">
                    <a:lumMod val="75000"/>
                  </a:schemeClr>
                </a:solidFill>
              </a:defRPr>
            </a:lvl3pPr>
            <a:lvl4pPr>
              <a:defRPr>
                <a:solidFill>
                  <a:schemeClr val="tx2">
                    <a:lumMod val="75000"/>
                  </a:schemeClr>
                </a:solidFill>
              </a:defRPr>
            </a:lvl4pPr>
            <a:lvl5pPr>
              <a:defRPr>
                <a:solidFill>
                  <a:schemeClr val="tx2">
                    <a:lumMod val="7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灯片编号占位符 5">
            <a:extLst>
              <a:ext uri="{FF2B5EF4-FFF2-40B4-BE49-F238E27FC236}">
                <a16:creationId xmlns:a16="http://schemas.microsoft.com/office/drawing/2014/main" id="{490596EC-DF45-4D08-81DF-B9B9BB2A1E2F}"/>
              </a:ext>
            </a:extLst>
          </p:cNvPr>
          <p:cNvSpPr>
            <a:spLocks noGrp="1"/>
          </p:cNvSpPr>
          <p:nvPr>
            <p:ph type="sldNum" sz="quarter" idx="4"/>
          </p:nvPr>
        </p:nvSpPr>
        <p:spPr>
          <a:xfrm>
            <a:off x="6732240" y="6381328"/>
            <a:ext cx="20574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47650FDF-55A6-48C1-B389-FC790182308D}" type="slidenum">
              <a:rPr lang="zh-CN" altLang="en-US"/>
              <a:pPr>
                <a:defRPr/>
              </a:pPr>
              <a:t>‹#›</a:t>
            </a:fld>
            <a:endParaRPr lang="zh-CN" altLang="en-US"/>
          </a:p>
        </p:txBody>
      </p:sp>
    </p:spTree>
    <p:extLst>
      <p:ext uri="{BB962C8B-B14F-4D97-AF65-F5344CB8AC3E}">
        <p14:creationId xmlns:p14="http://schemas.microsoft.com/office/powerpoint/2010/main" val="11582238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a:extLst>
              <a:ext uri="{FF2B5EF4-FFF2-40B4-BE49-F238E27FC236}">
                <a16:creationId xmlns:a16="http://schemas.microsoft.com/office/drawing/2014/main" id="{9D8E638F-01C5-4523-933F-9506E74E6DDD}"/>
              </a:ext>
            </a:extLst>
          </p:cNvPr>
          <p:cNvSpPr>
            <a:spLocks noGrp="1"/>
          </p:cNvSpPr>
          <p:nvPr>
            <p:ph type="dt" sz="half" idx="10"/>
          </p:nvPr>
        </p:nvSpPr>
        <p:spPr/>
        <p:txBody>
          <a:bodyPr/>
          <a:lstStyle>
            <a:lvl1pPr>
              <a:defRPr/>
            </a:lvl1pPr>
          </a:lstStyle>
          <a:p>
            <a:pPr>
              <a:defRPr/>
            </a:pPr>
            <a:endParaRPr lang="zh-CN" altLang="en-US"/>
          </a:p>
        </p:txBody>
      </p:sp>
      <p:sp>
        <p:nvSpPr>
          <p:cNvPr id="4" name="页脚占位符 4">
            <a:extLst>
              <a:ext uri="{FF2B5EF4-FFF2-40B4-BE49-F238E27FC236}">
                <a16:creationId xmlns:a16="http://schemas.microsoft.com/office/drawing/2014/main" id="{99037A3F-6DEB-4AD6-BB46-C37BA890B564}"/>
              </a:ext>
            </a:extLst>
          </p:cNvPr>
          <p:cNvSpPr>
            <a:spLocks noGrp="1"/>
          </p:cNvSpPr>
          <p:nvPr>
            <p:ph type="ftr" sz="quarter" idx="11"/>
          </p:nvPr>
        </p:nvSpPr>
        <p:spPr/>
        <p:txBody>
          <a:bodyPr/>
          <a:lstStyle>
            <a:lvl1pPr>
              <a:defRPr/>
            </a:lvl1pPr>
          </a:lstStyle>
          <a:p>
            <a:pPr>
              <a:defRPr/>
            </a:pPr>
            <a:endParaRPr lang="zh-CN" altLang="en-US"/>
          </a:p>
        </p:txBody>
      </p:sp>
      <p:sp>
        <p:nvSpPr>
          <p:cNvPr id="5" name="灯片编号占位符 5">
            <a:extLst>
              <a:ext uri="{FF2B5EF4-FFF2-40B4-BE49-F238E27FC236}">
                <a16:creationId xmlns:a16="http://schemas.microsoft.com/office/drawing/2014/main" id="{A144913E-864F-41AA-BF48-A70BC4273F7D}"/>
              </a:ext>
            </a:extLst>
          </p:cNvPr>
          <p:cNvSpPr>
            <a:spLocks noGrp="1"/>
          </p:cNvSpPr>
          <p:nvPr>
            <p:ph type="sldNum" sz="quarter" idx="12"/>
          </p:nvPr>
        </p:nvSpPr>
        <p:spPr>
          <a:xfrm>
            <a:off x="6457950" y="6356350"/>
            <a:ext cx="2057400" cy="365125"/>
          </a:xfrm>
          <a:prstGeom prst="rect">
            <a:avLst/>
          </a:prstGeom>
        </p:spPr>
        <p:txBody>
          <a:bodyPr/>
          <a:lstStyle>
            <a:lvl1pPr>
              <a:defRPr/>
            </a:lvl1pPr>
          </a:lstStyle>
          <a:p>
            <a:pPr>
              <a:defRPr/>
            </a:pPr>
            <a:fld id="{FAEACE5A-30FD-48AD-9F9C-2CBC27491991}" type="slidenum">
              <a:rPr lang="zh-CN" altLang="en-US"/>
              <a:pPr>
                <a:defRPr/>
              </a:pPr>
              <a:t>‹#›</a:t>
            </a:fld>
            <a:endParaRPr lang="zh-CN" altLang="en-US"/>
          </a:p>
        </p:txBody>
      </p:sp>
    </p:spTree>
    <p:extLst>
      <p:ext uri="{BB962C8B-B14F-4D97-AF65-F5344CB8AC3E}">
        <p14:creationId xmlns:p14="http://schemas.microsoft.com/office/powerpoint/2010/main" val="40795525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id="{70EA0966-38C0-43D3-A47F-85E43CB46F03}"/>
              </a:ext>
            </a:extLst>
          </p:cNvPr>
          <p:cNvSpPr>
            <a:spLocks noGrp="1"/>
          </p:cNvSpPr>
          <p:nvPr>
            <p:ph type="dt" sz="half" idx="10"/>
          </p:nvPr>
        </p:nvSpPr>
        <p:spPr/>
        <p:txBody>
          <a:bodyPr/>
          <a:lstStyle>
            <a:lvl1pPr>
              <a:defRPr/>
            </a:lvl1pPr>
          </a:lstStyle>
          <a:p>
            <a:pPr>
              <a:defRPr/>
            </a:pPr>
            <a:endParaRPr lang="zh-CN" altLang="en-US"/>
          </a:p>
        </p:txBody>
      </p:sp>
      <p:sp>
        <p:nvSpPr>
          <p:cNvPr id="3" name="页脚占位符 4">
            <a:extLst>
              <a:ext uri="{FF2B5EF4-FFF2-40B4-BE49-F238E27FC236}">
                <a16:creationId xmlns:a16="http://schemas.microsoft.com/office/drawing/2014/main" id="{28384E23-95CD-40DB-BE27-89E3A68AD978}"/>
              </a:ext>
            </a:extLst>
          </p:cNvPr>
          <p:cNvSpPr>
            <a:spLocks noGrp="1"/>
          </p:cNvSpPr>
          <p:nvPr>
            <p:ph type="ftr" sz="quarter" idx="11"/>
          </p:nvPr>
        </p:nvSpPr>
        <p:spPr/>
        <p:txBody>
          <a:bodyPr/>
          <a:lstStyle>
            <a:lvl1pPr>
              <a:defRPr/>
            </a:lvl1pPr>
          </a:lstStyle>
          <a:p>
            <a:pPr>
              <a:defRPr/>
            </a:pPr>
            <a:endParaRPr lang="zh-CN" altLang="en-US"/>
          </a:p>
        </p:txBody>
      </p:sp>
      <p:sp>
        <p:nvSpPr>
          <p:cNvPr id="4" name="灯片编号占位符 5">
            <a:extLst>
              <a:ext uri="{FF2B5EF4-FFF2-40B4-BE49-F238E27FC236}">
                <a16:creationId xmlns:a16="http://schemas.microsoft.com/office/drawing/2014/main" id="{3092E96A-23AD-4800-B9E6-6071F82B7F86}"/>
              </a:ext>
            </a:extLst>
          </p:cNvPr>
          <p:cNvSpPr>
            <a:spLocks noGrp="1"/>
          </p:cNvSpPr>
          <p:nvPr>
            <p:ph type="sldNum" sz="quarter" idx="12"/>
          </p:nvPr>
        </p:nvSpPr>
        <p:spPr>
          <a:xfrm>
            <a:off x="6457950" y="6356350"/>
            <a:ext cx="2057400" cy="365125"/>
          </a:xfrm>
          <a:prstGeom prst="rect">
            <a:avLst/>
          </a:prstGeom>
        </p:spPr>
        <p:txBody>
          <a:bodyPr/>
          <a:lstStyle>
            <a:lvl1pPr>
              <a:defRPr/>
            </a:lvl1pPr>
          </a:lstStyle>
          <a:p>
            <a:pPr>
              <a:defRPr/>
            </a:pPr>
            <a:fld id="{271FE6AE-C514-4362-9CAD-02D198F11FE6}" type="slidenum">
              <a:rPr lang="zh-CN" altLang="en-US"/>
              <a:pPr>
                <a:defRPr/>
              </a:pPr>
              <a:t>‹#›</a:t>
            </a:fld>
            <a:endParaRPr lang="zh-CN" altLang="en-US"/>
          </a:p>
        </p:txBody>
      </p:sp>
    </p:spTree>
    <p:extLst>
      <p:ext uri="{BB962C8B-B14F-4D97-AF65-F5344CB8AC3E}">
        <p14:creationId xmlns:p14="http://schemas.microsoft.com/office/powerpoint/2010/main" val="13549200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3">
            <a:extLst>
              <a:ext uri="{FF2B5EF4-FFF2-40B4-BE49-F238E27FC236}">
                <a16:creationId xmlns:a16="http://schemas.microsoft.com/office/drawing/2014/main" id="{58E6D5BB-E041-4B4C-8611-C299D00D55CD}"/>
              </a:ext>
            </a:extLst>
          </p:cNvPr>
          <p:cNvSpPr>
            <a:spLocks noGrp="1"/>
          </p:cNvSpPr>
          <p:nvPr>
            <p:ph type="dt" sz="half" idx="10"/>
          </p:nvPr>
        </p:nvSpPr>
        <p:spPr/>
        <p:txBody>
          <a:bodyPr/>
          <a:lstStyle>
            <a:lvl1pPr>
              <a:defRPr/>
            </a:lvl1pPr>
          </a:lstStyle>
          <a:p>
            <a:pPr>
              <a:defRPr/>
            </a:pPr>
            <a:endParaRPr lang="zh-CN" altLang="en-US"/>
          </a:p>
        </p:txBody>
      </p:sp>
      <p:sp>
        <p:nvSpPr>
          <p:cNvPr id="6" name="页脚占位符 4">
            <a:extLst>
              <a:ext uri="{FF2B5EF4-FFF2-40B4-BE49-F238E27FC236}">
                <a16:creationId xmlns:a16="http://schemas.microsoft.com/office/drawing/2014/main" id="{CAFA90DC-E254-452D-A7B0-893F3132905D}"/>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id="{C6931D10-4A36-40CC-8E26-5F5C376BFA21}"/>
              </a:ext>
            </a:extLst>
          </p:cNvPr>
          <p:cNvSpPr>
            <a:spLocks noGrp="1"/>
          </p:cNvSpPr>
          <p:nvPr>
            <p:ph type="sldNum" sz="quarter" idx="12"/>
          </p:nvPr>
        </p:nvSpPr>
        <p:spPr>
          <a:xfrm>
            <a:off x="6457950" y="6356350"/>
            <a:ext cx="2057400" cy="365125"/>
          </a:xfrm>
          <a:prstGeom prst="rect">
            <a:avLst/>
          </a:prstGeom>
        </p:spPr>
        <p:txBody>
          <a:bodyPr/>
          <a:lstStyle>
            <a:lvl1pPr>
              <a:defRPr/>
            </a:lvl1pPr>
          </a:lstStyle>
          <a:p>
            <a:pPr>
              <a:defRPr/>
            </a:pPr>
            <a:fld id="{5A0EFC8A-55B8-4B82-8415-09E4F2C64A0D}" type="slidenum">
              <a:rPr lang="zh-CN" altLang="en-US"/>
              <a:pPr>
                <a:defRPr/>
              </a:pPr>
              <a:t>‹#›</a:t>
            </a:fld>
            <a:endParaRPr lang="zh-CN" altLang="en-US"/>
          </a:p>
        </p:txBody>
      </p:sp>
    </p:spTree>
    <p:extLst>
      <p:ext uri="{BB962C8B-B14F-4D97-AF65-F5344CB8AC3E}">
        <p14:creationId xmlns:p14="http://schemas.microsoft.com/office/powerpoint/2010/main" val="1582954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3887788" y="987425"/>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3">
            <a:extLst>
              <a:ext uri="{FF2B5EF4-FFF2-40B4-BE49-F238E27FC236}">
                <a16:creationId xmlns:a16="http://schemas.microsoft.com/office/drawing/2014/main" id="{94894D7E-1FAB-44FC-B970-CBF8122F5DDB}"/>
              </a:ext>
            </a:extLst>
          </p:cNvPr>
          <p:cNvSpPr>
            <a:spLocks noGrp="1"/>
          </p:cNvSpPr>
          <p:nvPr>
            <p:ph type="dt" sz="half" idx="10"/>
          </p:nvPr>
        </p:nvSpPr>
        <p:spPr/>
        <p:txBody>
          <a:bodyPr/>
          <a:lstStyle>
            <a:lvl1pPr>
              <a:defRPr/>
            </a:lvl1pPr>
          </a:lstStyle>
          <a:p>
            <a:pPr>
              <a:defRPr/>
            </a:pPr>
            <a:endParaRPr lang="zh-CN" altLang="en-US"/>
          </a:p>
        </p:txBody>
      </p:sp>
      <p:sp>
        <p:nvSpPr>
          <p:cNvPr id="6" name="页脚占位符 4">
            <a:extLst>
              <a:ext uri="{FF2B5EF4-FFF2-40B4-BE49-F238E27FC236}">
                <a16:creationId xmlns:a16="http://schemas.microsoft.com/office/drawing/2014/main" id="{D5ED4137-392B-4AB5-A137-3E985296E0C5}"/>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id="{85E36DD7-EE48-4578-9974-17E91ACE1E38}"/>
              </a:ext>
            </a:extLst>
          </p:cNvPr>
          <p:cNvSpPr>
            <a:spLocks noGrp="1"/>
          </p:cNvSpPr>
          <p:nvPr>
            <p:ph type="sldNum" sz="quarter" idx="12"/>
          </p:nvPr>
        </p:nvSpPr>
        <p:spPr>
          <a:xfrm>
            <a:off x="6457950" y="6356350"/>
            <a:ext cx="2057400" cy="365125"/>
          </a:xfrm>
          <a:prstGeom prst="rect">
            <a:avLst/>
          </a:prstGeom>
        </p:spPr>
        <p:txBody>
          <a:bodyPr/>
          <a:lstStyle>
            <a:lvl1pPr>
              <a:defRPr/>
            </a:lvl1pPr>
          </a:lstStyle>
          <a:p>
            <a:pPr>
              <a:defRPr/>
            </a:pPr>
            <a:fld id="{B7372F9F-91DF-4E0A-9ABE-F0EDD9DC9C8C}" type="slidenum">
              <a:rPr lang="zh-CN" altLang="en-US"/>
              <a:pPr>
                <a:defRPr/>
              </a:pPr>
              <a:t>‹#›</a:t>
            </a:fld>
            <a:endParaRPr lang="zh-CN" altLang="en-US"/>
          </a:p>
        </p:txBody>
      </p:sp>
    </p:spTree>
    <p:extLst>
      <p:ext uri="{BB962C8B-B14F-4D97-AF65-F5344CB8AC3E}">
        <p14:creationId xmlns:p14="http://schemas.microsoft.com/office/powerpoint/2010/main" val="19288158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A328AC7-795E-4CF2-A0ED-1A61EC41F431}"/>
              </a:ext>
            </a:extLst>
          </p:cNvPr>
          <p:cNvSpPr>
            <a:spLocks noGrp="1"/>
          </p:cNvSpPr>
          <p:nvPr>
            <p:ph type="dt" sz="half" idx="10"/>
          </p:nvPr>
        </p:nvSpPr>
        <p:spPr/>
        <p:txBody>
          <a:bodyPr/>
          <a:lstStyle>
            <a:lvl1pPr>
              <a:defRPr/>
            </a:lvl1pPr>
          </a:lstStyle>
          <a:p>
            <a:pPr>
              <a:defRPr/>
            </a:pPr>
            <a:endParaRPr lang="zh-CN" altLang="en-US"/>
          </a:p>
        </p:txBody>
      </p:sp>
      <p:sp>
        <p:nvSpPr>
          <p:cNvPr id="5" name="页脚占位符 4">
            <a:extLst>
              <a:ext uri="{FF2B5EF4-FFF2-40B4-BE49-F238E27FC236}">
                <a16:creationId xmlns:a16="http://schemas.microsoft.com/office/drawing/2014/main" id="{D1D5EDB5-3E19-48D6-8241-7B17A177CB95}"/>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0B44B2E4-979A-497B-A8FF-DCB6C0672717}"/>
              </a:ext>
            </a:extLst>
          </p:cNvPr>
          <p:cNvSpPr>
            <a:spLocks noGrp="1"/>
          </p:cNvSpPr>
          <p:nvPr>
            <p:ph type="sldNum" sz="quarter" idx="12"/>
          </p:nvPr>
        </p:nvSpPr>
        <p:spPr>
          <a:xfrm>
            <a:off x="6457950" y="6356350"/>
            <a:ext cx="2057400" cy="365125"/>
          </a:xfrm>
          <a:prstGeom prst="rect">
            <a:avLst/>
          </a:prstGeom>
        </p:spPr>
        <p:txBody>
          <a:bodyPr/>
          <a:lstStyle>
            <a:lvl1pPr>
              <a:defRPr/>
            </a:lvl1pPr>
          </a:lstStyle>
          <a:p>
            <a:pPr>
              <a:defRPr/>
            </a:pPr>
            <a:fld id="{22DFB1AF-C4F7-46F4-8341-59ECCEA44390}" type="slidenum">
              <a:rPr lang="zh-CN" altLang="en-US"/>
              <a:pPr>
                <a:defRPr/>
              </a:pPr>
              <a:t>‹#›</a:t>
            </a:fld>
            <a:endParaRPr lang="zh-CN" altLang="en-US"/>
          </a:p>
        </p:txBody>
      </p:sp>
    </p:spTree>
    <p:extLst>
      <p:ext uri="{BB962C8B-B14F-4D97-AF65-F5344CB8AC3E}">
        <p14:creationId xmlns:p14="http://schemas.microsoft.com/office/powerpoint/2010/main" val="20386324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0" y="365125"/>
            <a:ext cx="5762625"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76B32CC9-3EAA-4F9C-BDE2-6286B00D471F}"/>
              </a:ext>
            </a:extLst>
          </p:cNvPr>
          <p:cNvSpPr>
            <a:spLocks noGrp="1"/>
          </p:cNvSpPr>
          <p:nvPr>
            <p:ph type="dt" sz="half" idx="10"/>
          </p:nvPr>
        </p:nvSpPr>
        <p:spPr/>
        <p:txBody>
          <a:bodyPr/>
          <a:lstStyle>
            <a:lvl1pPr>
              <a:defRPr/>
            </a:lvl1pPr>
          </a:lstStyle>
          <a:p>
            <a:pPr>
              <a:defRPr/>
            </a:pPr>
            <a:endParaRPr lang="zh-CN" altLang="en-US"/>
          </a:p>
        </p:txBody>
      </p:sp>
      <p:sp>
        <p:nvSpPr>
          <p:cNvPr id="5" name="页脚占位符 4">
            <a:extLst>
              <a:ext uri="{FF2B5EF4-FFF2-40B4-BE49-F238E27FC236}">
                <a16:creationId xmlns:a16="http://schemas.microsoft.com/office/drawing/2014/main" id="{3676C56E-E24A-4C99-ACBA-84D33A317F5D}"/>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5E7FFA10-3E65-4F4D-9916-EFED3AC2DA13}"/>
              </a:ext>
            </a:extLst>
          </p:cNvPr>
          <p:cNvSpPr>
            <a:spLocks noGrp="1"/>
          </p:cNvSpPr>
          <p:nvPr>
            <p:ph type="sldNum" sz="quarter" idx="12"/>
          </p:nvPr>
        </p:nvSpPr>
        <p:spPr>
          <a:xfrm>
            <a:off x="6457950" y="6356350"/>
            <a:ext cx="2057400" cy="365125"/>
          </a:xfrm>
          <a:prstGeom prst="rect">
            <a:avLst/>
          </a:prstGeom>
        </p:spPr>
        <p:txBody>
          <a:bodyPr/>
          <a:lstStyle>
            <a:lvl1pPr>
              <a:defRPr/>
            </a:lvl1pPr>
          </a:lstStyle>
          <a:p>
            <a:pPr>
              <a:defRPr/>
            </a:pPr>
            <a:fld id="{B415E03A-ACD6-4D64-A6C1-C105A926480E}" type="slidenum">
              <a:rPr lang="zh-CN" altLang="en-US"/>
              <a:pPr>
                <a:defRPr/>
              </a:pPr>
              <a:t>‹#›</a:t>
            </a:fld>
            <a:endParaRPr lang="zh-CN" altLang="en-US"/>
          </a:p>
        </p:txBody>
      </p:sp>
    </p:spTree>
    <p:extLst>
      <p:ext uri="{BB962C8B-B14F-4D97-AF65-F5344CB8AC3E}">
        <p14:creationId xmlns:p14="http://schemas.microsoft.com/office/powerpoint/2010/main" val="34324039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4" name="Rectangle 35">
            <a:extLst>
              <a:ext uri="{FF2B5EF4-FFF2-40B4-BE49-F238E27FC236}">
                <a16:creationId xmlns:a16="http://schemas.microsoft.com/office/drawing/2014/main" id="{ABEE7E0E-E52F-4B5D-AFA0-BA89748E5E1C}"/>
              </a:ext>
            </a:extLst>
          </p:cNvPr>
          <p:cNvSpPr>
            <a:spLocks noChangeArrowheads="1"/>
          </p:cNvSpPr>
          <p:nvPr/>
        </p:nvSpPr>
        <p:spPr bwMode="gray">
          <a:xfrm>
            <a:off x="0" y="0"/>
            <a:ext cx="9144000" cy="2744788"/>
          </a:xfrm>
          <a:prstGeom prst="rect">
            <a:avLst/>
          </a:prstGeom>
          <a:gradFill rotWithShape="1">
            <a:gsLst>
              <a:gs pos="0">
                <a:schemeClr val="accent1"/>
              </a:gs>
              <a:gs pos="100000">
                <a:schemeClr val="accent1">
                  <a:gamma/>
                  <a:shade val="0"/>
                  <a:invGamma/>
                </a:schemeClr>
              </a:gs>
            </a:gsLst>
            <a:lin ang="5400000" scaled="1"/>
          </a:gradFill>
          <a:ln w="9525">
            <a:noFill/>
            <a:miter lim="800000"/>
            <a:headEnd/>
            <a:tailEnd/>
          </a:ln>
          <a:effectLst/>
        </p:spPr>
        <p:txBody>
          <a:bodyPr wrap="none" anchor="ctr"/>
          <a:lstStyle/>
          <a:p>
            <a:pPr>
              <a:defRPr/>
            </a:pPr>
            <a:endParaRPr lang="zh-CN" altLang="en-US">
              <a:ea typeface="HY견고딕" pitchFamily="18" charset="-127"/>
              <a:cs typeface="+mn-cs"/>
            </a:endParaRPr>
          </a:p>
        </p:txBody>
      </p:sp>
      <p:sp>
        <p:nvSpPr>
          <p:cNvPr id="5" name="Rectangle 36">
            <a:extLst>
              <a:ext uri="{FF2B5EF4-FFF2-40B4-BE49-F238E27FC236}">
                <a16:creationId xmlns:a16="http://schemas.microsoft.com/office/drawing/2014/main" id="{0131036B-8DC1-42C2-BC65-15B546EBFB28}"/>
              </a:ext>
            </a:extLst>
          </p:cNvPr>
          <p:cNvSpPr>
            <a:spLocks noChangeArrowheads="1"/>
          </p:cNvSpPr>
          <p:nvPr/>
        </p:nvSpPr>
        <p:spPr bwMode="gray">
          <a:xfrm>
            <a:off x="0" y="4905375"/>
            <a:ext cx="9144000" cy="1952625"/>
          </a:xfrm>
          <a:prstGeom prst="rect">
            <a:avLst/>
          </a:prstGeom>
          <a:gradFill rotWithShape="1">
            <a:gsLst>
              <a:gs pos="0">
                <a:schemeClr val="accent1">
                  <a:gamma/>
                  <a:shade val="0"/>
                  <a:invGamma/>
                </a:schemeClr>
              </a:gs>
              <a:gs pos="100000">
                <a:schemeClr val="accent1"/>
              </a:gs>
            </a:gsLst>
            <a:lin ang="5400000" scaled="1"/>
          </a:gradFill>
          <a:ln w="9525">
            <a:noFill/>
            <a:miter lim="800000"/>
            <a:headEnd/>
            <a:tailEnd/>
          </a:ln>
          <a:effectLst/>
        </p:spPr>
        <p:txBody>
          <a:bodyPr wrap="none" anchor="ctr"/>
          <a:lstStyle/>
          <a:p>
            <a:pPr>
              <a:defRPr/>
            </a:pPr>
            <a:endParaRPr lang="zh-CN" altLang="en-US">
              <a:ea typeface="HY견고딕" pitchFamily="18" charset="-127"/>
              <a:cs typeface="+mn-cs"/>
            </a:endParaRPr>
          </a:p>
        </p:txBody>
      </p:sp>
      <p:pic>
        <p:nvPicPr>
          <p:cNvPr id="6" name="Picture 128" descr="main">
            <a:extLst>
              <a:ext uri="{FF2B5EF4-FFF2-40B4-BE49-F238E27FC236}">
                <a16:creationId xmlns:a16="http://schemas.microsoft.com/office/drawing/2014/main" id="{080D0F97-987A-43F4-8DD9-EE6BD99C04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0" y="2744788"/>
            <a:ext cx="9144000" cy="216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33" name="Rectangle 21"/>
          <p:cNvSpPr>
            <a:spLocks noGrp="1" noChangeArrowheads="1"/>
          </p:cNvSpPr>
          <p:nvPr>
            <p:ph type="ctrTitle" sz="quarter"/>
          </p:nvPr>
        </p:nvSpPr>
        <p:spPr>
          <a:xfrm>
            <a:off x="495300" y="1828800"/>
            <a:ext cx="8153400" cy="669925"/>
          </a:xfrm>
        </p:spPr>
        <p:txBody>
          <a:bodyPr/>
          <a:lstStyle>
            <a:lvl1pPr algn="ctr">
              <a:defRPr sz="3600">
                <a:solidFill>
                  <a:schemeClr val="tx1"/>
                </a:solidFill>
              </a:defRPr>
            </a:lvl1pPr>
          </a:lstStyle>
          <a:p>
            <a:r>
              <a:rPr lang="zh-CN" altLang="en-US"/>
              <a:t>单击此处编辑母版标题样式</a:t>
            </a:r>
            <a:endParaRPr lang="en-US" altLang="ko-KR"/>
          </a:p>
        </p:txBody>
      </p:sp>
      <p:sp>
        <p:nvSpPr>
          <p:cNvPr id="13334" name="Rectangle 22"/>
          <p:cNvSpPr>
            <a:spLocks noGrp="1" noChangeArrowheads="1"/>
          </p:cNvSpPr>
          <p:nvPr>
            <p:ph type="subTitle" sz="quarter" idx="1"/>
          </p:nvPr>
        </p:nvSpPr>
        <p:spPr>
          <a:xfrm>
            <a:off x="1409700" y="5013325"/>
            <a:ext cx="6400800" cy="533400"/>
          </a:xfrm>
        </p:spPr>
        <p:txBody>
          <a:bodyPr/>
          <a:lstStyle>
            <a:lvl1pPr marL="0" indent="0" algn="ctr">
              <a:buFont typeface="Wingdings" pitchFamily="2" charset="2"/>
              <a:buNone/>
              <a:defRPr sz="1600" b="0">
                <a:solidFill>
                  <a:schemeClr val="tx1"/>
                </a:solidFill>
                <a:effectLst/>
              </a:defRPr>
            </a:lvl1pPr>
          </a:lstStyle>
          <a:p>
            <a:r>
              <a:rPr lang="zh-CN" altLang="en-US"/>
              <a:t>单击此处编辑母版副标题样式</a:t>
            </a:r>
            <a:endParaRPr lang="en-US" altLang="ko-KR"/>
          </a:p>
        </p:txBody>
      </p:sp>
    </p:spTree>
    <p:extLst>
      <p:ext uri="{BB962C8B-B14F-4D97-AF65-F5344CB8AC3E}">
        <p14:creationId xmlns:p14="http://schemas.microsoft.com/office/powerpoint/2010/main" val="9283373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solidFill>
                  <a:schemeClr val="bg2">
                    <a:lumMod val="50000"/>
                  </a:schemeClr>
                </a:solidFill>
              </a:defRPr>
            </a:lvl1pPr>
          </a:lstStyle>
          <a:p>
            <a:r>
              <a:rPr lang="zh-CN" altLang="en-US" dirty="0"/>
              <a:t>单击此处编辑母版标题样式</a:t>
            </a:r>
          </a:p>
        </p:txBody>
      </p:sp>
      <p:sp>
        <p:nvSpPr>
          <p:cNvPr id="3" name="内容占位符 2"/>
          <p:cNvSpPr>
            <a:spLocks noGrp="1"/>
          </p:cNvSpPr>
          <p:nvPr>
            <p:ph idx="1"/>
          </p:nvPr>
        </p:nvSpPr>
        <p:spPr>
          <a:xfrm>
            <a:off x="428596" y="1214422"/>
            <a:ext cx="8229600" cy="4953000"/>
          </a:xfrm>
        </p:spPr>
        <p:txBody>
          <a:bodyPr/>
          <a:lstStyle>
            <a:lvl1pPr>
              <a:defRPr>
                <a:solidFill>
                  <a:schemeClr val="tx2">
                    <a:lumMod val="75000"/>
                  </a:schemeClr>
                </a:solidFill>
              </a:defRPr>
            </a:lvl1pPr>
            <a:lvl2pPr>
              <a:defRPr>
                <a:solidFill>
                  <a:schemeClr val="tx2">
                    <a:lumMod val="75000"/>
                  </a:schemeClr>
                </a:solidFill>
              </a:defRPr>
            </a:lvl2pPr>
            <a:lvl3pPr>
              <a:defRPr>
                <a:solidFill>
                  <a:schemeClr val="tx2">
                    <a:lumMod val="75000"/>
                  </a:schemeClr>
                </a:solidFill>
              </a:defRPr>
            </a:lvl3pPr>
            <a:lvl4pPr>
              <a:defRPr>
                <a:solidFill>
                  <a:schemeClr val="tx2">
                    <a:lumMod val="75000"/>
                  </a:schemeClr>
                </a:solidFill>
              </a:defRPr>
            </a:lvl4pPr>
            <a:lvl5pPr>
              <a:defRPr>
                <a:solidFill>
                  <a:schemeClr val="tx2">
                    <a:lumMod val="7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26028993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灯片编号占位符 5">
            <a:extLst>
              <a:ext uri="{FF2B5EF4-FFF2-40B4-BE49-F238E27FC236}">
                <a16:creationId xmlns:a16="http://schemas.microsoft.com/office/drawing/2014/main" id="{E632C5FE-3FA1-473F-B36F-82B635BE4431}"/>
              </a:ext>
            </a:extLst>
          </p:cNvPr>
          <p:cNvSpPr>
            <a:spLocks noGrp="1"/>
          </p:cNvSpPr>
          <p:nvPr>
            <p:ph type="sldNum" sz="quarter" idx="4"/>
          </p:nvPr>
        </p:nvSpPr>
        <p:spPr>
          <a:xfrm>
            <a:off x="6732240" y="6381328"/>
            <a:ext cx="20574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47650FDF-55A6-48C1-B389-FC790182308D}" type="slidenum">
              <a:rPr lang="zh-CN" altLang="en-US"/>
              <a:pPr>
                <a:defRPr/>
              </a:pPr>
              <a:t>‹#›</a:t>
            </a:fld>
            <a:endParaRPr lang="zh-CN" altLang="en-US"/>
          </a:p>
        </p:txBody>
      </p:sp>
    </p:spTree>
    <p:extLst>
      <p:ext uri="{BB962C8B-B14F-4D97-AF65-F5344CB8AC3E}">
        <p14:creationId xmlns:p14="http://schemas.microsoft.com/office/powerpoint/2010/main" val="93497887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371600"/>
            <a:ext cx="40386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371600"/>
            <a:ext cx="40386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946148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灯片编号占位符 5">
            <a:extLst>
              <a:ext uri="{FF2B5EF4-FFF2-40B4-BE49-F238E27FC236}">
                <a16:creationId xmlns:a16="http://schemas.microsoft.com/office/drawing/2014/main" id="{E0FC9AF4-49A0-4548-9971-0FC18C6CE16F}"/>
              </a:ext>
            </a:extLst>
          </p:cNvPr>
          <p:cNvSpPr>
            <a:spLocks noGrp="1"/>
          </p:cNvSpPr>
          <p:nvPr>
            <p:ph type="sldNum" sz="quarter" idx="4"/>
          </p:nvPr>
        </p:nvSpPr>
        <p:spPr>
          <a:xfrm>
            <a:off x="6732240" y="6381328"/>
            <a:ext cx="20574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47650FDF-55A6-48C1-B389-FC790182308D}" type="slidenum">
              <a:rPr lang="zh-CN" altLang="en-US"/>
              <a:pPr>
                <a:defRPr/>
              </a:pPr>
              <a:t>‹#›</a:t>
            </a:fld>
            <a:endParaRPr lang="zh-CN" altLang="en-US"/>
          </a:p>
        </p:txBody>
      </p:sp>
    </p:spTree>
    <p:extLst>
      <p:ext uri="{BB962C8B-B14F-4D97-AF65-F5344CB8AC3E}">
        <p14:creationId xmlns:p14="http://schemas.microsoft.com/office/powerpoint/2010/main" val="25320207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1427545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灯片编号占位符 5">
            <a:extLst>
              <a:ext uri="{FF2B5EF4-FFF2-40B4-BE49-F238E27FC236}">
                <a16:creationId xmlns:a16="http://schemas.microsoft.com/office/drawing/2014/main" id="{E4596156-322A-4F02-866B-05A3AD3EE8D1}"/>
              </a:ext>
            </a:extLst>
          </p:cNvPr>
          <p:cNvSpPr>
            <a:spLocks noGrp="1"/>
          </p:cNvSpPr>
          <p:nvPr>
            <p:ph type="sldNum" sz="quarter" idx="4"/>
          </p:nvPr>
        </p:nvSpPr>
        <p:spPr>
          <a:xfrm>
            <a:off x="6732240" y="6381328"/>
            <a:ext cx="20574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47650FDF-55A6-48C1-B389-FC790182308D}" type="slidenum">
              <a:rPr lang="zh-CN" altLang="en-US"/>
              <a:pPr>
                <a:defRPr/>
              </a:pPr>
              <a:t>‹#›</a:t>
            </a:fld>
            <a:endParaRPr lang="zh-CN" altLang="en-US"/>
          </a:p>
        </p:txBody>
      </p:sp>
    </p:spTree>
    <p:extLst>
      <p:ext uri="{BB962C8B-B14F-4D97-AF65-F5344CB8AC3E}">
        <p14:creationId xmlns:p14="http://schemas.microsoft.com/office/powerpoint/2010/main" val="4777167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灯片编号占位符 5">
            <a:extLst>
              <a:ext uri="{FF2B5EF4-FFF2-40B4-BE49-F238E27FC236}">
                <a16:creationId xmlns:a16="http://schemas.microsoft.com/office/drawing/2014/main" id="{212C1164-744A-48B7-A85C-71474838475B}"/>
              </a:ext>
            </a:extLst>
          </p:cNvPr>
          <p:cNvSpPr>
            <a:spLocks noGrp="1"/>
          </p:cNvSpPr>
          <p:nvPr>
            <p:ph type="sldNum" sz="quarter" idx="4"/>
          </p:nvPr>
        </p:nvSpPr>
        <p:spPr>
          <a:xfrm>
            <a:off x="6732240" y="6381328"/>
            <a:ext cx="20574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47650FDF-55A6-48C1-B389-FC790182308D}" type="slidenum">
              <a:rPr lang="zh-CN" altLang="en-US"/>
              <a:pPr>
                <a:defRPr/>
              </a:pPr>
              <a:t>‹#›</a:t>
            </a:fld>
            <a:endParaRPr lang="zh-CN" altLang="en-US"/>
          </a:p>
        </p:txBody>
      </p:sp>
    </p:spTree>
    <p:extLst>
      <p:ext uri="{BB962C8B-B14F-4D97-AF65-F5344CB8AC3E}">
        <p14:creationId xmlns:p14="http://schemas.microsoft.com/office/powerpoint/2010/main" val="360928607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extLst>
      <p:ext uri="{BB962C8B-B14F-4D97-AF65-F5344CB8AC3E}">
        <p14:creationId xmlns:p14="http://schemas.microsoft.com/office/powerpoint/2010/main" val="415522273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endParaRPr lang="zh-CN" altLang="en-US" noProof="0" dirty="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extLst>
      <p:ext uri="{BB962C8B-B14F-4D97-AF65-F5344CB8AC3E}">
        <p14:creationId xmlns:p14="http://schemas.microsoft.com/office/powerpoint/2010/main" val="33627370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26006960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3050" y="44450"/>
            <a:ext cx="2063750" cy="6280150"/>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31800" y="44450"/>
            <a:ext cx="6038850" cy="6280150"/>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62776095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chart" preserve="1">
  <p:cSld name="标题和图表">
    <p:spTree>
      <p:nvGrpSpPr>
        <p:cNvPr id="1" name=""/>
        <p:cNvGrpSpPr/>
        <p:nvPr/>
      </p:nvGrpSpPr>
      <p:grpSpPr>
        <a:xfrm>
          <a:off x="0" y="0"/>
          <a:ext cx="0" cy="0"/>
          <a:chOff x="0" y="0"/>
          <a:chExt cx="0" cy="0"/>
        </a:xfrm>
      </p:grpSpPr>
      <p:sp>
        <p:nvSpPr>
          <p:cNvPr id="2" name="标题 1"/>
          <p:cNvSpPr>
            <a:spLocks noGrp="1"/>
          </p:cNvSpPr>
          <p:nvPr>
            <p:ph type="title"/>
          </p:nvPr>
        </p:nvSpPr>
        <p:spPr>
          <a:xfrm>
            <a:off x="431800" y="44450"/>
            <a:ext cx="7524750" cy="609600"/>
          </a:xfrm>
        </p:spPr>
        <p:txBody>
          <a:bodyPr/>
          <a:lstStyle/>
          <a:p>
            <a:r>
              <a:rPr lang="zh-CN" altLang="en-US"/>
              <a:t>单击此处编辑母版标题样式</a:t>
            </a:r>
          </a:p>
        </p:txBody>
      </p:sp>
      <p:sp>
        <p:nvSpPr>
          <p:cNvPr id="3" name="图表占位符 2"/>
          <p:cNvSpPr>
            <a:spLocks noGrp="1"/>
          </p:cNvSpPr>
          <p:nvPr>
            <p:ph type="chart" idx="1"/>
          </p:nvPr>
        </p:nvSpPr>
        <p:spPr>
          <a:xfrm>
            <a:off x="457200" y="1371600"/>
            <a:ext cx="8229600" cy="4953000"/>
          </a:xfrm>
        </p:spPr>
        <p:txBody>
          <a:bodyPr/>
          <a:lstStyle/>
          <a:p>
            <a:pPr lvl="0"/>
            <a:r>
              <a:rPr lang="zh-CN" altLang="en-US" noProof="0"/>
              <a:t>单击图标添加图表</a:t>
            </a:r>
            <a:endParaRPr lang="zh-CN" altLang="en-US" noProof="0" dirty="0"/>
          </a:p>
        </p:txBody>
      </p:sp>
    </p:spTree>
    <p:extLst>
      <p:ext uri="{BB962C8B-B14F-4D97-AF65-F5344CB8AC3E}">
        <p14:creationId xmlns:p14="http://schemas.microsoft.com/office/powerpoint/2010/main" val="59394178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685800" y="609600"/>
            <a:ext cx="7772400" cy="1143000"/>
          </a:xfrm>
        </p:spPr>
        <p:txBody>
          <a:bodyPr/>
          <a:lstStyle/>
          <a:p>
            <a:r>
              <a:rPr lang="zh-CN" altLang="en-US"/>
              <a:t>单击此处编辑母版标题样式</a:t>
            </a:r>
          </a:p>
        </p:txBody>
      </p:sp>
      <p:sp>
        <p:nvSpPr>
          <p:cNvPr id="3" name="文本占位符 2"/>
          <p:cNvSpPr>
            <a:spLocks noGrp="1"/>
          </p:cNvSpPr>
          <p:nvPr>
            <p:ph type="body" sz="half" idx="1"/>
          </p:nvPr>
        </p:nvSpPr>
        <p:spPr>
          <a:xfrm>
            <a:off x="685800" y="1981200"/>
            <a:ext cx="3810000" cy="41148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981200"/>
            <a:ext cx="3810000" cy="41148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Date Placeholder 4">
            <a:extLst>
              <a:ext uri="{FF2B5EF4-FFF2-40B4-BE49-F238E27FC236}">
                <a16:creationId xmlns:a16="http://schemas.microsoft.com/office/drawing/2014/main" id="{E373FBAC-69B6-430B-9754-86506B4172BD}"/>
              </a:ext>
            </a:extLst>
          </p:cNvPr>
          <p:cNvSpPr>
            <a:spLocks noGrp="1" noChangeArrowheads="1"/>
          </p:cNvSpPr>
          <p:nvPr>
            <p:ph type="dt" sz="half" idx="10"/>
          </p:nvPr>
        </p:nvSpPr>
        <p:spPr>
          <a:xfrm>
            <a:off x="685800" y="6248400"/>
            <a:ext cx="1905000" cy="457200"/>
          </a:xfrm>
          <a:prstGeom prst="rect">
            <a:avLst/>
          </a:prstGeom>
        </p:spPr>
        <p:txBody>
          <a:bodyPr/>
          <a:lstStyle>
            <a:lvl1pPr eaLnBrk="1" hangingPunct="1">
              <a:defRPr/>
            </a:lvl1pPr>
          </a:lstStyle>
          <a:p>
            <a:pPr>
              <a:defRPr/>
            </a:pPr>
            <a:endParaRPr lang="en-US" altLang="zh-CN"/>
          </a:p>
        </p:txBody>
      </p:sp>
      <p:sp>
        <p:nvSpPr>
          <p:cNvPr id="6" name="Footer Placeholder 5">
            <a:extLst>
              <a:ext uri="{FF2B5EF4-FFF2-40B4-BE49-F238E27FC236}">
                <a16:creationId xmlns:a16="http://schemas.microsoft.com/office/drawing/2014/main" id="{07C7A669-FEE2-4FBD-91F6-DCBE39400BEE}"/>
              </a:ext>
            </a:extLst>
          </p:cNvPr>
          <p:cNvSpPr>
            <a:spLocks noGrp="1" noChangeArrowheads="1"/>
          </p:cNvSpPr>
          <p:nvPr>
            <p:ph type="ftr" sz="quarter" idx="11"/>
          </p:nvPr>
        </p:nvSpPr>
        <p:spPr>
          <a:xfrm>
            <a:off x="3124200" y="6248400"/>
            <a:ext cx="2895600" cy="457200"/>
          </a:xfrm>
          <a:prstGeom prst="rect">
            <a:avLst/>
          </a:prstGeom>
        </p:spPr>
        <p:txBody>
          <a:bodyPr/>
          <a:lstStyle>
            <a:lvl1pPr eaLnBrk="1" hangingPunct="1">
              <a:defRPr/>
            </a:lvl1pPr>
          </a:lstStyle>
          <a:p>
            <a:pPr>
              <a:defRPr/>
            </a:pPr>
            <a:endParaRPr lang="en-US" altLang="zh-CN"/>
          </a:p>
        </p:txBody>
      </p:sp>
      <p:sp>
        <p:nvSpPr>
          <p:cNvPr id="7" name="Slide Number Placeholder 6">
            <a:extLst>
              <a:ext uri="{FF2B5EF4-FFF2-40B4-BE49-F238E27FC236}">
                <a16:creationId xmlns:a16="http://schemas.microsoft.com/office/drawing/2014/main" id="{2C368D43-0EBE-4D77-BC23-6B0477CBFF56}"/>
              </a:ext>
            </a:extLst>
          </p:cNvPr>
          <p:cNvSpPr>
            <a:spLocks noGrp="1" noChangeArrowheads="1"/>
          </p:cNvSpPr>
          <p:nvPr>
            <p:ph type="sldNum" sz="quarter" idx="12"/>
          </p:nvPr>
        </p:nvSpPr>
        <p:spPr>
          <a:xfrm>
            <a:off x="65532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443F5575-EA0C-4CC3-A7FC-015EBE982C13}" type="slidenum">
              <a:rPr lang="en-US" altLang="zh-CN"/>
              <a:pPr>
                <a:defRPr/>
              </a:pPr>
              <a:t>‹#›</a:t>
            </a:fld>
            <a:endParaRPr lang="en-US" altLang="zh-CN"/>
          </a:p>
        </p:txBody>
      </p:sp>
    </p:spTree>
    <p:extLst>
      <p:ext uri="{BB962C8B-B14F-4D97-AF65-F5344CB8AC3E}">
        <p14:creationId xmlns:p14="http://schemas.microsoft.com/office/powerpoint/2010/main" val="1189948879"/>
      </p:ext>
    </p:extLst>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85800" y="609600"/>
            <a:ext cx="7772400" cy="54864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Rectangle 4">
            <a:extLst>
              <a:ext uri="{FF2B5EF4-FFF2-40B4-BE49-F238E27FC236}">
                <a16:creationId xmlns:a16="http://schemas.microsoft.com/office/drawing/2014/main" id="{7C4E1444-34AA-4EAE-AEC7-01732B7B1042}"/>
              </a:ext>
            </a:extLst>
          </p:cNvPr>
          <p:cNvSpPr>
            <a:spLocks noGrp="1" noChangeArrowheads="1"/>
          </p:cNvSpPr>
          <p:nvPr>
            <p:ph type="dt" sz="half" idx="10"/>
          </p:nvPr>
        </p:nvSpPr>
        <p:spPr>
          <a:xfrm>
            <a:off x="685800" y="6248400"/>
            <a:ext cx="1905000" cy="457200"/>
          </a:xfrm>
          <a:prstGeom prst="rect">
            <a:avLst/>
          </a:prstGeom>
        </p:spPr>
        <p:txBody>
          <a:bodyPr/>
          <a:lstStyle>
            <a:lvl1pPr eaLnBrk="1" hangingPunct="1">
              <a:defRPr/>
            </a:lvl1pPr>
          </a:lstStyle>
          <a:p>
            <a:pPr>
              <a:defRPr/>
            </a:pPr>
            <a:endParaRPr lang="en-US" altLang="zh-CN"/>
          </a:p>
        </p:txBody>
      </p:sp>
      <p:sp>
        <p:nvSpPr>
          <p:cNvPr id="4" name="Rectangle 5">
            <a:extLst>
              <a:ext uri="{FF2B5EF4-FFF2-40B4-BE49-F238E27FC236}">
                <a16:creationId xmlns:a16="http://schemas.microsoft.com/office/drawing/2014/main" id="{92AEEA5A-F653-4964-84A4-715832649A5F}"/>
              </a:ext>
            </a:extLst>
          </p:cNvPr>
          <p:cNvSpPr>
            <a:spLocks noGrp="1" noChangeArrowheads="1"/>
          </p:cNvSpPr>
          <p:nvPr>
            <p:ph type="ftr" sz="quarter" idx="11"/>
          </p:nvPr>
        </p:nvSpPr>
        <p:spPr>
          <a:xfrm>
            <a:off x="3124200" y="6248400"/>
            <a:ext cx="2895600" cy="457200"/>
          </a:xfrm>
          <a:prstGeom prst="rect">
            <a:avLst/>
          </a:prstGeom>
        </p:spPr>
        <p:txBody>
          <a:bodyPr/>
          <a:lstStyle>
            <a:lvl1pPr eaLnBrk="1" hangingPunct="1">
              <a:defRPr/>
            </a:lvl1pPr>
          </a:lstStyle>
          <a:p>
            <a:pPr>
              <a:defRPr/>
            </a:pPr>
            <a:endParaRPr lang="en-US" altLang="zh-CN"/>
          </a:p>
        </p:txBody>
      </p:sp>
      <p:sp>
        <p:nvSpPr>
          <p:cNvPr id="5" name="Rectangle 6">
            <a:extLst>
              <a:ext uri="{FF2B5EF4-FFF2-40B4-BE49-F238E27FC236}">
                <a16:creationId xmlns:a16="http://schemas.microsoft.com/office/drawing/2014/main" id="{2B4E26FD-28BC-4D05-8D25-3BD7D7A393F2}"/>
              </a:ext>
            </a:extLst>
          </p:cNvPr>
          <p:cNvSpPr>
            <a:spLocks noGrp="1" noChangeArrowheads="1"/>
          </p:cNvSpPr>
          <p:nvPr>
            <p:ph type="sldNum" sz="quarter" idx="12"/>
          </p:nvPr>
        </p:nvSpPr>
        <p:spPr>
          <a:xfrm>
            <a:off x="65532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0F8C8FDC-3289-43DD-8F79-1F376863B410}" type="slidenum">
              <a:rPr lang="en-US" altLang="zh-CN"/>
              <a:pPr>
                <a:defRPr/>
              </a:pPr>
              <a:t>‹#›</a:t>
            </a:fld>
            <a:endParaRPr lang="en-US" altLang="zh-CN"/>
          </a:p>
        </p:txBody>
      </p:sp>
    </p:spTree>
    <p:extLst>
      <p:ext uri="{BB962C8B-B14F-4D97-AF65-F5344CB8AC3E}">
        <p14:creationId xmlns:p14="http://schemas.microsoft.com/office/powerpoint/2010/main" val="832627918"/>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371600"/>
            <a:ext cx="40386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371600"/>
            <a:ext cx="40386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灯片编号占位符 5">
            <a:extLst>
              <a:ext uri="{FF2B5EF4-FFF2-40B4-BE49-F238E27FC236}">
                <a16:creationId xmlns:a16="http://schemas.microsoft.com/office/drawing/2014/main" id="{E12728CA-8160-456D-B4A4-936988784BF3}"/>
              </a:ext>
            </a:extLst>
          </p:cNvPr>
          <p:cNvSpPr>
            <a:spLocks noGrp="1"/>
          </p:cNvSpPr>
          <p:nvPr>
            <p:ph type="sldNum" sz="quarter" idx="4"/>
          </p:nvPr>
        </p:nvSpPr>
        <p:spPr>
          <a:xfrm>
            <a:off x="6732240" y="6381328"/>
            <a:ext cx="20574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47650FDF-55A6-48C1-B389-FC790182308D}" type="slidenum">
              <a:rPr lang="zh-CN" altLang="en-US"/>
              <a:pPr>
                <a:defRPr/>
              </a:pPr>
              <a:t>‹#›</a:t>
            </a:fld>
            <a:endParaRPr lang="zh-CN" altLang="en-US"/>
          </a:p>
        </p:txBody>
      </p:sp>
    </p:spTree>
    <p:extLst>
      <p:ext uri="{BB962C8B-B14F-4D97-AF65-F5344CB8AC3E}">
        <p14:creationId xmlns:p14="http://schemas.microsoft.com/office/powerpoint/2010/main" val="2298413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灯片编号占位符 5">
            <a:extLst>
              <a:ext uri="{FF2B5EF4-FFF2-40B4-BE49-F238E27FC236}">
                <a16:creationId xmlns:a16="http://schemas.microsoft.com/office/drawing/2014/main" id="{F7B0F5BF-7437-451F-91B6-E8346898CE10}"/>
              </a:ext>
            </a:extLst>
          </p:cNvPr>
          <p:cNvSpPr>
            <a:spLocks noGrp="1"/>
          </p:cNvSpPr>
          <p:nvPr>
            <p:ph type="sldNum" sz="quarter" idx="10"/>
          </p:nvPr>
        </p:nvSpPr>
        <p:spPr>
          <a:xfrm>
            <a:off x="6732240" y="6448251"/>
            <a:ext cx="20574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47650FDF-55A6-48C1-B389-FC790182308D}" type="slidenum">
              <a:rPr lang="zh-CN" altLang="en-US"/>
              <a:pPr>
                <a:defRPr/>
              </a:pPr>
              <a:t>‹#›</a:t>
            </a:fld>
            <a:endParaRPr lang="zh-CN" altLang="en-US"/>
          </a:p>
        </p:txBody>
      </p:sp>
    </p:spTree>
    <p:extLst>
      <p:ext uri="{BB962C8B-B14F-4D97-AF65-F5344CB8AC3E}">
        <p14:creationId xmlns:p14="http://schemas.microsoft.com/office/powerpoint/2010/main" val="1194746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灯片编号占位符 5">
            <a:extLst>
              <a:ext uri="{FF2B5EF4-FFF2-40B4-BE49-F238E27FC236}">
                <a16:creationId xmlns:a16="http://schemas.microsoft.com/office/drawing/2014/main" id="{A81D656A-C164-48C9-AB73-4EBCBC658924}"/>
              </a:ext>
            </a:extLst>
          </p:cNvPr>
          <p:cNvSpPr>
            <a:spLocks noGrp="1"/>
          </p:cNvSpPr>
          <p:nvPr>
            <p:ph type="sldNum" sz="quarter" idx="4"/>
          </p:nvPr>
        </p:nvSpPr>
        <p:spPr>
          <a:xfrm>
            <a:off x="6732240" y="6381328"/>
            <a:ext cx="20574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47650FDF-55A6-48C1-B389-FC790182308D}" type="slidenum">
              <a:rPr lang="zh-CN" altLang="en-US"/>
              <a:pPr>
                <a:defRPr/>
              </a:pPr>
              <a:t>‹#›</a:t>
            </a:fld>
            <a:endParaRPr lang="zh-CN" altLang="en-US"/>
          </a:p>
        </p:txBody>
      </p:sp>
    </p:spTree>
    <p:extLst>
      <p:ext uri="{BB962C8B-B14F-4D97-AF65-F5344CB8AC3E}">
        <p14:creationId xmlns:p14="http://schemas.microsoft.com/office/powerpoint/2010/main" val="192783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灯片编号占位符 5">
            <a:extLst>
              <a:ext uri="{FF2B5EF4-FFF2-40B4-BE49-F238E27FC236}">
                <a16:creationId xmlns:a16="http://schemas.microsoft.com/office/drawing/2014/main" id="{2F2FA3D9-0A8B-47F9-B60B-3317C5BD3601}"/>
              </a:ext>
            </a:extLst>
          </p:cNvPr>
          <p:cNvSpPr>
            <a:spLocks noGrp="1"/>
          </p:cNvSpPr>
          <p:nvPr>
            <p:ph type="sldNum" sz="quarter" idx="4"/>
          </p:nvPr>
        </p:nvSpPr>
        <p:spPr>
          <a:xfrm>
            <a:off x="6732240" y="6448251"/>
            <a:ext cx="20574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47650FDF-55A6-48C1-B389-FC790182308D}" type="slidenum">
              <a:rPr lang="zh-CN" altLang="en-US"/>
              <a:pPr>
                <a:defRPr/>
              </a:pPr>
              <a:t>‹#›</a:t>
            </a:fld>
            <a:endParaRPr lang="zh-CN" altLang="en-US"/>
          </a:p>
        </p:txBody>
      </p:sp>
    </p:spTree>
    <p:extLst>
      <p:ext uri="{BB962C8B-B14F-4D97-AF65-F5344CB8AC3E}">
        <p14:creationId xmlns:p14="http://schemas.microsoft.com/office/powerpoint/2010/main" val="16936937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5">
            <a:extLst>
              <a:ext uri="{FF2B5EF4-FFF2-40B4-BE49-F238E27FC236}">
                <a16:creationId xmlns:a16="http://schemas.microsoft.com/office/drawing/2014/main" id="{23A9EBDD-8792-4D2F-86C1-0A8EFC29C95C}"/>
              </a:ext>
            </a:extLst>
          </p:cNvPr>
          <p:cNvSpPr>
            <a:spLocks noGrp="1"/>
          </p:cNvSpPr>
          <p:nvPr>
            <p:ph type="sldNum" sz="quarter" idx="4"/>
          </p:nvPr>
        </p:nvSpPr>
        <p:spPr>
          <a:xfrm>
            <a:off x="6732240" y="6520259"/>
            <a:ext cx="20574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47650FDF-55A6-48C1-B389-FC790182308D}" type="slidenum">
              <a:rPr lang="zh-CN" altLang="en-US"/>
              <a:pPr>
                <a:defRPr/>
              </a:pPr>
              <a:t>‹#›</a:t>
            </a:fld>
            <a:endParaRPr lang="zh-CN" altLang="en-US"/>
          </a:p>
        </p:txBody>
      </p:sp>
    </p:spTree>
    <p:extLst>
      <p:ext uri="{BB962C8B-B14F-4D97-AF65-F5344CB8AC3E}">
        <p14:creationId xmlns:p14="http://schemas.microsoft.com/office/powerpoint/2010/main" val="17828906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endParaRPr lang="zh-CN" altLang="en-US" noProof="0" dirty="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5">
            <a:extLst>
              <a:ext uri="{FF2B5EF4-FFF2-40B4-BE49-F238E27FC236}">
                <a16:creationId xmlns:a16="http://schemas.microsoft.com/office/drawing/2014/main" id="{4D78D0A7-6D31-488D-B9E8-25A6D3C9DFEB}"/>
              </a:ext>
            </a:extLst>
          </p:cNvPr>
          <p:cNvSpPr>
            <a:spLocks noGrp="1"/>
          </p:cNvSpPr>
          <p:nvPr>
            <p:ph type="sldNum" sz="quarter" idx="4"/>
          </p:nvPr>
        </p:nvSpPr>
        <p:spPr>
          <a:xfrm>
            <a:off x="6732240" y="6381328"/>
            <a:ext cx="20574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47650FDF-55A6-48C1-B389-FC790182308D}" type="slidenum">
              <a:rPr lang="zh-CN" altLang="en-US"/>
              <a:pPr>
                <a:defRPr/>
              </a:pPr>
              <a:t>‹#›</a:t>
            </a:fld>
            <a:endParaRPr lang="zh-CN" altLang="en-US"/>
          </a:p>
        </p:txBody>
      </p:sp>
    </p:spTree>
    <p:extLst>
      <p:ext uri="{BB962C8B-B14F-4D97-AF65-F5344CB8AC3E}">
        <p14:creationId xmlns:p14="http://schemas.microsoft.com/office/powerpoint/2010/main" val="37626755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theme" Target="../theme/theme3.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solidFill>
          <a:schemeClr val="bg1"/>
        </a:solidFill>
        <a:effectLst/>
      </p:bgPr>
    </p:bg>
    <p:spTree>
      <p:nvGrpSpPr>
        <p:cNvPr id="1" name=""/>
        <p:cNvGrpSpPr/>
        <p:nvPr/>
      </p:nvGrpSpPr>
      <p:grpSpPr>
        <a:xfrm>
          <a:off x="0" y="0"/>
          <a:ext cx="0" cy="0"/>
          <a:chOff x="0" y="0"/>
          <a:chExt cx="0" cy="0"/>
        </a:xfrm>
      </p:grpSpPr>
      <p:pic>
        <p:nvPicPr>
          <p:cNvPr id="1026" name="Picture 62" descr="dna">
            <a:extLst>
              <a:ext uri="{FF2B5EF4-FFF2-40B4-BE49-F238E27FC236}">
                <a16:creationId xmlns:a16="http://schemas.microsoft.com/office/drawing/2014/main" id="{8475A74D-47FF-4D90-81C0-09BF2FBC3A66}"/>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gray">
          <a:xfrm>
            <a:off x="0" y="41275"/>
            <a:ext cx="91440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1">
            <a:extLst>
              <a:ext uri="{FF2B5EF4-FFF2-40B4-BE49-F238E27FC236}">
                <a16:creationId xmlns:a16="http://schemas.microsoft.com/office/drawing/2014/main" id="{2CC72EF6-9422-493D-AB51-1608F3A431DF}"/>
              </a:ext>
            </a:extLst>
          </p:cNvPr>
          <p:cNvSpPr>
            <a:spLocks noGrp="1" noChangeArrowheads="1"/>
          </p:cNvSpPr>
          <p:nvPr>
            <p:ph type="title"/>
          </p:nvPr>
        </p:nvSpPr>
        <p:spPr bwMode="gray">
          <a:xfrm>
            <a:off x="431800" y="44450"/>
            <a:ext cx="75247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endParaRPr lang="en-US" altLang="ko-KR"/>
          </a:p>
        </p:txBody>
      </p:sp>
      <p:sp>
        <p:nvSpPr>
          <p:cNvPr id="12310" name="Rectangle 22">
            <a:extLst>
              <a:ext uri="{FF2B5EF4-FFF2-40B4-BE49-F238E27FC236}">
                <a16:creationId xmlns:a16="http://schemas.microsoft.com/office/drawing/2014/main" id="{FEF5A594-0813-4400-9BC5-0FA7A5C2AAB2}"/>
              </a:ext>
            </a:extLst>
          </p:cNvPr>
          <p:cNvSpPr>
            <a:spLocks noGrp="1" noChangeArrowheads="1"/>
          </p:cNvSpPr>
          <p:nvPr>
            <p:ph type="body" idx="1"/>
          </p:nvPr>
        </p:nvSpPr>
        <p:spPr bwMode="gray">
          <a:xfrm>
            <a:off x="457200" y="1371600"/>
            <a:ext cx="8229600" cy="4953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ltLang="ko-KR"/>
          </a:p>
        </p:txBody>
      </p:sp>
      <p:sp>
        <p:nvSpPr>
          <p:cNvPr id="1029" name="Freeform 70">
            <a:extLst>
              <a:ext uri="{FF2B5EF4-FFF2-40B4-BE49-F238E27FC236}">
                <a16:creationId xmlns:a16="http://schemas.microsoft.com/office/drawing/2014/main" id="{672064F7-C02F-4E05-8FD1-B9FF2E6045B9}"/>
              </a:ext>
            </a:extLst>
          </p:cNvPr>
          <p:cNvSpPr>
            <a:spLocks/>
          </p:cNvSpPr>
          <p:nvPr/>
        </p:nvSpPr>
        <p:spPr bwMode="gray">
          <a:xfrm>
            <a:off x="6624638" y="0"/>
            <a:ext cx="2427287" cy="714375"/>
          </a:xfrm>
          <a:custGeom>
            <a:avLst/>
            <a:gdLst>
              <a:gd name="T0" fmla="*/ 2147483646 w 1349"/>
              <a:gd name="T1" fmla="*/ 0 h 509"/>
              <a:gd name="T2" fmla="*/ 2147483646 w 1349"/>
              <a:gd name="T3" fmla="*/ 2147483646 h 509"/>
              <a:gd name="T4" fmla="*/ 2147483646 w 1349"/>
              <a:gd name="T5" fmla="*/ 2147483646 h 509"/>
              <a:gd name="T6" fmla="*/ 0 w 1349"/>
              <a:gd name="T7" fmla="*/ 2147483646 h 509"/>
              <a:gd name="T8" fmla="*/ 2147483646 w 1349"/>
              <a:gd name="T9" fmla="*/ 0 h 5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49" h="509">
                <a:moveTo>
                  <a:pt x="690" y="0"/>
                </a:moveTo>
                <a:lnTo>
                  <a:pt x="1349" y="7"/>
                </a:lnTo>
                <a:lnTo>
                  <a:pt x="1349" y="483"/>
                </a:lnTo>
                <a:lnTo>
                  <a:pt x="0" y="509"/>
                </a:lnTo>
                <a:cubicBezTo>
                  <a:pt x="456" y="293"/>
                  <a:pt x="589" y="105"/>
                  <a:pt x="690"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030" name="Freeform 71">
            <a:extLst>
              <a:ext uri="{FF2B5EF4-FFF2-40B4-BE49-F238E27FC236}">
                <a16:creationId xmlns:a16="http://schemas.microsoft.com/office/drawing/2014/main" id="{91EC52B0-7459-425D-A28C-967881E144C6}"/>
              </a:ext>
            </a:extLst>
          </p:cNvPr>
          <p:cNvSpPr>
            <a:spLocks/>
          </p:cNvSpPr>
          <p:nvPr/>
        </p:nvSpPr>
        <p:spPr bwMode="gray">
          <a:xfrm>
            <a:off x="6734175" y="0"/>
            <a:ext cx="2409825" cy="714375"/>
          </a:xfrm>
          <a:custGeom>
            <a:avLst/>
            <a:gdLst>
              <a:gd name="T0" fmla="*/ 2147483646 w 1518"/>
              <a:gd name="T1" fmla="*/ 0 h 414"/>
              <a:gd name="T2" fmla="*/ 2147483646 w 1518"/>
              <a:gd name="T3" fmla="*/ 0 h 414"/>
              <a:gd name="T4" fmla="*/ 2147483646 w 1518"/>
              <a:gd name="T5" fmla="*/ 2147483646 h 414"/>
              <a:gd name="T6" fmla="*/ 0 w 1518"/>
              <a:gd name="T7" fmla="*/ 2147483646 h 414"/>
              <a:gd name="T8" fmla="*/ 2147483646 w 1518"/>
              <a:gd name="T9" fmla="*/ 0 h 4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18" h="414">
                <a:moveTo>
                  <a:pt x="776" y="0"/>
                </a:moveTo>
                <a:lnTo>
                  <a:pt x="1518" y="0"/>
                </a:lnTo>
                <a:lnTo>
                  <a:pt x="1518" y="414"/>
                </a:lnTo>
                <a:lnTo>
                  <a:pt x="0" y="414"/>
                </a:lnTo>
                <a:cubicBezTo>
                  <a:pt x="513" y="238"/>
                  <a:pt x="663" y="85"/>
                  <a:pt x="776"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7" name="灯片编号占位符 5">
            <a:extLst>
              <a:ext uri="{FF2B5EF4-FFF2-40B4-BE49-F238E27FC236}">
                <a16:creationId xmlns:a16="http://schemas.microsoft.com/office/drawing/2014/main" id="{48FEE212-4877-43B6-812C-C851D10A62FD}"/>
              </a:ext>
            </a:extLst>
          </p:cNvPr>
          <p:cNvSpPr>
            <a:spLocks noGrp="1"/>
          </p:cNvSpPr>
          <p:nvPr>
            <p:ph type="sldNum" sz="quarter" idx="4"/>
          </p:nvPr>
        </p:nvSpPr>
        <p:spPr>
          <a:xfrm>
            <a:off x="6732240" y="6381328"/>
            <a:ext cx="20574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47650FDF-55A6-48C1-B389-FC790182308D}"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4365" r:id="rId1"/>
    <p:sldLayoutId id="2147484366" r:id="rId2"/>
    <p:sldLayoutId id="2147484334" r:id="rId3"/>
    <p:sldLayoutId id="2147484335" r:id="rId4"/>
    <p:sldLayoutId id="2147484336" r:id="rId5"/>
    <p:sldLayoutId id="2147484337" r:id="rId6"/>
    <p:sldLayoutId id="2147484338" r:id="rId7"/>
    <p:sldLayoutId id="2147484339" r:id="rId8"/>
    <p:sldLayoutId id="2147484340" r:id="rId9"/>
    <p:sldLayoutId id="2147484341" r:id="rId10"/>
    <p:sldLayoutId id="2147484342" r:id="rId11"/>
    <p:sldLayoutId id="2147484343" r:id="rId12"/>
    <p:sldLayoutId id="2147484367" r:id="rId13"/>
    <p:sldLayoutId id="2147484369" r:id="rId14"/>
  </p:sldLayoutIdLst>
  <p:hf hdr="0" ftr="0" dt="0"/>
  <p:txStyles>
    <p:titleStyle>
      <a:lvl1pPr algn="l" rtl="0" eaLnBrk="0" fontAlgn="base" hangingPunct="0">
        <a:spcBef>
          <a:spcPct val="0"/>
        </a:spcBef>
        <a:spcAft>
          <a:spcPct val="0"/>
        </a:spcAft>
        <a:defRPr sz="2800" b="1">
          <a:solidFill>
            <a:schemeClr val="tx2"/>
          </a:solidFill>
          <a:latin typeface="+mj-lt"/>
          <a:ea typeface="+mj-ea"/>
          <a:cs typeface="+mj-cs"/>
        </a:defRPr>
      </a:lvl1pPr>
      <a:lvl2pPr algn="l" rtl="0" eaLnBrk="0" fontAlgn="base" hangingPunct="0">
        <a:spcBef>
          <a:spcPct val="0"/>
        </a:spcBef>
        <a:spcAft>
          <a:spcPct val="0"/>
        </a:spcAft>
        <a:defRPr sz="2800" b="1">
          <a:solidFill>
            <a:schemeClr val="tx2"/>
          </a:solidFill>
          <a:latin typeface="Constantia" pitchFamily="18" charset="0"/>
          <a:ea typeface="HY견고딕" pitchFamily="18" charset="-127"/>
        </a:defRPr>
      </a:lvl2pPr>
      <a:lvl3pPr algn="l" rtl="0" eaLnBrk="0" fontAlgn="base" hangingPunct="0">
        <a:spcBef>
          <a:spcPct val="0"/>
        </a:spcBef>
        <a:spcAft>
          <a:spcPct val="0"/>
        </a:spcAft>
        <a:defRPr sz="2800" b="1">
          <a:solidFill>
            <a:schemeClr val="tx2"/>
          </a:solidFill>
          <a:latin typeface="Constantia" pitchFamily="18" charset="0"/>
          <a:ea typeface="HY견고딕" pitchFamily="18" charset="-127"/>
        </a:defRPr>
      </a:lvl3pPr>
      <a:lvl4pPr algn="l" rtl="0" eaLnBrk="0" fontAlgn="base" hangingPunct="0">
        <a:spcBef>
          <a:spcPct val="0"/>
        </a:spcBef>
        <a:spcAft>
          <a:spcPct val="0"/>
        </a:spcAft>
        <a:defRPr sz="2800" b="1">
          <a:solidFill>
            <a:schemeClr val="tx2"/>
          </a:solidFill>
          <a:latin typeface="Constantia" pitchFamily="18" charset="0"/>
          <a:ea typeface="HY견고딕" pitchFamily="18" charset="-127"/>
        </a:defRPr>
      </a:lvl4pPr>
      <a:lvl5pPr algn="l" rtl="0" eaLnBrk="0" fontAlgn="base" hangingPunct="0">
        <a:spcBef>
          <a:spcPct val="0"/>
        </a:spcBef>
        <a:spcAft>
          <a:spcPct val="0"/>
        </a:spcAft>
        <a:defRPr sz="2800" b="1">
          <a:solidFill>
            <a:schemeClr val="tx2"/>
          </a:solidFill>
          <a:latin typeface="Constantia" pitchFamily="18" charset="0"/>
          <a:ea typeface="HY견고딕" pitchFamily="18" charset="-127"/>
        </a:defRPr>
      </a:lvl5pPr>
      <a:lvl6pPr marL="457200" algn="l" rtl="0" eaLnBrk="1" fontAlgn="base" hangingPunct="1">
        <a:spcBef>
          <a:spcPct val="0"/>
        </a:spcBef>
        <a:spcAft>
          <a:spcPct val="0"/>
        </a:spcAft>
        <a:defRPr sz="2800" b="1">
          <a:solidFill>
            <a:schemeClr val="tx2"/>
          </a:solidFill>
          <a:latin typeface="Verdana" pitchFamily="34" charset="0"/>
          <a:ea typeface="HY견고딕" pitchFamily="18" charset="-127"/>
        </a:defRPr>
      </a:lvl6pPr>
      <a:lvl7pPr marL="914400" algn="l" rtl="0" eaLnBrk="1" fontAlgn="base" hangingPunct="1">
        <a:spcBef>
          <a:spcPct val="0"/>
        </a:spcBef>
        <a:spcAft>
          <a:spcPct val="0"/>
        </a:spcAft>
        <a:defRPr sz="2800" b="1">
          <a:solidFill>
            <a:schemeClr val="tx2"/>
          </a:solidFill>
          <a:latin typeface="Verdana" pitchFamily="34" charset="0"/>
          <a:ea typeface="HY견고딕" pitchFamily="18" charset="-127"/>
        </a:defRPr>
      </a:lvl7pPr>
      <a:lvl8pPr marL="1371600" algn="l" rtl="0" eaLnBrk="1" fontAlgn="base" hangingPunct="1">
        <a:spcBef>
          <a:spcPct val="0"/>
        </a:spcBef>
        <a:spcAft>
          <a:spcPct val="0"/>
        </a:spcAft>
        <a:defRPr sz="2800" b="1">
          <a:solidFill>
            <a:schemeClr val="tx2"/>
          </a:solidFill>
          <a:latin typeface="Verdana" pitchFamily="34" charset="0"/>
          <a:ea typeface="HY견고딕" pitchFamily="18" charset="-127"/>
        </a:defRPr>
      </a:lvl8pPr>
      <a:lvl9pPr marL="1828800" algn="l" rtl="0" eaLnBrk="1" fontAlgn="base" hangingPunct="1">
        <a:spcBef>
          <a:spcPct val="0"/>
        </a:spcBef>
        <a:spcAft>
          <a:spcPct val="0"/>
        </a:spcAft>
        <a:defRPr sz="2800" b="1">
          <a:solidFill>
            <a:schemeClr val="tx2"/>
          </a:solidFill>
          <a:latin typeface="Verdana" pitchFamily="34" charset="0"/>
          <a:ea typeface="HY견고딕" pitchFamily="18" charset="-127"/>
        </a:defRPr>
      </a:lvl9pPr>
    </p:titleStyle>
    <p:bodyStyle>
      <a:lvl1pPr marL="342900" indent="-342900" algn="l" rtl="0" eaLnBrk="0" fontAlgn="base" hangingPunct="0">
        <a:spcBef>
          <a:spcPct val="20000"/>
        </a:spcBef>
        <a:spcAft>
          <a:spcPct val="0"/>
        </a:spcAft>
        <a:buClr>
          <a:schemeClr val="accent1"/>
        </a:buClr>
        <a:buFont typeface="Wingdings" panose="05000000000000000000" pitchFamily="2" charset="2"/>
        <a:buChar char="v"/>
        <a:defRPr lang="zh-CN" altLang="en-US" sz="2400" b="1" dirty="0">
          <a:solidFill>
            <a:srgbClr val="852F74"/>
          </a:solidFill>
          <a:effectLst>
            <a:outerShdw blurRad="38100" dist="38100" dir="2700000" algn="tl">
              <a:srgbClr val="C0C0C0"/>
            </a:outerShdw>
          </a:effectLst>
          <a:latin typeface="+mn-lt"/>
          <a:ea typeface="+mn-ea"/>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n"/>
        <a:defRPr lang="zh-CN" altLang="en-US" sz="2400" b="1" dirty="0">
          <a:solidFill>
            <a:srgbClr val="852F74"/>
          </a:solidFill>
          <a:effectLst>
            <a:outerShdw blurRad="38100" dist="38100" dir="2700000" algn="tl">
              <a:srgbClr val="C0C0C0"/>
            </a:outerShdw>
          </a:effectLst>
          <a:latin typeface="+mn-lt"/>
          <a:ea typeface="+mn-ea"/>
          <a:cs typeface="+mn-cs"/>
        </a:defRPr>
      </a:lvl2pPr>
      <a:lvl3pPr marL="1143000" indent="-228600" algn="l" rtl="0" eaLnBrk="0" fontAlgn="base" hangingPunct="0">
        <a:spcBef>
          <a:spcPct val="20000"/>
        </a:spcBef>
        <a:spcAft>
          <a:spcPct val="0"/>
        </a:spcAft>
        <a:buClr>
          <a:schemeClr val="accent1"/>
        </a:buClr>
        <a:buFont typeface="Wingdings" panose="05000000000000000000" pitchFamily="2" charset="2"/>
        <a:buChar char="n"/>
        <a:defRPr lang="zh-CN" altLang="en-US" sz="2400" b="1" dirty="0">
          <a:solidFill>
            <a:srgbClr val="852F74"/>
          </a:solidFill>
          <a:effectLst>
            <a:outerShdw blurRad="38100" dist="38100" dir="2700000" algn="tl">
              <a:srgbClr val="C0C0C0"/>
            </a:outerShdw>
          </a:effectLst>
          <a:latin typeface="+mn-lt"/>
          <a:ea typeface="+mn-ea"/>
          <a:cs typeface="+mn-cs"/>
        </a:defRPr>
      </a:lvl3pPr>
      <a:lvl4pPr marL="1600200" indent="-228600" algn="l" rtl="0" eaLnBrk="0" fontAlgn="base" hangingPunct="0">
        <a:spcBef>
          <a:spcPct val="20000"/>
        </a:spcBef>
        <a:spcAft>
          <a:spcPct val="0"/>
        </a:spcAft>
        <a:buClr>
          <a:schemeClr val="accent1"/>
        </a:buClr>
        <a:buFont typeface="Wingdings" panose="05000000000000000000" pitchFamily="2" charset="2"/>
        <a:buChar char="n"/>
        <a:defRPr lang="zh-CN" altLang="en-US" sz="2400" b="1" dirty="0">
          <a:solidFill>
            <a:srgbClr val="852F74"/>
          </a:solidFill>
          <a:effectLst>
            <a:outerShdw blurRad="38100" dist="38100" dir="2700000" algn="tl">
              <a:srgbClr val="C0C0C0"/>
            </a:outerShdw>
          </a:effectLst>
          <a:latin typeface="+mn-lt"/>
          <a:ea typeface="+mn-ea"/>
          <a:cs typeface="+mn-cs"/>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n"/>
        <a:defRPr lang="en-US" altLang="ko-KR" sz="2400" b="1" dirty="0">
          <a:solidFill>
            <a:srgbClr val="852F74"/>
          </a:solidFill>
          <a:effectLst>
            <a:outerShdw blurRad="38100" dist="38100" dir="2700000" algn="tl">
              <a:srgbClr val="C0C0C0"/>
            </a:outerShdw>
          </a:effectLst>
          <a:latin typeface="+mn-lt"/>
          <a:ea typeface="Gungsuh" pitchFamily="18" charset="-127"/>
          <a:cs typeface="+mn-cs"/>
        </a:defRPr>
      </a:lvl5pPr>
      <a:lvl6pPr marL="2514600" indent="-228600" algn="l" rtl="0" eaLnBrk="1" fontAlgn="base" hangingPunct="1">
        <a:spcBef>
          <a:spcPct val="20000"/>
        </a:spcBef>
        <a:spcAft>
          <a:spcPct val="0"/>
        </a:spcAft>
        <a:buClr>
          <a:schemeClr val="accent1"/>
        </a:buClr>
        <a:buFont typeface="Wingdings" pitchFamily="2" charset="2"/>
        <a:buChar char="n"/>
        <a:defRPr sz="2000">
          <a:solidFill>
            <a:schemeClr val="tx2"/>
          </a:solidFill>
          <a:effectLst>
            <a:outerShdw blurRad="38100" dist="38100" dir="2700000" algn="tl">
              <a:srgbClr val="C0C0C0"/>
            </a:outerShdw>
          </a:effectLst>
          <a:latin typeface="+mn-lt"/>
          <a:ea typeface="+mn-ea"/>
        </a:defRPr>
      </a:lvl6pPr>
      <a:lvl7pPr marL="2971800" indent="-228600" algn="l" rtl="0" eaLnBrk="1" fontAlgn="base" hangingPunct="1">
        <a:spcBef>
          <a:spcPct val="20000"/>
        </a:spcBef>
        <a:spcAft>
          <a:spcPct val="0"/>
        </a:spcAft>
        <a:buClr>
          <a:schemeClr val="accent1"/>
        </a:buClr>
        <a:buFont typeface="Wingdings" pitchFamily="2" charset="2"/>
        <a:buChar char="n"/>
        <a:defRPr sz="2000">
          <a:solidFill>
            <a:schemeClr val="tx2"/>
          </a:solidFill>
          <a:effectLst>
            <a:outerShdw blurRad="38100" dist="38100" dir="2700000" algn="tl">
              <a:srgbClr val="C0C0C0"/>
            </a:outerShdw>
          </a:effectLst>
          <a:latin typeface="+mn-lt"/>
          <a:ea typeface="+mn-ea"/>
        </a:defRPr>
      </a:lvl7pPr>
      <a:lvl8pPr marL="3429000" indent="-228600" algn="l" rtl="0" eaLnBrk="1" fontAlgn="base" hangingPunct="1">
        <a:spcBef>
          <a:spcPct val="20000"/>
        </a:spcBef>
        <a:spcAft>
          <a:spcPct val="0"/>
        </a:spcAft>
        <a:buClr>
          <a:schemeClr val="accent1"/>
        </a:buClr>
        <a:buFont typeface="Wingdings" pitchFamily="2" charset="2"/>
        <a:buChar char="n"/>
        <a:defRPr sz="2000">
          <a:solidFill>
            <a:schemeClr val="tx2"/>
          </a:solidFill>
          <a:effectLst>
            <a:outerShdw blurRad="38100" dist="38100" dir="2700000" algn="tl">
              <a:srgbClr val="C0C0C0"/>
            </a:outerShdw>
          </a:effectLst>
          <a:latin typeface="+mn-lt"/>
          <a:ea typeface="+mn-ea"/>
        </a:defRPr>
      </a:lvl8pPr>
      <a:lvl9pPr marL="3886200" indent="-228600" algn="l" rtl="0" eaLnBrk="1" fontAlgn="base" hangingPunct="1">
        <a:spcBef>
          <a:spcPct val="20000"/>
        </a:spcBef>
        <a:spcAft>
          <a:spcPct val="0"/>
        </a:spcAft>
        <a:buClr>
          <a:schemeClr val="accent1"/>
        </a:buClr>
        <a:buFont typeface="Wingdings" pitchFamily="2" charset="2"/>
        <a:buChar char="n"/>
        <a:defRPr sz="2000">
          <a:solidFill>
            <a:schemeClr val="tx2"/>
          </a:solidFill>
          <a:effectLst>
            <a:outerShdw blurRad="38100" dist="38100" dir="2700000" algn="tl">
              <a:srgbClr val="C0C0C0"/>
            </a:outerShdw>
          </a:effectLst>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标题占位符 1">
            <a:extLst>
              <a:ext uri="{FF2B5EF4-FFF2-40B4-BE49-F238E27FC236}">
                <a16:creationId xmlns:a16="http://schemas.microsoft.com/office/drawing/2014/main" id="{A0109FF7-D21F-4AD4-AA5F-4A80B4C88480}"/>
              </a:ext>
            </a:extLst>
          </p:cNvPr>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2051" name="文本占位符 2">
            <a:extLst>
              <a:ext uri="{FF2B5EF4-FFF2-40B4-BE49-F238E27FC236}">
                <a16:creationId xmlns:a16="http://schemas.microsoft.com/office/drawing/2014/main" id="{867199A0-EF28-428A-B87C-EC7CB4B02B99}"/>
              </a:ext>
            </a:extLst>
          </p:cNvPr>
          <p:cNvSpPr>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9038DA1C-01EB-4F40-8AB7-EC16419AA570}"/>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smtClean="0">
                <a:solidFill>
                  <a:schemeClr val="tx1">
                    <a:tint val="75000"/>
                  </a:schemeClr>
                </a:solidFill>
              </a:defRPr>
            </a:lvl1pPr>
          </a:lstStyle>
          <a:p>
            <a:pPr>
              <a:defRPr/>
            </a:pPr>
            <a:endParaRPr lang="zh-CN" altLang="en-US"/>
          </a:p>
        </p:txBody>
      </p:sp>
      <p:sp>
        <p:nvSpPr>
          <p:cNvPr id="5" name="页脚占位符 4">
            <a:extLst>
              <a:ext uri="{FF2B5EF4-FFF2-40B4-BE49-F238E27FC236}">
                <a16:creationId xmlns:a16="http://schemas.microsoft.com/office/drawing/2014/main" id="{9BE6D6BA-B863-43A7-9EA5-771D8FD668B7}"/>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7" name="灯片编号占位符 5">
            <a:extLst>
              <a:ext uri="{FF2B5EF4-FFF2-40B4-BE49-F238E27FC236}">
                <a16:creationId xmlns:a16="http://schemas.microsoft.com/office/drawing/2014/main" id="{7951B412-C36D-4344-B9C8-131D60F7580D}"/>
              </a:ext>
            </a:extLst>
          </p:cNvPr>
          <p:cNvSpPr>
            <a:spLocks noGrp="1"/>
          </p:cNvSpPr>
          <p:nvPr>
            <p:ph type="sldNum" sz="quarter" idx="4"/>
          </p:nvPr>
        </p:nvSpPr>
        <p:spPr>
          <a:xfrm>
            <a:off x="6732240" y="6448251"/>
            <a:ext cx="20574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47650FDF-55A6-48C1-B389-FC790182308D}"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4371" r:id="rId1"/>
    <p:sldLayoutId id="2147484344" r:id="rId2"/>
    <p:sldLayoutId id="2147484345" r:id="rId3"/>
    <p:sldLayoutId id="2147484346" r:id="rId4"/>
    <p:sldLayoutId id="2147484347" r:id="rId5"/>
    <p:sldLayoutId id="2147484348" r:id="rId6"/>
    <p:sldLayoutId id="2147484349" r:id="rId7"/>
    <p:sldLayoutId id="2147484350" r:id="rId8"/>
    <p:sldLayoutId id="2147484351" r:id="rId9"/>
    <p:sldLayoutId id="2147484352" r:id="rId10"/>
    <p:sldLayoutId id="2147484353" r:id="rId11"/>
  </p:sldLayoutIdLst>
  <p:hf hdr="0" ftr="0" dt="0"/>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等线 Light" panose="02010600030101010101" pitchFamily="2" charset="-122"/>
        </a:defRPr>
      </a:lvl2pPr>
      <a:lvl3pPr algn="l" rtl="0" fontAlgn="base">
        <a:lnSpc>
          <a:spcPct val="90000"/>
        </a:lnSpc>
        <a:spcBef>
          <a:spcPct val="0"/>
        </a:spcBef>
        <a:spcAft>
          <a:spcPct val="0"/>
        </a:spcAft>
        <a:defRPr sz="4400">
          <a:solidFill>
            <a:schemeClr val="tx1"/>
          </a:solidFill>
          <a:latin typeface="等线 Light" panose="02010600030101010101" pitchFamily="2" charset="-122"/>
        </a:defRPr>
      </a:lvl3pPr>
      <a:lvl4pPr algn="l" rtl="0" fontAlgn="base">
        <a:lnSpc>
          <a:spcPct val="90000"/>
        </a:lnSpc>
        <a:spcBef>
          <a:spcPct val="0"/>
        </a:spcBef>
        <a:spcAft>
          <a:spcPct val="0"/>
        </a:spcAft>
        <a:defRPr sz="4400">
          <a:solidFill>
            <a:schemeClr val="tx1"/>
          </a:solidFill>
          <a:latin typeface="等线 Light" panose="02010600030101010101" pitchFamily="2" charset="-122"/>
        </a:defRPr>
      </a:lvl4pPr>
      <a:lvl5pPr algn="l" rtl="0" fontAlgn="base">
        <a:lnSpc>
          <a:spcPct val="90000"/>
        </a:lnSpc>
        <a:spcBef>
          <a:spcPct val="0"/>
        </a:spcBef>
        <a:spcAft>
          <a:spcPct val="0"/>
        </a:spcAft>
        <a:defRPr sz="4400">
          <a:solidFill>
            <a:schemeClr val="tx1"/>
          </a:solidFill>
          <a:latin typeface="等线 Light" panose="02010600030101010101" pitchFamily="2" charset="-122"/>
        </a:defRPr>
      </a:lvl5pPr>
      <a:lvl6pPr marL="457200" algn="l" rtl="0" fontAlgn="base">
        <a:lnSpc>
          <a:spcPct val="90000"/>
        </a:lnSpc>
        <a:spcBef>
          <a:spcPct val="0"/>
        </a:spcBef>
        <a:spcAft>
          <a:spcPct val="0"/>
        </a:spcAft>
        <a:defRPr sz="4400">
          <a:solidFill>
            <a:schemeClr val="tx1"/>
          </a:solidFill>
          <a:latin typeface="等线 Light" panose="02010600030101010101" pitchFamily="2" charset="-122"/>
        </a:defRPr>
      </a:lvl6pPr>
      <a:lvl7pPr marL="914400" algn="l" rtl="0" fontAlgn="base">
        <a:lnSpc>
          <a:spcPct val="90000"/>
        </a:lnSpc>
        <a:spcBef>
          <a:spcPct val="0"/>
        </a:spcBef>
        <a:spcAft>
          <a:spcPct val="0"/>
        </a:spcAft>
        <a:defRPr sz="4400">
          <a:solidFill>
            <a:schemeClr val="tx1"/>
          </a:solidFill>
          <a:latin typeface="等线 Light" panose="02010600030101010101" pitchFamily="2" charset="-122"/>
        </a:defRPr>
      </a:lvl7pPr>
      <a:lvl8pPr marL="1371600" algn="l" rtl="0" fontAlgn="base">
        <a:lnSpc>
          <a:spcPct val="90000"/>
        </a:lnSpc>
        <a:spcBef>
          <a:spcPct val="0"/>
        </a:spcBef>
        <a:spcAft>
          <a:spcPct val="0"/>
        </a:spcAft>
        <a:defRPr sz="4400">
          <a:solidFill>
            <a:schemeClr val="tx1"/>
          </a:solidFill>
          <a:latin typeface="等线 Light" panose="02010600030101010101" pitchFamily="2" charset="-122"/>
        </a:defRPr>
      </a:lvl8pPr>
      <a:lvl9pPr marL="1828800" algn="l" rtl="0" fontAlgn="base">
        <a:lnSpc>
          <a:spcPct val="90000"/>
        </a:lnSpc>
        <a:spcBef>
          <a:spcPct val="0"/>
        </a:spcBef>
        <a:spcAft>
          <a:spcPct val="0"/>
        </a:spcAft>
        <a:defRPr sz="4400">
          <a:solidFill>
            <a:schemeClr val="tx1"/>
          </a:solidFill>
          <a:latin typeface="等线 Light" panose="02010600030101010101" pitchFamily="2" charset="-122"/>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1027" name="Rectangle 21">
            <a:extLst>
              <a:ext uri="{FF2B5EF4-FFF2-40B4-BE49-F238E27FC236}">
                <a16:creationId xmlns:a16="http://schemas.microsoft.com/office/drawing/2014/main" id="{2CC72EF6-9422-493D-AB51-1608F3A431DF}"/>
              </a:ext>
            </a:extLst>
          </p:cNvPr>
          <p:cNvSpPr>
            <a:spLocks noGrp="1" noChangeArrowheads="1"/>
          </p:cNvSpPr>
          <p:nvPr>
            <p:ph type="title"/>
          </p:nvPr>
        </p:nvSpPr>
        <p:spPr bwMode="gray">
          <a:xfrm>
            <a:off x="431800" y="44450"/>
            <a:ext cx="75247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endParaRPr lang="en-US" altLang="ko-KR"/>
          </a:p>
        </p:txBody>
      </p:sp>
      <p:sp>
        <p:nvSpPr>
          <p:cNvPr id="12310" name="Rectangle 22">
            <a:extLst>
              <a:ext uri="{FF2B5EF4-FFF2-40B4-BE49-F238E27FC236}">
                <a16:creationId xmlns:a16="http://schemas.microsoft.com/office/drawing/2014/main" id="{FEF5A594-0813-4400-9BC5-0FA7A5C2AAB2}"/>
              </a:ext>
            </a:extLst>
          </p:cNvPr>
          <p:cNvSpPr>
            <a:spLocks noGrp="1" noChangeArrowheads="1"/>
          </p:cNvSpPr>
          <p:nvPr>
            <p:ph type="body" idx="1"/>
          </p:nvPr>
        </p:nvSpPr>
        <p:spPr bwMode="gray">
          <a:xfrm>
            <a:off x="457200" y="1371600"/>
            <a:ext cx="8229600" cy="4953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ltLang="ko-KR"/>
          </a:p>
        </p:txBody>
      </p:sp>
      <p:sp>
        <p:nvSpPr>
          <p:cNvPr id="7" name="灯片编号占位符 5">
            <a:extLst>
              <a:ext uri="{FF2B5EF4-FFF2-40B4-BE49-F238E27FC236}">
                <a16:creationId xmlns:a16="http://schemas.microsoft.com/office/drawing/2014/main" id="{7F773E4A-8FEA-42FA-951B-2BFEE2EBED2F}"/>
              </a:ext>
            </a:extLst>
          </p:cNvPr>
          <p:cNvSpPr>
            <a:spLocks noGrp="1"/>
          </p:cNvSpPr>
          <p:nvPr>
            <p:ph type="sldNum" sz="quarter" idx="4"/>
          </p:nvPr>
        </p:nvSpPr>
        <p:spPr>
          <a:xfrm>
            <a:off x="6732240" y="6381328"/>
            <a:ext cx="20574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47650FDF-55A6-48C1-B389-FC790182308D}" type="slidenum">
              <a:rPr lang="zh-CN" altLang="en-US"/>
              <a:pPr>
                <a:defRPr/>
              </a:pPr>
              <a:t>‹#›</a:t>
            </a:fld>
            <a:endParaRPr lang="zh-CN" altLang="en-US"/>
          </a:p>
        </p:txBody>
      </p:sp>
    </p:spTree>
    <p:extLst>
      <p:ext uri="{BB962C8B-B14F-4D97-AF65-F5344CB8AC3E}">
        <p14:creationId xmlns:p14="http://schemas.microsoft.com/office/powerpoint/2010/main" val="2480322958"/>
      </p:ext>
    </p:extLst>
  </p:cSld>
  <p:clrMap bg1="lt1" tx1="dk1" bg2="lt2" tx2="dk2" accent1="accent1" accent2="accent2" accent3="accent3" accent4="accent4" accent5="accent5" accent6="accent6" hlink="hlink" folHlink="folHlink"/>
  <p:sldLayoutIdLst>
    <p:sldLayoutId id="2147484373" r:id="rId1"/>
    <p:sldLayoutId id="2147484374" r:id="rId2"/>
    <p:sldLayoutId id="2147484375" r:id="rId3"/>
    <p:sldLayoutId id="2147484376" r:id="rId4"/>
    <p:sldLayoutId id="2147484377" r:id="rId5"/>
    <p:sldLayoutId id="2147484378" r:id="rId6"/>
    <p:sldLayoutId id="2147484379" r:id="rId7"/>
    <p:sldLayoutId id="2147484380" r:id="rId8"/>
    <p:sldLayoutId id="2147484381" r:id="rId9"/>
    <p:sldLayoutId id="2147484382" r:id="rId10"/>
    <p:sldLayoutId id="2147484383" r:id="rId11"/>
    <p:sldLayoutId id="2147484384" r:id="rId12"/>
    <p:sldLayoutId id="2147484385" r:id="rId13"/>
    <p:sldLayoutId id="2147484386" r:id="rId14"/>
  </p:sldLayoutIdLst>
  <p:hf hdr="0" ftr="0" dt="0"/>
  <p:txStyles>
    <p:titleStyle>
      <a:lvl1pPr algn="l" rtl="0" eaLnBrk="0" fontAlgn="base" hangingPunct="0">
        <a:spcBef>
          <a:spcPct val="0"/>
        </a:spcBef>
        <a:spcAft>
          <a:spcPct val="0"/>
        </a:spcAft>
        <a:defRPr sz="2800" b="1">
          <a:solidFill>
            <a:schemeClr val="tx2"/>
          </a:solidFill>
          <a:latin typeface="+mj-lt"/>
          <a:ea typeface="+mj-ea"/>
          <a:cs typeface="+mj-cs"/>
        </a:defRPr>
      </a:lvl1pPr>
      <a:lvl2pPr algn="l" rtl="0" eaLnBrk="0" fontAlgn="base" hangingPunct="0">
        <a:spcBef>
          <a:spcPct val="0"/>
        </a:spcBef>
        <a:spcAft>
          <a:spcPct val="0"/>
        </a:spcAft>
        <a:defRPr sz="2800" b="1">
          <a:solidFill>
            <a:schemeClr val="tx2"/>
          </a:solidFill>
          <a:latin typeface="Constantia" pitchFamily="18" charset="0"/>
          <a:ea typeface="HY견고딕" pitchFamily="18" charset="-127"/>
        </a:defRPr>
      </a:lvl2pPr>
      <a:lvl3pPr algn="l" rtl="0" eaLnBrk="0" fontAlgn="base" hangingPunct="0">
        <a:spcBef>
          <a:spcPct val="0"/>
        </a:spcBef>
        <a:spcAft>
          <a:spcPct val="0"/>
        </a:spcAft>
        <a:defRPr sz="2800" b="1">
          <a:solidFill>
            <a:schemeClr val="tx2"/>
          </a:solidFill>
          <a:latin typeface="Constantia" pitchFamily="18" charset="0"/>
          <a:ea typeface="HY견고딕" pitchFamily="18" charset="-127"/>
        </a:defRPr>
      </a:lvl3pPr>
      <a:lvl4pPr algn="l" rtl="0" eaLnBrk="0" fontAlgn="base" hangingPunct="0">
        <a:spcBef>
          <a:spcPct val="0"/>
        </a:spcBef>
        <a:spcAft>
          <a:spcPct val="0"/>
        </a:spcAft>
        <a:defRPr sz="2800" b="1">
          <a:solidFill>
            <a:schemeClr val="tx2"/>
          </a:solidFill>
          <a:latin typeface="Constantia" pitchFamily="18" charset="0"/>
          <a:ea typeface="HY견고딕" pitchFamily="18" charset="-127"/>
        </a:defRPr>
      </a:lvl4pPr>
      <a:lvl5pPr algn="l" rtl="0" eaLnBrk="0" fontAlgn="base" hangingPunct="0">
        <a:spcBef>
          <a:spcPct val="0"/>
        </a:spcBef>
        <a:spcAft>
          <a:spcPct val="0"/>
        </a:spcAft>
        <a:defRPr sz="2800" b="1">
          <a:solidFill>
            <a:schemeClr val="tx2"/>
          </a:solidFill>
          <a:latin typeface="Constantia" pitchFamily="18" charset="0"/>
          <a:ea typeface="HY견고딕" pitchFamily="18" charset="-127"/>
        </a:defRPr>
      </a:lvl5pPr>
      <a:lvl6pPr marL="457200" algn="l" rtl="0" eaLnBrk="1" fontAlgn="base" hangingPunct="1">
        <a:spcBef>
          <a:spcPct val="0"/>
        </a:spcBef>
        <a:spcAft>
          <a:spcPct val="0"/>
        </a:spcAft>
        <a:defRPr sz="2800" b="1">
          <a:solidFill>
            <a:schemeClr val="tx2"/>
          </a:solidFill>
          <a:latin typeface="Verdana" pitchFamily="34" charset="0"/>
          <a:ea typeface="HY견고딕" pitchFamily="18" charset="-127"/>
        </a:defRPr>
      </a:lvl6pPr>
      <a:lvl7pPr marL="914400" algn="l" rtl="0" eaLnBrk="1" fontAlgn="base" hangingPunct="1">
        <a:spcBef>
          <a:spcPct val="0"/>
        </a:spcBef>
        <a:spcAft>
          <a:spcPct val="0"/>
        </a:spcAft>
        <a:defRPr sz="2800" b="1">
          <a:solidFill>
            <a:schemeClr val="tx2"/>
          </a:solidFill>
          <a:latin typeface="Verdana" pitchFamily="34" charset="0"/>
          <a:ea typeface="HY견고딕" pitchFamily="18" charset="-127"/>
        </a:defRPr>
      </a:lvl7pPr>
      <a:lvl8pPr marL="1371600" algn="l" rtl="0" eaLnBrk="1" fontAlgn="base" hangingPunct="1">
        <a:spcBef>
          <a:spcPct val="0"/>
        </a:spcBef>
        <a:spcAft>
          <a:spcPct val="0"/>
        </a:spcAft>
        <a:defRPr sz="2800" b="1">
          <a:solidFill>
            <a:schemeClr val="tx2"/>
          </a:solidFill>
          <a:latin typeface="Verdana" pitchFamily="34" charset="0"/>
          <a:ea typeface="HY견고딕" pitchFamily="18" charset="-127"/>
        </a:defRPr>
      </a:lvl8pPr>
      <a:lvl9pPr marL="1828800" algn="l" rtl="0" eaLnBrk="1" fontAlgn="base" hangingPunct="1">
        <a:spcBef>
          <a:spcPct val="0"/>
        </a:spcBef>
        <a:spcAft>
          <a:spcPct val="0"/>
        </a:spcAft>
        <a:defRPr sz="2800" b="1">
          <a:solidFill>
            <a:schemeClr val="tx2"/>
          </a:solidFill>
          <a:latin typeface="Verdana" pitchFamily="34" charset="0"/>
          <a:ea typeface="HY견고딕" pitchFamily="18" charset="-127"/>
        </a:defRPr>
      </a:lvl9pPr>
    </p:titleStyle>
    <p:bodyStyle>
      <a:lvl1pPr marL="342900" indent="-342900" algn="l" rtl="0" eaLnBrk="0" fontAlgn="base" hangingPunct="0">
        <a:spcBef>
          <a:spcPct val="20000"/>
        </a:spcBef>
        <a:spcAft>
          <a:spcPct val="0"/>
        </a:spcAft>
        <a:buClr>
          <a:schemeClr val="accent1"/>
        </a:buClr>
        <a:buFont typeface="Wingdings" panose="05000000000000000000" pitchFamily="2" charset="2"/>
        <a:buChar char="v"/>
        <a:defRPr lang="zh-CN" altLang="en-US" sz="2400" b="1" dirty="0">
          <a:solidFill>
            <a:srgbClr val="852F74"/>
          </a:solidFill>
          <a:effectLst>
            <a:outerShdw blurRad="38100" dist="38100" dir="2700000" algn="tl">
              <a:srgbClr val="C0C0C0"/>
            </a:outerShdw>
          </a:effectLst>
          <a:latin typeface="+mn-lt"/>
          <a:ea typeface="+mn-ea"/>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n"/>
        <a:defRPr lang="zh-CN" altLang="en-US" sz="2400" b="1" dirty="0">
          <a:solidFill>
            <a:srgbClr val="852F74"/>
          </a:solidFill>
          <a:effectLst>
            <a:outerShdw blurRad="38100" dist="38100" dir="2700000" algn="tl">
              <a:srgbClr val="C0C0C0"/>
            </a:outerShdw>
          </a:effectLst>
          <a:latin typeface="+mn-lt"/>
          <a:ea typeface="+mn-ea"/>
          <a:cs typeface="+mn-cs"/>
        </a:defRPr>
      </a:lvl2pPr>
      <a:lvl3pPr marL="1143000" indent="-228600" algn="l" rtl="0" eaLnBrk="0" fontAlgn="base" hangingPunct="0">
        <a:spcBef>
          <a:spcPct val="20000"/>
        </a:spcBef>
        <a:spcAft>
          <a:spcPct val="0"/>
        </a:spcAft>
        <a:buClr>
          <a:schemeClr val="accent1"/>
        </a:buClr>
        <a:buFont typeface="Wingdings" panose="05000000000000000000" pitchFamily="2" charset="2"/>
        <a:buChar char="n"/>
        <a:defRPr lang="zh-CN" altLang="en-US" sz="2400" b="1" dirty="0">
          <a:solidFill>
            <a:srgbClr val="852F74"/>
          </a:solidFill>
          <a:effectLst>
            <a:outerShdw blurRad="38100" dist="38100" dir="2700000" algn="tl">
              <a:srgbClr val="C0C0C0"/>
            </a:outerShdw>
          </a:effectLst>
          <a:latin typeface="+mn-lt"/>
          <a:ea typeface="+mn-ea"/>
          <a:cs typeface="+mn-cs"/>
        </a:defRPr>
      </a:lvl3pPr>
      <a:lvl4pPr marL="1600200" indent="-228600" algn="l" rtl="0" eaLnBrk="0" fontAlgn="base" hangingPunct="0">
        <a:spcBef>
          <a:spcPct val="20000"/>
        </a:spcBef>
        <a:spcAft>
          <a:spcPct val="0"/>
        </a:spcAft>
        <a:buClr>
          <a:schemeClr val="accent1"/>
        </a:buClr>
        <a:buFont typeface="Wingdings" panose="05000000000000000000" pitchFamily="2" charset="2"/>
        <a:buChar char="n"/>
        <a:defRPr lang="zh-CN" altLang="en-US" sz="2400" b="1" dirty="0">
          <a:solidFill>
            <a:srgbClr val="852F74"/>
          </a:solidFill>
          <a:effectLst>
            <a:outerShdw blurRad="38100" dist="38100" dir="2700000" algn="tl">
              <a:srgbClr val="C0C0C0"/>
            </a:outerShdw>
          </a:effectLst>
          <a:latin typeface="+mn-lt"/>
          <a:ea typeface="+mn-ea"/>
          <a:cs typeface="+mn-cs"/>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n"/>
        <a:defRPr lang="en-US" altLang="ko-KR" sz="2400" b="1" dirty="0">
          <a:solidFill>
            <a:srgbClr val="852F74"/>
          </a:solidFill>
          <a:effectLst>
            <a:outerShdw blurRad="38100" dist="38100" dir="2700000" algn="tl">
              <a:srgbClr val="C0C0C0"/>
            </a:outerShdw>
          </a:effectLst>
          <a:latin typeface="+mn-lt"/>
          <a:ea typeface="Gungsuh" pitchFamily="18" charset="-127"/>
          <a:cs typeface="+mn-cs"/>
        </a:defRPr>
      </a:lvl5pPr>
      <a:lvl6pPr marL="2514600" indent="-228600" algn="l" rtl="0" eaLnBrk="1" fontAlgn="base" hangingPunct="1">
        <a:spcBef>
          <a:spcPct val="20000"/>
        </a:spcBef>
        <a:spcAft>
          <a:spcPct val="0"/>
        </a:spcAft>
        <a:buClr>
          <a:schemeClr val="accent1"/>
        </a:buClr>
        <a:buFont typeface="Wingdings" pitchFamily="2" charset="2"/>
        <a:buChar char="n"/>
        <a:defRPr sz="2000">
          <a:solidFill>
            <a:schemeClr val="tx2"/>
          </a:solidFill>
          <a:effectLst>
            <a:outerShdw blurRad="38100" dist="38100" dir="2700000" algn="tl">
              <a:srgbClr val="C0C0C0"/>
            </a:outerShdw>
          </a:effectLst>
          <a:latin typeface="+mn-lt"/>
          <a:ea typeface="+mn-ea"/>
        </a:defRPr>
      </a:lvl6pPr>
      <a:lvl7pPr marL="2971800" indent="-228600" algn="l" rtl="0" eaLnBrk="1" fontAlgn="base" hangingPunct="1">
        <a:spcBef>
          <a:spcPct val="20000"/>
        </a:spcBef>
        <a:spcAft>
          <a:spcPct val="0"/>
        </a:spcAft>
        <a:buClr>
          <a:schemeClr val="accent1"/>
        </a:buClr>
        <a:buFont typeface="Wingdings" pitchFamily="2" charset="2"/>
        <a:buChar char="n"/>
        <a:defRPr sz="2000">
          <a:solidFill>
            <a:schemeClr val="tx2"/>
          </a:solidFill>
          <a:effectLst>
            <a:outerShdw blurRad="38100" dist="38100" dir="2700000" algn="tl">
              <a:srgbClr val="C0C0C0"/>
            </a:outerShdw>
          </a:effectLst>
          <a:latin typeface="+mn-lt"/>
          <a:ea typeface="+mn-ea"/>
        </a:defRPr>
      </a:lvl7pPr>
      <a:lvl8pPr marL="3429000" indent="-228600" algn="l" rtl="0" eaLnBrk="1" fontAlgn="base" hangingPunct="1">
        <a:spcBef>
          <a:spcPct val="20000"/>
        </a:spcBef>
        <a:spcAft>
          <a:spcPct val="0"/>
        </a:spcAft>
        <a:buClr>
          <a:schemeClr val="accent1"/>
        </a:buClr>
        <a:buFont typeface="Wingdings" pitchFamily="2" charset="2"/>
        <a:buChar char="n"/>
        <a:defRPr sz="2000">
          <a:solidFill>
            <a:schemeClr val="tx2"/>
          </a:solidFill>
          <a:effectLst>
            <a:outerShdw blurRad="38100" dist="38100" dir="2700000" algn="tl">
              <a:srgbClr val="C0C0C0"/>
            </a:outerShdw>
          </a:effectLst>
          <a:latin typeface="+mn-lt"/>
          <a:ea typeface="+mn-ea"/>
        </a:defRPr>
      </a:lvl8pPr>
      <a:lvl9pPr marL="3886200" indent="-228600" algn="l" rtl="0" eaLnBrk="1" fontAlgn="base" hangingPunct="1">
        <a:spcBef>
          <a:spcPct val="20000"/>
        </a:spcBef>
        <a:spcAft>
          <a:spcPct val="0"/>
        </a:spcAft>
        <a:buClr>
          <a:schemeClr val="accent1"/>
        </a:buClr>
        <a:buFont typeface="Wingdings" pitchFamily="2" charset="2"/>
        <a:buChar char="n"/>
        <a:defRPr sz="2000">
          <a:solidFill>
            <a:schemeClr val="tx2"/>
          </a:solidFill>
          <a:effectLst>
            <a:outerShdw blurRad="38100" dist="38100" dir="2700000" algn="tl">
              <a:srgbClr val="C0C0C0"/>
            </a:outerShdw>
          </a:effectLst>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7.xml"/><Relationship Id="rId1" Type="http://schemas.openxmlformats.org/officeDocument/2006/relationships/themeOverride" Target="../theme/themeOverride1.xml"/><Relationship Id="rId5" Type="http://schemas.openxmlformats.org/officeDocument/2006/relationships/image" Target="../media/image17.jpe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7.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2.xml"/></Relationships>
</file>

<file path=ppt/slides/_rels/slide23.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32.xml"/></Relationships>
</file>

<file path=ppt/slides/_rels/slide24.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32.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2.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2.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7.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7.xml"/></Relationships>
</file>

<file path=ppt/slides/_rels/slide29.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xml"/><Relationship Id="rId1" Type="http://schemas.openxmlformats.org/officeDocument/2006/relationships/slideLayout" Target="../slideLayouts/slideLayout27.xml"/><Relationship Id="rId4" Type="http://schemas.openxmlformats.org/officeDocument/2006/relationships/image" Target="../media/image35.png"/></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xml"/><Relationship Id="rId1" Type="http://schemas.openxmlformats.org/officeDocument/2006/relationships/slideLayout" Target="../slideLayouts/slideLayout27.xml"/></Relationships>
</file>

<file path=ppt/slides/_rels/slide3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2.xml"/></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32.xml"/><Relationship Id="rId4" Type="http://schemas.openxmlformats.org/officeDocument/2006/relationships/image" Target="../media/image39.png"/></Relationships>
</file>

<file path=ppt/slides/_rels/slide3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8.xml"/><Relationship Id="rId1" Type="http://schemas.openxmlformats.org/officeDocument/2006/relationships/slideLayout" Target="../slideLayouts/slideLayout32.xml"/><Relationship Id="rId4" Type="http://schemas.openxmlformats.org/officeDocument/2006/relationships/image" Target="../media/image41.png"/></Relationships>
</file>

<file path=ppt/slides/_rels/slide3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oleObject" Target="../embeddings/oleObject2.bin"/><Relationship Id="rId1" Type="http://schemas.openxmlformats.org/officeDocument/2006/relationships/slideLayout" Target="../slideLayouts/slideLayout3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3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2.xml"/></Relationships>
</file>

<file path=ppt/slides/_rels/slide4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3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2.xml"/></Relationships>
</file>

<file path=ppt/slides/_rels/slide4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32.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4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customXml" Target="../ink/ink1.xml"/><Relationship Id="rId1" Type="http://schemas.openxmlformats.org/officeDocument/2006/relationships/slideLayout" Target="../slideLayouts/slideLayout3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32.xml"/><Relationship Id="rId4" Type="http://schemas.openxmlformats.org/officeDocument/2006/relationships/image" Target="../media/image54.jpeg"/></Relationships>
</file>

<file path=ppt/slides/_rels/slide51.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32.xml"/></Relationships>
</file>

<file path=ppt/slides/_rels/slide5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3.jpeg"/><Relationship Id="rId1" Type="http://schemas.openxmlformats.org/officeDocument/2006/relationships/slideLayout" Target="../slideLayouts/slideLayout32.xml"/></Relationships>
</file>

<file path=ppt/slides/_rels/slide5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4.jpeg"/><Relationship Id="rId1" Type="http://schemas.openxmlformats.org/officeDocument/2006/relationships/slideLayout" Target="../slideLayouts/slideLayout32.xml"/><Relationship Id="rId4" Type="http://schemas.openxmlformats.org/officeDocument/2006/relationships/image" Target="../media/image55.jpeg"/></Relationships>
</file>

<file path=ppt/slides/_rels/slide5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32.xml"/><Relationship Id="rId5" Type="http://schemas.openxmlformats.org/officeDocument/2006/relationships/image" Target="../media/image55.jpeg"/><Relationship Id="rId4" Type="http://schemas.openxmlformats.org/officeDocument/2006/relationships/image" Target="../media/image54.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6.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32.xml"/></Relationships>
</file>

<file path=ppt/slides/_rels/slide5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57.jpeg"/><Relationship Id="rId1" Type="http://schemas.openxmlformats.org/officeDocument/2006/relationships/slideLayout" Target="../slideLayouts/slideLayout32.xml"/><Relationship Id="rId5" Type="http://schemas.openxmlformats.org/officeDocument/2006/relationships/image" Target="../media/image49.jpeg"/><Relationship Id="rId4" Type="http://schemas.openxmlformats.org/officeDocument/2006/relationships/image" Target="../media/image55.jpeg"/></Relationships>
</file>

<file path=ppt/slides/_rels/slide58.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3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32.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2.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32.xml"/></Relationships>
</file>

<file path=ppt/slides/_rels/slide63.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3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文本框 1">
            <a:extLst>
              <a:ext uri="{FF2B5EF4-FFF2-40B4-BE49-F238E27FC236}">
                <a16:creationId xmlns:a16="http://schemas.microsoft.com/office/drawing/2014/main" id="{0FECF48C-48EC-43F9-9B28-4A1D1D6728D2}"/>
              </a:ext>
            </a:extLst>
          </p:cNvPr>
          <p:cNvSpPr txBox="1">
            <a:spLocks noChangeArrowheads="1"/>
          </p:cNvSpPr>
          <p:nvPr/>
        </p:nvSpPr>
        <p:spPr bwMode="auto">
          <a:xfrm>
            <a:off x="5436096" y="1453586"/>
            <a:ext cx="3816350" cy="2454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2"/>
                </a:solidFill>
                <a:latin typeface="Verdana" panose="020B0604030504040204" pitchFamily="34" charset="0"/>
                <a:ea typeface="HY견고딕"/>
                <a:cs typeface="HY견고딕"/>
              </a:defRPr>
            </a:lvl1pPr>
            <a:lvl2pPr marL="742950" indent="-285750">
              <a:defRPr>
                <a:solidFill>
                  <a:schemeClr val="tx2"/>
                </a:solidFill>
                <a:latin typeface="Verdana" panose="020B0604030504040204" pitchFamily="34" charset="0"/>
                <a:ea typeface="HY견고딕"/>
                <a:cs typeface="HY견고딕"/>
              </a:defRPr>
            </a:lvl2pPr>
            <a:lvl3pPr marL="1143000" indent="-228600">
              <a:defRPr>
                <a:solidFill>
                  <a:schemeClr val="tx2"/>
                </a:solidFill>
                <a:latin typeface="Verdana" panose="020B0604030504040204" pitchFamily="34" charset="0"/>
                <a:ea typeface="HY견고딕"/>
                <a:cs typeface="HY견고딕"/>
              </a:defRPr>
            </a:lvl3pPr>
            <a:lvl4pPr marL="1600200" indent="-228600">
              <a:defRPr>
                <a:solidFill>
                  <a:schemeClr val="tx2"/>
                </a:solidFill>
                <a:latin typeface="Verdana" panose="020B0604030504040204" pitchFamily="34" charset="0"/>
                <a:ea typeface="HY견고딕"/>
                <a:cs typeface="HY견고딕"/>
              </a:defRPr>
            </a:lvl4pPr>
            <a:lvl5pPr marL="2057400" indent="-22860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pPr algn="ctr">
              <a:lnSpc>
                <a:spcPct val="150000"/>
              </a:lnSpc>
            </a:pPr>
            <a:r>
              <a:rPr lang="zh-CN" altLang="en-US" sz="6000" b="1" dirty="0">
                <a:solidFill>
                  <a:schemeClr val="tx1"/>
                </a:solidFill>
                <a:latin typeface="微软雅黑" panose="020B0503020204020204" pitchFamily="34" charset="-122"/>
                <a:ea typeface="微软雅黑" panose="020B0503020204020204" pitchFamily="34" charset="-122"/>
              </a:rPr>
              <a:t>认识核酸</a:t>
            </a:r>
            <a:endParaRPr lang="en-US" altLang="zh-CN" sz="6000" b="1" dirty="0">
              <a:solidFill>
                <a:schemeClr val="tx1"/>
              </a:solidFill>
              <a:latin typeface="微软雅黑" panose="020B0503020204020204" pitchFamily="34" charset="-122"/>
              <a:ea typeface="微软雅黑" panose="020B0503020204020204" pitchFamily="34" charset="-122"/>
            </a:endParaRPr>
          </a:p>
          <a:p>
            <a:pPr algn="ctr">
              <a:lnSpc>
                <a:spcPct val="150000"/>
              </a:lnSpc>
            </a:pPr>
            <a:r>
              <a:rPr lang="en-US" altLang="zh-CN" sz="4800" dirty="0">
                <a:solidFill>
                  <a:schemeClr val="tx1"/>
                </a:solidFill>
                <a:latin typeface="微软雅黑" panose="020B0503020204020204" pitchFamily="34" charset="-122"/>
                <a:ea typeface="微软雅黑" panose="020B0503020204020204" pitchFamily="34" charset="-122"/>
              </a:rPr>
              <a:t>(</a:t>
            </a:r>
            <a:r>
              <a:rPr lang="zh-CN" altLang="en-US" sz="4800" dirty="0">
                <a:solidFill>
                  <a:schemeClr val="tx1"/>
                </a:solidFill>
                <a:latin typeface="微软雅黑" panose="020B0503020204020204" pitchFamily="34" charset="-122"/>
                <a:ea typeface="微软雅黑" panose="020B0503020204020204" pitchFamily="34" charset="-122"/>
              </a:rPr>
              <a:t>三）</a:t>
            </a:r>
          </a:p>
        </p:txBody>
      </p:sp>
      <p:sp>
        <p:nvSpPr>
          <p:cNvPr id="12291" name="文本框 3">
            <a:extLst>
              <a:ext uri="{FF2B5EF4-FFF2-40B4-BE49-F238E27FC236}">
                <a16:creationId xmlns:a16="http://schemas.microsoft.com/office/drawing/2014/main" id="{7681C7ED-83CD-4FD6-9085-F31D13C923A7}"/>
              </a:ext>
            </a:extLst>
          </p:cNvPr>
          <p:cNvSpPr txBox="1">
            <a:spLocks noChangeArrowheads="1"/>
          </p:cNvSpPr>
          <p:nvPr/>
        </p:nvSpPr>
        <p:spPr bwMode="auto">
          <a:xfrm>
            <a:off x="5940152" y="4577786"/>
            <a:ext cx="2447925" cy="71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2"/>
                </a:solidFill>
                <a:latin typeface="Verdana" panose="020B0604030504040204" pitchFamily="34" charset="0"/>
                <a:ea typeface="HY견고딕"/>
                <a:cs typeface="HY견고딕"/>
              </a:defRPr>
            </a:lvl1pPr>
            <a:lvl2pPr marL="742950" indent="-285750">
              <a:defRPr>
                <a:solidFill>
                  <a:schemeClr val="tx2"/>
                </a:solidFill>
                <a:latin typeface="Verdana" panose="020B0604030504040204" pitchFamily="34" charset="0"/>
                <a:ea typeface="HY견고딕"/>
                <a:cs typeface="HY견고딕"/>
              </a:defRPr>
            </a:lvl2pPr>
            <a:lvl3pPr marL="1143000" indent="-228600">
              <a:defRPr>
                <a:solidFill>
                  <a:schemeClr val="tx2"/>
                </a:solidFill>
                <a:latin typeface="Verdana" panose="020B0604030504040204" pitchFamily="34" charset="0"/>
                <a:ea typeface="HY견고딕"/>
                <a:cs typeface="HY견고딕"/>
              </a:defRPr>
            </a:lvl3pPr>
            <a:lvl4pPr marL="1600200" indent="-228600">
              <a:defRPr>
                <a:solidFill>
                  <a:schemeClr val="tx2"/>
                </a:solidFill>
                <a:latin typeface="Verdana" panose="020B0604030504040204" pitchFamily="34" charset="0"/>
                <a:ea typeface="HY견고딕"/>
                <a:cs typeface="HY견고딕"/>
              </a:defRPr>
            </a:lvl4pPr>
            <a:lvl5pPr marL="2057400" indent="-22860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pPr algn="ctr">
              <a:lnSpc>
                <a:spcPct val="150000"/>
              </a:lnSpc>
            </a:pPr>
            <a:r>
              <a:rPr lang="zh-CN" altLang="en-US" sz="3200" b="1" dirty="0">
                <a:solidFill>
                  <a:schemeClr val="tx1"/>
                </a:solidFill>
                <a:latin typeface="楷体" panose="02010609060101010101" pitchFamily="49" charset="-122"/>
                <a:ea typeface="楷体" panose="02010609060101010101" pitchFamily="49" charset="-122"/>
              </a:rPr>
              <a:t>闫菡</a:t>
            </a:r>
          </a:p>
        </p:txBody>
      </p:sp>
      <p:sp>
        <p:nvSpPr>
          <p:cNvPr id="5" name="文本框 4">
            <a:extLst>
              <a:ext uri="{FF2B5EF4-FFF2-40B4-BE49-F238E27FC236}">
                <a16:creationId xmlns:a16="http://schemas.microsoft.com/office/drawing/2014/main" id="{5AA24AF3-4BF7-46ED-B625-D3A4DE59F8C3}"/>
              </a:ext>
            </a:extLst>
          </p:cNvPr>
          <p:cNvSpPr txBox="1"/>
          <p:nvPr/>
        </p:nvSpPr>
        <p:spPr>
          <a:xfrm>
            <a:off x="7092950" y="260350"/>
            <a:ext cx="1727200" cy="523875"/>
          </a:xfrm>
          <a:prstGeom prst="rect">
            <a:avLst/>
          </a:prstGeom>
          <a:noFill/>
        </p:spPr>
        <p:txBody>
          <a:bodyPr>
            <a:spAutoFit/>
          </a:bodyPr>
          <a:lstStyle/>
          <a:p>
            <a:pPr algn="r">
              <a:defRPr/>
            </a:pPr>
            <a:r>
              <a:rPr lang="zh-CN" altLang="en-US" sz="2800" b="1" dirty="0">
                <a:solidFill>
                  <a:schemeClr val="tx1"/>
                </a:solidFill>
                <a:latin typeface="+mn-ea"/>
                <a:ea typeface="+mn-ea"/>
              </a:rPr>
              <a:t>生物</a:t>
            </a:r>
            <a:r>
              <a:rPr lang="en-US" altLang="zh-CN" sz="2800" b="1" dirty="0">
                <a:solidFill>
                  <a:schemeClr val="tx1"/>
                </a:solidFill>
                <a:latin typeface="+mn-ea"/>
                <a:ea typeface="+mn-ea"/>
              </a:rPr>
              <a:t>2 </a:t>
            </a:r>
            <a:endParaRPr lang="zh-CN" altLang="en-US" sz="2800" b="1" dirty="0">
              <a:solidFill>
                <a:schemeClr val="tx1"/>
              </a:solidFill>
              <a:latin typeface="+mn-ea"/>
              <a:ea typeface="+mn-ea"/>
            </a:endParaRPr>
          </a:p>
        </p:txBody>
      </p:sp>
      <p:pic>
        <p:nvPicPr>
          <p:cNvPr id="6" name="图片 5">
            <a:extLst>
              <a:ext uri="{FF2B5EF4-FFF2-40B4-BE49-F238E27FC236}">
                <a16:creationId xmlns:a16="http://schemas.microsoft.com/office/drawing/2014/main" id="{C179E004-2262-4CF9-8A89-2EE296AF5C0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372200" y="6237312"/>
            <a:ext cx="2555776" cy="46867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999"/>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24">
            <a:extLst>
              <a:ext uri="{FF2B5EF4-FFF2-40B4-BE49-F238E27FC236}">
                <a16:creationId xmlns:a16="http://schemas.microsoft.com/office/drawing/2014/main" id="{785AEED8-D156-4848-9E9C-37F31F2C93B5}"/>
              </a:ext>
            </a:extLst>
          </p:cNvPr>
          <p:cNvSpPr>
            <a:spLocks noChangeArrowheads="1"/>
          </p:cNvSpPr>
          <p:nvPr/>
        </p:nvSpPr>
        <p:spPr bwMode="auto">
          <a:xfrm>
            <a:off x="539552" y="396621"/>
            <a:ext cx="4392613" cy="646331"/>
          </a:xfrm>
          <a:prstGeom prst="rect">
            <a:avLst/>
          </a:prstGeom>
          <a:noFill/>
          <a:ln w="9525" algn="ctr">
            <a:noFill/>
            <a:miter lim="800000"/>
            <a:headEnd/>
            <a:tailEnd/>
          </a:ln>
          <a:effectLst/>
        </p:spPr>
        <p:txBody>
          <a:bodyPr>
            <a:spAutoFit/>
          </a:bodyPr>
          <a:lstStyle/>
          <a:p>
            <a:pPr marL="571500" indent="-571500">
              <a:spcBef>
                <a:spcPct val="50000"/>
              </a:spcBef>
              <a:buSzPct val="80000"/>
              <a:buFont typeface="Wingdings" panose="05000000000000000000" pitchFamily="2" charset="2"/>
              <a:buChar char="Ø"/>
              <a:defRPr/>
            </a:pPr>
            <a:r>
              <a:rPr kumimoji="1" lang="zh-CN" altLang="en-US" sz="3600" b="1"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转录单元</a:t>
            </a:r>
          </a:p>
        </p:txBody>
      </p:sp>
      <p:sp>
        <p:nvSpPr>
          <p:cNvPr id="12" name="文本框 11">
            <a:extLst>
              <a:ext uri="{FF2B5EF4-FFF2-40B4-BE49-F238E27FC236}">
                <a16:creationId xmlns:a16="http://schemas.microsoft.com/office/drawing/2014/main" id="{2D976CEF-A248-4249-8F14-B8B8621D4702}"/>
              </a:ext>
            </a:extLst>
          </p:cNvPr>
          <p:cNvSpPr txBox="1"/>
          <p:nvPr/>
        </p:nvSpPr>
        <p:spPr>
          <a:xfrm>
            <a:off x="1115616" y="1268760"/>
            <a:ext cx="8280795" cy="1113766"/>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zh-CN" altLang="en-US" sz="2400" b="1" dirty="0">
                <a:solidFill>
                  <a:schemeClr val="tx1"/>
                </a:solidFill>
                <a:latin typeface="黑体" panose="02010609060101010101" pitchFamily="49" charset="-122"/>
                <a:ea typeface="黑体" panose="02010609060101010101" pitchFamily="49" charset="-122"/>
              </a:rPr>
              <a:t>原核细胞：一个转录单元中可以有多个编码基因</a:t>
            </a:r>
            <a:endParaRPr lang="en-US" altLang="zh-CN" sz="2400" b="1" dirty="0">
              <a:solidFill>
                <a:schemeClr val="tx1"/>
              </a:solidFill>
              <a:latin typeface="黑体" panose="02010609060101010101" pitchFamily="49" charset="-122"/>
              <a:ea typeface="黑体" panose="02010609060101010101" pitchFamily="49" charset="-122"/>
            </a:endParaRPr>
          </a:p>
          <a:p>
            <a:pPr marL="342900" indent="-342900">
              <a:lnSpc>
                <a:spcPct val="150000"/>
              </a:lnSpc>
              <a:buFont typeface="Arial" panose="020B0604020202020204" pitchFamily="34" charset="0"/>
              <a:buChar char="•"/>
            </a:pPr>
            <a:r>
              <a:rPr lang="zh-CN" altLang="en-US" sz="2400" b="1" dirty="0">
                <a:solidFill>
                  <a:schemeClr val="tx1"/>
                </a:solidFill>
                <a:latin typeface="黑体" panose="02010609060101010101" pitchFamily="49" charset="-122"/>
                <a:ea typeface="黑体" panose="02010609060101010101" pitchFamily="49" charset="-122"/>
              </a:rPr>
              <a:t>真核细胞：一个转录单元中只有一个编码基因</a:t>
            </a:r>
          </a:p>
        </p:txBody>
      </p:sp>
      <p:sp>
        <p:nvSpPr>
          <p:cNvPr id="13" name="灯片编号占位符 12">
            <a:extLst>
              <a:ext uri="{FF2B5EF4-FFF2-40B4-BE49-F238E27FC236}">
                <a16:creationId xmlns:a16="http://schemas.microsoft.com/office/drawing/2014/main" id="{37FBBE5E-4F22-4A9B-BF4B-9AA8853AABE8}"/>
              </a:ext>
            </a:extLst>
          </p:cNvPr>
          <p:cNvSpPr>
            <a:spLocks noGrp="1"/>
          </p:cNvSpPr>
          <p:nvPr>
            <p:ph type="sldNum" sz="quarter" idx="4"/>
          </p:nvPr>
        </p:nvSpPr>
        <p:spPr/>
        <p:txBody>
          <a:bodyPr/>
          <a:lstStyle/>
          <a:p>
            <a:pPr>
              <a:defRPr/>
            </a:pPr>
            <a:fld id="{47650FDF-55A6-48C1-B389-FC790182308D}" type="slidenum">
              <a:rPr lang="zh-CN" altLang="en-US" smtClean="0"/>
              <a:pPr>
                <a:defRPr/>
              </a:pPr>
              <a:t>10</a:t>
            </a:fld>
            <a:endParaRPr lang="zh-CN" altLang="en-US"/>
          </a:p>
        </p:txBody>
      </p:sp>
      <p:pic>
        <p:nvPicPr>
          <p:cNvPr id="14" name="图片 13">
            <a:extLst>
              <a:ext uri="{FF2B5EF4-FFF2-40B4-BE49-F238E27FC236}">
                <a16:creationId xmlns:a16="http://schemas.microsoft.com/office/drawing/2014/main" id="{2AEED1A7-7B9E-44DC-A8AE-8834175DC246}"/>
              </a:ext>
            </a:extLst>
          </p:cNvPr>
          <p:cNvPicPr>
            <a:picLocks noChangeAspect="1"/>
          </p:cNvPicPr>
          <p:nvPr/>
        </p:nvPicPr>
        <p:blipFill rotWithShape="1">
          <a:blip r:embed="rId2">
            <a:extLst>
              <a:ext uri="{28A0092B-C50C-407E-A947-70E740481C1C}">
                <a14:useLocalDpi xmlns:a14="http://schemas.microsoft.com/office/drawing/2010/main" val="0"/>
              </a:ext>
            </a:extLst>
          </a:blip>
          <a:srcRect b="18586"/>
          <a:stretch/>
        </p:blipFill>
        <p:spPr>
          <a:xfrm>
            <a:off x="438150" y="2924944"/>
            <a:ext cx="8267700" cy="2016224"/>
          </a:xfrm>
          <a:prstGeom prst="rect">
            <a:avLst/>
          </a:prstGeom>
        </p:spPr>
      </p:pic>
    </p:spTree>
    <p:extLst>
      <p:ext uri="{BB962C8B-B14F-4D97-AF65-F5344CB8AC3E}">
        <p14:creationId xmlns:p14="http://schemas.microsoft.com/office/powerpoint/2010/main" val="4018259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024">
            <a:extLst>
              <a:ext uri="{FF2B5EF4-FFF2-40B4-BE49-F238E27FC236}">
                <a16:creationId xmlns:a16="http://schemas.microsoft.com/office/drawing/2014/main" id="{FE71C567-D377-4508-A53A-AB84DD5025DA}"/>
              </a:ext>
            </a:extLst>
          </p:cNvPr>
          <p:cNvSpPr>
            <a:spLocks noChangeArrowheads="1"/>
          </p:cNvSpPr>
          <p:nvPr/>
        </p:nvSpPr>
        <p:spPr bwMode="auto">
          <a:xfrm>
            <a:off x="467544" y="817832"/>
            <a:ext cx="4392613" cy="646331"/>
          </a:xfrm>
          <a:prstGeom prst="rect">
            <a:avLst/>
          </a:prstGeom>
          <a:noFill/>
          <a:ln w="9525" algn="ctr">
            <a:noFill/>
            <a:miter lim="800000"/>
            <a:headEnd/>
            <a:tailEnd/>
          </a:ln>
          <a:effectLst/>
        </p:spPr>
        <p:txBody>
          <a:bodyPr>
            <a:spAutoFit/>
          </a:bodyPr>
          <a:lstStyle/>
          <a:p>
            <a:pPr marL="571500" indent="-571500">
              <a:spcBef>
                <a:spcPct val="50000"/>
              </a:spcBef>
              <a:buSzPct val="80000"/>
              <a:buFont typeface="Wingdings" panose="05000000000000000000" pitchFamily="2" charset="2"/>
              <a:buChar char="l"/>
              <a:defRPr/>
            </a:pPr>
            <a:r>
              <a:rPr kumimoji="1" lang="en-US" altLang="zh-CN" sz="3600" b="1"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RNA</a:t>
            </a:r>
            <a:r>
              <a:rPr kumimoji="1" lang="zh-CN" altLang="en-US" sz="3600" b="1"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聚合酶</a:t>
            </a:r>
          </a:p>
        </p:txBody>
      </p:sp>
      <p:pic>
        <p:nvPicPr>
          <p:cNvPr id="4" name="图片 3">
            <a:extLst>
              <a:ext uri="{FF2B5EF4-FFF2-40B4-BE49-F238E27FC236}">
                <a16:creationId xmlns:a16="http://schemas.microsoft.com/office/drawing/2014/main" id="{32D75D25-4EA3-4B36-86EA-1179C16B9F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90015" y="119993"/>
            <a:ext cx="3156258" cy="2323103"/>
          </a:xfrm>
          <a:prstGeom prst="rect">
            <a:avLst/>
          </a:prstGeom>
        </p:spPr>
      </p:pic>
      <p:sp>
        <p:nvSpPr>
          <p:cNvPr id="5" name="Text Box 3">
            <a:extLst>
              <a:ext uri="{FF2B5EF4-FFF2-40B4-BE49-F238E27FC236}">
                <a16:creationId xmlns:a16="http://schemas.microsoft.com/office/drawing/2014/main" id="{50024733-7C2D-46ED-BE31-4796D946D134}"/>
              </a:ext>
            </a:extLst>
          </p:cNvPr>
          <p:cNvSpPr txBox="1">
            <a:spLocks noChangeArrowheads="1"/>
          </p:cNvSpPr>
          <p:nvPr/>
        </p:nvSpPr>
        <p:spPr bwMode="gray">
          <a:xfrm>
            <a:off x="1259632" y="2443094"/>
            <a:ext cx="8066087" cy="42949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Font typeface="Wingdings" panose="05000000000000000000" pitchFamily="2" charset="2"/>
              <a:buChar char="v"/>
              <a:defRPr lang="zh-CN" altLang="en-US" sz="2400" b="1" dirty="0">
                <a:solidFill>
                  <a:srgbClr val="852F74"/>
                </a:solidFill>
                <a:effectLst>
                  <a:outerShdw blurRad="38100" dist="38100" dir="2700000" algn="tl">
                    <a:srgbClr val="C0C0C0"/>
                  </a:outerShdw>
                </a:effectLst>
                <a:latin typeface="+mn-lt"/>
                <a:ea typeface="+mn-ea"/>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n"/>
              <a:defRPr lang="zh-CN" altLang="en-US" sz="2400" b="1" dirty="0">
                <a:solidFill>
                  <a:srgbClr val="852F74"/>
                </a:solidFill>
                <a:effectLst>
                  <a:outerShdw blurRad="38100" dist="38100" dir="2700000" algn="tl">
                    <a:srgbClr val="C0C0C0"/>
                  </a:outerShdw>
                </a:effectLst>
                <a:latin typeface="+mn-lt"/>
                <a:ea typeface="+mn-ea"/>
                <a:cs typeface="+mn-cs"/>
              </a:defRPr>
            </a:lvl2pPr>
            <a:lvl3pPr marL="1143000" indent="-228600" algn="l" rtl="0" eaLnBrk="0" fontAlgn="base" hangingPunct="0">
              <a:spcBef>
                <a:spcPct val="20000"/>
              </a:spcBef>
              <a:spcAft>
                <a:spcPct val="0"/>
              </a:spcAft>
              <a:buClr>
                <a:schemeClr val="accent1"/>
              </a:buClr>
              <a:buFont typeface="Wingdings" panose="05000000000000000000" pitchFamily="2" charset="2"/>
              <a:buChar char="n"/>
              <a:defRPr lang="zh-CN" altLang="en-US" sz="2400" b="1" dirty="0">
                <a:solidFill>
                  <a:srgbClr val="852F74"/>
                </a:solidFill>
                <a:effectLst>
                  <a:outerShdw blurRad="38100" dist="38100" dir="2700000" algn="tl">
                    <a:srgbClr val="C0C0C0"/>
                  </a:outerShdw>
                </a:effectLst>
                <a:latin typeface="+mn-lt"/>
                <a:ea typeface="+mn-ea"/>
                <a:cs typeface="+mn-cs"/>
              </a:defRPr>
            </a:lvl3pPr>
            <a:lvl4pPr marL="1600200" indent="-228600" algn="l" rtl="0" eaLnBrk="0" fontAlgn="base" hangingPunct="0">
              <a:spcBef>
                <a:spcPct val="20000"/>
              </a:spcBef>
              <a:spcAft>
                <a:spcPct val="0"/>
              </a:spcAft>
              <a:buClr>
                <a:schemeClr val="accent1"/>
              </a:buClr>
              <a:buFont typeface="Wingdings" panose="05000000000000000000" pitchFamily="2" charset="2"/>
              <a:buChar char="n"/>
              <a:defRPr lang="zh-CN" altLang="en-US" sz="2400" b="1" dirty="0">
                <a:solidFill>
                  <a:srgbClr val="852F74"/>
                </a:solidFill>
                <a:effectLst>
                  <a:outerShdw blurRad="38100" dist="38100" dir="2700000" algn="tl">
                    <a:srgbClr val="C0C0C0"/>
                  </a:outerShdw>
                </a:effectLst>
                <a:latin typeface="+mn-lt"/>
                <a:ea typeface="+mn-ea"/>
                <a:cs typeface="+mn-cs"/>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n"/>
              <a:defRPr lang="en-US" altLang="ko-KR" sz="2400" b="1" dirty="0">
                <a:solidFill>
                  <a:srgbClr val="852F74"/>
                </a:solidFill>
                <a:effectLst>
                  <a:outerShdw blurRad="38100" dist="38100" dir="2700000" algn="tl">
                    <a:srgbClr val="C0C0C0"/>
                  </a:outerShdw>
                </a:effectLst>
                <a:latin typeface="+mn-lt"/>
                <a:ea typeface="Gungsuh" pitchFamily="18" charset="-127"/>
                <a:cs typeface="+mn-cs"/>
              </a:defRPr>
            </a:lvl5pPr>
            <a:lvl6pPr marL="2514600" indent="-228600" algn="l" rtl="0" eaLnBrk="1" fontAlgn="base" hangingPunct="1">
              <a:spcBef>
                <a:spcPct val="20000"/>
              </a:spcBef>
              <a:spcAft>
                <a:spcPct val="0"/>
              </a:spcAft>
              <a:buClr>
                <a:schemeClr val="accent1"/>
              </a:buClr>
              <a:buFont typeface="Wingdings" pitchFamily="2" charset="2"/>
              <a:buChar char="n"/>
              <a:defRPr sz="2000">
                <a:solidFill>
                  <a:schemeClr val="tx2"/>
                </a:solidFill>
                <a:effectLst>
                  <a:outerShdw blurRad="38100" dist="38100" dir="2700000" algn="tl">
                    <a:srgbClr val="C0C0C0"/>
                  </a:outerShdw>
                </a:effectLst>
                <a:latin typeface="+mn-lt"/>
                <a:ea typeface="+mn-ea"/>
              </a:defRPr>
            </a:lvl6pPr>
            <a:lvl7pPr marL="2971800" indent="-228600" algn="l" rtl="0" eaLnBrk="1" fontAlgn="base" hangingPunct="1">
              <a:spcBef>
                <a:spcPct val="20000"/>
              </a:spcBef>
              <a:spcAft>
                <a:spcPct val="0"/>
              </a:spcAft>
              <a:buClr>
                <a:schemeClr val="accent1"/>
              </a:buClr>
              <a:buFont typeface="Wingdings" pitchFamily="2" charset="2"/>
              <a:buChar char="n"/>
              <a:defRPr sz="2000">
                <a:solidFill>
                  <a:schemeClr val="tx2"/>
                </a:solidFill>
                <a:effectLst>
                  <a:outerShdw blurRad="38100" dist="38100" dir="2700000" algn="tl">
                    <a:srgbClr val="C0C0C0"/>
                  </a:outerShdw>
                </a:effectLst>
                <a:latin typeface="+mn-lt"/>
                <a:ea typeface="+mn-ea"/>
              </a:defRPr>
            </a:lvl7pPr>
            <a:lvl8pPr marL="3429000" indent="-228600" algn="l" rtl="0" eaLnBrk="1" fontAlgn="base" hangingPunct="1">
              <a:spcBef>
                <a:spcPct val="20000"/>
              </a:spcBef>
              <a:spcAft>
                <a:spcPct val="0"/>
              </a:spcAft>
              <a:buClr>
                <a:schemeClr val="accent1"/>
              </a:buClr>
              <a:buFont typeface="Wingdings" pitchFamily="2" charset="2"/>
              <a:buChar char="n"/>
              <a:defRPr sz="2000">
                <a:solidFill>
                  <a:schemeClr val="tx2"/>
                </a:solidFill>
                <a:effectLst>
                  <a:outerShdw blurRad="38100" dist="38100" dir="2700000" algn="tl">
                    <a:srgbClr val="C0C0C0"/>
                  </a:outerShdw>
                </a:effectLst>
                <a:latin typeface="+mn-lt"/>
                <a:ea typeface="+mn-ea"/>
              </a:defRPr>
            </a:lvl8pPr>
            <a:lvl9pPr marL="3886200" indent="-228600" algn="l" rtl="0" eaLnBrk="1" fontAlgn="base" hangingPunct="1">
              <a:spcBef>
                <a:spcPct val="20000"/>
              </a:spcBef>
              <a:spcAft>
                <a:spcPct val="0"/>
              </a:spcAft>
              <a:buClr>
                <a:schemeClr val="accent1"/>
              </a:buClr>
              <a:buFont typeface="Wingdings" pitchFamily="2" charset="2"/>
              <a:buChar char="n"/>
              <a:defRPr sz="2000">
                <a:solidFill>
                  <a:schemeClr val="tx2"/>
                </a:solidFill>
                <a:effectLst>
                  <a:outerShdw blurRad="38100" dist="38100" dir="2700000" algn="tl">
                    <a:srgbClr val="C0C0C0"/>
                  </a:outerShdw>
                </a:effectLst>
                <a:latin typeface="+mn-lt"/>
                <a:ea typeface="+mn-ea"/>
              </a:defRPr>
            </a:lvl9pPr>
          </a:lstStyle>
          <a:p>
            <a:pPr marL="444500" indent="-444500">
              <a:lnSpc>
                <a:spcPct val="130000"/>
              </a:lnSpc>
              <a:buClr>
                <a:schemeClr val="tx1"/>
              </a:buClr>
              <a:buFont typeface="Wingdings" panose="05000000000000000000" pitchFamily="2" charset="2"/>
              <a:buChar char="Ø"/>
            </a:pPr>
            <a:r>
              <a:rPr lang="zh-CN" altLang="en-US" sz="2800" kern="0" dirty="0">
                <a:solidFill>
                  <a:schemeClr val="tx1"/>
                </a:solidFill>
                <a:effectLst/>
                <a:latin typeface="Times New Roman" panose="02020603050405020304" pitchFamily="18" charset="0"/>
                <a:ea typeface="微软雅黑" panose="020B0503020204020204" pitchFamily="34" charset="-122"/>
                <a:cs typeface="Times New Roman" panose="02020603050405020304" pitchFamily="18" charset="0"/>
              </a:rPr>
              <a:t>全称：</a:t>
            </a:r>
            <a:r>
              <a:rPr lang="zh-CN" altLang="en-US" sz="2800" kern="0" dirty="0">
                <a:solidFill>
                  <a:schemeClr val="accent1"/>
                </a:solidFill>
                <a:effectLst/>
                <a:latin typeface="Times New Roman" panose="02020603050405020304" pitchFamily="18" charset="0"/>
                <a:ea typeface="微软雅黑" panose="020B0503020204020204" pitchFamily="34" charset="-122"/>
                <a:cs typeface="Times New Roman" panose="02020603050405020304" pitchFamily="18" charset="0"/>
              </a:rPr>
              <a:t>依赖</a:t>
            </a:r>
            <a:r>
              <a:rPr lang="en-US" altLang="zh-CN" sz="2800" kern="0" dirty="0">
                <a:solidFill>
                  <a:schemeClr val="accent1"/>
                </a:solidFill>
                <a:effectLst/>
                <a:latin typeface="Times New Roman" panose="02020603050405020304" pitchFamily="18" charset="0"/>
                <a:ea typeface="微软雅黑" panose="020B0503020204020204" pitchFamily="34" charset="-122"/>
                <a:cs typeface="Times New Roman" panose="02020603050405020304" pitchFamily="18" charset="0"/>
              </a:rPr>
              <a:t>DNA</a:t>
            </a:r>
            <a:r>
              <a:rPr lang="zh-CN" altLang="en-US" sz="2800" kern="0" dirty="0">
                <a:solidFill>
                  <a:schemeClr val="accent1"/>
                </a:solidFill>
                <a:effectLst/>
                <a:latin typeface="Times New Roman" panose="02020603050405020304" pitchFamily="18" charset="0"/>
                <a:ea typeface="微软雅黑" panose="020B0503020204020204" pitchFamily="34" charset="-122"/>
                <a:cs typeface="Times New Roman" panose="02020603050405020304" pitchFamily="18" charset="0"/>
              </a:rPr>
              <a:t>的</a:t>
            </a:r>
            <a:r>
              <a:rPr lang="en-US" altLang="zh-CN" sz="2800" kern="0" dirty="0">
                <a:solidFill>
                  <a:schemeClr val="accent1"/>
                </a:solidFill>
                <a:effectLst/>
                <a:latin typeface="Times New Roman" panose="02020603050405020304" pitchFamily="18" charset="0"/>
                <a:ea typeface="微软雅黑" panose="020B0503020204020204" pitchFamily="34" charset="-122"/>
                <a:cs typeface="Times New Roman" panose="02020603050405020304" pitchFamily="18" charset="0"/>
              </a:rPr>
              <a:t>RNA</a:t>
            </a:r>
            <a:r>
              <a:rPr lang="zh-CN" altLang="en-US" sz="2800" kern="0" dirty="0">
                <a:solidFill>
                  <a:schemeClr val="accent1"/>
                </a:solidFill>
                <a:effectLst/>
                <a:latin typeface="Times New Roman" panose="02020603050405020304" pitchFamily="18" charset="0"/>
                <a:ea typeface="微软雅黑" panose="020B0503020204020204" pitchFamily="34" charset="-122"/>
                <a:cs typeface="Times New Roman" panose="02020603050405020304" pitchFamily="18" charset="0"/>
              </a:rPr>
              <a:t>聚合酶 </a:t>
            </a:r>
          </a:p>
          <a:p>
            <a:pPr marL="0" indent="0">
              <a:lnSpc>
                <a:spcPct val="130000"/>
              </a:lnSpc>
              <a:buClr>
                <a:schemeClr val="tx1"/>
              </a:buClr>
              <a:buFont typeface="Wingdings" panose="05000000000000000000" pitchFamily="2" charset="2"/>
              <a:buNone/>
            </a:pPr>
            <a:r>
              <a:rPr lang="zh-CN" altLang="en-US" sz="2800" kern="0" dirty="0">
                <a:solidFill>
                  <a:schemeClr val="accent1"/>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800" kern="0" dirty="0">
                <a:solidFill>
                  <a:schemeClr val="accent1"/>
                </a:solidFill>
                <a:effectLst/>
                <a:latin typeface="Times New Roman" panose="02020603050405020304" pitchFamily="18" charset="0"/>
                <a:ea typeface="微软雅黑" panose="020B0503020204020204" pitchFamily="34" charset="-122"/>
                <a:cs typeface="Times New Roman" panose="02020603050405020304" pitchFamily="18" charset="0"/>
              </a:rPr>
              <a:t>(DNA-dependent RNA polymerase)</a:t>
            </a:r>
          </a:p>
          <a:p>
            <a:pPr marL="444500" indent="-444500">
              <a:lnSpc>
                <a:spcPct val="130000"/>
              </a:lnSpc>
              <a:buClr>
                <a:schemeClr val="tx1"/>
              </a:buClr>
              <a:buFont typeface="Wingdings" panose="05000000000000000000" pitchFamily="2" charset="2"/>
              <a:buChar char="Ø"/>
            </a:pPr>
            <a:r>
              <a:rPr lang="zh-CN" altLang="en-US" sz="2800" kern="0" dirty="0">
                <a:solidFill>
                  <a:schemeClr val="tx1"/>
                </a:solidFill>
                <a:effectLst/>
                <a:latin typeface="Times New Roman" panose="02020603050405020304" pitchFamily="18" charset="0"/>
                <a:ea typeface="微软雅黑" panose="020B0503020204020204" pitchFamily="34" charset="-122"/>
                <a:cs typeface="Times New Roman" panose="02020603050405020304" pitchFamily="18" charset="0"/>
              </a:rPr>
              <a:t>简称：</a:t>
            </a:r>
            <a:r>
              <a:rPr lang="en-US" altLang="zh-CN" sz="2800" kern="0" dirty="0">
                <a:solidFill>
                  <a:schemeClr val="accent1"/>
                </a:solidFill>
                <a:effectLst/>
                <a:latin typeface="Times New Roman" panose="02020603050405020304" pitchFamily="18" charset="0"/>
                <a:ea typeface="微软雅黑" panose="020B0503020204020204" pitchFamily="34" charset="-122"/>
                <a:cs typeface="Times New Roman" panose="02020603050405020304" pitchFamily="18" charset="0"/>
              </a:rPr>
              <a:t>RNA-pol</a:t>
            </a:r>
          </a:p>
          <a:p>
            <a:pPr marL="444500" indent="-444500">
              <a:lnSpc>
                <a:spcPct val="130000"/>
              </a:lnSpc>
              <a:buClr>
                <a:schemeClr val="tx1"/>
              </a:buClr>
              <a:buFont typeface="Wingdings" panose="05000000000000000000" pitchFamily="2" charset="2"/>
              <a:buChar char="Ø"/>
            </a:pPr>
            <a:r>
              <a:rPr lang="zh-CN" altLang="en-US"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活性：</a:t>
            </a:r>
            <a:endParaRPr lang="en-US" altLang="zh-CN"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p>
            <a:pPr lvl="1" eaLnBrk="1" hangingPunct="1">
              <a:lnSpc>
                <a:spcPct val="150000"/>
              </a:lnSpc>
              <a:spcBef>
                <a:spcPct val="0"/>
              </a:spcBef>
              <a:buClrTx/>
              <a:buNone/>
            </a:pPr>
            <a:r>
              <a:rPr lang="en-US" altLang="zh-CN" sz="28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1</a:t>
            </a:r>
            <a:r>
              <a:rPr lang="en-GB" altLang="zh-CN" sz="28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8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8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Symbol" panose="05050102010706020507" pitchFamily="18" charset="2"/>
              </a:rPr>
              <a:t></a:t>
            </a:r>
            <a:r>
              <a:rPr lang="en-US" altLang="zh-CN" sz="28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8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Symbol" panose="05050102010706020507" pitchFamily="18" charset="2"/>
              </a:rPr>
              <a:t></a:t>
            </a:r>
            <a:r>
              <a:rPr lang="en-US" altLang="zh-CN" sz="28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28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的聚合活性</a:t>
            </a:r>
          </a:p>
          <a:p>
            <a:pPr lvl="1" eaLnBrk="1" hangingPunct="1">
              <a:lnSpc>
                <a:spcPct val="150000"/>
              </a:lnSpc>
              <a:spcBef>
                <a:spcPct val="0"/>
              </a:spcBef>
              <a:buClrTx/>
              <a:buNone/>
            </a:pPr>
            <a:r>
              <a:rPr lang="en-US" altLang="zh-CN" sz="28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2. </a:t>
            </a:r>
            <a:r>
              <a:rPr lang="zh-CN" altLang="en-US" sz="28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校对活性</a:t>
            </a:r>
            <a:endParaRPr lang="en-US" altLang="zh-CN" sz="2800" kern="0" dirty="0">
              <a:solidFill>
                <a:schemeClr val="accent1"/>
              </a:solidFill>
              <a:effectLst/>
              <a:latin typeface="Times New Roman" panose="02020603050405020304" pitchFamily="18" charset="0"/>
              <a:ea typeface="微软雅黑" panose="020B0503020204020204" pitchFamily="34" charset="-122"/>
              <a:cs typeface="Times New Roman" panose="02020603050405020304" pitchFamily="18" charset="0"/>
            </a:endParaRPr>
          </a:p>
        </p:txBody>
      </p:sp>
      <p:grpSp>
        <p:nvGrpSpPr>
          <p:cNvPr id="11" name="组合 10">
            <a:extLst>
              <a:ext uri="{FF2B5EF4-FFF2-40B4-BE49-F238E27FC236}">
                <a16:creationId xmlns:a16="http://schemas.microsoft.com/office/drawing/2014/main" id="{550CECC1-444A-400C-8273-0035AE9FCF7C}"/>
              </a:ext>
            </a:extLst>
          </p:cNvPr>
          <p:cNvGrpSpPr/>
          <p:nvPr/>
        </p:nvGrpSpPr>
        <p:grpSpPr>
          <a:xfrm>
            <a:off x="5436096" y="1096909"/>
            <a:ext cx="3583358" cy="548144"/>
            <a:chOff x="5436096" y="1096909"/>
            <a:chExt cx="3583358" cy="548144"/>
          </a:xfrm>
        </p:grpSpPr>
        <p:sp>
          <p:nvSpPr>
            <p:cNvPr id="8" name="椭圆 7">
              <a:extLst>
                <a:ext uri="{FF2B5EF4-FFF2-40B4-BE49-F238E27FC236}">
                  <a16:creationId xmlns:a16="http://schemas.microsoft.com/office/drawing/2014/main" id="{E4B0E425-E582-480D-BA74-F741A0D7342A}"/>
                </a:ext>
              </a:extLst>
            </p:cNvPr>
            <p:cNvSpPr/>
            <p:nvPr/>
          </p:nvSpPr>
          <p:spPr bwMode="auto">
            <a:xfrm>
              <a:off x="5436096" y="1140997"/>
              <a:ext cx="1046047" cy="504056"/>
            </a:xfrm>
            <a:prstGeom prst="ellipse">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dirty="0">
                <a:ln>
                  <a:noFill/>
                </a:ln>
                <a:solidFill>
                  <a:schemeClr val="tx2"/>
                </a:solidFill>
                <a:effectLst/>
                <a:latin typeface="Verdana" pitchFamily="34" charset="0"/>
                <a:ea typeface="HY견고딕" pitchFamily="18" charset="-127"/>
              </a:endParaRPr>
            </a:p>
          </p:txBody>
        </p:sp>
        <p:sp>
          <p:nvSpPr>
            <p:cNvPr id="9" name="对话气泡: 矩形 8">
              <a:extLst>
                <a:ext uri="{FF2B5EF4-FFF2-40B4-BE49-F238E27FC236}">
                  <a16:creationId xmlns:a16="http://schemas.microsoft.com/office/drawing/2014/main" id="{E8EC046A-5AA2-404E-AAC5-439FEB754B49}"/>
                </a:ext>
              </a:extLst>
            </p:cNvPr>
            <p:cNvSpPr/>
            <p:nvPr/>
          </p:nvSpPr>
          <p:spPr bwMode="auto">
            <a:xfrm>
              <a:off x="7136250" y="1096909"/>
              <a:ext cx="1584176" cy="419264"/>
            </a:xfrm>
            <a:prstGeom prst="wedgeRectCallout">
              <a:avLst>
                <a:gd name="adj1" fmla="val -93097"/>
                <a:gd name="adj2" fmla="val 2394"/>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a:ln>
                  <a:noFill/>
                </a:ln>
                <a:solidFill>
                  <a:schemeClr val="tx2"/>
                </a:solidFill>
                <a:effectLst/>
                <a:latin typeface="Verdana" pitchFamily="34" charset="0"/>
                <a:ea typeface="HY견고딕" pitchFamily="18" charset="-127"/>
              </a:endParaRPr>
            </a:p>
          </p:txBody>
        </p:sp>
        <p:sp>
          <p:nvSpPr>
            <p:cNvPr id="10" name="文本框 9">
              <a:extLst>
                <a:ext uri="{FF2B5EF4-FFF2-40B4-BE49-F238E27FC236}">
                  <a16:creationId xmlns:a16="http://schemas.microsoft.com/office/drawing/2014/main" id="{399ECA48-EACA-4538-939D-7BEFF5A695E6}"/>
                </a:ext>
              </a:extLst>
            </p:cNvPr>
            <p:cNvSpPr txBox="1"/>
            <p:nvPr/>
          </p:nvSpPr>
          <p:spPr>
            <a:xfrm>
              <a:off x="7147246" y="1121875"/>
              <a:ext cx="1872208" cy="369332"/>
            </a:xfrm>
            <a:prstGeom prst="rect">
              <a:avLst/>
            </a:prstGeom>
            <a:noFill/>
            <a:ln>
              <a:noFill/>
            </a:ln>
          </p:spPr>
          <p:txBody>
            <a:bodyPr wrap="square" rtlCol="0">
              <a:spAutoFit/>
            </a:bodyPr>
            <a:lstStyle/>
            <a:p>
              <a:r>
                <a:rPr lang="zh-CN" altLang="en-US" dirty="0">
                  <a:solidFill>
                    <a:schemeClr val="tx1"/>
                  </a:solidFill>
                  <a:latin typeface="黑体" panose="02010609060101010101" pitchFamily="49" charset="-122"/>
                  <a:ea typeface="黑体" panose="02010609060101010101" pitchFamily="49" charset="-122"/>
                </a:rPr>
                <a:t>催化活性中心</a:t>
              </a:r>
            </a:p>
          </p:txBody>
        </p:sp>
      </p:grpSp>
      <p:sp>
        <p:nvSpPr>
          <p:cNvPr id="12" name="灯片编号占位符 11">
            <a:extLst>
              <a:ext uri="{FF2B5EF4-FFF2-40B4-BE49-F238E27FC236}">
                <a16:creationId xmlns:a16="http://schemas.microsoft.com/office/drawing/2014/main" id="{C1111B01-D2E7-4AAA-85AE-2481B741A19D}"/>
              </a:ext>
            </a:extLst>
          </p:cNvPr>
          <p:cNvSpPr>
            <a:spLocks noGrp="1"/>
          </p:cNvSpPr>
          <p:nvPr>
            <p:ph type="sldNum" sz="quarter" idx="4"/>
          </p:nvPr>
        </p:nvSpPr>
        <p:spPr/>
        <p:txBody>
          <a:bodyPr/>
          <a:lstStyle/>
          <a:p>
            <a:pPr>
              <a:defRPr/>
            </a:pPr>
            <a:fld id="{47650FDF-55A6-48C1-B389-FC790182308D}" type="slidenum">
              <a:rPr lang="zh-CN" altLang="en-US" smtClean="0"/>
              <a:pPr>
                <a:defRPr/>
              </a:pPr>
              <a:t>11</a:t>
            </a:fld>
            <a:endParaRPr lang="zh-CN" altLang="en-US"/>
          </a:p>
        </p:txBody>
      </p:sp>
    </p:spTree>
    <p:extLst>
      <p:ext uri="{BB962C8B-B14F-4D97-AF65-F5344CB8AC3E}">
        <p14:creationId xmlns:p14="http://schemas.microsoft.com/office/powerpoint/2010/main" val="3690280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F15666C6-1AA0-4628-AAF5-5C4625C030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6" y="836712"/>
            <a:ext cx="7388160" cy="3371023"/>
          </a:xfrm>
          <a:prstGeom prst="rect">
            <a:avLst/>
          </a:prstGeom>
        </p:spPr>
      </p:pic>
      <p:sp>
        <p:nvSpPr>
          <p:cNvPr id="3" name="Rectangle 1024">
            <a:extLst>
              <a:ext uri="{FF2B5EF4-FFF2-40B4-BE49-F238E27FC236}">
                <a16:creationId xmlns:a16="http://schemas.microsoft.com/office/drawing/2014/main" id="{6261A076-5AAE-4C9E-914C-1A0771F9B531}"/>
              </a:ext>
            </a:extLst>
          </p:cNvPr>
          <p:cNvSpPr>
            <a:spLocks noChangeArrowheads="1"/>
          </p:cNvSpPr>
          <p:nvPr/>
        </p:nvSpPr>
        <p:spPr bwMode="auto">
          <a:xfrm>
            <a:off x="539552" y="396621"/>
            <a:ext cx="4392613" cy="646331"/>
          </a:xfrm>
          <a:prstGeom prst="rect">
            <a:avLst/>
          </a:prstGeom>
          <a:noFill/>
          <a:ln w="9525" algn="ctr">
            <a:noFill/>
            <a:miter lim="800000"/>
            <a:headEnd/>
            <a:tailEnd/>
          </a:ln>
          <a:effectLst/>
        </p:spPr>
        <p:txBody>
          <a:bodyPr>
            <a:spAutoFit/>
          </a:bodyPr>
          <a:lstStyle/>
          <a:p>
            <a:pPr marL="571500" indent="-571500">
              <a:spcBef>
                <a:spcPct val="50000"/>
              </a:spcBef>
              <a:buSzPct val="80000"/>
              <a:buFont typeface="Wingdings" panose="05000000000000000000" pitchFamily="2" charset="2"/>
              <a:buChar char="n"/>
              <a:defRPr/>
            </a:pPr>
            <a:r>
              <a:rPr kumimoji="1" lang="zh-CN" altLang="en-US" sz="3600" b="1"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转录的过程</a:t>
            </a:r>
          </a:p>
        </p:txBody>
      </p:sp>
      <p:sp>
        <p:nvSpPr>
          <p:cNvPr id="9" name="文本框 8">
            <a:extLst>
              <a:ext uri="{FF2B5EF4-FFF2-40B4-BE49-F238E27FC236}">
                <a16:creationId xmlns:a16="http://schemas.microsoft.com/office/drawing/2014/main" id="{32911A0A-DCD1-4496-B89C-4C8AA1810E2D}"/>
              </a:ext>
            </a:extLst>
          </p:cNvPr>
          <p:cNvSpPr txBox="1"/>
          <p:nvPr/>
        </p:nvSpPr>
        <p:spPr>
          <a:xfrm>
            <a:off x="827584" y="4293096"/>
            <a:ext cx="2088232" cy="1862048"/>
          </a:xfrm>
          <a:prstGeom prst="rect">
            <a:avLst/>
          </a:prstGeom>
          <a:noFill/>
        </p:spPr>
        <p:txBody>
          <a:bodyPr wrap="square" rtlCol="0">
            <a:spAutoFit/>
          </a:bodyPr>
          <a:lstStyle/>
          <a:p>
            <a:pPr marL="285750" indent="-285750">
              <a:spcBef>
                <a:spcPts val="600"/>
              </a:spcBef>
              <a:buFont typeface="Arial" panose="020B0604020202020204" pitchFamily="34" charset="0"/>
              <a:buChar char="•"/>
            </a:pPr>
            <a:r>
              <a:rPr lang="zh-CN" altLang="en-US" sz="20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限速阶段</a:t>
            </a:r>
            <a:endParaRPr lang="en-US" altLang="zh-CN" sz="20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p>
            <a:pPr marL="342900" indent="-342900">
              <a:spcBef>
                <a:spcPts val="600"/>
              </a:spcBef>
              <a:buFont typeface="+mj-lt"/>
              <a:buAutoNum type="arabicPeriod"/>
            </a:pPr>
            <a:r>
              <a:rPr lang="en-US" altLang="zh-CN" sz="20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RNA</a:t>
            </a:r>
            <a:r>
              <a:rPr lang="zh-CN" altLang="en-US" sz="20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聚合酶与启动子识别</a:t>
            </a:r>
            <a:endParaRPr lang="en-US" altLang="zh-CN" sz="20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p>
            <a:pPr marL="342900" indent="-342900">
              <a:spcBef>
                <a:spcPts val="600"/>
              </a:spcBef>
              <a:buFont typeface="+mj-lt"/>
              <a:buAutoNum type="arabicPeriod"/>
            </a:pPr>
            <a:r>
              <a:rPr lang="zh-CN" altLang="en-US" sz="20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转录泡形成</a:t>
            </a:r>
            <a:endParaRPr lang="en-US" altLang="zh-CN" sz="20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p>
            <a:pPr marL="342900" indent="-342900">
              <a:spcBef>
                <a:spcPts val="600"/>
              </a:spcBef>
              <a:buFont typeface="+mj-lt"/>
              <a:buAutoNum type="arabicPeriod"/>
            </a:pPr>
            <a:r>
              <a:rPr lang="zh-CN" altLang="en-US" sz="20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启动子逃离</a:t>
            </a:r>
          </a:p>
        </p:txBody>
      </p:sp>
      <p:sp>
        <p:nvSpPr>
          <p:cNvPr id="10" name="文本框 9">
            <a:extLst>
              <a:ext uri="{FF2B5EF4-FFF2-40B4-BE49-F238E27FC236}">
                <a16:creationId xmlns:a16="http://schemas.microsoft.com/office/drawing/2014/main" id="{49A76D55-5316-4D9F-B6B1-CB5C4B810230}"/>
              </a:ext>
            </a:extLst>
          </p:cNvPr>
          <p:cNvSpPr txBox="1"/>
          <p:nvPr/>
        </p:nvSpPr>
        <p:spPr>
          <a:xfrm>
            <a:off x="3455876" y="4293096"/>
            <a:ext cx="2232248" cy="1477328"/>
          </a:xfrm>
          <a:prstGeom prst="rect">
            <a:avLst/>
          </a:prstGeom>
          <a:noFill/>
        </p:spPr>
        <p:txBody>
          <a:bodyPr wrap="square" rtlCol="0">
            <a:spAutoFit/>
          </a:bodyPr>
          <a:lstStyle>
            <a:defPPr>
              <a:defRPr lang="en-US"/>
            </a:defPPr>
            <a:lvl1pPr marL="285750" indent="-285750">
              <a:spcBef>
                <a:spcPts val="600"/>
              </a:spcBef>
              <a:buFont typeface="Arial" panose="020B0604020202020204" pitchFamily="34" charset="0"/>
              <a:buChar char="•"/>
              <a:defRPr sz="2000" b="1">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1pPr>
          </a:lstStyle>
          <a:p>
            <a:pPr marL="0" indent="0">
              <a:buNone/>
            </a:pPr>
            <a:r>
              <a:rPr lang="en-US" altLang="zh-CN" dirty="0"/>
              <a:t>RNA</a:t>
            </a:r>
            <a:r>
              <a:rPr lang="zh-CN" altLang="en-US" dirty="0"/>
              <a:t>聚合酶</a:t>
            </a:r>
            <a:endParaRPr lang="en-US" altLang="zh-CN" dirty="0"/>
          </a:p>
          <a:p>
            <a:r>
              <a:rPr lang="en-US" altLang="zh-CN" b="0" dirty="0"/>
              <a:t>5’</a:t>
            </a:r>
            <a:r>
              <a:rPr lang="zh-CN" altLang="en-US" b="0" dirty="0"/>
              <a:t>→</a:t>
            </a:r>
            <a:r>
              <a:rPr lang="en-US" altLang="zh-CN" b="0" dirty="0"/>
              <a:t>3’</a:t>
            </a:r>
            <a:r>
              <a:rPr lang="zh-CN" altLang="en-US" b="0" dirty="0"/>
              <a:t>方向延伸</a:t>
            </a:r>
            <a:endParaRPr lang="en-US" altLang="zh-CN" b="0" dirty="0"/>
          </a:p>
          <a:p>
            <a:r>
              <a:rPr lang="en-US" altLang="zh-CN" b="0" dirty="0"/>
              <a:t>RNA</a:t>
            </a:r>
            <a:r>
              <a:rPr lang="zh-CN" altLang="en-US" b="0" dirty="0"/>
              <a:t>聚合酶校对功能</a:t>
            </a:r>
          </a:p>
        </p:txBody>
      </p:sp>
      <p:sp>
        <p:nvSpPr>
          <p:cNvPr id="11" name="文本框 10">
            <a:extLst>
              <a:ext uri="{FF2B5EF4-FFF2-40B4-BE49-F238E27FC236}">
                <a16:creationId xmlns:a16="http://schemas.microsoft.com/office/drawing/2014/main" id="{13EF0B9E-5FE1-453D-9BB0-B6B18710D660}"/>
              </a:ext>
            </a:extLst>
          </p:cNvPr>
          <p:cNvSpPr txBox="1"/>
          <p:nvPr/>
        </p:nvSpPr>
        <p:spPr>
          <a:xfrm>
            <a:off x="6084168" y="4207735"/>
            <a:ext cx="2614116" cy="2169825"/>
          </a:xfrm>
          <a:prstGeom prst="rect">
            <a:avLst/>
          </a:prstGeom>
          <a:noFill/>
        </p:spPr>
        <p:txBody>
          <a:bodyPr wrap="square" rtlCol="0">
            <a:spAutoFit/>
          </a:bodyPr>
          <a:lstStyle>
            <a:defPPr>
              <a:defRPr lang="en-US"/>
            </a:defPPr>
            <a:lvl1pPr marL="285750" indent="-285750">
              <a:spcBef>
                <a:spcPts val="600"/>
              </a:spcBef>
              <a:buFont typeface="Arial" panose="020B0604020202020204" pitchFamily="34" charset="0"/>
              <a:buChar char="•"/>
              <a:defRPr sz="2000" b="1">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1pPr>
          </a:lstStyle>
          <a:p>
            <a:r>
              <a:rPr lang="zh-CN" altLang="en-US" dirty="0"/>
              <a:t>终止子</a:t>
            </a:r>
            <a:endParaRPr lang="en-US" altLang="zh-CN" dirty="0"/>
          </a:p>
          <a:p>
            <a:pPr marL="628650" lvl="1" indent="-457200">
              <a:buFont typeface="+mj-lt"/>
              <a:buAutoNum type="arabicPeriod"/>
            </a:pPr>
            <a:r>
              <a:rPr lang="en-US" altLang="zh-CN" b="0" dirty="0">
                <a:solidFill>
                  <a:schemeClr val="tx1"/>
                </a:solidFill>
              </a:rPr>
              <a:t>Rho</a:t>
            </a:r>
            <a:r>
              <a:rPr lang="zh-CN" altLang="en-US" b="0" dirty="0">
                <a:solidFill>
                  <a:schemeClr val="tx1"/>
                </a:solidFill>
              </a:rPr>
              <a:t>因子非依赖性终止子</a:t>
            </a:r>
            <a:endParaRPr lang="en-US" altLang="zh-CN" b="0" dirty="0">
              <a:solidFill>
                <a:schemeClr val="tx1"/>
              </a:solidFill>
            </a:endParaRPr>
          </a:p>
          <a:p>
            <a:pPr marL="628650" lvl="1" indent="-457200">
              <a:buFont typeface="+mj-lt"/>
              <a:buAutoNum type="arabicPeriod"/>
            </a:pPr>
            <a:r>
              <a:rPr lang="en-US" altLang="zh-CN" b="0" dirty="0">
                <a:solidFill>
                  <a:schemeClr val="tx1"/>
                </a:solidFill>
              </a:rPr>
              <a:t>Rho</a:t>
            </a:r>
            <a:r>
              <a:rPr lang="zh-CN" altLang="en-US" b="0" dirty="0">
                <a:solidFill>
                  <a:schemeClr val="tx1"/>
                </a:solidFill>
              </a:rPr>
              <a:t>因子依赖性终止子</a:t>
            </a:r>
            <a:endParaRPr lang="en-US" altLang="zh-CN" b="0" dirty="0">
              <a:solidFill>
                <a:schemeClr val="tx1"/>
              </a:solidFill>
            </a:endParaRPr>
          </a:p>
          <a:p>
            <a:r>
              <a:rPr lang="zh-CN" altLang="en-US" dirty="0"/>
              <a:t>原核：</a:t>
            </a:r>
            <a:endParaRPr lang="en-US" altLang="zh-CN" dirty="0"/>
          </a:p>
          <a:p>
            <a:pPr marL="628650" lvl="2"/>
            <a:r>
              <a:rPr lang="zh-CN" altLang="en-US" dirty="0">
                <a:solidFill>
                  <a:schemeClr val="tx1"/>
                </a:solidFill>
              </a:rPr>
              <a:t>转录翻译耦联</a:t>
            </a:r>
          </a:p>
        </p:txBody>
      </p:sp>
      <p:sp>
        <p:nvSpPr>
          <p:cNvPr id="12" name="矩形: 圆角 11">
            <a:extLst>
              <a:ext uri="{FF2B5EF4-FFF2-40B4-BE49-F238E27FC236}">
                <a16:creationId xmlns:a16="http://schemas.microsoft.com/office/drawing/2014/main" id="{CEDC9F52-D4DC-4148-8680-742727F69D3C}"/>
              </a:ext>
            </a:extLst>
          </p:cNvPr>
          <p:cNvSpPr/>
          <p:nvPr/>
        </p:nvSpPr>
        <p:spPr bwMode="auto">
          <a:xfrm>
            <a:off x="611560" y="4149080"/>
            <a:ext cx="2448272" cy="2246769"/>
          </a:xfrm>
          <a:prstGeom prst="roundRect">
            <a:avLst/>
          </a:prstGeom>
          <a:noFill/>
          <a:ln w="28575" cap="flat" cmpd="sng" algn="ctr">
            <a:solidFill>
              <a:schemeClr val="accent1"/>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a:ln>
                <a:noFill/>
              </a:ln>
              <a:solidFill>
                <a:schemeClr val="tx2"/>
              </a:solidFill>
              <a:effectLst/>
              <a:latin typeface="Verdana" pitchFamily="34" charset="0"/>
              <a:ea typeface="HY견고딕" pitchFamily="18" charset="-127"/>
            </a:endParaRPr>
          </a:p>
        </p:txBody>
      </p:sp>
      <p:sp>
        <p:nvSpPr>
          <p:cNvPr id="13" name="矩形: 圆角 12">
            <a:extLst>
              <a:ext uri="{FF2B5EF4-FFF2-40B4-BE49-F238E27FC236}">
                <a16:creationId xmlns:a16="http://schemas.microsoft.com/office/drawing/2014/main" id="{2F50B80A-699B-49C2-A4DC-4063091DB3D8}"/>
              </a:ext>
            </a:extLst>
          </p:cNvPr>
          <p:cNvSpPr/>
          <p:nvPr/>
        </p:nvSpPr>
        <p:spPr bwMode="auto">
          <a:xfrm>
            <a:off x="3275856" y="4149079"/>
            <a:ext cx="2448272" cy="2246769"/>
          </a:xfrm>
          <a:prstGeom prst="roundRect">
            <a:avLst/>
          </a:prstGeom>
          <a:noFill/>
          <a:ln w="28575" cap="flat" cmpd="sng" algn="ctr">
            <a:solidFill>
              <a:schemeClr val="accent1"/>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a:ln>
                <a:noFill/>
              </a:ln>
              <a:solidFill>
                <a:schemeClr val="tx2"/>
              </a:solidFill>
              <a:effectLst/>
              <a:latin typeface="Verdana" pitchFamily="34" charset="0"/>
              <a:ea typeface="HY견고딕" pitchFamily="18" charset="-127"/>
            </a:endParaRPr>
          </a:p>
        </p:txBody>
      </p:sp>
      <p:sp>
        <p:nvSpPr>
          <p:cNvPr id="15" name="矩形: 圆角 14">
            <a:extLst>
              <a:ext uri="{FF2B5EF4-FFF2-40B4-BE49-F238E27FC236}">
                <a16:creationId xmlns:a16="http://schemas.microsoft.com/office/drawing/2014/main" id="{44C5B2AE-955E-4EF4-85D0-65E7B71861D4}"/>
              </a:ext>
            </a:extLst>
          </p:cNvPr>
          <p:cNvSpPr/>
          <p:nvPr/>
        </p:nvSpPr>
        <p:spPr bwMode="auto">
          <a:xfrm>
            <a:off x="6069992" y="4165903"/>
            <a:ext cx="2448272" cy="2246769"/>
          </a:xfrm>
          <a:prstGeom prst="roundRect">
            <a:avLst/>
          </a:prstGeom>
          <a:noFill/>
          <a:ln w="28575" cap="flat" cmpd="sng" algn="ctr">
            <a:solidFill>
              <a:schemeClr val="accent1"/>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a:ln>
                <a:noFill/>
              </a:ln>
              <a:solidFill>
                <a:schemeClr val="tx2"/>
              </a:solidFill>
              <a:effectLst/>
              <a:latin typeface="Verdana" pitchFamily="34" charset="0"/>
              <a:ea typeface="HY견고딕" pitchFamily="18" charset="-127"/>
            </a:endParaRPr>
          </a:p>
        </p:txBody>
      </p:sp>
      <p:sp>
        <p:nvSpPr>
          <p:cNvPr id="16" name="灯片编号占位符 15">
            <a:extLst>
              <a:ext uri="{FF2B5EF4-FFF2-40B4-BE49-F238E27FC236}">
                <a16:creationId xmlns:a16="http://schemas.microsoft.com/office/drawing/2014/main" id="{B544815D-3833-43C9-8818-1104ABBFDE96}"/>
              </a:ext>
            </a:extLst>
          </p:cNvPr>
          <p:cNvSpPr>
            <a:spLocks noGrp="1"/>
          </p:cNvSpPr>
          <p:nvPr>
            <p:ph type="sldNum" sz="quarter" idx="4"/>
          </p:nvPr>
        </p:nvSpPr>
        <p:spPr/>
        <p:txBody>
          <a:bodyPr/>
          <a:lstStyle/>
          <a:p>
            <a:pPr>
              <a:defRPr/>
            </a:pPr>
            <a:fld id="{47650FDF-55A6-48C1-B389-FC790182308D}" type="slidenum">
              <a:rPr lang="zh-CN" altLang="en-US" smtClean="0"/>
              <a:pPr>
                <a:defRPr/>
              </a:pPr>
              <a:t>12</a:t>
            </a:fld>
            <a:endParaRPr lang="zh-CN" altLang="en-US"/>
          </a:p>
        </p:txBody>
      </p:sp>
    </p:spTree>
    <p:extLst>
      <p:ext uri="{BB962C8B-B14F-4D97-AF65-F5344CB8AC3E}">
        <p14:creationId xmlns:p14="http://schemas.microsoft.com/office/powerpoint/2010/main" val="38754019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024">
            <a:extLst>
              <a:ext uri="{FF2B5EF4-FFF2-40B4-BE49-F238E27FC236}">
                <a16:creationId xmlns:a16="http://schemas.microsoft.com/office/drawing/2014/main" id="{6261A076-5AAE-4C9E-914C-1A0771F9B531}"/>
              </a:ext>
            </a:extLst>
          </p:cNvPr>
          <p:cNvSpPr>
            <a:spLocks noChangeArrowheads="1"/>
          </p:cNvSpPr>
          <p:nvPr/>
        </p:nvSpPr>
        <p:spPr bwMode="auto">
          <a:xfrm>
            <a:off x="413709" y="188640"/>
            <a:ext cx="4392613" cy="646331"/>
          </a:xfrm>
          <a:prstGeom prst="rect">
            <a:avLst/>
          </a:prstGeom>
          <a:noFill/>
          <a:ln w="9525" algn="ctr">
            <a:noFill/>
            <a:miter lim="800000"/>
            <a:headEnd/>
            <a:tailEnd/>
          </a:ln>
          <a:effectLst/>
        </p:spPr>
        <p:txBody>
          <a:bodyPr>
            <a:spAutoFit/>
          </a:bodyPr>
          <a:lstStyle/>
          <a:p>
            <a:pPr marL="571500" indent="-571500">
              <a:spcBef>
                <a:spcPct val="50000"/>
              </a:spcBef>
              <a:buSzPct val="80000"/>
              <a:buFont typeface="Wingdings" panose="05000000000000000000" pitchFamily="2" charset="2"/>
              <a:buChar char="Ø"/>
              <a:defRPr/>
            </a:pPr>
            <a:r>
              <a:rPr kumimoji="1" lang="zh-CN" altLang="en-US" sz="3600" b="1"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转录起始</a:t>
            </a:r>
          </a:p>
        </p:txBody>
      </p:sp>
      <p:sp>
        <p:nvSpPr>
          <p:cNvPr id="8" name="Rectangle 1024">
            <a:extLst>
              <a:ext uri="{FF2B5EF4-FFF2-40B4-BE49-F238E27FC236}">
                <a16:creationId xmlns:a16="http://schemas.microsoft.com/office/drawing/2014/main" id="{3134062D-7217-4A25-BF75-1E9B6D36D7FC}"/>
              </a:ext>
            </a:extLst>
          </p:cNvPr>
          <p:cNvSpPr>
            <a:spLocks noChangeArrowheads="1"/>
          </p:cNvSpPr>
          <p:nvPr/>
        </p:nvSpPr>
        <p:spPr bwMode="auto">
          <a:xfrm>
            <a:off x="899592" y="980728"/>
            <a:ext cx="6264696" cy="584775"/>
          </a:xfrm>
          <a:prstGeom prst="rect">
            <a:avLst/>
          </a:prstGeom>
          <a:noFill/>
          <a:ln w="9525" algn="ctr">
            <a:noFill/>
            <a:miter lim="800000"/>
            <a:headEnd/>
            <a:tailEnd/>
          </a:ln>
          <a:effectLst/>
        </p:spPr>
        <p:txBody>
          <a:bodyPr wrap="square">
            <a:spAutoFit/>
          </a:bodyPr>
          <a:lstStyle/>
          <a:p>
            <a:pPr>
              <a:spcBef>
                <a:spcPct val="50000"/>
              </a:spcBef>
              <a:buSzPct val="80000"/>
              <a:defRPr/>
            </a:pPr>
            <a:r>
              <a:rPr kumimoji="1" lang="en-US" altLang="zh-CN" sz="3200" b="1"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1.</a:t>
            </a:r>
            <a:r>
              <a:rPr kumimoji="1" lang="zh-CN" altLang="en-US" sz="3200" b="1"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 </a:t>
            </a:r>
            <a:r>
              <a:rPr kumimoji="1" lang="en-US" altLang="zh-CN" sz="3200" b="1"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RNA</a:t>
            </a:r>
            <a:r>
              <a:rPr kumimoji="1" lang="zh-CN" altLang="en-US" sz="3200" b="1"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聚合酶与启动子识别</a:t>
            </a:r>
          </a:p>
        </p:txBody>
      </p:sp>
      <p:pic>
        <p:nvPicPr>
          <p:cNvPr id="5" name="图片 4">
            <a:extLst>
              <a:ext uri="{FF2B5EF4-FFF2-40B4-BE49-F238E27FC236}">
                <a16:creationId xmlns:a16="http://schemas.microsoft.com/office/drawing/2014/main" id="{494695B1-46A2-4C6A-A3B3-73C2756EA9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60" y="1750504"/>
            <a:ext cx="4419441" cy="4653136"/>
          </a:xfrm>
          <a:prstGeom prst="rect">
            <a:avLst/>
          </a:prstGeom>
        </p:spPr>
      </p:pic>
      <p:sp>
        <p:nvSpPr>
          <p:cNvPr id="12" name="Rectangle 4">
            <a:extLst>
              <a:ext uri="{FF2B5EF4-FFF2-40B4-BE49-F238E27FC236}">
                <a16:creationId xmlns:a16="http://schemas.microsoft.com/office/drawing/2014/main" id="{0BCD6BB9-0CED-4456-BCAE-11717DFE91F2}"/>
              </a:ext>
            </a:extLst>
          </p:cNvPr>
          <p:cNvSpPr>
            <a:spLocks noChangeArrowheads="1"/>
          </p:cNvSpPr>
          <p:nvPr/>
        </p:nvSpPr>
        <p:spPr bwMode="auto">
          <a:xfrm>
            <a:off x="4932040" y="2420888"/>
            <a:ext cx="4353874" cy="279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lnSpc>
                <a:spcPct val="150000"/>
              </a:lnSpc>
            </a:pPr>
            <a:r>
              <a:rPr lang="en-US" altLang="zh-CN" sz="2400" b="1" dirty="0">
                <a:solidFill>
                  <a:schemeClr val="tx1"/>
                </a:solidFill>
                <a:latin typeface="Symbol" panose="05050102010706020507" pitchFamily="18" charset="2"/>
                <a:ea typeface="黑体" panose="02010609060101010101" pitchFamily="49" charset="-122"/>
                <a:cs typeface="Times New Roman" panose="02020603050405020304" pitchFamily="18" charset="0"/>
              </a:rPr>
              <a:t>s</a:t>
            </a: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因子与</a:t>
            </a: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RNA</a:t>
            </a: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聚合酶的核心酶结合形成</a:t>
            </a: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RNA</a:t>
            </a: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聚合酶全酶后，全酶对一般</a:t>
            </a: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DNA</a:t>
            </a: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序列的识别结合能力显著降低，而对启动子的识别结合能力显著增强</a:t>
            </a:r>
          </a:p>
        </p:txBody>
      </p:sp>
      <p:sp>
        <p:nvSpPr>
          <p:cNvPr id="6" name="灯片编号占位符 5">
            <a:extLst>
              <a:ext uri="{FF2B5EF4-FFF2-40B4-BE49-F238E27FC236}">
                <a16:creationId xmlns:a16="http://schemas.microsoft.com/office/drawing/2014/main" id="{DC996820-309C-4555-81CD-1EB5836352B8}"/>
              </a:ext>
            </a:extLst>
          </p:cNvPr>
          <p:cNvSpPr>
            <a:spLocks noGrp="1"/>
          </p:cNvSpPr>
          <p:nvPr>
            <p:ph type="sldNum" sz="quarter" idx="4"/>
          </p:nvPr>
        </p:nvSpPr>
        <p:spPr/>
        <p:txBody>
          <a:bodyPr/>
          <a:lstStyle/>
          <a:p>
            <a:pPr>
              <a:defRPr/>
            </a:pPr>
            <a:fld id="{47650FDF-55A6-48C1-B389-FC790182308D}" type="slidenum">
              <a:rPr lang="zh-CN" altLang="en-US" smtClean="0"/>
              <a:pPr>
                <a:defRPr/>
              </a:pPr>
              <a:t>13</a:t>
            </a:fld>
            <a:endParaRPr lang="zh-CN" altLang="en-US"/>
          </a:p>
        </p:txBody>
      </p:sp>
    </p:spTree>
    <p:extLst>
      <p:ext uri="{BB962C8B-B14F-4D97-AF65-F5344CB8AC3E}">
        <p14:creationId xmlns:p14="http://schemas.microsoft.com/office/powerpoint/2010/main" val="21410431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标题 1">
            <a:extLst>
              <a:ext uri="{FF2B5EF4-FFF2-40B4-BE49-F238E27FC236}">
                <a16:creationId xmlns:a16="http://schemas.microsoft.com/office/drawing/2014/main" id="{52491A67-613A-4506-BEF8-3B25ACE622B2}"/>
              </a:ext>
            </a:extLst>
          </p:cNvPr>
          <p:cNvSpPr>
            <a:spLocks noGrp="1"/>
          </p:cNvSpPr>
          <p:nvPr>
            <p:ph type="title"/>
          </p:nvPr>
        </p:nvSpPr>
        <p:spPr>
          <a:xfrm>
            <a:off x="395536" y="332656"/>
            <a:ext cx="7524750" cy="609600"/>
          </a:xfrm>
        </p:spPr>
        <p:txBody>
          <a:bodyPr/>
          <a:lstStyle/>
          <a:p>
            <a:r>
              <a:rPr kumimoji="1" lang="zh-CN" altLang="en-US" sz="3200" kern="1200"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启动子</a:t>
            </a:r>
          </a:p>
        </p:txBody>
      </p:sp>
      <p:sp>
        <p:nvSpPr>
          <p:cNvPr id="46083" name="内容占位符 2">
            <a:extLst>
              <a:ext uri="{FF2B5EF4-FFF2-40B4-BE49-F238E27FC236}">
                <a16:creationId xmlns:a16="http://schemas.microsoft.com/office/drawing/2014/main" id="{A379F3FF-EA8E-4F0E-8E16-A05A8B514A27}"/>
              </a:ext>
            </a:extLst>
          </p:cNvPr>
          <p:cNvSpPr>
            <a:spLocks noGrp="1"/>
          </p:cNvSpPr>
          <p:nvPr>
            <p:ph idx="1"/>
          </p:nvPr>
        </p:nvSpPr>
        <p:spPr>
          <a:xfrm>
            <a:off x="611560" y="1196752"/>
            <a:ext cx="8108156" cy="3973115"/>
          </a:xfrm>
        </p:spPr>
        <p:txBody>
          <a:bodyPr/>
          <a:lstStyle/>
          <a:p>
            <a:pPr>
              <a:lnSpc>
                <a:spcPct val="150000"/>
              </a:lnSpc>
            </a:pPr>
            <a:r>
              <a:rPr lang="zh-CN" altLang="en-US" b="1" dirty="0">
                <a:solidFill>
                  <a:srgbClr val="FF0000"/>
                </a:solidFill>
                <a:ea typeface="宋体" panose="02010600030101010101" pitchFamily="2" charset="-122"/>
              </a:rPr>
              <a:t>启动子（</a:t>
            </a:r>
            <a:r>
              <a:rPr lang="en-US" altLang="zh-CN" b="1" dirty="0">
                <a:solidFill>
                  <a:srgbClr val="FF0000"/>
                </a:solidFill>
                <a:ea typeface="宋体" panose="02010600030101010101" pitchFamily="2" charset="-122"/>
              </a:rPr>
              <a:t>Promoter</a:t>
            </a:r>
            <a:r>
              <a:rPr lang="zh-CN" altLang="en-US" b="1" dirty="0">
                <a:solidFill>
                  <a:srgbClr val="FF0000"/>
                </a:solidFill>
                <a:ea typeface="宋体" panose="02010600030101010101" pitchFamily="2" charset="-122"/>
              </a:rPr>
              <a:t>）</a:t>
            </a:r>
            <a:r>
              <a:rPr lang="zh-CN" altLang="en-US" dirty="0">
                <a:solidFill>
                  <a:schemeClr val="tx1"/>
                </a:solidFill>
                <a:ea typeface="宋体" panose="02010600030101010101" pitchFamily="2" charset="-122"/>
              </a:rPr>
              <a:t>是</a:t>
            </a:r>
            <a:r>
              <a:rPr lang="en-US" altLang="zh-CN" dirty="0">
                <a:solidFill>
                  <a:schemeClr val="tx1"/>
                </a:solidFill>
                <a:ea typeface="宋体" panose="02010600030101010101" pitchFamily="2" charset="-122"/>
              </a:rPr>
              <a:t>RNA </a:t>
            </a:r>
            <a:r>
              <a:rPr lang="zh-CN" altLang="en-US" dirty="0">
                <a:solidFill>
                  <a:schemeClr val="tx1"/>
                </a:solidFill>
                <a:ea typeface="宋体" panose="02010600030101010101" pitchFamily="2" charset="-122"/>
              </a:rPr>
              <a:t>聚合酶识别、结合并启动转录的一段</a:t>
            </a:r>
            <a:r>
              <a:rPr lang="en-US" altLang="zh-CN" dirty="0">
                <a:solidFill>
                  <a:schemeClr val="tx1"/>
                </a:solidFill>
                <a:ea typeface="宋体" panose="02010600030101010101" pitchFamily="2" charset="-122"/>
              </a:rPr>
              <a:t>DNA </a:t>
            </a:r>
            <a:r>
              <a:rPr lang="zh-CN" altLang="en-US" dirty="0">
                <a:solidFill>
                  <a:schemeClr val="tx1"/>
                </a:solidFill>
                <a:ea typeface="宋体" panose="02010600030101010101" pitchFamily="2" charset="-122"/>
              </a:rPr>
              <a:t>序列</a:t>
            </a:r>
            <a:endParaRPr lang="en-US" altLang="zh-CN" dirty="0">
              <a:solidFill>
                <a:schemeClr val="tx1"/>
              </a:solidFill>
              <a:ea typeface="宋体" panose="02010600030101010101" pitchFamily="2" charset="-122"/>
            </a:endParaRPr>
          </a:p>
          <a:p>
            <a:pPr lvl="1">
              <a:lnSpc>
                <a:spcPct val="150000"/>
              </a:lnSpc>
            </a:pPr>
            <a:r>
              <a:rPr lang="zh-CN" altLang="en-US" dirty="0">
                <a:solidFill>
                  <a:schemeClr val="tx1"/>
                </a:solidFill>
                <a:ea typeface="宋体" panose="02010600030101010101" pitchFamily="2" charset="-122"/>
              </a:rPr>
              <a:t>它含有</a:t>
            </a:r>
            <a:r>
              <a:rPr lang="en-US" altLang="zh-CN" dirty="0">
                <a:solidFill>
                  <a:schemeClr val="tx1"/>
                </a:solidFill>
                <a:ea typeface="宋体" panose="02010600030101010101" pitchFamily="2" charset="-122"/>
              </a:rPr>
              <a:t>RNA </a:t>
            </a:r>
            <a:r>
              <a:rPr lang="zh-CN" altLang="en-US" dirty="0">
                <a:solidFill>
                  <a:schemeClr val="tx1"/>
                </a:solidFill>
                <a:ea typeface="宋体" panose="02010600030101010101" pitchFamily="2" charset="-122"/>
              </a:rPr>
              <a:t>聚合酶特异性结合和转录起始所需的保守序列</a:t>
            </a:r>
            <a:endParaRPr lang="en-US" altLang="zh-CN" dirty="0">
              <a:solidFill>
                <a:schemeClr val="tx1"/>
              </a:solidFill>
              <a:ea typeface="宋体" panose="02010600030101010101" pitchFamily="2" charset="-122"/>
            </a:endParaRPr>
          </a:p>
          <a:p>
            <a:pPr lvl="1">
              <a:lnSpc>
                <a:spcPct val="150000"/>
              </a:lnSpc>
            </a:pPr>
            <a:r>
              <a:rPr lang="zh-CN" altLang="en-US" dirty="0">
                <a:solidFill>
                  <a:schemeClr val="tx1"/>
                </a:solidFill>
                <a:ea typeface="宋体" panose="02010600030101010101" pitchFamily="2" charset="-122"/>
              </a:rPr>
              <a:t>多数位于结构基因转录起始点的上游</a:t>
            </a:r>
            <a:endParaRPr lang="en-US" altLang="zh-CN" dirty="0">
              <a:solidFill>
                <a:schemeClr val="tx1"/>
              </a:solidFill>
              <a:ea typeface="宋体" panose="02010600030101010101" pitchFamily="2" charset="-122"/>
            </a:endParaRPr>
          </a:p>
          <a:p>
            <a:pPr lvl="1">
              <a:lnSpc>
                <a:spcPct val="150000"/>
              </a:lnSpc>
            </a:pPr>
            <a:r>
              <a:rPr lang="zh-CN" altLang="en-US" dirty="0">
                <a:solidFill>
                  <a:schemeClr val="tx1"/>
                </a:solidFill>
                <a:ea typeface="宋体" panose="02010600030101010101" pitchFamily="2" charset="-122"/>
              </a:rPr>
              <a:t>启动子本身不被转录</a:t>
            </a:r>
            <a:endParaRPr lang="en-US" altLang="zh-CN" dirty="0">
              <a:solidFill>
                <a:schemeClr val="tx1"/>
              </a:solidFill>
              <a:ea typeface="宋体" panose="02010600030101010101" pitchFamily="2" charset="-122"/>
            </a:endParaRPr>
          </a:p>
          <a:p>
            <a:pPr lvl="1">
              <a:lnSpc>
                <a:spcPct val="150000"/>
              </a:lnSpc>
            </a:pPr>
            <a:r>
              <a:rPr lang="zh-CN" altLang="en-US" dirty="0">
                <a:solidFill>
                  <a:schemeClr val="tx1"/>
                </a:solidFill>
                <a:ea typeface="宋体" panose="02010600030101010101" pitchFamily="2" charset="-122"/>
              </a:rPr>
              <a:t>但有一些启动子（如</a:t>
            </a:r>
            <a:r>
              <a:rPr lang="en-US" altLang="zh-CN" dirty="0">
                <a:solidFill>
                  <a:schemeClr val="tx1"/>
                </a:solidFill>
                <a:ea typeface="宋体" panose="02010600030101010101" pitchFamily="2" charset="-122"/>
              </a:rPr>
              <a:t>tRNA</a:t>
            </a:r>
            <a:r>
              <a:rPr lang="zh-CN" altLang="en-US" dirty="0">
                <a:solidFill>
                  <a:schemeClr val="tx1"/>
                </a:solidFill>
                <a:ea typeface="宋体" panose="02010600030101010101" pitchFamily="2" charset="-122"/>
              </a:rPr>
              <a:t>启动子）位于转录起始点的下游，这些</a:t>
            </a:r>
            <a:r>
              <a:rPr lang="en-US" altLang="zh-CN" dirty="0">
                <a:solidFill>
                  <a:schemeClr val="tx1"/>
                </a:solidFill>
                <a:ea typeface="宋体" panose="02010600030101010101" pitchFamily="2" charset="-122"/>
              </a:rPr>
              <a:t>DNA</a:t>
            </a:r>
            <a:r>
              <a:rPr lang="zh-CN" altLang="en-US" dirty="0">
                <a:solidFill>
                  <a:schemeClr val="tx1"/>
                </a:solidFill>
                <a:ea typeface="宋体" panose="02010600030101010101" pitchFamily="2" charset="-122"/>
              </a:rPr>
              <a:t>序列可以被转录</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标题 1">
            <a:extLst>
              <a:ext uri="{FF2B5EF4-FFF2-40B4-BE49-F238E27FC236}">
                <a16:creationId xmlns:a16="http://schemas.microsoft.com/office/drawing/2014/main" id="{FE761BB5-7B72-4A10-9E3D-ED8F26CACC16}"/>
              </a:ext>
            </a:extLst>
          </p:cNvPr>
          <p:cNvSpPr>
            <a:spLocks noGrp="1"/>
          </p:cNvSpPr>
          <p:nvPr>
            <p:ph type="title"/>
          </p:nvPr>
        </p:nvSpPr>
        <p:spPr/>
        <p:txBody>
          <a:bodyPr/>
          <a:lstStyle/>
          <a:p>
            <a:r>
              <a:rPr kumimoji="1" lang="zh-CN" altLang="en-US" sz="3200" kern="1200"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原核生物的启动子</a:t>
            </a:r>
          </a:p>
        </p:txBody>
      </p:sp>
      <p:sp>
        <p:nvSpPr>
          <p:cNvPr id="48131" name="内容占位符 2">
            <a:extLst>
              <a:ext uri="{FF2B5EF4-FFF2-40B4-BE49-F238E27FC236}">
                <a16:creationId xmlns:a16="http://schemas.microsoft.com/office/drawing/2014/main" id="{7529BE12-E6AB-440D-8B7B-FE6A7764B814}"/>
              </a:ext>
            </a:extLst>
          </p:cNvPr>
          <p:cNvSpPr>
            <a:spLocks noGrp="1"/>
          </p:cNvSpPr>
          <p:nvPr>
            <p:ph idx="1"/>
          </p:nvPr>
        </p:nvSpPr>
        <p:spPr>
          <a:xfrm>
            <a:off x="611560" y="1124744"/>
            <a:ext cx="8108156" cy="4752528"/>
          </a:xfrm>
        </p:spPr>
        <p:txBody>
          <a:bodyPr/>
          <a:lstStyle/>
          <a:p>
            <a:pPr>
              <a:lnSpc>
                <a:spcPct val="150000"/>
              </a:lnSpc>
            </a:pPr>
            <a:r>
              <a:rPr lang="zh-CN" altLang="en-US" dirty="0">
                <a:solidFill>
                  <a:schemeClr val="tx1"/>
                </a:solidFill>
                <a:ea typeface="宋体" panose="02010600030101010101" pitchFamily="2" charset="-122"/>
              </a:rPr>
              <a:t>原核生物的启动子有</a:t>
            </a:r>
            <a:r>
              <a:rPr lang="en-US" altLang="zh-CN" dirty="0">
                <a:solidFill>
                  <a:schemeClr val="tx1"/>
                </a:solidFill>
                <a:ea typeface="宋体" panose="02010600030101010101" pitchFamily="2" charset="-122"/>
              </a:rPr>
              <a:t>4 </a:t>
            </a:r>
            <a:r>
              <a:rPr lang="zh-CN" altLang="en-US" dirty="0">
                <a:solidFill>
                  <a:schemeClr val="tx1"/>
                </a:solidFill>
                <a:ea typeface="宋体" panose="02010600030101010101" pitchFamily="2" charset="-122"/>
              </a:rPr>
              <a:t>个保守特征：</a:t>
            </a:r>
            <a:endParaRPr lang="en-US" altLang="zh-CN" dirty="0">
              <a:solidFill>
                <a:schemeClr val="tx1"/>
              </a:solidFill>
              <a:ea typeface="宋体" panose="02010600030101010101" pitchFamily="2" charset="-122"/>
            </a:endParaRPr>
          </a:p>
          <a:p>
            <a:pPr lvl="1">
              <a:lnSpc>
                <a:spcPct val="150000"/>
              </a:lnSpc>
            </a:pPr>
            <a:r>
              <a:rPr lang="zh-CN" altLang="en-US" b="1" dirty="0">
                <a:solidFill>
                  <a:srgbClr val="FF0000"/>
                </a:solidFill>
                <a:ea typeface="宋体" panose="02010600030101010101" pitchFamily="2" charset="-122"/>
              </a:rPr>
              <a:t>起始位点</a:t>
            </a:r>
            <a:r>
              <a:rPr lang="zh-CN" altLang="en-US" dirty="0">
                <a:solidFill>
                  <a:schemeClr val="tx1"/>
                </a:solidFill>
                <a:ea typeface="宋体" panose="02010600030101010101" pitchFamily="2" charset="-122"/>
              </a:rPr>
              <a:t>通常为一</a:t>
            </a:r>
            <a:r>
              <a:rPr lang="zh-CN" altLang="en-US" b="1" dirty="0">
                <a:solidFill>
                  <a:srgbClr val="FF0000"/>
                </a:solidFill>
                <a:ea typeface="宋体" panose="02010600030101010101" pitchFamily="2" charset="-122"/>
              </a:rPr>
              <a:t>嘌呤碱基</a:t>
            </a:r>
            <a:r>
              <a:rPr lang="zh-CN" altLang="en-US" dirty="0">
                <a:solidFill>
                  <a:schemeClr val="tx1"/>
                </a:solidFill>
                <a:ea typeface="宋体" panose="02010600030101010101" pitchFamily="2" charset="-122"/>
              </a:rPr>
              <a:t>：</a:t>
            </a:r>
            <a:r>
              <a:rPr lang="en-US" altLang="zh-CN" dirty="0">
                <a:solidFill>
                  <a:schemeClr val="tx1"/>
                </a:solidFill>
                <a:ea typeface="宋体" panose="02010600030101010101" pitchFamily="2" charset="-122"/>
              </a:rPr>
              <a:t>A or G</a:t>
            </a:r>
          </a:p>
          <a:p>
            <a:pPr lvl="1">
              <a:lnSpc>
                <a:spcPct val="150000"/>
              </a:lnSpc>
            </a:pPr>
            <a:r>
              <a:rPr lang="en-US" altLang="zh-CN" b="1" dirty="0">
                <a:solidFill>
                  <a:srgbClr val="FF0000"/>
                </a:solidFill>
                <a:ea typeface="宋体" panose="02010600030101010101" pitchFamily="2" charset="-122"/>
              </a:rPr>
              <a:t>-10 </a:t>
            </a:r>
            <a:r>
              <a:rPr lang="zh-CN" altLang="en-US" b="1" dirty="0">
                <a:solidFill>
                  <a:srgbClr val="FF0000"/>
                </a:solidFill>
                <a:ea typeface="宋体" panose="02010600030101010101" pitchFamily="2" charset="-122"/>
              </a:rPr>
              <a:t>区</a:t>
            </a:r>
            <a:r>
              <a:rPr lang="zh-CN" altLang="en-US" dirty="0">
                <a:solidFill>
                  <a:schemeClr val="tx1"/>
                </a:solidFill>
                <a:ea typeface="宋体" panose="02010600030101010101" pitchFamily="2" charset="-122"/>
              </a:rPr>
              <a:t>的六脱氧核苷保守序列：</a:t>
            </a:r>
            <a:r>
              <a:rPr lang="en-US" altLang="zh-CN" b="1" dirty="0">
                <a:solidFill>
                  <a:srgbClr val="FF0000"/>
                </a:solidFill>
                <a:ea typeface="宋体" panose="02010600030101010101" pitchFamily="2" charset="-122"/>
              </a:rPr>
              <a:t>TATAAT</a:t>
            </a:r>
          </a:p>
          <a:p>
            <a:pPr lvl="1">
              <a:lnSpc>
                <a:spcPct val="150000"/>
              </a:lnSpc>
            </a:pPr>
            <a:r>
              <a:rPr lang="en-US" altLang="zh-CN" b="1" dirty="0">
                <a:solidFill>
                  <a:srgbClr val="FF0000"/>
                </a:solidFill>
                <a:ea typeface="宋体" panose="02010600030101010101" pitchFamily="2" charset="-122"/>
              </a:rPr>
              <a:t>-35 </a:t>
            </a:r>
            <a:r>
              <a:rPr lang="zh-CN" altLang="en-US" b="1" dirty="0">
                <a:solidFill>
                  <a:srgbClr val="FF0000"/>
                </a:solidFill>
                <a:ea typeface="宋体" panose="02010600030101010101" pitchFamily="2" charset="-122"/>
              </a:rPr>
              <a:t>区</a:t>
            </a:r>
            <a:r>
              <a:rPr lang="zh-CN" altLang="en-US" dirty="0">
                <a:solidFill>
                  <a:schemeClr val="tx1"/>
                </a:solidFill>
                <a:ea typeface="宋体" panose="02010600030101010101" pitchFamily="2" charset="-122"/>
              </a:rPr>
              <a:t>的六脱氧核苷保守序列：</a:t>
            </a:r>
            <a:r>
              <a:rPr lang="en-US" altLang="zh-CN" b="1" dirty="0">
                <a:solidFill>
                  <a:srgbClr val="FF0000"/>
                </a:solidFill>
                <a:ea typeface="宋体" panose="02010600030101010101" pitchFamily="2" charset="-122"/>
              </a:rPr>
              <a:t>TTGACA</a:t>
            </a:r>
          </a:p>
          <a:p>
            <a:pPr lvl="1">
              <a:lnSpc>
                <a:spcPct val="150000"/>
              </a:lnSpc>
            </a:pPr>
            <a:r>
              <a:rPr lang="en-US" altLang="zh-CN" dirty="0">
                <a:solidFill>
                  <a:schemeClr val="tx1"/>
                </a:solidFill>
                <a:ea typeface="宋体" panose="02010600030101010101" pitchFamily="2" charset="-122"/>
              </a:rPr>
              <a:t>-10 </a:t>
            </a:r>
            <a:r>
              <a:rPr lang="zh-CN" altLang="en-US" dirty="0">
                <a:solidFill>
                  <a:schemeClr val="tx1"/>
                </a:solidFill>
                <a:ea typeface="宋体" panose="02010600030101010101" pitchFamily="2" charset="-122"/>
              </a:rPr>
              <a:t>和</a:t>
            </a:r>
            <a:r>
              <a:rPr lang="en-US" altLang="zh-CN" dirty="0">
                <a:solidFill>
                  <a:schemeClr val="tx1"/>
                </a:solidFill>
                <a:ea typeface="宋体" panose="02010600030101010101" pitchFamily="2" charset="-122"/>
              </a:rPr>
              <a:t>-35 </a:t>
            </a:r>
            <a:r>
              <a:rPr lang="zh-CN" altLang="en-US" dirty="0">
                <a:solidFill>
                  <a:schemeClr val="tx1"/>
                </a:solidFill>
                <a:ea typeface="宋体" panose="02010600030101010101" pitchFamily="2" charset="-122"/>
              </a:rPr>
              <a:t>区之间间隔距离</a:t>
            </a:r>
            <a:r>
              <a:rPr lang="en-US" altLang="zh-CN" dirty="0">
                <a:solidFill>
                  <a:schemeClr val="tx1"/>
                </a:solidFill>
                <a:ea typeface="宋体" panose="02010600030101010101" pitchFamily="2" charset="-122"/>
              </a:rPr>
              <a:t>:</a:t>
            </a:r>
            <a:r>
              <a:rPr lang="en-US" altLang="zh-CN" b="1" dirty="0">
                <a:solidFill>
                  <a:srgbClr val="FF0000"/>
                </a:solidFill>
                <a:ea typeface="宋体" panose="02010600030101010101" pitchFamily="2" charset="-122"/>
              </a:rPr>
              <a:t>17±1bp</a:t>
            </a:r>
          </a:p>
          <a:p>
            <a:pPr>
              <a:lnSpc>
                <a:spcPct val="150000"/>
              </a:lnSpc>
            </a:pPr>
            <a:r>
              <a:rPr lang="zh-CN" altLang="en-US" dirty="0">
                <a:solidFill>
                  <a:schemeClr val="tx1"/>
                </a:solidFill>
                <a:ea typeface="宋体" panose="02010600030101010101" pitchFamily="2" charset="-122"/>
              </a:rPr>
              <a:t>不同的启动子可能在个别位点上与保守序列稍有差异</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178" name="标题 1">
            <a:extLst>
              <a:ext uri="{FF2B5EF4-FFF2-40B4-BE49-F238E27FC236}">
                <a16:creationId xmlns:a16="http://schemas.microsoft.com/office/drawing/2014/main" id="{6ABE6C53-35A2-4C3C-B3A0-045489D291F0}"/>
              </a:ext>
            </a:extLst>
          </p:cNvPr>
          <p:cNvSpPr>
            <a:spLocks noGrp="1"/>
          </p:cNvSpPr>
          <p:nvPr>
            <p:ph type="title"/>
          </p:nvPr>
        </p:nvSpPr>
        <p:spPr/>
        <p:txBody>
          <a:bodyPr/>
          <a:lstStyle/>
          <a:p>
            <a:r>
              <a:rPr kumimoji="1" lang="zh-CN" altLang="en-US" sz="3200" kern="1200"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原核生物的启动子</a:t>
            </a:r>
          </a:p>
        </p:txBody>
      </p:sp>
      <p:grpSp>
        <p:nvGrpSpPr>
          <p:cNvPr id="50179" name="组合 3">
            <a:extLst>
              <a:ext uri="{FF2B5EF4-FFF2-40B4-BE49-F238E27FC236}">
                <a16:creationId xmlns:a16="http://schemas.microsoft.com/office/drawing/2014/main" id="{DE0CC8D1-A503-4FE2-83F0-85EB986270CF}"/>
              </a:ext>
            </a:extLst>
          </p:cNvPr>
          <p:cNvGrpSpPr>
            <a:grpSpLocks/>
          </p:cNvGrpSpPr>
          <p:nvPr/>
        </p:nvGrpSpPr>
        <p:grpSpPr bwMode="auto">
          <a:xfrm>
            <a:off x="551260" y="1821657"/>
            <a:ext cx="8129588" cy="1969294"/>
            <a:chOff x="894144" y="2054333"/>
            <a:chExt cx="10838688" cy="2624995"/>
          </a:xfrm>
        </p:grpSpPr>
        <p:pic>
          <p:nvPicPr>
            <p:cNvPr id="50181" name="图片 1">
              <a:extLst>
                <a:ext uri="{FF2B5EF4-FFF2-40B4-BE49-F238E27FC236}">
                  <a16:creationId xmlns:a16="http://schemas.microsoft.com/office/drawing/2014/main" id="{DDE6AD91-32BD-4C99-9279-B639C77EB9D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94144" y="2054333"/>
              <a:ext cx="10838688" cy="262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2" name="图片 2">
              <a:extLst>
                <a:ext uri="{FF2B5EF4-FFF2-40B4-BE49-F238E27FC236}">
                  <a16:creationId xmlns:a16="http://schemas.microsoft.com/office/drawing/2014/main" id="{5B1C8E87-B6C6-4ED8-AE02-3186887895F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575580" y="2914671"/>
              <a:ext cx="152400"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0180" name="图片 6" descr="5-6.jpg">
            <a:extLst>
              <a:ext uri="{FF2B5EF4-FFF2-40B4-BE49-F238E27FC236}">
                <a16:creationId xmlns:a16="http://schemas.microsoft.com/office/drawing/2014/main" id="{BEA3976B-06EF-492E-B2E9-F1F67EF616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6282" y="3790950"/>
            <a:ext cx="7531894" cy="2039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图片 1">
            <a:extLst>
              <a:ext uri="{FF2B5EF4-FFF2-40B4-BE49-F238E27FC236}">
                <a16:creationId xmlns:a16="http://schemas.microsoft.com/office/drawing/2014/main" id="{227CEDA9-5B28-437A-8423-9A414B642C7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0247" y="1612106"/>
            <a:ext cx="8990409" cy="417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3" name="标题 1">
            <a:extLst>
              <a:ext uri="{FF2B5EF4-FFF2-40B4-BE49-F238E27FC236}">
                <a16:creationId xmlns:a16="http://schemas.microsoft.com/office/drawing/2014/main" id="{82FFF9ED-0F8C-4B3E-8093-D9B51FAA0FD6}"/>
              </a:ext>
            </a:extLst>
          </p:cNvPr>
          <p:cNvSpPr>
            <a:spLocks noGrp="1"/>
          </p:cNvSpPr>
          <p:nvPr>
            <p:ph type="title"/>
          </p:nvPr>
        </p:nvSpPr>
        <p:spPr/>
        <p:txBody>
          <a:bodyPr/>
          <a:lstStyle/>
          <a:p>
            <a:pPr algn="ctr"/>
            <a:r>
              <a:rPr kumimoji="1" lang="en-US" altLang="zh-CN" sz="3200" kern="1200"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10</a:t>
            </a:r>
            <a:r>
              <a:rPr kumimoji="1" lang="zh-CN" altLang="en-US" sz="3200" kern="1200"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种不同细菌基因的启动子</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内容占位符 2">
            <a:extLst>
              <a:ext uri="{FF2B5EF4-FFF2-40B4-BE49-F238E27FC236}">
                <a16:creationId xmlns:a16="http://schemas.microsoft.com/office/drawing/2014/main" id="{4A5F5A71-0E8D-4245-825B-3B31FBB51664}"/>
              </a:ext>
            </a:extLst>
          </p:cNvPr>
          <p:cNvSpPr>
            <a:spLocks noGrp="1"/>
          </p:cNvSpPr>
          <p:nvPr>
            <p:ph idx="1"/>
          </p:nvPr>
        </p:nvSpPr>
        <p:spPr>
          <a:xfrm>
            <a:off x="251520" y="768409"/>
            <a:ext cx="8784976" cy="3973116"/>
          </a:xfrm>
        </p:spPr>
        <p:txBody>
          <a:bodyPr/>
          <a:lstStyle/>
          <a:p>
            <a:pPr>
              <a:lnSpc>
                <a:spcPct val="150000"/>
              </a:lnSpc>
            </a:pPr>
            <a:r>
              <a:rPr lang="zh-CN" altLang="en-US" dirty="0">
                <a:solidFill>
                  <a:schemeClr val="tx1"/>
                </a:solidFill>
                <a:ea typeface="宋体" panose="02010600030101010101" pitchFamily="2" charset="-122"/>
              </a:rPr>
              <a:t>原核生物的</a:t>
            </a:r>
            <a:r>
              <a:rPr lang="en-US" altLang="zh-CN" dirty="0">
                <a:solidFill>
                  <a:schemeClr val="tx1"/>
                </a:solidFill>
                <a:ea typeface="宋体" panose="02010600030101010101" pitchFamily="2" charset="-122"/>
              </a:rPr>
              <a:t>RNA</a:t>
            </a:r>
            <a:r>
              <a:rPr lang="zh-CN" altLang="en-US" dirty="0">
                <a:solidFill>
                  <a:schemeClr val="tx1"/>
                </a:solidFill>
                <a:ea typeface="宋体" panose="02010600030101010101" pitchFamily="2" charset="-122"/>
              </a:rPr>
              <a:t>聚合酶是一个多亚基蛋白质：</a:t>
            </a:r>
            <a:endParaRPr lang="en-US" altLang="zh-CN" dirty="0">
              <a:solidFill>
                <a:schemeClr val="tx1"/>
              </a:solidFill>
              <a:ea typeface="宋体" panose="02010600030101010101" pitchFamily="2" charset="-122"/>
            </a:endParaRPr>
          </a:p>
          <a:p>
            <a:pPr>
              <a:lnSpc>
                <a:spcPct val="150000"/>
              </a:lnSpc>
            </a:pPr>
            <a:endParaRPr lang="en-US" altLang="zh-CN" dirty="0">
              <a:ea typeface="宋体" panose="02010600030101010101" pitchFamily="2" charset="-122"/>
            </a:endParaRPr>
          </a:p>
          <a:p>
            <a:pPr>
              <a:lnSpc>
                <a:spcPct val="150000"/>
              </a:lnSpc>
            </a:pPr>
            <a:endParaRPr lang="en-US" altLang="zh-CN" dirty="0">
              <a:ea typeface="宋体" panose="02010600030101010101" pitchFamily="2" charset="-122"/>
            </a:endParaRPr>
          </a:p>
          <a:p>
            <a:pPr>
              <a:lnSpc>
                <a:spcPct val="150000"/>
              </a:lnSpc>
            </a:pPr>
            <a:endParaRPr lang="en-US" altLang="zh-CN" dirty="0">
              <a:ea typeface="宋体" panose="02010600030101010101" pitchFamily="2" charset="-122"/>
            </a:endParaRPr>
          </a:p>
          <a:p>
            <a:pPr>
              <a:lnSpc>
                <a:spcPct val="150000"/>
              </a:lnSpc>
            </a:pPr>
            <a:endParaRPr lang="en-US" altLang="zh-CN" dirty="0">
              <a:ea typeface="宋体" panose="02010600030101010101" pitchFamily="2" charset="-122"/>
            </a:endParaRPr>
          </a:p>
          <a:p>
            <a:pPr>
              <a:lnSpc>
                <a:spcPct val="150000"/>
              </a:lnSpc>
            </a:pPr>
            <a:r>
              <a:rPr lang="en-US" altLang="zh-CN" dirty="0">
                <a:solidFill>
                  <a:schemeClr val="tx1"/>
                </a:solidFill>
                <a:ea typeface="宋体" panose="02010600030101010101" pitchFamily="2" charset="-122"/>
              </a:rPr>
              <a:t>RNA</a:t>
            </a:r>
            <a:r>
              <a:rPr lang="zh-CN" altLang="en-US" dirty="0">
                <a:solidFill>
                  <a:schemeClr val="tx1"/>
                </a:solidFill>
                <a:ea typeface="宋体" panose="02010600030101010101" pitchFamily="2" charset="-122"/>
              </a:rPr>
              <a:t>聚合酶与</a:t>
            </a:r>
            <a:r>
              <a:rPr lang="en-US" altLang="zh-CN" dirty="0">
                <a:solidFill>
                  <a:schemeClr val="tx1"/>
                </a:solidFill>
                <a:ea typeface="宋体" panose="02010600030101010101" pitchFamily="2" charset="-122"/>
              </a:rPr>
              <a:t>DNA</a:t>
            </a:r>
            <a:r>
              <a:rPr lang="zh-CN" altLang="en-US" dirty="0">
                <a:solidFill>
                  <a:schemeClr val="tx1"/>
                </a:solidFill>
                <a:ea typeface="宋体" panose="02010600030101010101" pitchFamily="2" charset="-122"/>
              </a:rPr>
              <a:t>聚合酶作用机制相似，但底物是</a:t>
            </a:r>
            <a:r>
              <a:rPr lang="en-US" altLang="zh-CN" dirty="0">
                <a:solidFill>
                  <a:schemeClr val="tx1"/>
                </a:solidFill>
                <a:ea typeface="宋体" panose="02010600030101010101" pitchFamily="2" charset="-122"/>
              </a:rPr>
              <a:t>NTP</a:t>
            </a:r>
          </a:p>
          <a:p>
            <a:pPr>
              <a:lnSpc>
                <a:spcPct val="150000"/>
              </a:lnSpc>
            </a:pPr>
            <a:r>
              <a:rPr lang="en-US" altLang="zh-CN" dirty="0">
                <a:solidFill>
                  <a:schemeClr val="tx1"/>
                </a:solidFill>
                <a:ea typeface="宋体" panose="02010600030101010101" pitchFamily="2" charset="-122"/>
              </a:rPr>
              <a:t>RNA</a:t>
            </a:r>
            <a:r>
              <a:rPr lang="zh-CN" altLang="en-US" dirty="0">
                <a:solidFill>
                  <a:schemeClr val="tx1"/>
                </a:solidFill>
                <a:ea typeface="宋体" panose="02010600030101010101" pitchFamily="2" charset="-122"/>
              </a:rPr>
              <a:t>聚合酶不需要引物而可以从头合成</a:t>
            </a:r>
            <a:r>
              <a:rPr lang="en-US" altLang="zh-CN" dirty="0">
                <a:solidFill>
                  <a:schemeClr val="tx1"/>
                </a:solidFill>
                <a:ea typeface="宋体" panose="02010600030101010101" pitchFamily="2" charset="-122"/>
              </a:rPr>
              <a:t>RNA</a:t>
            </a:r>
          </a:p>
          <a:p>
            <a:pPr>
              <a:lnSpc>
                <a:spcPct val="150000"/>
              </a:lnSpc>
            </a:pPr>
            <a:r>
              <a:rPr lang="en-US" altLang="zh-CN" dirty="0">
                <a:solidFill>
                  <a:schemeClr val="tx1"/>
                </a:solidFill>
                <a:ea typeface="宋体" panose="02010600030101010101" pitchFamily="2" charset="-122"/>
              </a:rPr>
              <a:t>RNA</a:t>
            </a:r>
            <a:r>
              <a:rPr lang="zh-CN" altLang="en-US" dirty="0">
                <a:solidFill>
                  <a:schemeClr val="tx1"/>
                </a:solidFill>
                <a:ea typeface="宋体" panose="02010600030101010101" pitchFamily="2" charset="-122"/>
              </a:rPr>
              <a:t>聚合酶具有解旋能力，不需要解旋酶帮助打开双链</a:t>
            </a:r>
            <a:endParaRPr lang="en-US" altLang="zh-CN" dirty="0">
              <a:solidFill>
                <a:schemeClr val="tx1"/>
              </a:solidFill>
              <a:ea typeface="宋体" panose="02010600030101010101" pitchFamily="2" charset="-122"/>
            </a:endParaRPr>
          </a:p>
          <a:p>
            <a:pPr>
              <a:lnSpc>
                <a:spcPct val="150000"/>
              </a:lnSpc>
            </a:pPr>
            <a:r>
              <a:rPr lang="zh-CN" altLang="en-US" dirty="0">
                <a:solidFill>
                  <a:schemeClr val="tx1"/>
                </a:solidFill>
                <a:ea typeface="宋体" panose="02010600030101010101" pitchFamily="2" charset="-122"/>
              </a:rPr>
              <a:t>核心酶负责</a:t>
            </a:r>
            <a:r>
              <a:rPr lang="en-US" altLang="zh-CN" dirty="0">
                <a:solidFill>
                  <a:schemeClr val="tx1"/>
                </a:solidFill>
                <a:ea typeface="宋体" panose="02010600030101010101" pitchFamily="2" charset="-122"/>
              </a:rPr>
              <a:t>RNA</a:t>
            </a:r>
            <a:r>
              <a:rPr lang="zh-CN" altLang="en-US" dirty="0">
                <a:solidFill>
                  <a:schemeClr val="tx1"/>
                </a:solidFill>
                <a:ea typeface="宋体" panose="02010600030101010101" pitchFamily="2" charset="-122"/>
              </a:rPr>
              <a:t>的合成，</a:t>
            </a:r>
            <a:r>
              <a:rPr lang="el-GR" altLang="zh-CN" dirty="0">
                <a:solidFill>
                  <a:schemeClr val="tx1"/>
                </a:solidFill>
                <a:ea typeface="宋体" panose="02010600030101010101" pitchFamily="2" charset="-122"/>
              </a:rPr>
              <a:t>σ</a:t>
            </a:r>
            <a:r>
              <a:rPr lang="zh-CN" altLang="en-US" dirty="0">
                <a:solidFill>
                  <a:schemeClr val="tx1"/>
                </a:solidFill>
                <a:ea typeface="宋体" panose="02010600030101010101" pitchFamily="2" charset="-122"/>
              </a:rPr>
              <a:t>因子负责全酶去识别和结合启动子</a:t>
            </a:r>
            <a:endParaRPr lang="en-US" altLang="zh-CN" dirty="0">
              <a:solidFill>
                <a:schemeClr val="tx1"/>
              </a:solidFill>
              <a:ea typeface="宋体" panose="02010600030101010101" pitchFamily="2" charset="-122"/>
            </a:endParaRPr>
          </a:p>
          <a:p>
            <a:pPr marL="0" indent="0">
              <a:lnSpc>
                <a:spcPct val="150000"/>
              </a:lnSpc>
              <a:buNone/>
            </a:pPr>
            <a:endParaRPr lang="zh-CN" altLang="en-US" dirty="0">
              <a:solidFill>
                <a:schemeClr val="tx1"/>
              </a:solidFill>
              <a:ea typeface="宋体" panose="02010600030101010101" pitchFamily="2" charset="-122"/>
            </a:endParaRPr>
          </a:p>
        </p:txBody>
      </p:sp>
      <p:sp>
        <p:nvSpPr>
          <p:cNvPr id="52227" name="标题 1">
            <a:extLst>
              <a:ext uri="{FF2B5EF4-FFF2-40B4-BE49-F238E27FC236}">
                <a16:creationId xmlns:a16="http://schemas.microsoft.com/office/drawing/2014/main" id="{58D90BA4-BABF-4037-967F-B6C2CF8425F9}"/>
              </a:ext>
            </a:extLst>
          </p:cNvPr>
          <p:cNvSpPr>
            <a:spLocks noGrp="1"/>
          </p:cNvSpPr>
          <p:nvPr>
            <p:ph type="title"/>
          </p:nvPr>
        </p:nvSpPr>
        <p:spPr/>
        <p:txBody>
          <a:bodyPr/>
          <a:lstStyle/>
          <a:p>
            <a:pPr algn="ctr"/>
            <a:r>
              <a:rPr kumimoji="1" lang="zh-CN" altLang="en-US" sz="3200" kern="1200"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原核生物的</a:t>
            </a:r>
            <a:r>
              <a:rPr kumimoji="1" lang="en-US" altLang="zh-CN" sz="3200" kern="1200"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RNA</a:t>
            </a:r>
            <a:r>
              <a:rPr kumimoji="1" lang="zh-CN" altLang="en-US" sz="3200" kern="1200"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聚合酶</a:t>
            </a:r>
          </a:p>
        </p:txBody>
      </p:sp>
      <p:grpSp>
        <p:nvGrpSpPr>
          <p:cNvPr id="52228" name="组合 12">
            <a:extLst>
              <a:ext uri="{FF2B5EF4-FFF2-40B4-BE49-F238E27FC236}">
                <a16:creationId xmlns:a16="http://schemas.microsoft.com/office/drawing/2014/main" id="{CA05DEBF-651D-4FA8-8228-38227967384C}"/>
              </a:ext>
            </a:extLst>
          </p:cNvPr>
          <p:cNvGrpSpPr>
            <a:grpSpLocks/>
          </p:cNvGrpSpPr>
          <p:nvPr/>
        </p:nvGrpSpPr>
        <p:grpSpPr bwMode="auto">
          <a:xfrm>
            <a:off x="1125141" y="822846"/>
            <a:ext cx="6730603" cy="3974306"/>
            <a:chOff x="1500591" y="590573"/>
            <a:chExt cx="8973367" cy="5299381"/>
          </a:xfrm>
        </p:grpSpPr>
        <p:grpSp>
          <p:nvGrpSpPr>
            <p:cNvPr id="52229" name="组合 3">
              <a:extLst>
                <a:ext uri="{FF2B5EF4-FFF2-40B4-BE49-F238E27FC236}">
                  <a16:creationId xmlns:a16="http://schemas.microsoft.com/office/drawing/2014/main" id="{D4EF74D9-FA50-4C0A-B737-4B84656A38D4}"/>
                </a:ext>
              </a:extLst>
            </p:cNvPr>
            <p:cNvGrpSpPr>
              <a:grpSpLocks/>
            </p:cNvGrpSpPr>
            <p:nvPr/>
          </p:nvGrpSpPr>
          <p:grpSpPr bwMode="auto">
            <a:xfrm>
              <a:off x="1500591" y="590573"/>
              <a:ext cx="8412802" cy="5299381"/>
              <a:chOff x="88045" y="658813"/>
              <a:chExt cx="8412802" cy="5299381"/>
            </a:xfrm>
          </p:grpSpPr>
          <p:sp>
            <p:nvSpPr>
              <p:cNvPr id="52232" name="文本框 1">
                <a:extLst>
                  <a:ext uri="{FF2B5EF4-FFF2-40B4-BE49-F238E27FC236}">
                    <a16:creationId xmlns:a16="http://schemas.microsoft.com/office/drawing/2014/main" id="{8DABEEBD-0066-4D47-95F6-E7F5D9202843}"/>
                  </a:ext>
                </a:extLst>
              </p:cNvPr>
              <p:cNvSpPr txBox="1">
                <a:spLocks noChangeArrowheads="1"/>
              </p:cNvSpPr>
              <p:nvPr/>
            </p:nvSpPr>
            <p:spPr bwMode="auto">
              <a:xfrm>
                <a:off x="3138984" y="1897039"/>
                <a:ext cx="4503761" cy="492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zh-CN" sz="1800" b="1">
                    <a:solidFill>
                      <a:srgbClr val="FF0000"/>
                    </a:solidFill>
                    <a:latin typeface="黑体" panose="02010609060101010101" pitchFamily="49" charset="-122"/>
                    <a:ea typeface="黑体" panose="02010609060101010101" pitchFamily="49" charset="-122"/>
                  </a:rPr>
                  <a:t>RNA</a:t>
                </a:r>
                <a:r>
                  <a:rPr lang="zh-CN" altLang="en-US" sz="1800" b="1">
                    <a:solidFill>
                      <a:srgbClr val="FF0000"/>
                    </a:solidFill>
                    <a:latin typeface="黑体" panose="02010609060101010101" pitchFamily="49" charset="-122"/>
                    <a:ea typeface="黑体" panose="02010609060101010101" pitchFamily="49" charset="-122"/>
                  </a:rPr>
                  <a:t>聚合酶全酶（</a:t>
                </a:r>
                <a:r>
                  <a:rPr lang="en-US" altLang="zh-CN" sz="1800" b="1">
                    <a:solidFill>
                      <a:srgbClr val="FF0000"/>
                    </a:solidFill>
                    <a:latin typeface="黑体" panose="02010609060101010101" pitchFamily="49" charset="-122"/>
                    <a:ea typeface="黑体" panose="02010609060101010101" pitchFamily="49" charset="-122"/>
                  </a:rPr>
                  <a:t>Holoenzyme</a:t>
                </a:r>
                <a:r>
                  <a:rPr lang="zh-CN" altLang="en-US" sz="1800" b="1">
                    <a:solidFill>
                      <a:srgbClr val="FF0000"/>
                    </a:solidFill>
                    <a:latin typeface="黑体" panose="02010609060101010101" pitchFamily="49" charset="-122"/>
                    <a:ea typeface="黑体" panose="02010609060101010101" pitchFamily="49" charset="-122"/>
                  </a:rPr>
                  <a:t>）</a:t>
                </a:r>
              </a:p>
            </p:txBody>
          </p:sp>
          <p:sp>
            <p:nvSpPr>
              <p:cNvPr id="3" name="左大括号 2">
                <a:extLst>
                  <a:ext uri="{FF2B5EF4-FFF2-40B4-BE49-F238E27FC236}">
                    <a16:creationId xmlns:a16="http://schemas.microsoft.com/office/drawing/2014/main" id="{9A4490F1-2B01-4201-BACD-751365C21795}"/>
                  </a:ext>
                </a:extLst>
              </p:cNvPr>
              <p:cNvSpPr/>
              <p:nvPr/>
            </p:nvSpPr>
            <p:spPr>
              <a:xfrm>
                <a:off x="5138380" y="658813"/>
                <a:ext cx="504967" cy="4108440"/>
              </a:xfrm>
              <a:prstGeom prst="leftBrace">
                <a:avLst>
                  <a:gd name="adj1" fmla="val 123002"/>
                  <a:gd name="adj2" fmla="val 50683"/>
                </a:avLst>
              </a:prstGeom>
              <a:ln w="34925">
                <a:solidFill>
                  <a:schemeClr val="tx1"/>
                </a:solidFill>
              </a:ln>
              <a:scene3d>
                <a:camera prst="orthographicFront">
                  <a:rot lat="0" lon="0" rev="16200000"/>
                </a:camera>
                <a:lightRig rig="threePt" dir="t"/>
              </a:scene3d>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zh-CN" altLang="en-US"/>
              </a:p>
            </p:txBody>
          </p:sp>
          <p:sp>
            <p:nvSpPr>
              <p:cNvPr id="52234" name="文本框 5">
                <a:extLst>
                  <a:ext uri="{FF2B5EF4-FFF2-40B4-BE49-F238E27FC236}">
                    <a16:creationId xmlns:a16="http://schemas.microsoft.com/office/drawing/2014/main" id="{F8D2BE7A-1F16-43BF-B4C6-C7BF1F9F62E5}"/>
                  </a:ext>
                </a:extLst>
              </p:cNvPr>
              <p:cNvSpPr txBox="1">
                <a:spLocks noChangeArrowheads="1"/>
              </p:cNvSpPr>
              <p:nvPr/>
            </p:nvSpPr>
            <p:spPr bwMode="auto">
              <a:xfrm>
                <a:off x="1574079" y="2988888"/>
                <a:ext cx="4503761" cy="492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zh-CN" altLang="en-US" sz="1800" b="1">
                    <a:solidFill>
                      <a:srgbClr val="FF0000"/>
                    </a:solidFill>
                    <a:latin typeface="黑体" panose="02010609060101010101" pitchFamily="49" charset="-122"/>
                    <a:ea typeface="黑体" panose="02010609060101010101" pitchFamily="49" charset="-122"/>
                  </a:rPr>
                  <a:t>核心酶（</a:t>
                </a:r>
                <a:r>
                  <a:rPr lang="en-US" altLang="zh-CN" sz="1800" b="1">
                    <a:solidFill>
                      <a:srgbClr val="FF0000"/>
                    </a:solidFill>
                    <a:latin typeface="黑体" panose="02010609060101010101" pitchFamily="49" charset="-122"/>
                    <a:ea typeface="黑体" panose="02010609060101010101" pitchFamily="49" charset="-122"/>
                  </a:rPr>
                  <a:t>Core enzyme</a:t>
                </a:r>
                <a:r>
                  <a:rPr lang="zh-CN" altLang="en-US" sz="1800" b="1">
                    <a:solidFill>
                      <a:srgbClr val="FF0000"/>
                    </a:solidFill>
                    <a:latin typeface="黑体" panose="02010609060101010101" pitchFamily="49" charset="-122"/>
                    <a:ea typeface="黑体" panose="02010609060101010101" pitchFamily="49" charset="-122"/>
                  </a:rPr>
                  <a:t>）</a:t>
                </a:r>
              </a:p>
            </p:txBody>
          </p:sp>
          <p:sp>
            <p:nvSpPr>
              <p:cNvPr id="52235" name="文本框 6">
                <a:extLst>
                  <a:ext uri="{FF2B5EF4-FFF2-40B4-BE49-F238E27FC236}">
                    <a16:creationId xmlns:a16="http://schemas.microsoft.com/office/drawing/2014/main" id="{23D4025A-85B4-42A1-923F-16FD7D1AF7D7}"/>
                  </a:ext>
                </a:extLst>
              </p:cNvPr>
              <p:cNvSpPr txBox="1">
                <a:spLocks noChangeArrowheads="1"/>
              </p:cNvSpPr>
              <p:nvPr/>
            </p:nvSpPr>
            <p:spPr bwMode="auto">
              <a:xfrm>
                <a:off x="6784638" y="2988888"/>
                <a:ext cx="1716209" cy="492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zh-CN" sz="1800" b="1">
                    <a:solidFill>
                      <a:srgbClr val="FF0000"/>
                    </a:solidFill>
                    <a:ea typeface="宋体" panose="02010600030101010101" pitchFamily="2" charset="-122"/>
                  </a:rPr>
                  <a:t>1</a:t>
                </a:r>
                <a:r>
                  <a:rPr lang="zh-CN" altLang="en-US" sz="1800" b="1">
                    <a:solidFill>
                      <a:srgbClr val="FF0000"/>
                    </a:solidFill>
                    <a:ea typeface="宋体" panose="02010600030101010101" pitchFamily="2" charset="-122"/>
                  </a:rPr>
                  <a:t>个</a:t>
                </a:r>
                <a:r>
                  <a:rPr lang="en-US" altLang="zh-CN" sz="1800" b="1">
                    <a:solidFill>
                      <a:srgbClr val="FF0000"/>
                    </a:solidFill>
                    <a:ea typeface="宋体" panose="02010600030101010101" pitchFamily="2" charset="-122"/>
                  </a:rPr>
                  <a:t>σ </a:t>
                </a:r>
                <a:r>
                  <a:rPr lang="zh-CN" altLang="en-US" sz="1800" b="1">
                    <a:solidFill>
                      <a:srgbClr val="FF0000"/>
                    </a:solidFill>
                    <a:latin typeface="黑体" panose="02010609060101010101" pitchFamily="49" charset="-122"/>
                    <a:ea typeface="黑体" panose="02010609060101010101" pitchFamily="49" charset="-122"/>
                  </a:rPr>
                  <a:t>因子</a:t>
                </a:r>
              </a:p>
            </p:txBody>
          </p:sp>
          <p:sp>
            <p:nvSpPr>
              <p:cNvPr id="8" name="左大括号 7">
                <a:extLst>
                  <a:ext uri="{FF2B5EF4-FFF2-40B4-BE49-F238E27FC236}">
                    <a16:creationId xmlns:a16="http://schemas.microsoft.com/office/drawing/2014/main" id="{62BB1547-F809-46D4-9BFD-961EC7FCD2B9}"/>
                  </a:ext>
                </a:extLst>
              </p:cNvPr>
              <p:cNvSpPr/>
              <p:nvPr/>
            </p:nvSpPr>
            <p:spPr>
              <a:xfrm>
                <a:off x="2752646" y="1661251"/>
                <a:ext cx="542367" cy="4296943"/>
              </a:xfrm>
              <a:prstGeom prst="leftBrace">
                <a:avLst>
                  <a:gd name="adj1" fmla="val 123002"/>
                  <a:gd name="adj2" fmla="val 50683"/>
                </a:avLst>
              </a:prstGeom>
              <a:ln w="34925">
                <a:solidFill>
                  <a:schemeClr val="tx1"/>
                </a:solidFill>
              </a:ln>
              <a:scene3d>
                <a:camera prst="orthographicFront">
                  <a:rot lat="0" lon="0" rev="16200000"/>
                </a:camera>
                <a:lightRig rig="threePt" dir="t"/>
              </a:scene3d>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zh-CN" altLang="en-US"/>
              </a:p>
            </p:txBody>
          </p:sp>
          <p:sp>
            <p:nvSpPr>
              <p:cNvPr id="52237" name="文本框 8">
                <a:extLst>
                  <a:ext uri="{FF2B5EF4-FFF2-40B4-BE49-F238E27FC236}">
                    <a16:creationId xmlns:a16="http://schemas.microsoft.com/office/drawing/2014/main" id="{3B30DAA9-A86E-415C-AC08-098CAEFD76D8}"/>
                  </a:ext>
                </a:extLst>
              </p:cNvPr>
              <p:cNvSpPr txBox="1">
                <a:spLocks noChangeArrowheads="1"/>
              </p:cNvSpPr>
              <p:nvPr/>
            </p:nvSpPr>
            <p:spPr bwMode="auto">
              <a:xfrm>
                <a:off x="88045" y="4155800"/>
                <a:ext cx="1716209" cy="492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zh-CN" sz="1800" b="1">
                    <a:solidFill>
                      <a:srgbClr val="FF0000"/>
                    </a:solidFill>
                    <a:ea typeface="宋体" panose="02010600030101010101" pitchFamily="2" charset="-122"/>
                  </a:rPr>
                  <a:t>2</a:t>
                </a:r>
                <a:r>
                  <a:rPr lang="zh-CN" altLang="en-US" sz="1800" b="1">
                    <a:solidFill>
                      <a:srgbClr val="FF0000"/>
                    </a:solidFill>
                    <a:ea typeface="宋体" panose="02010600030101010101" pitchFamily="2" charset="-122"/>
                  </a:rPr>
                  <a:t>个</a:t>
                </a:r>
                <a:r>
                  <a:rPr lang="el-GR" altLang="zh-CN" sz="1800" b="1">
                    <a:solidFill>
                      <a:srgbClr val="FF0000"/>
                    </a:solidFill>
                    <a:ea typeface="宋体" panose="02010600030101010101" pitchFamily="2" charset="-122"/>
                  </a:rPr>
                  <a:t>α</a:t>
                </a:r>
                <a:r>
                  <a:rPr lang="en-US" altLang="zh-CN" sz="1800" b="1">
                    <a:solidFill>
                      <a:srgbClr val="FF0000"/>
                    </a:solidFill>
                    <a:ea typeface="宋体" panose="02010600030101010101" pitchFamily="2" charset="-122"/>
                  </a:rPr>
                  <a:t> </a:t>
                </a:r>
                <a:r>
                  <a:rPr lang="zh-CN" altLang="en-US" sz="1800" b="1">
                    <a:solidFill>
                      <a:srgbClr val="FF0000"/>
                    </a:solidFill>
                    <a:latin typeface="黑体" panose="02010609060101010101" pitchFamily="49" charset="-122"/>
                    <a:ea typeface="黑体" panose="02010609060101010101" pitchFamily="49" charset="-122"/>
                  </a:rPr>
                  <a:t>因子</a:t>
                </a:r>
              </a:p>
            </p:txBody>
          </p:sp>
          <p:sp>
            <p:nvSpPr>
              <p:cNvPr id="52238" name="文本框 9">
                <a:extLst>
                  <a:ext uri="{FF2B5EF4-FFF2-40B4-BE49-F238E27FC236}">
                    <a16:creationId xmlns:a16="http://schemas.microsoft.com/office/drawing/2014/main" id="{C13766CE-04C9-41CC-9382-5F4EFC947733}"/>
                  </a:ext>
                </a:extLst>
              </p:cNvPr>
              <p:cNvSpPr txBox="1">
                <a:spLocks noChangeArrowheads="1"/>
              </p:cNvSpPr>
              <p:nvPr/>
            </p:nvSpPr>
            <p:spPr bwMode="auto">
              <a:xfrm>
                <a:off x="2153778" y="4142569"/>
                <a:ext cx="1716209" cy="492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zh-CN" sz="1800" b="1">
                    <a:solidFill>
                      <a:srgbClr val="FF0000"/>
                    </a:solidFill>
                    <a:ea typeface="宋体" panose="02010600030101010101" pitchFamily="2" charset="-122"/>
                  </a:rPr>
                  <a:t>1</a:t>
                </a:r>
                <a:r>
                  <a:rPr lang="zh-CN" altLang="en-US" sz="1800" b="1">
                    <a:solidFill>
                      <a:srgbClr val="FF0000"/>
                    </a:solidFill>
                    <a:ea typeface="宋体" panose="02010600030101010101" pitchFamily="2" charset="-122"/>
                  </a:rPr>
                  <a:t>个</a:t>
                </a:r>
                <a:r>
                  <a:rPr lang="el-GR" altLang="zh-CN" sz="1800" b="1">
                    <a:solidFill>
                      <a:srgbClr val="FF0000"/>
                    </a:solidFill>
                    <a:ea typeface="宋体" panose="02010600030101010101" pitchFamily="2" charset="-122"/>
                  </a:rPr>
                  <a:t>β</a:t>
                </a:r>
                <a:r>
                  <a:rPr lang="en-US" altLang="zh-CN" sz="1800" b="1">
                    <a:solidFill>
                      <a:srgbClr val="FF0000"/>
                    </a:solidFill>
                    <a:ea typeface="宋体" panose="02010600030101010101" pitchFamily="2" charset="-122"/>
                  </a:rPr>
                  <a:t> </a:t>
                </a:r>
                <a:r>
                  <a:rPr lang="zh-CN" altLang="en-US" sz="1800" b="1">
                    <a:solidFill>
                      <a:srgbClr val="FF0000"/>
                    </a:solidFill>
                    <a:latin typeface="黑体" panose="02010609060101010101" pitchFamily="49" charset="-122"/>
                    <a:ea typeface="黑体" panose="02010609060101010101" pitchFamily="49" charset="-122"/>
                  </a:rPr>
                  <a:t>因子</a:t>
                </a:r>
              </a:p>
            </p:txBody>
          </p:sp>
          <p:sp>
            <p:nvSpPr>
              <p:cNvPr id="52239" name="文本框 10">
                <a:extLst>
                  <a:ext uri="{FF2B5EF4-FFF2-40B4-BE49-F238E27FC236}">
                    <a16:creationId xmlns:a16="http://schemas.microsoft.com/office/drawing/2014/main" id="{6555268E-C369-4188-8468-AEE986790116}"/>
                  </a:ext>
                </a:extLst>
              </p:cNvPr>
              <p:cNvSpPr txBox="1">
                <a:spLocks noChangeArrowheads="1"/>
              </p:cNvSpPr>
              <p:nvPr/>
            </p:nvSpPr>
            <p:spPr bwMode="auto">
              <a:xfrm>
                <a:off x="4153117" y="4159983"/>
                <a:ext cx="1882141" cy="492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zh-CN" sz="1800" b="1">
                    <a:solidFill>
                      <a:srgbClr val="FF0000"/>
                    </a:solidFill>
                    <a:ea typeface="宋体" panose="02010600030101010101" pitchFamily="2" charset="-122"/>
                  </a:rPr>
                  <a:t>1</a:t>
                </a:r>
                <a:r>
                  <a:rPr lang="zh-CN" altLang="en-US" sz="1800" b="1">
                    <a:solidFill>
                      <a:srgbClr val="FF0000"/>
                    </a:solidFill>
                    <a:ea typeface="宋体" panose="02010600030101010101" pitchFamily="2" charset="-122"/>
                  </a:rPr>
                  <a:t>个</a:t>
                </a:r>
                <a:r>
                  <a:rPr lang="el-GR" altLang="zh-CN" sz="1800" b="1">
                    <a:solidFill>
                      <a:srgbClr val="FF0000"/>
                    </a:solidFill>
                    <a:ea typeface="宋体" panose="02010600030101010101" pitchFamily="2" charset="-122"/>
                  </a:rPr>
                  <a:t>β</a:t>
                </a:r>
                <a:r>
                  <a:rPr lang="zh-CN" altLang="en-US" sz="1800" b="1">
                    <a:solidFill>
                      <a:srgbClr val="FF0000"/>
                    </a:solidFill>
                    <a:latin typeface="黑体" panose="02010609060101010101" pitchFamily="49" charset="-122"/>
                    <a:ea typeface="黑体" panose="02010609060101010101" pitchFamily="49" charset="-122"/>
                  </a:rPr>
                  <a:t>’因子</a:t>
                </a:r>
              </a:p>
            </p:txBody>
          </p:sp>
        </p:grpSp>
        <p:pic>
          <p:nvPicPr>
            <p:cNvPr id="52230" name="图片 4">
              <a:extLst>
                <a:ext uri="{FF2B5EF4-FFF2-40B4-BE49-F238E27FC236}">
                  <a16:creationId xmlns:a16="http://schemas.microsoft.com/office/drawing/2014/main" id="{81A8C67D-FFC0-4B43-9DDF-295A9D383C0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60684" y="2247640"/>
              <a:ext cx="1504141" cy="1476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1" name="图片 11">
              <a:extLst>
                <a:ext uri="{FF2B5EF4-FFF2-40B4-BE49-F238E27FC236}">
                  <a16:creationId xmlns:a16="http://schemas.microsoft.com/office/drawing/2014/main" id="{678B3DD2-BAF5-49AB-84EA-9A33649650F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049780" y="1379493"/>
              <a:ext cx="1424178" cy="149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标题 1">
            <a:extLst>
              <a:ext uri="{FF2B5EF4-FFF2-40B4-BE49-F238E27FC236}">
                <a16:creationId xmlns:a16="http://schemas.microsoft.com/office/drawing/2014/main" id="{CD9B4264-D8B5-4FA3-9EFE-33ADF39E420F}"/>
              </a:ext>
            </a:extLst>
          </p:cNvPr>
          <p:cNvSpPr>
            <a:spLocks noGrp="1"/>
          </p:cNvSpPr>
          <p:nvPr>
            <p:ph type="title"/>
          </p:nvPr>
        </p:nvSpPr>
        <p:spPr>
          <a:xfrm>
            <a:off x="726501" y="116632"/>
            <a:ext cx="7524750" cy="609600"/>
          </a:xfrm>
        </p:spPr>
        <p:txBody>
          <a:bodyPr/>
          <a:lstStyle/>
          <a:p>
            <a:pPr algn="ctr"/>
            <a:r>
              <a:rPr kumimoji="1" lang="en-US" altLang="zh-CN" sz="3200" kern="1200"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RNA</a:t>
            </a:r>
            <a:r>
              <a:rPr kumimoji="1" lang="zh-CN" altLang="en-US" sz="3200" kern="1200"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聚合酶全酶</a:t>
            </a:r>
          </a:p>
        </p:txBody>
      </p:sp>
      <p:pic>
        <p:nvPicPr>
          <p:cNvPr id="54307" name="图片 5">
            <a:extLst>
              <a:ext uri="{FF2B5EF4-FFF2-40B4-BE49-F238E27FC236}">
                <a16:creationId xmlns:a16="http://schemas.microsoft.com/office/drawing/2014/main" id="{A5EB7747-0071-4B26-9E32-AE7E2CA5178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1340768"/>
            <a:ext cx="5450376" cy="466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F4F69A18-4B6B-4C7A-AD6D-B2DAC6100865}"/>
              </a:ext>
            </a:extLst>
          </p:cNvPr>
          <p:cNvSpPr>
            <a:spLocks noGrp="1" noChangeArrowheads="1"/>
          </p:cNvSpPr>
          <p:nvPr>
            <p:ph type="title"/>
          </p:nvPr>
        </p:nvSpPr>
        <p:spPr>
          <a:xfrm>
            <a:off x="285750" y="1285875"/>
            <a:ext cx="8229600" cy="519113"/>
          </a:xfrm>
        </p:spPr>
        <p:txBody>
          <a:bodyPr anchor="t">
            <a:spAutoFit/>
          </a:bodyPr>
          <a:lstStyle/>
          <a:p>
            <a:pPr indent="355600">
              <a:spcBef>
                <a:spcPct val="50000"/>
              </a:spcBef>
              <a:buSzPct val="80000"/>
              <a:buFont typeface="Wingdings" pitchFamily="2" charset="2"/>
              <a:buChar char="n"/>
              <a:defRPr/>
            </a:pPr>
            <a:r>
              <a:rPr kumimoji="1" lang="zh-CN" altLang="en-US" dirty="0">
                <a:solidFill>
                  <a:schemeClr val="accent1">
                    <a:lumMod val="75000"/>
                  </a:schemeClr>
                </a:solidFill>
                <a:latin typeface="微软雅黑" panose="020B0503020204020204" pitchFamily="34" charset="-122"/>
                <a:ea typeface="微软雅黑" panose="020B0503020204020204" pitchFamily="34" charset="-122"/>
                <a:cs typeface="Times New Roman" pitchFamily="18" charset="0"/>
              </a:rPr>
              <a:t>在生物界，</a:t>
            </a:r>
            <a:r>
              <a:rPr kumimoji="1" lang="en-US" altLang="zh-CN" dirty="0">
                <a:solidFill>
                  <a:schemeClr val="accent1">
                    <a:lumMod val="75000"/>
                  </a:schemeClr>
                </a:solidFill>
                <a:latin typeface="微软雅黑" panose="020B0503020204020204" pitchFamily="34" charset="-122"/>
                <a:ea typeface="微软雅黑" panose="020B0503020204020204" pitchFamily="34" charset="-122"/>
                <a:cs typeface="Times New Roman" pitchFamily="18" charset="0"/>
              </a:rPr>
              <a:t>RNA</a:t>
            </a:r>
            <a:r>
              <a:rPr kumimoji="1" lang="zh-CN" altLang="en-US" dirty="0">
                <a:solidFill>
                  <a:schemeClr val="accent1">
                    <a:lumMod val="75000"/>
                  </a:schemeClr>
                </a:solidFill>
                <a:latin typeface="微软雅黑" panose="020B0503020204020204" pitchFamily="34" charset="-122"/>
                <a:ea typeface="微软雅黑" panose="020B0503020204020204" pitchFamily="34" charset="-122"/>
                <a:cs typeface="Times New Roman" pitchFamily="18" charset="0"/>
              </a:rPr>
              <a:t>合成有两种方式：</a:t>
            </a:r>
          </a:p>
        </p:txBody>
      </p:sp>
      <p:sp>
        <p:nvSpPr>
          <p:cNvPr id="145411" name="Rectangle 3">
            <a:extLst>
              <a:ext uri="{FF2B5EF4-FFF2-40B4-BE49-F238E27FC236}">
                <a16:creationId xmlns:a16="http://schemas.microsoft.com/office/drawing/2014/main" id="{A459D9AB-3298-4D70-AFD7-EB109052399B}"/>
              </a:ext>
            </a:extLst>
          </p:cNvPr>
          <p:cNvSpPr>
            <a:spLocks noGrp="1" noChangeArrowheads="1"/>
          </p:cNvSpPr>
          <p:nvPr>
            <p:ph type="body" idx="1"/>
          </p:nvPr>
        </p:nvSpPr>
        <p:spPr>
          <a:xfrm>
            <a:off x="714375" y="2000250"/>
            <a:ext cx="8001000" cy="3829050"/>
          </a:xfrm>
        </p:spPr>
        <p:txBody>
          <a:bodyPr/>
          <a:lstStyle/>
          <a:p>
            <a:pPr>
              <a:lnSpc>
                <a:spcPct val="130000"/>
              </a:lnSpc>
              <a:spcBef>
                <a:spcPts val="1200"/>
              </a:spcBef>
            </a:pPr>
            <a:r>
              <a:rPr lang="en-US" altLang="zh-CN"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 </a:t>
            </a:r>
            <a:r>
              <a:rPr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一是</a:t>
            </a:r>
            <a:r>
              <a:rPr lang="en-US" altLang="zh-CN"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DNA</a:t>
            </a:r>
            <a:r>
              <a:rPr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指导的</a:t>
            </a:r>
            <a:r>
              <a:rPr lang="en-US" altLang="zh-CN"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RNA</a:t>
            </a:r>
            <a:r>
              <a:rPr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合成，也叫转录，此为生物体内的主要合成方式，也是</a:t>
            </a:r>
            <a:r>
              <a:rPr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本节介绍的主要内容</a:t>
            </a:r>
            <a:r>
              <a:rPr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a:t>
            </a:r>
          </a:p>
          <a:p>
            <a:pPr>
              <a:lnSpc>
                <a:spcPct val="130000"/>
              </a:lnSpc>
              <a:spcBef>
                <a:spcPts val="1200"/>
              </a:spcBef>
            </a:pPr>
            <a:r>
              <a:rPr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另一种是</a:t>
            </a:r>
            <a:r>
              <a:rPr lang="en-US" altLang="zh-CN"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RNA</a:t>
            </a:r>
            <a:r>
              <a:rPr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指导的</a:t>
            </a:r>
            <a:r>
              <a:rPr lang="en-US" altLang="zh-CN"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RNA</a:t>
            </a:r>
            <a:r>
              <a:rPr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合成，也叫</a:t>
            </a:r>
            <a:r>
              <a:rPr lang="en-US" altLang="zh-CN"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RNA</a:t>
            </a:r>
            <a:r>
              <a:rPr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复制</a:t>
            </a:r>
            <a:r>
              <a:rPr lang="en-US" altLang="zh-CN"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 </a:t>
            </a:r>
            <a:r>
              <a:rPr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由</a:t>
            </a:r>
            <a:r>
              <a:rPr lang="en-US" altLang="zh-CN"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RNA</a:t>
            </a:r>
            <a:r>
              <a:rPr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依赖的</a:t>
            </a:r>
            <a:r>
              <a:rPr lang="en-US" altLang="zh-CN"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RNA</a:t>
            </a:r>
            <a:r>
              <a:rPr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聚合酶催化，常见于病毒，是逆转录病毒以外的</a:t>
            </a:r>
            <a:r>
              <a:rPr lang="en-US" altLang="zh-CN"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RNA</a:t>
            </a:r>
            <a:r>
              <a:rPr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病毒在宿主细胞以病毒的单链</a:t>
            </a:r>
            <a:r>
              <a:rPr lang="en-US" altLang="zh-CN"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RNA</a:t>
            </a:r>
            <a:r>
              <a:rPr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为模板合成</a:t>
            </a:r>
            <a:r>
              <a:rPr lang="en-US" altLang="zh-CN"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RNA</a:t>
            </a:r>
            <a:r>
              <a:rPr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的方式。 </a:t>
            </a:r>
          </a:p>
        </p:txBody>
      </p:sp>
      <p:sp>
        <p:nvSpPr>
          <p:cNvPr id="4" name="矩形 3">
            <a:extLst>
              <a:ext uri="{FF2B5EF4-FFF2-40B4-BE49-F238E27FC236}">
                <a16:creationId xmlns:a16="http://schemas.microsoft.com/office/drawing/2014/main" id="{A4F094DE-BE63-40F2-8279-6F8EA05C6B3D}"/>
              </a:ext>
            </a:extLst>
          </p:cNvPr>
          <p:cNvSpPr/>
          <p:nvPr/>
        </p:nvSpPr>
        <p:spPr>
          <a:xfrm>
            <a:off x="259110" y="28400"/>
            <a:ext cx="6572264" cy="707886"/>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zh-CN" altLang="en-US" sz="4000" b="1" dirty="0">
                <a:ln w="11430"/>
                <a:solidFill>
                  <a:schemeClr val="accent1"/>
                </a:solidFill>
                <a:latin typeface="Arial" panose="020B0604020202020204" pitchFamily="34" charset="0"/>
                <a:ea typeface="微软雅黑" panose="020B0503020204020204" pitchFamily="34" charset="-122"/>
                <a:cs typeface="Arial" panose="020B0604020202020204" pitchFamily="34" charset="0"/>
              </a:rPr>
              <a:t>三、</a:t>
            </a:r>
            <a:r>
              <a:rPr lang="en-US" altLang="zh-CN" sz="4000" b="1" dirty="0">
                <a:ln w="11430"/>
                <a:solidFill>
                  <a:schemeClr val="accent1"/>
                </a:solidFill>
                <a:latin typeface="Arial" panose="020B0604020202020204" pitchFamily="34" charset="0"/>
                <a:ea typeface="微软雅黑" panose="020B0503020204020204" pitchFamily="34" charset="-122"/>
                <a:cs typeface="Arial" panose="020B0604020202020204" pitchFamily="34" charset="0"/>
              </a:rPr>
              <a:t>RNA</a:t>
            </a:r>
            <a:r>
              <a:rPr lang="zh-CN" altLang="en-US" sz="4000" b="1" dirty="0">
                <a:ln w="11430"/>
                <a:solidFill>
                  <a:schemeClr val="accent1"/>
                </a:solidFill>
                <a:latin typeface="Arial" panose="020B0604020202020204" pitchFamily="34" charset="0"/>
                <a:ea typeface="微软雅黑" panose="020B0503020204020204" pitchFamily="34" charset="-122"/>
                <a:cs typeface="Arial" panose="020B0604020202020204" pitchFamily="34" charset="0"/>
              </a:rPr>
              <a:t>的合成（转录）</a:t>
            </a:r>
            <a:endParaRPr lang="en-US" altLang="zh-CN" sz="4000" b="1" dirty="0">
              <a:ln w="11430"/>
              <a:solidFill>
                <a:schemeClr val="accent1"/>
              </a:solidFill>
              <a:latin typeface="Arial" panose="020B0604020202020204" pitchFamily="34" charset="0"/>
              <a:ea typeface="微软雅黑" panose="020B0503020204020204" pitchFamily="34" charset="-122"/>
              <a:cs typeface="Arial" panose="020B0604020202020204" pitchFamily="34" charset="0"/>
            </a:endParaRPr>
          </a:p>
        </p:txBody>
      </p:sp>
      <p:sp>
        <p:nvSpPr>
          <p:cNvPr id="2" name="灯片编号占位符 1">
            <a:extLst>
              <a:ext uri="{FF2B5EF4-FFF2-40B4-BE49-F238E27FC236}">
                <a16:creationId xmlns:a16="http://schemas.microsoft.com/office/drawing/2014/main" id="{8A124BC3-5A8D-420D-ABD0-61C6C66E03BD}"/>
              </a:ext>
            </a:extLst>
          </p:cNvPr>
          <p:cNvSpPr>
            <a:spLocks noGrp="1"/>
          </p:cNvSpPr>
          <p:nvPr>
            <p:ph type="sldNum" sz="quarter" idx="4"/>
          </p:nvPr>
        </p:nvSpPr>
        <p:spPr/>
        <p:txBody>
          <a:bodyPr/>
          <a:lstStyle/>
          <a:p>
            <a:pPr>
              <a:defRPr/>
            </a:pPr>
            <a:fld id="{47650FDF-55A6-48C1-B389-FC790182308D}" type="slidenum">
              <a:rPr lang="zh-CN" altLang="en-US" smtClean="0"/>
              <a:pPr>
                <a:defRPr/>
              </a:pPr>
              <a:t>2</a:t>
            </a:fld>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5411">
                                            <p:txEl>
                                              <p:pRg st="0" end="0"/>
                                            </p:txEl>
                                          </p:spTgt>
                                        </p:tgtEl>
                                        <p:attrNameLst>
                                          <p:attrName>style.visibility</p:attrName>
                                        </p:attrNameLst>
                                      </p:cBhvr>
                                      <p:to>
                                        <p:strVal val="visible"/>
                                      </p:to>
                                    </p:set>
                                    <p:animEffect transition="in" filter="blinds(horizontal)">
                                      <p:cBhvr>
                                        <p:cTn id="7" dur="500"/>
                                        <p:tgtEl>
                                          <p:spTgt spid="14541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45411">
                                            <p:txEl>
                                              <p:pRg st="1" end="1"/>
                                            </p:txEl>
                                          </p:spTgt>
                                        </p:tgtEl>
                                        <p:attrNameLst>
                                          <p:attrName>style.visibility</p:attrName>
                                        </p:attrNameLst>
                                      </p:cBhvr>
                                      <p:to>
                                        <p:strVal val="visible"/>
                                      </p:to>
                                    </p:set>
                                    <p:animEffect transition="in" filter="blinds(horizontal)">
                                      <p:cBhvr>
                                        <p:cTn id="12" dur="500"/>
                                        <p:tgtEl>
                                          <p:spTgt spid="1454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11"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E2BAD327-174A-40BF-B99A-D78D32CBC4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60" y="1699963"/>
            <a:ext cx="5103710" cy="4521981"/>
          </a:xfrm>
          <a:prstGeom prst="rect">
            <a:avLst/>
          </a:prstGeom>
        </p:spPr>
      </p:pic>
      <p:sp>
        <p:nvSpPr>
          <p:cNvPr id="3" name="Rectangle 1024">
            <a:extLst>
              <a:ext uri="{FF2B5EF4-FFF2-40B4-BE49-F238E27FC236}">
                <a16:creationId xmlns:a16="http://schemas.microsoft.com/office/drawing/2014/main" id="{6261A076-5AAE-4C9E-914C-1A0771F9B531}"/>
              </a:ext>
            </a:extLst>
          </p:cNvPr>
          <p:cNvSpPr>
            <a:spLocks noChangeArrowheads="1"/>
          </p:cNvSpPr>
          <p:nvPr/>
        </p:nvSpPr>
        <p:spPr bwMode="auto">
          <a:xfrm>
            <a:off x="413709" y="188640"/>
            <a:ext cx="4392613" cy="646331"/>
          </a:xfrm>
          <a:prstGeom prst="rect">
            <a:avLst/>
          </a:prstGeom>
          <a:noFill/>
          <a:ln w="9525" algn="ctr">
            <a:noFill/>
            <a:miter lim="800000"/>
            <a:headEnd/>
            <a:tailEnd/>
          </a:ln>
          <a:effectLst/>
        </p:spPr>
        <p:txBody>
          <a:bodyPr>
            <a:spAutoFit/>
          </a:bodyPr>
          <a:lstStyle/>
          <a:p>
            <a:pPr marL="571500" indent="-571500">
              <a:spcBef>
                <a:spcPct val="50000"/>
              </a:spcBef>
              <a:buSzPct val="80000"/>
              <a:buFont typeface="Wingdings" panose="05000000000000000000" pitchFamily="2" charset="2"/>
              <a:buChar char="Ø"/>
              <a:defRPr/>
            </a:pPr>
            <a:r>
              <a:rPr kumimoji="1" lang="zh-CN" altLang="en-US" sz="3600" b="1"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转录起始</a:t>
            </a:r>
          </a:p>
        </p:txBody>
      </p:sp>
      <p:sp>
        <p:nvSpPr>
          <p:cNvPr id="8" name="Rectangle 1024">
            <a:extLst>
              <a:ext uri="{FF2B5EF4-FFF2-40B4-BE49-F238E27FC236}">
                <a16:creationId xmlns:a16="http://schemas.microsoft.com/office/drawing/2014/main" id="{3134062D-7217-4A25-BF75-1E9B6D36D7FC}"/>
              </a:ext>
            </a:extLst>
          </p:cNvPr>
          <p:cNvSpPr>
            <a:spLocks noChangeArrowheads="1"/>
          </p:cNvSpPr>
          <p:nvPr/>
        </p:nvSpPr>
        <p:spPr bwMode="auto">
          <a:xfrm>
            <a:off x="899592" y="980728"/>
            <a:ext cx="6264696" cy="584775"/>
          </a:xfrm>
          <a:prstGeom prst="rect">
            <a:avLst/>
          </a:prstGeom>
          <a:noFill/>
          <a:ln w="9525" algn="ctr">
            <a:noFill/>
            <a:miter lim="800000"/>
            <a:headEnd/>
            <a:tailEnd/>
          </a:ln>
          <a:effectLst/>
        </p:spPr>
        <p:txBody>
          <a:bodyPr wrap="square">
            <a:spAutoFit/>
          </a:bodyPr>
          <a:lstStyle/>
          <a:p>
            <a:pPr>
              <a:spcBef>
                <a:spcPct val="50000"/>
              </a:spcBef>
              <a:buSzPct val="80000"/>
              <a:defRPr/>
            </a:pPr>
            <a:r>
              <a:rPr kumimoji="1" lang="en-US" altLang="zh-CN" sz="3200" b="1"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2. </a:t>
            </a:r>
            <a:r>
              <a:rPr kumimoji="1" lang="zh-CN" altLang="en-US" sz="3200" b="1"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转录泡形成</a:t>
            </a:r>
          </a:p>
        </p:txBody>
      </p:sp>
      <p:sp>
        <p:nvSpPr>
          <p:cNvPr id="12" name="Rectangle 4">
            <a:extLst>
              <a:ext uri="{FF2B5EF4-FFF2-40B4-BE49-F238E27FC236}">
                <a16:creationId xmlns:a16="http://schemas.microsoft.com/office/drawing/2014/main" id="{0BCD6BB9-0CED-4456-BCAE-11717DFE91F2}"/>
              </a:ext>
            </a:extLst>
          </p:cNvPr>
          <p:cNvSpPr>
            <a:spLocks noChangeArrowheads="1"/>
          </p:cNvSpPr>
          <p:nvPr/>
        </p:nvSpPr>
        <p:spPr bwMode="auto">
          <a:xfrm>
            <a:off x="5255824" y="1988840"/>
            <a:ext cx="3888432" cy="3900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lnSpc>
                <a:spcPct val="150000"/>
              </a:lnSpc>
            </a:pP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RNA</a:t>
            </a: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聚合酶全酶与启动子结合后，引起</a:t>
            </a: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-11</a:t>
            </a: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至</a:t>
            </a: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+3</a:t>
            </a: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区域的</a:t>
            </a: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DNA</a:t>
            </a: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发生解旋，形成一个转录泡。转录泡的形成标志着转录起始复合体由闭合复合体转换为开放复合体（</a:t>
            </a: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DNA</a:t>
            </a: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双链解链了）。</a:t>
            </a:r>
          </a:p>
        </p:txBody>
      </p:sp>
      <p:sp>
        <p:nvSpPr>
          <p:cNvPr id="6" name="灯片编号占位符 5">
            <a:extLst>
              <a:ext uri="{FF2B5EF4-FFF2-40B4-BE49-F238E27FC236}">
                <a16:creationId xmlns:a16="http://schemas.microsoft.com/office/drawing/2014/main" id="{2DFA1433-6489-4783-A942-D792F275AD9C}"/>
              </a:ext>
            </a:extLst>
          </p:cNvPr>
          <p:cNvSpPr>
            <a:spLocks noGrp="1"/>
          </p:cNvSpPr>
          <p:nvPr>
            <p:ph type="sldNum" sz="quarter" idx="4"/>
          </p:nvPr>
        </p:nvSpPr>
        <p:spPr/>
        <p:txBody>
          <a:bodyPr/>
          <a:lstStyle/>
          <a:p>
            <a:pPr>
              <a:defRPr/>
            </a:pPr>
            <a:fld id="{47650FDF-55A6-48C1-B389-FC790182308D}" type="slidenum">
              <a:rPr lang="zh-CN" altLang="en-US" smtClean="0"/>
              <a:pPr>
                <a:defRPr/>
              </a:pPr>
              <a:t>20</a:t>
            </a:fld>
            <a:endParaRPr lang="zh-CN" altLang="en-US"/>
          </a:p>
        </p:txBody>
      </p:sp>
    </p:spTree>
    <p:extLst>
      <p:ext uri="{BB962C8B-B14F-4D97-AF65-F5344CB8AC3E}">
        <p14:creationId xmlns:p14="http://schemas.microsoft.com/office/powerpoint/2010/main" val="29493031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024">
            <a:extLst>
              <a:ext uri="{FF2B5EF4-FFF2-40B4-BE49-F238E27FC236}">
                <a16:creationId xmlns:a16="http://schemas.microsoft.com/office/drawing/2014/main" id="{6261A076-5AAE-4C9E-914C-1A0771F9B531}"/>
              </a:ext>
            </a:extLst>
          </p:cNvPr>
          <p:cNvSpPr>
            <a:spLocks noChangeArrowheads="1"/>
          </p:cNvSpPr>
          <p:nvPr/>
        </p:nvSpPr>
        <p:spPr bwMode="auto">
          <a:xfrm>
            <a:off x="413709" y="188640"/>
            <a:ext cx="4392613" cy="646331"/>
          </a:xfrm>
          <a:prstGeom prst="rect">
            <a:avLst/>
          </a:prstGeom>
          <a:noFill/>
          <a:ln w="9525" algn="ctr">
            <a:noFill/>
            <a:miter lim="800000"/>
            <a:headEnd/>
            <a:tailEnd/>
          </a:ln>
          <a:effectLst/>
        </p:spPr>
        <p:txBody>
          <a:bodyPr>
            <a:spAutoFit/>
          </a:bodyPr>
          <a:lstStyle/>
          <a:p>
            <a:pPr marL="571500" indent="-571500">
              <a:spcBef>
                <a:spcPct val="50000"/>
              </a:spcBef>
              <a:buSzPct val="80000"/>
              <a:buFont typeface="Wingdings" panose="05000000000000000000" pitchFamily="2" charset="2"/>
              <a:buChar char="Ø"/>
              <a:defRPr/>
            </a:pPr>
            <a:r>
              <a:rPr kumimoji="1" lang="zh-CN" altLang="en-US" sz="3600" b="1"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转录起始</a:t>
            </a:r>
          </a:p>
        </p:txBody>
      </p:sp>
      <p:sp>
        <p:nvSpPr>
          <p:cNvPr id="8" name="Rectangle 1024">
            <a:extLst>
              <a:ext uri="{FF2B5EF4-FFF2-40B4-BE49-F238E27FC236}">
                <a16:creationId xmlns:a16="http://schemas.microsoft.com/office/drawing/2014/main" id="{3134062D-7217-4A25-BF75-1E9B6D36D7FC}"/>
              </a:ext>
            </a:extLst>
          </p:cNvPr>
          <p:cNvSpPr>
            <a:spLocks noChangeArrowheads="1"/>
          </p:cNvSpPr>
          <p:nvPr/>
        </p:nvSpPr>
        <p:spPr bwMode="auto">
          <a:xfrm>
            <a:off x="899592" y="980728"/>
            <a:ext cx="6264696" cy="584775"/>
          </a:xfrm>
          <a:prstGeom prst="rect">
            <a:avLst/>
          </a:prstGeom>
          <a:noFill/>
          <a:ln w="9525" algn="ctr">
            <a:noFill/>
            <a:miter lim="800000"/>
            <a:headEnd/>
            <a:tailEnd/>
          </a:ln>
          <a:effectLst/>
        </p:spPr>
        <p:txBody>
          <a:bodyPr wrap="square">
            <a:spAutoFit/>
          </a:bodyPr>
          <a:lstStyle/>
          <a:p>
            <a:pPr>
              <a:spcBef>
                <a:spcPct val="50000"/>
              </a:spcBef>
              <a:buSzPct val="80000"/>
              <a:defRPr/>
            </a:pPr>
            <a:r>
              <a:rPr kumimoji="1" lang="en-US" altLang="zh-CN" sz="3200" b="1"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3. </a:t>
            </a:r>
            <a:r>
              <a:rPr kumimoji="1" lang="zh-CN" altLang="en-US" sz="3200" b="1"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启动子逃离</a:t>
            </a:r>
          </a:p>
        </p:txBody>
      </p:sp>
      <p:sp>
        <p:nvSpPr>
          <p:cNvPr id="12" name="Rectangle 4">
            <a:extLst>
              <a:ext uri="{FF2B5EF4-FFF2-40B4-BE49-F238E27FC236}">
                <a16:creationId xmlns:a16="http://schemas.microsoft.com/office/drawing/2014/main" id="{0BCD6BB9-0CED-4456-BCAE-11717DFE91F2}"/>
              </a:ext>
            </a:extLst>
          </p:cNvPr>
          <p:cNvSpPr>
            <a:spLocks noChangeArrowheads="1"/>
          </p:cNvSpPr>
          <p:nvPr/>
        </p:nvSpPr>
        <p:spPr bwMode="auto">
          <a:xfrm>
            <a:off x="683568" y="2636912"/>
            <a:ext cx="7964480" cy="279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eaLnBrk="1" hangingPunct="1">
              <a:lnSpc>
                <a:spcPct val="150000"/>
              </a:lnSpc>
              <a:buFont typeface="Arial" panose="020B0604020202020204" pitchFamily="34" charset="0"/>
              <a:buChar char="•"/>
            </a:pP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合成前</a:t>
            </a: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9 </a:t>
            </a: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个核苷酸时，</a:t>
            </a: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RNA</a:t>
            </a: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聚合酶仍旧位于启动子上；</a:t>
            </a:r>
            <a:endPar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p>
            <a:pPr marL="457200" indent="-457200" eaLnBrk="1" hangingPunct="1">
              <a:lnSpc>
                <a:spcPct val="150000"/>
              </a:lnSpc>
              <a:buFont typeface="Arial" panose="020B0604020202020204" pitchFamily="34" charset="0"/>
              <a:buChar char="•"/>
            </a:pP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超过</a:t>
            </a: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10</a:t>
            </a: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个核苷酸以后，形成一个稳定的三元复合体结构：聚合酶、</a:t>
            </a: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DNA</a:t>
            </a: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模板和增长中的</a:t>
            </a: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RNA</a:t>
            </a: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链。此时，</a:t>
            </a:r>
            <a:r>
              <a:rPr lang="el-GR"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σ</a:t>
            </a: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因子从全酶上解离，</a:t>
            </a: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RNA</a:t>
            </a: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聚合酶的核心酶就可以离开启动子序列，转录随之进入延伸阶段。</a:t>
            </a:r>
          </a:p>
        </p:txBody>
      </p:sp>
      <p:sp>
        <p:nvSpPr>
          <p:cNvPr id="2" name="矩形 1">
            <a:extLst>
              <a:ext uri="{FF2B5EF4-FFF2-40B4-BE49-F238E27FC236}">
                <a16:creationId xmlns:a16="http://schemas.microsoft.com/office/drawing/2014/main" id="{7DEA2003-80DE-4339-9529-732530545191}"/>
              </a:ext>
            </a:extLst>
          </p:cNvPr>
          <p:cNvSpPr/>
          <p:nvPr/>
        </p:nvSpPr>
        <p:spPr>
          <a:xfrm>
            <a:off x="899288" y="1712860"/>
            <a:ext cx="8064896" cy="576248"/>
          </a:xfrm>
          <a:prstGeom prst="rect">
            <a:avLst/>
          </a:prstGeom>
        </p:spPr>
        <p:txBody>
          <a:bodyPr wrap="square">
            <a:spAutoFit/>
          </a:bodyPr>
          <a:lstStyle/>
          <a:p>
            <a:pPr eaLnBrk="1" hangingPunct="1">
              <a:lnSpc>
                <a:spcPct val="150000"/>
              </a:lnSpc>
            </a:pP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——RNA</a:t>
            </a: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聚合酶脱离启动子序列，向下游开始基因的转录。</a:t>
            </a:r>
            <a:endPar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5" name="灯片编号占位符 4">
            <a:extLst>
              <a:ext uri="{FF2B5EF4-FFF2-40B4-BE49-F238E27FC236}">
                <a16:creationId xmlns:a16="http://schemas.microsoft.com/office/drawing/2014/main" id="{86B4B83C-115A-4EE9-BB63-C66F24929BF1}"/>
              </a:ext>
            </a:extLst>
          </p:cNvPr>
          <p:cNvSpPr>
            <a:spLocks noGrp="1"/>
          </p:cNvSpPr>
          <p:nvPr>
            <p:ph type="sldNum" sz="quarter" idx="4"/>
          </p:nvPr>
        </p:nvSpPr>
        <p:spPr/>
        <p:txBody>
          <a:bodyPr/>
          <a:lstStyle/>
          <a:p>
            <a:pPr>
              <a:defRPr/>
            </a:pPr>
            <a:fld id="{47650FDF-55A6-48C1-B389-FC790182308D}" type="slidenum">
              <a:rPr lang="zh-CN" altLang="en-US" smtClean="0"/>
              <a:pPr>
                <a:defRPr/>
              </a:pPr>
              <a:t>21</a:t>
            </a:fld>
            <a:endParaRPr lang="zh-CN" altLang="en-US"/>
          </a:p>
        </p:txBody>
      </p:sp>
    </p:spTree>
    <p:extLst>
      <p:ext uri="{BB962C8B-B14F-4D97-AF65-F5344CB8AC3E}">
        <p14:creationId xmlns:p14="http://schemas.microsoft.com/office/powerpoint/2010/main" val="30160940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9242CE21-0839-46CA-9F17-F409EEBAD9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12" y="1772816"/>
            <a:ext cx="4586035" cy="4032448"/>
          </a:xfrm>
          <a:prstGeom prst="rect">
            <a:avLst/>
          </a:prstGeom>
        </p:spPr>
      </p:pic>
      <p:sp>
        <p:nvSpPr>
          <p:cNvPr id="2" name="矩形 1">
            <a:extLst>
              <a:ext uri="{FF2B5EF4-FFF2-40B4-BE49-F238E27FC236}">
                <a16:creationId xmlns:a16="http://schemas.microsoft.com/office/drawing/2014/main" id="{07191E79-7A31-462D-8286-FC5831CA5FD4}"/>
              </a:ext>
            </a:extLst>
          </p:cNvPr>
          <p:cNvSpPr/>
          <p:nvPr/>
        </p:nvSpPr>
        <p:spPr>
          <a:xfrm>
            <a:off x="4513000" y="1478882"/>
            <a:ext cx="4572000" cy="3900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lnSpc>
                <a:spcPct val="150000"/>
              </a:lnSpc>
            </a:pP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σ</a:t>
            </a: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因子结构上的变化使得他和延伸阶段的核心酶结合能力较弱，因此从复合体中解离。</a:t>
            </a:r>
            <a:endPar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p>
            <a:pPr eaLnBrk="1" hangingPunct="1">
              <a:lnSpc>
                <a:spcPct val="150000"/>
              </a:lnSpc>
            </a:pP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σ</a:t>
            </a: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因子又会被新的核心酶结合，不断刺激转录的起始来合成更多的起始</a:t>
            </a: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RNA</a:t>
            </a: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链以供核心酶的延伸。这一过程称为</a:t>
            </a:r>
            <a:r>
              <a:rPr lang="en-US" altLang="zh-CN" sz="24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σ</a:t>
            </a:r>
            <a:r>
              <a:rPr lang="zh-CN" altLang="en-US" sz="24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循环（</a:t>
            </a:r>
            <a:r>
              <a:rPr lang="en-US" altLang="zh-CN" sz="24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σ cycle</a:t>
            </a:r>
            <a:r>
              <a:rPr lang="zh-CN" altLang="en-US" sz="24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 </a:t>
            </a:r>
          </a:p>
        </p:txBody>
      </p:sp>
      <p:sp>
        <p:nvSpPr>
          <p:cNvPr id="5" name="Rectangle 1024">
            <a:extLst>
              <a:ext uri="{FF2B5EF4-FFF2-40B4-BE49-F238E27FC236}">
                <a16:creationId xmlns:a16="http://schemas.microsoft.com/office/drawing/2014/main" id="{8DFCE99E-E011-4C96-B3D6-F5B4B0B3A7C8}"/>
              </a:ext>
            </a:extLst>
          </p:cNvPr>
          <p:cNvSpPr>
            <a:spLocks noChangeArrowheads="1"/>
          </p:cNvSpPr>
          <p:nvPr/>
        </p:nvSpPr>
        <p:spPr bwMode="auto">
          <a:xfrm>
            <a:off x="413709" y="188640"/>
            <a:ext cx="4392613" cy="646331"/>
          </a:xfrm>
          <a:prstGeom prst="rect">
            <a:avLst/>
          </a:prstGeom>
          <a:noFill/>
          <a:ln w="9525" algn="ctr">
            <a:noFill/>
            <a:miter lim="800000"/>
            <a:headEnd/>
            <a:tailEnd/>
          </a:ln>
          <a:effectLst/>
        </p:spPr>
        <p:txBody>
          <a:bodyPr>
            <a:spAutoFit/>
          </a:bodyPr>
          <a:lstStyle/>
          <a:p>
            <a:pPr marL="571500" indent="-571500">
              <a:spcBef>
                <a:spcPct val="50000"/>
              </a:spcBef>
              <a:buSzPct val="80000"/>
              <a:buFont typeface="Wingdings" panose="05000000000000000000" pitchFamily="2" charset="2"/>
              <a:buChar char="Ø"/>
              <a:defRPr/>
            </a:pPr>
            <a:r>
              <a:rPr kumimoji="1" lang="zh-CN" altLang="en-US" sz="3600" b="1"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转录起始</a:t>
            </a:r>
          </a:p>
        </p:txBody>
      </p:sp>
      <p:sp>
        <p:nvSpPr>
          <p:cNvPr id="6" name="Rectangle 1024">
            <a:extLst>
              <a:ext uri="{FF2B5EF4-FFF2-40B4-BE49-F238E27FC236}">
                <a16:creationId xmlns:a16="http://schemas.microsoft.com/office/drawing/2014/main" id="{09B61735-2BF6-46DC-B593-E3A24A4AD272}"/>
              </a:ext>
            </a:extLst>
          </p:cNvPr>
          <p:cNvSpPr>
            <a:spLocks noChangeArrowheads="1"/>
          </p:cNvSpPr>
          <p:nvPr/>
        </p:nvSpPr>
        <p:spPr bwMode="auto">
          <a:xfrm>
            <a:off x="899592" y="980728"/>
            <a:ext cx="6264696" cy="584775"/>
          </a:xfrm>
          <a:prstGeom prst="rect">
            <a:avLst/>
          </a:prstGeom>
          <a:noFill/>
          <a:ln w="9525" algn="ctr">
            <a:noFill/>
            <a:miter lim="800000"/>
            <a:headEnd/>
            <a:tailEnd/>
          </a:ln>
          <a:effectLst/>
        </p:spPr>
        <p:txBody>
          <a:bodyPr wrap="square">
            <a:spAutoFit/>
          </a:bodyPr>
          <a:lstStyle/>
          <a:p>
            <a:pPr>
              <a:spcBef>
                <a:spcPct val="50000"/>
              </a:spcBef>
              <a:buSzPct val="80000"/>
              <a:defRPr/>
            </a:pPr>
            <a:r>
              <a:rPr kumimoji="1" lang="en-US" altLang="zh-CN" sz="3200" b="1"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3. </a:t>
            </a:r>
            <a:r>
              <a:rPr kumimoji="1" lang="zh-CN" altLang="en-US" sz="3200" b="1"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启动子逃离</a:t>
            </a:r>
          </a:p>
        </p:txBody>
      </p:sp>
      <p:sp>
        <p:nvSpPr>
          <p:cNvPr id="7" name="灯片编号占位符 6">
            <a:extLst>
              <a:ext uri="{FF2B5EF4-FFF2-40B4-BE49-F238E27FC236}">
                <a16:creationId xmlns:a16="http://schemas.microsoft.com/office/drawing/2014/main" id="{B25E4737-69EA-4B14-946E-1858517FA3B6}"/>
              </a:ext>
            </a:extLst>
          </p:cNvPr>
          <p:cNvSpPr>
            <a:spLocks noGrp="1"/>
          </p:cNvSpPr>
          <p:nvPr>
            <p:ph type="sldNum" sz="quarter" idx="4"/>
          </p:nvPr>
        </p:nvSpPr>
        <p:spPr/>
        <p:txBody>
          <a:bodyPr/>
          <a:lstStyle/>
          <a:p>
            <a:pPr>
              <a:defRPr/>
            </a:pPr>
            <a:fld id="{47650FDF-55A6-48C1-B389-FC790182308D}" type="slidenum">
              <a:rPr lang="zh-CN" altLang="en-US" smtClean="0"/>
              <a:pPr>
                <a:defRPr/>
              </a:pPr>
              <a:t>22</a:t>
            </a:fld>
            <a:endParaRPr lang="zh-CN" altLang="en-US"/>
          </a:p>
        </p:txBody>
      </p:sp>
    </p:spTree>
    <p:extLst>
      <p:ext uri="{BB962C8B-B14F-4D97-AF65-F5344CB8AC3E}">
        <p14:creationId xmlns:p14="http://schemas.microsoft.com/office/powerpoint/2010/main" val="29584717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07191E79-7A31-462D-8286-FC5831CA5FD4}"/>
              </a:ext>
            </a:extLst>
          </p:cNvPr>
          <p:cNvSpPr/>
          <p:nvPr/>
        </p:nvSpPr>
        <p:spPr>
          <a:xfrm>
            <a:off x="4536176" y="2276872"/>
            <a:ext cx="4572000" cy="2238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lnSpc>
                <a:spcPct val="150000"/>
              </a:lnSpc>
            </a:pP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RNA</a:t>
            </a: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聚合酶与启动子的结合具有一定的方向性，转录只能以</a:t>
            </a: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DNA</a:t>
            </a: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的一条链作为模板，向一个方向进行</a:t>
            </a: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RNA</a:t>
            </a: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的转录。</a:t>
            </a:r>
          </a:p>
        </p:txBody>
      </p:sp>
      <p:sp>
        <p:nvSpPr>
          <p:cNvPr id="5" name="Rectangle 1024">
            <a:extLst>
              <a:ext uri="{FF2B5EF4-FFF2-40B4-BE49-F238E27FC236}">
                <a16:creationId xmlns:a16="http://schemas.microsoft.com/office/drawing/2014/main" id="{8DFCE99E-E011-4C96-B3D6-F5B4B0B3A7C8}"/>
              </a:ext>
            </a:extLst>
          </p:cNvPr>
          <p:cNvSpPr>
            <a:spLocks noChangeArrowheads="1"/>
          </p:cNvSpPr>
          <p:nvPr/>
        </p:nvSpPr>
        <p:spPr bwMode="auto">
          <a:xfrm>
            <a:off x="413709" y="188640"/>
            <a:ext cx="4392613" cy="646331"/>
          </a:xfrm>
          <a:prstGeom prst="rect">
            <a:avLst/>
          </a:prstGeom>
          <a:noFill/>
          <a:ln w="9525" algn="ctr">
            <a:noFill/>
            <a:miter lim="800000"/>
            <a:headEnd/>
            <a:tailEnd/>
          </a:ln>
          <a:effectLst/>
        </p:spPr>
        <p:txBody>
          <a:bodyPr>
            <a:spAutoFit/>
          </a:bodyPr>
          <a:lstStyle/>
          <a:p>
            <a:pPr marL="571500" indent="-571500">
              <a:spcBef>
                <a:spcPct val="50000"/>
              </a:spcBef>
              <a:buSzPct val="80000"/>
              <a:buFont typeface="Wingdings" panose="05000000000000000000" pitchFamily="2" charset="2"/>
              <a:buChar char="Ø"/>
              <a:defRPr/>
            </a:pPr>
            <a:r>
              <a:rPr kumimoji="1" lang="zh-CN" altLang="en-US" sz="3600" b="1"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转录延伸</a:t>
            </a:r>
          </a:p>
        </p:txBody>
      </p:sp>
      <p:sp>
        <p:nvSpPr>
          <p:cNvPr id="6" name="Rectangle 1024">
            <a:extLst>
              <a:ext uri="{FF2B5EF4-FFF2-40B4-BE49-F238E27FC236}">
                <a16:creationId xmlns:a16="http://schemas.microsoft.com/office/drawing/2014/main" id="{09B61735-2BF6-46DC-B593-E3A24A4AD272}"/>
              </a:ext>
            </a:extLst>
          </p:cNvPr>
          <p:cNvSpPr>
            <a:spLocks noChangeArrowheads="1"/>
          </p:cNvSpPr>
          <p:nvPr/>
        </p:nvSpPr>
        <p:spPr bwMode="auto">
          <a:xfrm>
            <a:off x="899592" y="980728"/>
            <a:ext cx="6264696" cy="584775"/>
          </a:xfrm>
          <a:prstGeom prst="rect">
            <a:avLst/>
          </a:prstGeom>
          <a:noFill/>
          <a:ln w="9525" algn="ctr">
            <a:noFill/>
            <a:miter lim="800000"/>
            <a:headEnd/>
            <a:tailEnd/>
          </a:ln>
          <a:effectLst/>
        </p:spPr>
        <p:txBody>
          <a:bodyPr wrap="square">
            <a:spAutoFit/>
          </a:bodyPr>
          <a:lstStyle/>
          <a:p>
            <a:pPr>
              <a:spcBef>
                <a:spcPct val="50000"/>
              </a:spcBef>
              <a:buSzPct val="80000"/>
              <a:defRPr/>
            </a:pPr>
            <a:r>
              <a:rPr kumimoji="1" lang="en-US" altLang="zh-CN" sz="3200" b="1"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1. 5’→3’</a:t>
            </a:r>
            <a:r>
              <a:rPr kumimoji="1" lang="zh-CN" altLang="en-US" sz="3200" b="1"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方向延伸</a:t>
            </a:r>
          </a:p>
        </p:txBody>
      </p:sp>
      <p:pic>
        <p:nvPicPr>
          <p:cNvPr id="7" name="图片 6">
            <a:extLst>
              <a:ext uri="{FF2B5EF4-FFF2-40B4-BE49-F238E27FC236}">
                <a16:creationId xmlns:a16="http://schemas.microsoft.com/office/drawing/2014/main" id="{74C7FE78-818E-4B7A-9A7C-93444F15FB44}"/>
              </a:ext>
            </a:extLst>
          </p:cNvPr>
          <p:cNvPicPr>
            <a:picLocks noChangeAspect="1"/>
          </p:cNvPicPr>
          <p:nvPr/>
        </p:nvPicPr>
        <p:blipFill>
          <a:blip r:embed="rId2"/>
          <a:stretch>
            <a:fillRect/>
          </a:stretch>
        </p:blipFill>
        <p:spPr>
          <a:xfrm>
            <a:off x="73592" y="2598002"/>
            <a:ext cx="4135784" cy="2155895"/>
          </a:xfrm>
          <a:prstGeom prst="rect">
            <a:avLst/>
          </a:prstGeom>
        </p:spPr>
      </p:pic>
      <p:sp>
        <p:nvSpPr>
          <p:cNvPr id="8" name="灯片编号占位符 7">
            <a:extLst>
              <a:ext uri="{FF2B5EF4-FFF2-40B4-BE49-F238E27FC236}">
                <a16:creationId xmlns:a16="http://schemas.microsoft.com/office/drawing/2014/main" id="{FC555D47-6C74-426E-9C55-4590C809CACA}"/>
              </a:ext>
            </a:extLst>
          </p:cNvPr>
          <p:cNvSpPr>
            <a:spLocks noGrp="1"/>
          </p:cNvSpPr>
          <p:nvPr>
            <p:ph type="sldNum" sz="quarter" idx="4"/>
          </p:nvPr>
        </p:nvSpPr>
        <p:spPr/>
        <p:txBody>
          <a:bodyPr/>
          <a:lstStyle/>
          <a:p>
            <a:pPr>
              <a:defRPr/>
            </a:pPr>
            <a:fld id="{47650FDF-55A6-48C1-B389-FC790182308D}" type="slidenum">
              <a:rPr lang="zh-CN" altLang="en-US" smtClean="0"/>
              <a:pPr>
                <a:defRPr/>
              </a:pPr>
              <a:t>23</a:t>
            </a:fld>
            <a:endParaRPr lang="zh-CN" altLang="en-US"/>
          </a:p>
        </p:txBody>
      </p:sp>
    </p:spTree>
    <p:extLst>
      <p:ext uri="{BB962C8B-B14F-4D97-AF65-F5344CB8AC3E}">
        <p14:creationId xmlns:p14="http://schemas.microsoft.com/office/powerpoint/2010/main" val="19766127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07191E79-7A31-462D-8286-FC5831CA5FD4}"/>
              </a:ext>
            </a:extLst>
          </p:cNvPr>
          <p:cNvSpPr/>
          <p:nvPr/>
        </p:nvSpPr>
        <p:spPr>
          <a:xfrm>
            <a:off x="4543352" y="1727244"/>
            <a:ext cx="4572000" cy="4454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lnSpc>
                <a:spcPct val="150000"/>
              </a:lnSpc>
            </a:pP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在转录泡内形成一个</a:t>
            </a:r>
            <a:r>
              <a:rPr lang="en-US" altLang="zh-CN" sz="24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8-9bp </a:t>
            </a:r>
            <a:r>
              <a:rPr lang="zh-CN" altLang="en-US" sz="24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的</a:t>
            </a:r>
            <a:r>
              <a:rPr lang="en-US" altLang="zh-CN" sz="24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RNA-DNA </a:t>
            </a:r>
            <a:r>
              <a:rPr lang="zh-CN" altLang="en-US" sz="24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杂交链</a:t>
            </a: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，而</a:t>
            </a: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RNA</a:t>
            </a: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链的其余部分将从</a:t>
            </a: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RNA</a:t>
            </a: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聚合酶上脱落，并沿</a:t>
            </a: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RNA</a:t>
            </a: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出口通道释放，形成游离的</a:t>
            </a: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RNA</a:t>
            </a: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单链，与此同时，在转录泡的上游，</a:t>
            </a: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DNA </a:t>
            </a: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模板链与其原先配对的编码链重新结合形成双螺旋。</a:t>
            </a:r>
          </a:p>
        </p:txBody>
      </p:sp>
      <p:sp>
        <p:nvSpPr>
          <p:cNvPr id="5" name="Rectangle 1024">
            <a:extLst>
              <a:ext uri="{FF2B5EF4-FFF2-40B4-BE49-F238E27FC236}">
                <a16:creationId xmlns:a16="http://schemas.microsoft.com/office/drawing/2014/main" id="{8DFCE99E-E011-4C96-B3D6-F5B4B0B3A7C8}"/>
              </a:ext>
            </a:extLst>
          </p:cNvPr>
          <p:cNvSpPr>
            <a:spLocks noChangeArrowheads="1"/>
          </p:cNvSpPr>
          <p:nvPr/>
        </p:nvSpPr>
        <p:spPr bwMode="auto">
          <a:xfrm>
            <a:off x="413709" y="188640"/>
            <a:ext cx="4392613" cy="646331"/>
          </a:xfrm>
          <a:prstGeom prst="rect">
            <a:avLst/>
          </a:prstGeom>
          <a:noFill/>
          <a:ln w="9525" algn="ctr">
            <a:noFill/>
            <a:miter lim="800000"/>
            <a:headEnd/>
            <a:tailEnd/>
          </a:ln>
          <a:effectLst/>
        </p:spPr>
        <p:txBody>
          <a:bodyPr>
            <a:spAutoFit/>
          </a:bodyPr>
          <a:lstStyle/>
          <a:p>
            <a:pPr marL="571500" indent="-571500">
              <a:spcBef>
                <a:spcPct val="50000"/>
              </a:spcBef>
              <a:buSzPct val="80000"/>
              <a:buFont typeface="Wingdings" panose="05000000000000000000" pitchFamily="2" charset="2"/>
              <a:buChar char="Ø"/>
              <a:defRPr/>
            </a:pPr>
            <a:r>
              <a:rPr kumimoji="1" lang="zh-CN" altLang="en-US" sz="3600" b="1"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转录延伸</a:t>
            </a:r>
          </a:p>
        </p:txBody>
      </p:sp>
      <p:sp>
        <p:nvSpPr>
          <p:cNvPr id="6" name="Rectangle 1024">
            <a:extLst>
              <a:ext uri="{FF2B5EF4-FFF2-40B4-BE49-F238E27FC236}">
                <a16:creationId xmlns:a16="http://schemas.microsoft.com/office/drawing/2014/main" id="{09B61735-2BF6-46DC-B593-E3A24A4AD272}"/>
              </a:ext>
            </a:extLst>
          </p:cNvPr>
          <p:cNvSpPr>
            <a:spLocks noChangeArrowheads="1"/>
          </p:cNvSpPr>
          <p:nvPr/>
        </p:nvSpPr>
        <p:spPr bwMode="auto">
          <a:xfrm>
            <a:off x="899592" y="980728"/>
            <a:ext cx="6264696" cy="584775"/>
          </a:xfrm>
          <a:prstGeom prst="rect">
            <a:avLst/>
          </a:prstGeom>
          <a:noFill/>
          <a:ln w="9525" algn="ctr">
            <a:noFill/>
            <a:miter lim="800000"/>
            <a:headEnd/>
            <a:tailEnd/>
          </a:ln>
          <a:effectLst/>
        </p:spPr>
        <p:txBody>
          <a:bodyPr wrap="square">
            <a:spAutoFit/>
          </a:bodyPr>
          <a:lstStyle/>
          <a:p>
            <a:pPr>
              <a:spcBef>
                <a:spcPct val="50000"/>
              </a:spcBef>
              <a:buSzPct val="80000"/>
              <a:defRPr/>
            </a:pPr>
            <a:r>
              <a:rPr kumimoji="1" lang="en-US" altLang="zh-CN" sz="3200" b="1"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1. 5’→3’</a:t>
            </a:r>
            <a:r>
              <a:rPr kumimoji="1" lang="zh-CN" altLang="en-US" sz="3200" b="1"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方向延伸</a:t>
            </a:r>
          </a:p>
        </p:txBody>
      </p:sp>
      <p:pic>
        <p:nvPicPr>
          <p:cNvPr id="3" name="图片 2">
            <a:extLst>
              <a:ext uri="{FF2B5EF4-FFF2-40B4-BE49-F238E27FC236}">
                <a16:creationId xmlns:a16="http://schemas.microsoft.com/office/drawing/2014/main" id="{C946AD1B-01BA-4B9A-BD1D-8B32E12693BD}"/>
              </a:ext>
            </a:extLst>
          </p:cNvPr>
          <p:cNvPicPr>
            <a:picLocks noChangeAspect="1"/>
          </p:cNvPicPr>
          <p:nvPr/>
        </p:nvPicPr>
        <p:blipFill>
          <a:blip r:embed="rId2"/>
          <a:stretch>
            <a:fillRect/>
          </a:stretch>
        </p:blipFill>
        <p:spPr>
          <a:xfrm>
            <a:off x="307569" y="2063657"/>
            <a:ext cx="4264431" cy="3490795"/>
          </a:xfrm>
          <a:prstGeom prst="rect">
            <a:avLst/>
          </a:prstGeom>
        </p:spPr>
      </p:pic>
      <p:sp>
        <p:nvSpPr>
          <p:cNvPr id="4" name="灯片编号占位符 3">
            <a:extLst>
              <a:ext uri="{FF2B5EF4-FFF2-40B4-BE49-F238E27FC236}">
                <a16:creationId xmlns:a16="http://schemas.microsoft.com/office/drawing/2014/main" id="{38A6C5CA-ECED-45B9-A417-4BF7BD5C48F4}"/>
              </a:ext>
            </a:extLst>
          </p:cNvPr>
          <p:cNvSpPr>
            <a:spLocks noGrp="1"/>
          </p:cNvSpPr>
          <p:nvPr>
            <p:ph type="sldNum" sz="quarter" idx="4"/>
          </p:nvPr>
        </p:nvSpPr>
        <p:spPr/>
        <p:txBody>
          <a:bodyPr/>
          <a:lstStyle/>
          <a:p>
            <a:pPr>
              <a:defRPr/>
            </a:pPr>
            <a:fld id="{47650FDF-55A6-48C1-B389-FC790182308D}" type="slidenum">
              <a:rPr lang="zh-CN" altLang="en-US" smtClean="0"/>
              <a:pPr>
                <a:defRPr/>
              </a:pPr>
              <a:t>24</a:t>
            </a:fld>
            <a:endParaRPr lang="zh-CN" altLang="en-US"/>
          </a:p>
        </p:txBody>
      </p:sp>
    </p:spTree>
    <p:extLst>
      <p:ext uri="{BB962C8B-B14F-4D97-AF65-F5344CB8AC3E}">
        <p14:creationId xmlns:p14="http://schemas.microsoft.com/office/powerpoint/2010/main" val="39091885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FBD320CD-1BC2-40B1-B462-26202B8DA6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297" y="1670694"/>
            <a:ext cx="3946639" cy="2447156"/>
          </a:xfrm>
          <a:prstGeom prst="rect">
            <a:avLst/>
          </a:prstGeom>
        </p:spPr>
      </p:pic>
      <p:sp>
        <p:nvSpPr>
          <p:cNvPr id="2" name="矩形 1">
            <a:extLst>
              <a:ext uri="{FF2B5EF4-FFF2-40B4-BE49-F238E27FC236}">
                <a16:creationId xmlns:a16="http://schemas.microsoft.com/office/drawing/2014/main" id="{07191E79-7A31-462D-8286-FC5831CA5FD4}"/>
              </a:ext>
            </a:extLst>
          </p:cNvPr>
          <p:cNvSpPr/>
          <p:nvPr/>
        </p:nvSpPr>
        <p:spPr>
          <a:xfrm>
            <a:off x="4427984" y="1988840"/>
            <a:ext cx="457200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eaLnBrk="1" hangingPunct="1">
              <a:buFont typeface="Arial" panose="020B0604020202020204" pitchFamily="34" charset="0"/>
              <a:buChar char="•"/>
            </a:pPr>
            <a:r>
              <a:rPr lang="zh-CN" altLang="en-US" sz="24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焦磷酸化编辑：</a:t>
            </a: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RNA</a:t>
            </a: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聚合酶通过一个简单的后退反应，将错配的核苷酸从</a:t>
            </a: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RNA</a:t>
            </a: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生长链的</a:t>
            </a: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3’</a:t>
            </a: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末端水解掉，再添加上另一个核苷酸。</a:t>
            </a:r>
            <a:endPar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p>
            <a:pPr marL="342900" indent="-342900" eaLnBrk="1" hangingPunct="1">
              <a:buFont typeface="Arial" panose="020B0604020202020204" pitchFamily="34" charset="0"/>
              <a:buChar char="•"/>
            </a:pPr>
            <a:endPar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p>
            <a:pPr marL="342900" indent="-342900" eaLnBrk="1" hangingPunct="1">
              <a:buFont typeface="Arial" panose="020B0604020202020204" pitchFamily="34" charset="0"/>
              <a:buChar char="•"/>
            </a:pPr>
            <a:endPar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p>
            <a:pPr marL="342900" indent="-342900" eaLnBrk="1" hangingPunct="1">
              <a:buFont typeface="Arial" panose="020B0604020202020204" pitchFamily="34" charset="0"/>
              <a:buChar char="•"/>
            </a:pPr>
            <a:r>
              <a:rPr lang="zh-CN" altLang="en-US" sz="24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水解编辑：</a:t>
            </a: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RNA</a:t>
            </a: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聚合酶后退</a:t>
            </a: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1</a:t>
            </a: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个或多个核苷酸的位置，并切除含有错误的一段的</a:t>
            </a: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RNA</a:t>
            </a: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序列。</a:t>
            </a:r>
          </a:p>
        </p:txBody>
      </p:sp>
      <p:sp>
        <p:nvSpPr>
          <p:cNvPr id="5" name="Rectangle 1024">
            <a:extLst>
              <a:ext uri="{FF2B5EF4-FFF2-40B4-BE49-F238E27FC236}">
                <a16:creationId xmlns:a16="http://schemas.microsoft.com/office/drawing/2014/main" id="{8DFCE99E-E011-4C96-B3D6-F5B4B0B3A7C8}"/>
              </a:ext>
            </a:extLst>
          </p:cNvPr>
          <p:cNvSpPr>
            <a:spLocks noChangeArrowheads="1"/>
          </p:cNvSpPr>
          <p:nvPr/>
        </p:nvSpPr>
        <p:spPr bwMode="auto">
          <a:xfrm>
            <a:off x="413709" y="188640"/>
            <a:ext cx="4392613" cy="646331"/>
          </a:xfrm>
          <a:prstGeom prst="rect">
            <a:avLst/>
          </a:prstGeom>
          <a:noFill/>
          <a:ln w="9525" algn="ctr">
            <a:noFill/>
            <a:miter lim="800000"/>
            <a:headEnd/>
            <a:tailEnd/>
          </a:ln>
          <a:effectLst/>
        </p:spPr>
        <p:txBody>
          <a:bodyPr>
            <a:spAutoFit/>
          </a:bodyPr>
          <a:lstStyle/>
          <a:p>
            <a:pPr marL="571500" indent="-571500">
              <a:spcBef>
                <a:spcPct val="50000"/>
              </a:spcBef>
              <a:buSzPct val="80000"/>
              <a:buFont typeface="Wingdings" panose="05000000000000000000" pitchFamily="2" charset="2"/>
              <a:buChar char="Ø"/>
              <a:defRPr/>
            </a:pPr>
            <a:r>
              <a:rPr kumimoji="1" lang="zh-CN" altLang="en-US" sz="3600" b="1"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转录延伸</a:t>
            </a:r>
          </a:p>
        </p:txBody>
      </p:sp>
      <p:sp>
        <p:nvSpPr>
          <p:cNvPr id="6" name="Rectangle 1024">
            <a:extLst>
              <a:ext uri="{FF2B5EF4-FFF2-40B4-BE49-F238E27FC236}">
                <a16:creationId xmlns:a16="http://schemas.microsoft.com/office/drawing/2014/main" id="{09B61735-2BF6-46DC-B593-E3A24A4AD272}"/>
              </a:ext>
            </a:extLst>
          </p:cNvPr>
          <p:cNvSpPr>
            <a:spLocks noChangeArrowheads="1"/>
          </p:cNvSpPr>
          <p:nvPr/>
        </p:nvSpPr>
        <p:spPr bwMode="auto">
          <a:xfrm>
            <a:off x="899592" y="980728"/>
            <a:ext cx="6264696" cy="584775"/>
          </a:xfrm>
          <a:prstGeom prst="rect">
            <a:avLst/>
          </a:prstGeom>
          <a:noFill/>
          <a:ln w="9525" algn="ctr">
            <a:noFill/>
            <a:miter lim="800000"/>
            <a:headEnd/>
            <a:tailEnd/>
          </a:ln>
          <a:effectLst/>
        </p:spPr>
        <p:txBody>
          <a:bodyPr wrap="square">
            <a:spAutoFit/>
          </a:bodyPr>
          <a:lstStyle/>
          <a:p>
            <a:pPr>
              <a:spcBef>
                <a:spcPct val="50000"/>
              </a:spcBef>
              <a:buSzPct val="80000"/>
              <a:defRPr/>
            </a:pPr>
            <a:r>
              <a:rPr kumimoji="1" lang="en-US" altLang="zh-CN" sz="3200" b="1"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2. RNA</a:t>
            </a:r>
            <a:r>
              <a:rPr kumimoji="1" lang="zh-CN" altLang="en-US" sz="3200" b="1"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聚合酶校对功能</a:t>
            </a:r>
          </a:p>
        </p:txBody>
      </p:sp>
      <p:pic>
        <p:nvPicPr>
          <p:cNvPr id="12" name="图片 11">
            <a:extLst>
              <a:ext uri="{FF2B5EF4-FFF2-40B4-BE49-F238E27FC236}">
                <a16:creationId xmlns:a16="http://schemas.microsoft.com/office/drawing/2014/main" id="{716C7EB0-E4ED-4771-80C0-E08554F453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093" y="4077072"/>
            <a:ext cx="4005046" cy="2447157"/>
          </a:xfrm>
          <a:prstGeom prst="rect">
            <a:avLst/>
          </a:prstGeom>
        </p:spPr>
      </p:pic>
      <p:sp>
        <p:nvSpPr>
          <p:cNvPr id="13" name="灯片编号占位符 12">
            <a:extLst>
              <a:ext uri="{FF2B5EF4-FFF2-40B4-BE49-F238E27FC236}">
                <a16:creationId xmlns:a16="http://schemas.microsoft.com/office/drawing/2014/main" id="{54D0FA53-ECDE-4C51-BDC8-88F2421C11D6}"/>
              </a:ext>
            </a:extLst>
          </p:cNvPr>
          <p:cNvSpPr>
            <a:spLocks noGrp="1"/>
          </p:cNvSpPr>
          <p:nvPr>
            <p:ph type="sldNum" sz="quarter" idx="4"/>
          </p:nvPr>
        </p:nvSpPr>
        <p:spPr/>
        <p:txBody>
          <a:bodyPr/>
          <a:lstStyle/>
          <a:p>
            <a:pPr>
              <a:defRPr/>
            </a:pPr>
            <a:fld id="{47650FDF-55A6-48C1-B389-FC790182308D}" type="slidenum">
              <a:rPr lang="zh-CN" altLang="en-US" smtClean="0"/>
              <a:pPr>
                <a:defRPr/>
              </a:pPr>
              <a:t>25</a:t>
            </a:fld>
            <a:endParaRPr lang="zh-CN" altLang="en-US"/>
          </a:p>
        </p:txBody>
      </p:sp>
    </p:spTree>
    <p:extLst>
      <p:ext uri="{BB962C8B-B14F-4D97-AF65-F5344CB8AC3E}">
        <p14:creationId xmlns:p14="http://schemas.microsoft.com/office/powerpoint/2010/main" val="11346629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07191E79-7A31-462D-8286-FC5831CA5FD4}"/>
              </a:ext>
            </a:extLst>
          </p:cNvPr>
          <p:cNvSpPr/>
          <p:nvPr/>
        </p:nvSpPr>
        <p:spPr>
          <a:xfrm>
            <a:off x="179513" y="1484784"/>
            <a:ext cx="8610128"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eaLnBrk="1" hangingPunct="1">
              <a:lnSpc>
                <a:spcPct val="150000"/>
              </a:lnSpc>
              <a:buFont typeface="Arial" panose="020B0604020202020204" pitchFamily="34" charset="0"/>
              <a:buChar char="•"/>
            </a:pP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这种终止方式不依赖蛋白因子，而是取决于</a:t>
            </a: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DNA</a:t>
            </a: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的序列，即终止子的序列，因此这种终止子也称为内源性终止子</a:t>
            </a:r>
            <a:endPar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p>
            <a:pPr marL="342900" indent="-342900" eaLnBrk="1" hangingPunct="1">
              <a:lnSpc>
                <a:spcPct val="150000"/>
              </a:lnSpc>
              <a:buFont typeface="Arial" panose="020B0604020202020204" pitchFamily="34" charset="0"/>
              <a:buChar char="•"/>
            </a:pP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内源性终止子有2个明显的结构特点：</a:t>
            </a:r>
          </a:p>
          <a:p>
            <a:pPr marL="800100" lvl="2" indent="-342900" eaLnBrk="1" hangingPunct="1">
              <a:lnSpc>
                <a:spcPct val="150000"/>
              </a:lnSpc>
              <a:buFont typeface="Arial" panose="020B0604020202020204" pitchFamily="34" charset="0"/>
              <a:buChar char="•"/>
            </a:pPr>
            <a:r>
              <a:rPr lang="zh-CN" altLang="en-US" sz="2400" b="1" dirty="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富含GC</a:t>
            </a: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，能使转录的</a:t>
            </a: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RNA</a:t>
            </a: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产生</a:t>
            </a:r>
            <a:r>
              <a:rPr lang="zh-CN" altLang="en-US" sz="2400" b="1" dirty="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发夹结构</a:t>
            </a:r>
          </a:p>
          <a:p>
            <a:pPr marL="800100" lvl="2" indent="-342900" eaLnBrk="1" hangingPunct="1">
              <a:lnSpc>
                <a:spcPct val="150000"/>
              </a:lnSpc>
              <a:buFont typeface="Arial" panose="020B0604020202020204" pitchFamily="34" charset="0"/>
              <a:buChar char="•"/>
            </a:pPr>
            <a:r>
              <a:rPr lang="zh-CN" altLang="en-US" sz="2400" b="1" dirty="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模板链</a:t>
            </a: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的转录单位最末端</a:t>
            </a:r>
            <a:r>
              <a:rPr lang="zh-CN" altLang="en-US" sz="2400" b="1" dirty="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有连续约4-8个A</a:t>
            </a: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sz="2400" b="1" dirty="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编码链</a:t>
            </a: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则是</a:t>
            </a:r>
            <a:r>
              <a:rPr lang="zh-CN" altLang="en-US" sz="2400" b="1" dirty="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连续约4-8个T</a:t>
            </a:r>
          </a:p>
          <a:p>
            <a:pPr marL="342900" indent="-342900" eaLnBrk="1" hangingPunct="1">
              <a:buFont typeface="Arial" panose="020B0604020202020204" pitchFamily="34" charset="0"/>
              <a:buChar char="•"/>
            </a:pPr>
            <a:endPar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5" name="Rectangle 1024">
            <a:extLst>
              <a:ext uri="{FF2B5EF4-FFF2-40B4-BE49-F238E27FC236}">
                <a16:creationId xmlns:a16="http://schemas.microsoft.com/office/drawing/2014/main" id="{8DFCE99E-E011-4C96-B3D6-F5B4B0B3A7C8}"/>
              </a:ext>
            </a:extLst>
          </p:cNvPr>
          <p:cNvSpPr>
            <a:spLocks noChangeArrowheads="1"/>
          </p:cNvSpPr>
          <p:nvPr/>
        </p:nvSpPr>
        <p:spPr bwMode="auto">
          <a:xfrm>
            <a:off x="413709" y="188640"/>
            <a:ext cx="4392613" cy="646331"/>
          </a:xfrm>
          <a:prstGeom prst="rect">
            <a:avLst/>
          </a:prstGeom>
          <a:noFill/>
          <a:ln w="9525" algn="ctr">
            <a:noFill/>
            <a:miter lim="800000"/>
            <a:headEnd/>
            <a:tailEnd/>
          </a:ln>
          <a:effectLst/>
        </p:spPr>
        <p:txBody>
          <a:bodyPr>
            <a:spAutoFit/>
          </a:bodyPr>
          <a:lstStyle/>
          <a:p>
            <a:pPr marL="571500" indent="-571500">
              <a:spcBef>
                <a:spcPct val="50000"/>
              </a:spcBef>
              <a:buSzPct val="80000"/>
              <a:buFont typeface="Wingdings" panose="05000000000000000000" pitchFamily="2" charset="2"/>
              <a:buChar char="Ø"/>
              <a:defRPr/>
            </a:pPr>
            <a:r>
              <a:rPr kumimoji="1" lang="zh-CN" altLang="en-US" sz="3600" b="1"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转录终止</a:t>
            </a:r>
          </a:p>
        </p:txBody>
      </p:sp>
      <p:sp>
        <p:nvSpPr>
          <p:cNvPr id="6" name="Rectangle 1024">
            <a:extLst>
              <a:ext uri="{FF2B5EF4-FFF2-40B4-BE49-F238E27FC236}">
                <a16:creationId xmlns:a16="http://schemas.microsoft.com/office/drawing/2014/main" id="{09B61735-2BF6-46DC-B593-E3A24A4AD272}"/>
              </a:ext>
            </a:extLst>
          </p:cNvPr>
          <p:cNvSpPr>
            <a:spLocks noChangeArrowheads="1"/>
          </p:cNvSpPr>
          <p:nvPr/>
        </p:nvSpPr>
        <p:spPr bwMode="auto">
          <a:xfrm>
            <a:off x="899592" y="980728"/>
            <a:ext cx="6264696" cy="584775"/>
          </a:xfrm>
          <a:prstGeom prst="rect">
            <a:avLst/>
          </a:prstGeom>
          <a:noFill/>
          <a:ln w="9525" algn="ctr">
            <a:noFill/>
            <a:miter lim="800000"/>
            <a:headEnd/>
            <a:tailEnd/>
          </a:ln>
          <a:effectLst/>
        </p:spPr>
        <p:txBody>
          <a:bodyPr wrap="square">
            <a:spAutoFit/>
          </a:bodyPr>
          <a:lstStyle/>
          <a:p>
            <a:pPr>
              <a:spcBef>
                <a:spcPct val="50000"/>
              </a:spcBef>
              <a:buSzPct val="80000"/>
              <a:defRPr/>
            </a:pPr>
            <a:r>
              <a:rPr kumimoji="1" lang="en-US" altLang="zh-CN" sz="3200" b="1"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1. Rho</a:t>
            </a:r>
            <a:r>
              <a:rPr kumimoji="1" lang="zh-CN" altLang="en-US" sz="3200" b="1"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因子非依赖性终止子</a:t>
            </a:r>
          </a:p>
        </p:txBody>
      </p:sp>
      <p:sp>
        <p:nvSpPr>
          <p:cNvPr id="7" name="灯片编号占位符 6">
            <a:extLst>
              <a:ext uri="{FF2B5EF4-FFF2-40B4-BE49-F238E27FC236}">
                <a16:creationId xmlns:a16="http://schemas.microsoft.com/office/drawing/2014/main" id="{5B124E41-F27A-42C6-B99E-FE3F8C99CA18}"/>
              </a:ext>
            </a:extLst>
          </p:cNvPr>
          <p:cNvSpPr>
            <a:spLocks noGrp="1"/>
          </p:cNvSpPr>
          <p:nvPr>
            <p:ph type="sldNum" sz="quarter" idx="4"/>
          </p:nvPr>
        </p:nvSpPr>
        <p:spPr/>
        <p:txBody>
          <a:bodyPr/>
          <a:lstStyle/>
          <a:p>
            <a:pPr>
              <a:defRPr/>
            </a:pPr>
            <a:fld id="{47650FDF-55A6-48C1-B389-FC790182308D}" type="slidenum">
              <a:rPr lang="zh-CN" altLang="en-US" smtClean="0"/>
              <a:pPr>
                <a:defRPr/>
              </a:pPr>
              <a:t>26</a:t>
            </a:fld>
            <a:endParaRPr lang="zh-CN" altLang="en-US"/>
          </a:p>
        </p:txBody>
      </p:sp>
      <p:pic>
        <p:nvPicPr>
          <p:cNvPr id="8" name="图片 3">
            <a:extLst>
              <a:ext uri="{FF2B5EF4-FFF2-40B4-BE49-F238E27FC236}">
                <a16:creationId xmlns:a16="http://schemas.microsoft.com/office/drawing/2014/main" id="{D279A91C-0DAF-49FC-9529-6712F9638F1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7000" y="4746447"/>
            <a:ext cx="8342640" cy="2000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07326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标题 1">
            <a:extLst>
              <a:ext uri="{FF2B5EF4-FFF2-40B4-BE49-F238E27FC236}">
                <a16:creationId xmlns:a16="http://schemas.microsoft.com/office/drawing/2014/main" id="{F481680D-3E35-42C1-8144-7E21985B3719}"/>
              </a:ext>
            </a:extLst>
          </p:cNvPr>
          <p:cNvSpPr>
            <a:spLocks noGrp="1"/>
          </p:cNvSpPr>
          <p:nvPr>
            <p:ph type="title"/>
          </p:nvPr>
        </p:nvSpPr>
        <p:spPr>
          <a:xfrm>
            <a:off x="575742" y="554492"/>
            <a:ext cx="7524750" cy="609600"/>
          </a:xfrm>
        </p:spPr>
        <p:txBody>
          <a:bodyPr/>
          <a:lstStyle/>
          <a:p>
            <a:r>
              <a:rPr kumimoji="1" lang="zh-CN" altLang="en-US" sz="3200" kern="1200"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不依赖于</a:t>
            </a:r>
            <a:r>
              <a:rPr kumimoji="1" lang="en-US" altLang="zh-CN" sz="3200" kern="1200"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Rho</a:t>
            </a:r>
            <a:r>
              <a:rPr kumimoji="1" lang="zh-CN" altLang="en-US" sz="3200" kern="1200"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因子的转录终止</a:t>
            </a:r>
          </a:p>
        </p:txBody>
      </p:sp>
      <p:sp>
        <p:nvSpPr>
          <p:cNvPr id="63491" name="内容占位符 2">
            <a:extLst>
              <a:ext uri="{FF2B5EF4-FFF2-40B4-BE49-F238E27FC236}">
                <a16:creationId xmlns:a16="http://schemas.microsoft.com/office/drawing/2014/main" id="{BCF7AA76-A1E8-4B0C-969B-E03C4A588F5B}"/>
              </a:ext>
            </a:extLst>
          </p:cNvPr>
          <p:cNvSpPr>
            <a:spLocks noGrp="1"/>
          </p:cNvSpPr>
          <p:nvPr>
            <p:ph idx="1"/>
          </p:nvPr>
        </p:nvSpPr>
        <p:spPr>
          <a:xfrm>
            <a:off x="1006934" y="1344777"/>
            <a:ext cx="7597514" cy="2271713"/>
          </a:xfrm>
        </p:spPr>
        <p:txBody>
          <a:bodyPr/>
          <a:lstStyle/>
          <a:p>
            <a:pPr>
              <a:lnSpc>
                <a:spcPct val="150000"/>
              </a:lnSpc>
            </a:pPr>
            <a:r>
              <a:rPr lang="en-US" altLang="zh-CN"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RNA</a:t>
            </a:r>
            <a:r>
              <a:rPr lang="zh-CN" altLang="en-US"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转录物会在内源性终止子处形成发夹结构，发夹结构也叫</a:t>
            </a:r>
            <a:r>
              <a:rPr lang="zh-CN" altLang="en-US" kern="1200" dirty="0">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rPr>
              <a:t>茎环结构</a:t>
            </a:r>
            <a:r>
              <a:rPr lang="zh-CN" altLang="en-US"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a:t>
            </a:r>
            <a:r>
              <a:rPr lang="en-US" altLang="zh-CN"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Stem-loop structure</a:t>
            </a:r>
            <a:r>
              <a:rPr lang="zh-CN" altLang="en-US"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），出现</a:t>
            </a:r>
            <a:r>
              <a:rPr lang="en-US" altLang="zh-CN"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GC</a:t>
            </a:r>
            <a:r>
              <a:rPr lang="zh-CN" altLang="en-US"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配对的茎环结构</a:t>
            </a:r>
            <a:endParaRPr lang="en-US" altLang="zh-CN"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endParaRPr>
          </a:p>
          <a:p>
            <a:pPr>
              <a:lnSpc>
                <a:spcPct val="150000"/>
              </a:lnSpc>
            </a:pPr>
            <a:r>
              <a:rPr lang="en-US" altLang="zh-CN"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4-8</a:t>
            </a:r>
            <a:r>
              <a:rPr lang="zh-CN" altLang="en-US"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个</a:t>
            </a:r>
            <a:r>
              <a:rPr lang="en-US" altLang="zh-CN"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A</a:t>
            </a:r>
            <a:r>
              <a:rPr lang="zh-CN" altLang="en-US"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转录则在茎环结构后面产生</a:t>
            </a:r>
            <a:r>
              <a:rPr lang="en-US" altLang="zh-CN"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4-8</a:t>
            </a:r>
            <a:r>
              <a:rPr lang="zh-CN" altLang="en-US"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个连续的</a:t>
            </a:r>
            <a:r>
              <a:rPr lang="en-US" altLang="zh-CN" kern="12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U</a:t>
            </a:r>
          </a:p>
        </p:txBody>
      </p:sp>
      <p:grpSp>
        <p:nvGrpSpPr>
          <p:cNvPr id="63492" name="组合 12">
            <a:extLst>
              <a:ext uri="{FF2B5EF4-FFF2-40B4-BE49-F238E27FC236}">
                <a16:creationId xmlns:a16="http://schemas.microsoft.com/office/drawing/2014/main" id="{D306B3DA-252B-4D7A-80DE-60722668AAC3}"/>
              </a:ext>
            </a:extLst>
          </p:cNvPr>
          <p:cNvGrpSpPr>
            <a:grpSpLocks/>
          </p:cNvGrpSpPr>
          <p:nvPr/>
        </p:nvGrpSpPr>
        <p:grpSpPr bwMode="auto">
          <a:xfrm>
            <a:off x="908447" y="3826670"/>
            <a:ext cx="7467600" cy="2271629"/>
            <a:chOff x="797604" y="3916135"/>
            <a:chExt cx="9956349" cy="3027711"/>
          </a:xfrm>
        </p:grpSpPr>
        <p:pic>
          <p:nvPicPr>
            <p:cNvPr id="63493" name="图片 4">
              <a:extLst>
                <a:ext uri="{FF2B5EF4-FFF2-40B4-BE49-F238E27FC236}">
                  <a16:creationId xmlns:a16="http://schemas.microsoft.com/office/drawing/2014/main" id="{D0D07EDB-0EBE-46CE-93AE-98F19EF83CB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97604" y="5236024"/>
              <a:ext cx="448627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直接箭头连接符 6">
              <a:extLst>
                <a:ext uri="{FF2B5EF4-FFF2-40B4-BE49-F238E27FC236}">
                  <a16:creationId xmlns:a16="http://schemas.microsoft.com/office/drawing/2014/main" id="{69FCDEFF-BBE6-4E78-B6B5-047E1CBB316D}"/>
                </a:ext>
              </a:extLst>
            </p:cNvPr>
            <p:cNvCxnSpPr/>
            <p:nvPr/>
          </p:nvCxnSpPr>
          <p:spPr>
            <a:xfrm>
              <a:off x="5812289" y="5507806"/>
              <a:ext cx="225097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63495" name="图片 7">
              <a:extLst>
                <a:ext uri="{FF2B5EF4-FFF2-40B4-BE49-F238E27FC236}">
                  <a16:creationId xmlns:a16="http://schemas.microsoft.com/office/drawing/2014/main" id="{35B90463-4C77-41DA-940A-4A9B58B8674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518751" y="3916135"/>
              <a:ext cx="1990725" cy="224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6" name="文本框 8">
              <a:extLst>
                <a:ext uri="{FF2B5EF4-FFF2-40B4-BE49-F238E27FC236}">
                  <a16:creationId xmlns:a16="http://schemas.microsoft.com/office/drawing/2014/main" id="{B2E3967B-ACEF-49BC-AAD0-5BC80BE78952}"/>
                </a:ext>
              </a:extLst>
            </p:cNvPr>
            <p:cNvSpPr txBox="1">
              <a:spLocks noChangeArrowheads="1"/>
            </p:cNvSpPr>
            <p:nvPr/>
          </p:nvSpPr>
          <p:spPr bwMode="auto">
            <a:xfrm>
              <a:off x="5835081" y="4950992"/>
              <a:ext cx="2235201" cy="492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zh-CN" altLang="en-US" sz="1800" b="1">
                  <a:latin typeface="黑体" panose="02010609060101010101" pitchFamily="49" charset="-122"/>
                  <a:ea typeface="黑体" panose="02010609060101010101" pitchFamily="49" charset="-122"/>
                </a:rPr>
                <a:t>转录</a:t>
              </a:r>
            </a:p>
          </p:txBody>
        </p:sp>
        <p:sp>
          <p:nvSpPr>
            <p:cNvPr id="63497" name="文本框 9">
              <a:extLst>
                <a:ext uri="{FF2B5EF4-FFF2-40B4-BE49-F238E27FC236}">
                  <a16:creationId xmlns:a16="http://schemas.microsoft.com/office/drawing/2014/main" id="{909E05FB-F356-4F3A-8CB0-105BC8607CD9}"/>
                </a:ext>
              </a:extLst>
            </p:cNvPr>
            <p:cNvSpPr txBox="1">
              <a:spLocks noChangeArrowheads="1"/>
            </p:cNvSpPr>
            <p:nvPr/>
          </p:nvSpPr>
          <p:spPr bwMode="auto">
            <a:xfrm>
              <a:off x="3135089" y="4774359"/>
              <a:ext cx="2235201" cy="492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zh-CN" altLang="en-US" sz="1800" b="1">
                  <a:latin typeface="黑体" panose="02010609060101010101" pitchFamily="49" charset="-122"/>
                  <a:ea typeface="黑体" panose="02010609060101010101" pitchFamily="49" charset="-122"/>
                </a:rPr>
                <a:t>反向重复序列</a:t>
              </a:r>
            </a:p>
          </p:txBody>
        </p:sp>
        <p:sp>
          <p:nvSpPr>
            <p:cNvPr id="63498" name="文本框 10">
              <a:extLst>
                <a:ext uri="{FF2B5EF4-FFF2-40B4-BE49-F238E27FC236}">
                  <a16:creationId xmlns:a16="http://schemas.microsoft.com/office/drawing/2014/main" id="{7D1FFEDA-15D5-4456-B2BD-AB528F5F7498}"/>
                </a:ext>
              </a:extLst>
            </p:cNvPr>
            <p:cNvSpPr txBox="1">
              <a:spLocks noChangeArrowheads="1"/>
            </p:cNvSpPr>
            <p:nvPr/>
          </p:nvSpPr>
          <p:spPr bwMode="auto">
            <a:xfrm>
              <a:off x="8518752" y="6082392"/>
              <a:ext cx="2235201" cy="861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en-US" altLang="zh-CN" sz="1800" b="1">
                  <a:latin typeface="黑体" panose="02010609060101010101" pitchFamily="49" charset="-122"/>
                  <a:ea typeface="黑体" panose="02010609060101010101" pitchFamily="49" charset="-122"/>
                </a:rPr>
                <a:t>RNA</a:t>
              </a:r>
              <a:r>
                <a:rPr lang="zh-CN" altLang="en-US" sz="1800" b="1">
                  <a:latin typeface="黑体" panose="02010609060101010101" pitchFamily="49" charset="-122"/>
                  <a:ea typeface="黑体" panose="02010609060101010101" pitchFamily="49" charset="-122"/>
                </a:rPr>
                <a:t>的发夹结构</a:t>
              </a:r>
            </a:p>
          </p:txBody>
        </p:sp>
        <p:sp>
          <p:nvSpPr>
            <p:cNvPr id="63499" name="文本框 11">
              <a:extLst>
                <a:ext uri="{FF2B5EF4-FFF2-40B4-BE49-F238E27FC236}">
                  <a16:creationId xmlns:a16="http://schemas.microsoft.com/office/drawing/2014/main" id="{4B0F2587-607C-48AC-B261-6AC783AAF490}"/>
                </a:ext>
              </a:extLst>
            </p:cNvPr>
            <p:cNvSpPr txBox="1">
              <a:spLocks noChangeArrowheads="1"/>
            </p:cNvSpPr>
            <p:nvPr/>
          </p:nvSpPr>
          <p:spPr bwMode="auto">
            <a:xfrm>
              <a:off x="928914" y="4805393"/>
              <a:ext cx="2235201" cy="492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zh-CN" altLang="en-US" sz="1800" b="1">
                  <a:latin typeface="黑体" panose="02010609060101010101" pitchFamily="49" charset="-122"/>
                  <a:ea typeface="黑体" panose="02010609060101010101" pitchFamily="49" charset="-122"/>
                </a:rPr>
                <a:t>反向重复序列</a:t>
              </a: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标题 1">
            <a:extLst>
              <a:ext uri="{FF2B5EF4-FFF2-40B4-BE49-F238E27FC236}">
                <a16:creationId xmlns:a16="http://schemas.microsoft.com/office/drawing/2014/main" id="{9348FC73-F93E-4CB1-8DE5-2016BE6CD59C}"/>
              </a:ext>
            </a:extLst>
          </p:cNvPr>
          <p:cNvSpPr>
            <a:spLocks noGrp="1"/>
          </p:cNvSpPr>
          <p:nvPr>
            <p:ph type="title"/>
          </p:nvPr>
        </p:nvSpPr>
        <p:spPr/>
        <p:txBody>
          <a:bodyPr/>
          <a:lstStyle/>
          <a:p>
            <a:r>
              <a:rPr kumimoji="1" lang="zh-CN" altLang="en-US" sz="3200" kern="1200"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不依赖于</a:t>
            </a:r>
            <a:r>
              <a:rPr kumimoji="1" lang="en-US" altLang="zh-CN" sz="3200" kern="1200"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Rho</a:t>
            </a:r>
            <a:r>
              <a:rPr kumimoji="1" lang="zh-CN" altLang="en-US" sz="3200" kern="1200"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因子的转录终止</a:t>
            </a:r>
          </a:p>
        </p:txBody>
      </p:sp>
      <p:pic>
        <p:nvPicPr>
          <p:cNvPr id="8" name="图片 3">
            <a:extLst>
              <a:ext uri="{FF2B5EF4-FFF2-40B4-BE49-F238E27FC236}">
                <a16:creationId xmlns:a16="http://schemas.microsoft.com/office/drawing/2014/main" id="{43656C1D-8103-4569-AF8C-ED6CB1DF5B40}"/>
              </a:ext>
            </a:extLst>
          </p:cNvPr>
          <p:cNvPicPr>
            <a:picLocks noChangeAspect="1"/>
          </p:cNvPicPr>
          <p:nvPr/>
        </p:nvPicPr>
        <p:blipFill>
          <a:blip r:embed="rId2"/>
          <a:stretch>
            <a:fillRect/>
          </a:stretch>
        </p:blipFill>
        <p:spPr>
          <a:xfrm>
            <a:off x="1331640" y="4725144"/>
            <a:ext cx="6346848" cy="2132856"/>
          </a:xfrm>
          <a:prstGeom prst="rect">
            <a:avLst/>
          </a:prstGeom>
        </p:spPr>
      </p:pic>
      <p:pic>
        <p:nvPicPr>
          <p:cNvPr id="3" name="Picture 2">
            <a:extLst>
              <a:ext uri="{FF2B5EF4-FFF2-40B4-BE49-F238E27FC236}">
                <a16:creationId xmlns:a16="http://schemas.microsoft.com/office/drawing/2014/main" id="{20B0348A-48F8-4A1B-8712-9A1525EF9D5F}"/>
              </a:ext>
            </a:extLst>
          </p:cNvPr>
          <p:cNvPicPr>
            <a:picLocks noChangeAspect="1"/>
          </p:cNvPicPr>
          <p:nvPr/>
        </p:nvPicPr>
        <p:blipFill>
          <a:blip r:embed="rId3"/>
          <a:stretch>
            <a:fillRect/>
          </a:stretch>
        </p:blipFill>
        <p:spPr>
          <a:xfrm>
            <a:off x="552450" y="3049885"/>
            <a:ext cx="8039100" cy="1819275"/>
          </a:xfrm>
          <a:prstGeom prst="rect">
            <a:avLst/>
          </a:prstGeom>
        </p:spPr>
      </p:pic>
      <p:sp>
        <p:nvSpPr>
          <p:cNvPr id="64515" name="内容占位符 2">
            <a:extLst>
              <a:ext uri="{FF2B5EF4-FFF2-40B4-BE49-F238E27FC236}">
                <a16:creationId xmlns:a16="http://schemas.microsoft.com/office/drawing/2014/main" id="{ED685583-AE3B-4D00-8A55-C2223BE5E28A}"/>
              </a:ext>
            </a:extLst>
          </p:cNvPr>
          <p:cNvSpPr>
            <a:spLocks noGrp="1"/>
          </p:cNvSpPr>
          <p:nvPr>
            <p:ph idx="1"/>
          </p:nvPr>
        </p:nvSpPr>
        <p:spPr>
          <a:xfrm>
            <a:off x="125236" y="908720"/>
            <a:ext cx="9018764" cy="2160240"/>
          </a:xfrm>
        </p:spPr>
        <p:txBody>
          <a:bodyPr/>
          <a:lstStyle/>
          <a:p>
            <a:pPr>
              <a:lnSpc>
                <a:spcPct val="150000"/>
              </a:lnSpc>
            </a:pPr>
            <a:r>
              <a:rPr lang="en-US" altLang="zh-CN" dirty="0">
                <a:solidFill>
                  <a:schemeClr val="tx1"/>
                </a:solidFill>
                <a:effectLst/>
                <a:ea typeface="宋体" panose="02010600030101010101" pitchFamily="2" charset="-122"/>
              </a:rPr>
              <a:t>RNA</a:t>
            </a:r>
            <a:r>
              <a:rPr lang="zh-CN" altLang="en-US" dirty="0">
                <a:solidFill>
                  <a:schemeClr val="tx1"/>
                </a:solidFill>
                <a:effectLst/>
                <a:ea typeface="宋体" panose="02010600030101010101" pitchFamily="2" charset="-122"/>
              </a:rPr>
              <a:t>茎环结构能阻止转录复合物的延伸，引起</a:t>
            </a:r>
            <a:r>
              <a:rPr lang="en-US" altLang="zh-CN" dirty="0">
                <a:solidFill>
                  <a:schemeClr val="tx1"/>
                </a:solidFill>
                <a:effectLst/>
                <a:ea typeface="宋体" panose="02010600030101010101" pitchFamily="2" charset="-122"/>
              </a:rPr>
              <a:t>RNA</a:t>
            </a:r>
            <a:r>
              <a:rPr lang="zh-CN" altLang="en-US" dirty="0">
                <a:solidFill>
                  <a:schemeClr val="tx1"/>
                </a:solidFill>
                <a:effectLst/>
                <a:ea typeface="宋体" panose="02010600030101010101" pitchFamily="2" charset="-122"/>
              </a:rPr>
              <a:t>聚合酶停顿</a:t>
            </a:r>
          </a:p>
          <a:p>
            <a:pPr>
              <a:lnSpc>
                <a:spcPct val="150000"/>
              </a:lnSpc>
            </a:pPr>
            <a:r>
              <a:rPr lang="en-US" altLang="zh-CN" dirty="0">
                <a:solidFill>
                  <a:schemeClr val="tx1"/>
                </a:solidFill>
                <a:effectLst/>
                <a:ea typeface="宋体" panose="02010600030101010101" pitchFamily="2" charset="-122"/>
              </a:rPr>
              <a:t>4-8</a:t>
            </a:r>
            <a:r>
              <a:rPr lang="zh-CN" altLang="en-US" dirty="0">
                <a:solidFill>
                  <a:schemeClr val="tx1"/>
                </a:solidFill>
                <a:effectLst/>
                <a:ea typeface="宋体" panose="02010600030101010101" pitchFamily="2" charset="-122"/>
              </a:rPr>
              <a:t>个</a:t>
            </a:r>
            <a:r>
              <a:rPr lang="en-US" altLang="zh-CN" dirty="0">
                <a:solidFill>
                  <a:schemeClr val="tx1"/>
                </a:solidFill>
                <a:effectLst/>
                <a:ea typeface="宋体" panose="02010600030101010101" pitchFamily="2" charset="-122"/>
              </a:rPr>
              <a:t>A</a:t>
            </a:r>
            <a:r>
              <a:rPr lang="zh-CN" altLang="en-US" dirty="0">
                <a:solidFill>
                  <a:schemeClr val="tx1"/>
                </a:solidFill>
                <a:effectLst/>
                <a:ea typeface="宋体" panose="02010600030101010101" pitchFamily="2" charset="-122"/>
              </a:rPr>
              <a:t>转录则在茎环结构后面产生</a:t>
            </a:r>
            <a:r>
              <a:rPr lang="en-US" altLang="zh-CN" dirty="0">
                <a:solidFill>
                  <a:schemeClr val="tx1"/>
                </a:solidFill>
                <a:effectLst/>
                <a:ea typeface="宋体" panose="02010600030101010101" pitchFamily="2" charset="-122"/>
              </a:rPr>
              <a:t>4-8</a:t>
            </a:r>
            <a:r>
              <a:rPr lang="zh-CN" altLang="en-US" dirty="0">
                <a:solidFill>
                  <a:schemeClr val="tx1"/>
                </a:solidFill>
                <a:effectLst/>
                <a:ea typeface="宋体" panose="02010600030101010101" pitchFamily="2" charset="-122"/>
              </a:rPr>
              <a:t>个连续的</a:t>
            </a:r>
            <a:r>
              <a:rPr lang="en-US" altLang="zh-CN" dirty="0">
                <a:solidFill>
                  <a:schemeClr val="tx1"/>
                </a:solidFill>
                <a:effectLst/>
                <a:ea typeface="宋体" panose="02010600030101010101" pitchFamily="2" charset="-122"/>
              </a:rPr>
              <a:t>U</a:t>
            </a:r>
            <a:r>
              <a:rPr lang="zh-CN" altLang="en-US" dirty="0">
                <a:solidFill>
                  <a:schemeClr val="tx1"/>
                </a:solidFill>
                <a:effectLst/>
                <a:ea typeface="宋体" panose="02010600030101010101" pitchFamily="2" charset="-122"/>
              </a:rPr>
              <a:t>，</a:t>
            </a:r>
            <a:r>
              <a:rPr lang="en-US" altLang="zh-CN" dirty="0" err="1">
                <a:solidFill>
                  <a:schemeClr val="tx1"/>
                </a:solidFill>
                <a:effectLst/>
                <a:ea typeface="宋体" panose="02010600030101010101" pitchFamily="2" charset="-122"/>
              </a:rPr>
              <a:t>dA-rU</a:t>
            </a:r>
            <a:r>
              <a:rPr lang="zh-CN" altLang="en-US" dirty="0">
                <a:solidFill>
                  <a:schemeClr val="tx1"/>
                </a:solidFill>
                <a:effectLst/>
                <a:ea typeface="宋体" panose="02010600030101010101" pitchFamily="2" charset="-122"/>
              </a:rPr>
              <a:t>碱基配对结合力十分微弱，导致</a:t>
            </a:r>
            <a:r>
              <a:rPr lang="en-US" altLang="zh-CN" dirty="0">
                <a:solidFill>
                  <a:schemeClr val="tx1"/>
                </a:solidFill>
                <a:effectLst/>
                <a:ea typeface="宋体" panose="02010600030101010101" pitchFamily="2" charset="-122"/>
              </a:rPr>
              <a:t>DNA/RNA</a:t>
            </a:r>
            <a:r>
              <a:rPr lang="zh-CN" altLang="en-US" dirty="0">
                <a:solidFill>
                  <a:schemeClr val="tx1"/>
                </a:solidFill>
                <a:effectLst/>
                <a:ea typeface="宋体" panose="02010600030101010101" pitchFamily="2" charset="-122"/>
              </a:rPr>
              <a:t>异源双链解离，</a:t>
            </a:r>
            <a:r>
              <a:rPr lang="en-US" altLang="zh-CN" dirty="0">
                <a:solidFill>
                  <a:schemeClr val="tx1"/>
                </a:solidFill>
                <a:effectLst/>
                <a:ea typeface="宋体" panose="02010600030101010101" pitchFamily="2" charset="-122"/>
              </a:rPr>
              <a:t>RNA</a:t>
            </a:r>
            <a:r>
              <a:rPr lang="zh-CN" altLang="en-US" dirty="0">
                <a:solidFill>
                  <a:schemeClr val="tx1"/>
                </a:solidFill>
                <a:effectLst/>
                <a:ea typeface="宋体" panose="02010600030101010101" pitchFamily="2" charset="-122"/>
              </a:rPr>
              <a:t>聚合酶随之从模板上脱落</a:t>
            </a:r>
            <a:endParaRPr lang="en-US" altLang="zh-CN" dirty="0">
              <a:solidFill>
                <a:schemeClr val="tx1"/>
              </a:solidFill>
              <a:effectLst/>
              <a:ea typeface="宋体" panose="02010600030101010101" pitchFamily="2" charset="-122"/>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07191E79-7A31-462D-8286-FC5831CA5FD4}"/>
              </a:ext>
            </a:extLst>
          </p:cNvPr>
          <p:cNvSpPr/>
          <p:nvPr/>
        </p:nvSpPr>
        <p:spPr>
          <a:xfrm>
            <a:off x="539552" y="1603331"/>
            <a:ext cx="763284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eaLnBrk="1" hangingPunct="1">
              <a:buFont typeface="Arial" panose="020B0604020202020204" pitchFamily="34" charset="0"/>
              <a:buChar char="•"/>
            </a:pP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需要</a:t>
            </a: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ρ</a:t>
            </a: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因子的参与</a:t>
            </a:r>
          </a:p>
        </p:txBody>
      </p:sp>
      <p:sp>
        <p:nvSpPr>
          <p:cNvPr id="5" name="Rectangle 1024">
            <a:extLst>
              <a:ext uri="{FF2B5EF4-FFF2-40B4-BE49-F238E27FC236}">
                <a16:creationId xmlns:a16="http://schemas.microsoft.com/office/drawing/2014/main" id="{8DFCE99E-E011-4C96-B3D6-F5B4B0B3A7C8}"/>
              </a:ext>
            </a:extLst>
          </p:cNvPr>
          <p:cNvSpPr>
            <a:spLocks noChangeArrowheads="1"/>
          </p:cNvSpPr>
          <p:nvPr/>
        </p:nvSpPr>
        <p:spPr bwMode="auto">
          <a:xfrm>
            <a:off x="413709" y="188640"/>
            <a:ext cx="4392613" cy="646331"/>
          </a:xfrm>
          <a:prstGeom prst="rect">
            <a:avLst/>
          </a:prstGeom>
          <a:noFill/>
          <a:ln w="9525" algn="ctr">
            <a:noFill/>
            <a:miter lim="800000"/>
            <a:headEnd/>
            <a:tailEnd/>
          </a:ln>
          <a:effectLst/>
        </p:spPr>
        <p:txBody>
          <a:bodyPr>
            <a:spAutoFit/>
          </a:bodyPr>
          <a:lstStyle/>
          <a:p>
            <a:pPr marL="571500" indent="-571500">
              <a:spcBef>
                <a:spcPct val="50000"/>
              </a:spcBef>
              <a:buSzPct val="80000"/>
              <a:buFont typeface="Wingdings" panose="05000000000000000000" pitchFamily="2" charset="2"/>
              <a:buChar char="Ø"/>
              <a:defRPr/>
            </a:pPr>
            <a:r>
              <a:rPr kumimoji="1" lang="zh-CN" altLang="en-US" sz="3600" b="1"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转录终止</a:t>
            </a:r>
          </a:p>
        </p:txBody>
      </p:sp>
      <p:sp>
        <p:nvSpPr>
          <p:cNvPr id="6" name="Rectangle 1024">
            <a:extLst>
              <a:ext uri="{FF2B5EF4-FFF2-40B4-BE49-F238E27FC236}">
                <a16:creationId xmlns:a16="http://schemas.microsoft.com/office/drawing/2014/main" id="{09B61735-2BF6-46DC-B593-E3A24A4AD272}"/>
              </a:ext>
            </a:extLst>
          </p:cNvPr>
          <p:cNvSpPr>
            <a:spLocks noChangeArrowheads="1"/>
          </p:cNvSpPr>
          <p:nvPr/>
        </p:nvSpPr>
        <p:spPr bwMode="auto">
          <a:xfrm>
            <a:off x="467544" y="953140"/>
            <a:ext cx="6264696" cy="584775"/>
          </a:xfrm>
          <a:prstGeom prst="rect">
            <a:avLst/>
          </a:prstGeom>
          <a:noFill/>
          <a:ln w="9525" algn="ctr">
            <a:noFill/>
            <a:miter lim="800000"/>
            <a:headEnd/>
            <a:tailEnd/>
          </a:ln>
          <a:effectLst/>
        </p:spPr>
        <p:txBody>
          <a:bodyPr wrap="square">
            <a:spAutoFit/>
          </a:bodyPr>
          <a:lstStyle/>
          <a:p>
            <a:pPr>
              <a:spcBef>
                <a:spcPct val="50000"/>
              </a:spcBef>
              <a:buSzPct val="80000"/>
              <a:defRPr/>
            </a:pPr>
            <a:r>
              <a:rPr kumimoji="1" lang="en-US" altLang="zh-CN" sz="3200" b="1"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2. Rho</a:t>
            </a:r>
            <a:r>
              <a:rPr kumimoji="1" lang="zh-CN" altLang="en-US" sz="3200" b="1"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因子依赖性终止子</a:t>
            </a:r>
          </a:p>
        </p:txBody>
      </p:sp>
      <p:pic>
        <p:nvPicPr>
          <p:cNvPr id="7" name="图片 6">
            <a:extLst>
              <a:ext uri="{FF2B5EF4-FFF2-40B4-BE49-F238E27FC236}">
                <a16:creationId xmlns:a16="http://schemas.microsoft.com/office/drawing/2014/main" id="{5320115B-6A0F-4FCA-94DD-82B9AD27AC15}"/>
              </a:ext>
            </a:extLst>
          </p:cNvPr>
          <p:cNvPicPr>
            <a:picLocks noChangeAspect="1"/>
          </p:cNvPicPr>
          <p:nvPr/>
        </p:nvPicPr>
        <p:blipFill rotWithShape="1">
          <a:blip r:embed="rId2"/>
          <a:srcRect b="28572"/>
          <a:stretch/>
        </p:blipFill>
        <p:spPr>
          <a:xfrm>
            <a:off x="2015718" y="2064996"/>
            <a:ext cx="5400600" cy="3571345"/>
          </a:xfrm>
          <a:prstGeom prst="rect">
            <a:avLst/>
          </a:prstGeom>
        </p:spPr>
      </p:pic>
      <p:sp>
        <p:nvSpPr>
          <p:cNvPr id="8" name="灯片编号占位符 7">
            <a:extLst>
              <a:ext uri="{FF2B5EF4-FFF2-40B4-BE49-F238E27FC236}">
                <a16:creationId xmlns:a16="http://schemas.microsoft.com/office/drawing/2014/main" id="{0ED3E80B-B9DD-4239-9C02-2577330D97FE}"/>
              </a:ext>
            </a:extLst>
          </p:cNvPr>
          <p:cNvSpPr>
            <a:spLocks noGrp="1"/>
          </p:cNvSpPr>
          <p:nvPr>
            <p:ph type="sldNum" sz="quarter" idx="4"/>
          </p:nvPr>
        </p:nvSpPr>
        <p:spPr/>
        <p:txBody>
          <a:bodyPr/>
          <a:lstStyle/>
          <a:p>
            <a:pPr>
              <a:defRPr/>
            </a:pPr>
            <a:fld id="{47650FDF-55A6-48C1-B389-FC790182308D}" type="slidenum">
              <a:rPr lang="zh-CN" altLang="en-US" smtClean="0"/>
              <a:pPr>
                <a:defRPr/>
              </a:pPr>
              <a:t>29</a:t>
            </a:fld>
            <a:endParaRPr lang="zh-CN" altLang="en-US"/>
          </a:p>
        </p:txBody>
      </p:sp>
      <p:sp>
        <p:nvSpPr>
          <p:cNvPr id="9" name="内容占位符 2">
            <a:extLst>
              <a:ext uri="{FF2B5EF4-FFF2-40B4-BE49-F238E27FC236}">
                <a16:creationId xmlns:a16="http://schemas.microsoft.com/office/drawing/2014/main" id="{CB64A58C-A9F9-481E-B96B-6D003C38960B}"/>
              </a:ext>
            </a:extLst>
          </p:cNvPr>
          <p:cNvSpPr txBox="1">
            <a:spLocks/>
          </p:cNvSpPr>
          <p:nvPr/>
        </p:nvSpPr>
        <p:spPr>
          <a:xfrm>
            <a:off x="755576" y="5445225"/>
            <a:ext cx="7452830" cy="1080120"/>
          </a:xfrm>
          <a:prstGeom prst="rect">
            <a:avLst/>
          </a:prstGeom>
        </p:spPr>
        <p:txBody>
          <a:bodyPr/>
          <a:lstStyle>
            <a:lvl1pPr marL="342900" indent="-342900" algn="l" rtl="0" eaLnBrk="0" fontAlgn="base" hangingPunct="0">
              <a:spcBef>
                <a:spcPct val="20000"/>
              </a:spcBef>
              <a:spcAft>
                <a:spcPct val="0"/>
              </a:spcAft>
              <a:buClr>
                <a:schemeClr val="accent1"/>
              </a:buClr>
              <a:buFont typeface="Wingdings" panose="05000000000000000000" pitchFamily="2" charset="2"/>
              <a:buChar char="v"/>
              <a:defRPr lang="zh-CN" altLang="en-US" sz="2400" b="1" dirty="0">
                <a:solidFill>
                  <a:srgbClr val="852F74"/>
                </a:solidFill>
                <a:effectLst>
                  <a:outerShdw blurRad="38100" dist="38100" dir="2700000" algn="tl">
                    <a:srgbClr val="C0C0C0"/>
                  </a:outerShdw>
                </a:effectLst>
                <a:latin typeface="+mn-lt"/>
                <a:ea typeface="+mn-ea"/>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n"/>
              <a:defRPr lang="zh-CN" altLang="en-US" sz="2400" b="1" dirty="0">
                <a:solidFill>
                  <a:srgbClr val="852F74"/>
                </a:solidFill>
                <a:effectLst>
                  <a:outerShdw blurRad="38100" dist="38100" dir="2700000" algn="tl">
                    <a:srgbClr val="C0C0C0"/>
                  </a:outerShdw>
                </a:effectLst>
                <a:latin typeface="+mn-lt"/>
                <a:ea typeface="+mn-ea"/>
                <a:cs typeface="+mn-cs"/>
              </a:defRPr>
            </a:lvl2pPr>
            <a:lvl3pPr marL="1143000" indent="-228600" algn="l" rtl="0" eaLnBrk="0" fontAlgn="base" hangingPunct="0">
              <a:spcBef>
                <a:spcPct val="20000"/>
              </a:spcBef>
              <a:spcAft>
                <a:spcPct val="0"/>
              </a:spcAft>
              <a:buClr>
                <a:schemeClr val="accent1"/>
              </a:buClr>
              <a:buFont typeface="Wingdings" panose="05000000000000000000" pitchFamily="2" charset="2"/>
              <a:buChar char="n"/>
              <a:defRPr lang="zh-CN" altLang="en-US" sz="2400" b="1" dirty="0">
                <a:solidFill>
                  <a:srgbClr val="852F74"/>
                </a:solidFill>
                <a:effectLst>
                  <a:outerShdw blurRad="38100" dist="38100" dir="2700000" algn="tl">
                    <a:srgbClr val="C0C0C0"/>
                  </a:outerShdw>
                </a:effectLst>
                <a:latin typeface="+mn-lt"/>
                <a:ea typeface="+mn-ea"/>
                <a:cs typeface="+mn-cs"/>
              </a:defRPr>
            </a:lvl3pPr>
            <a:lvl4pPr marL="1600200" indent="-228600" algn="l" rtl="0" eaLnBrk="0" fontAlgn="base" hangingPunct="0">
              <a:spcBef>
                <a:spcPct val="20000"/>
              </a:spcBef>
              <a:spcAft>
                <a:spcPct val="0"/>
              </a:spcAft>
              <a:buClr>
                <a:schemeClr val="accent1"/>
              </a:buClr>
              <a:buFont typeface="Wingdings" panose="05000000000000000000" pitchFamily="2" charset="2"/>
              <a:buChar char="n"/>
              <a:defRPr lang="zh-CN" altLang="en-US" sz="2400" b="1" dirty="0">
                <a:solidFill>
                  <a:srgbClr val="852F74"/>
                </a:solidFill>
                <a:effectLst>
                  <a:outerShdw blurRad="38100" dist="38100" dir="2700000" algn="tl">
                    <a:srgbClr val="C0C0C0"/>
                  </a:outerShdw>
                </a:effectLst>
                <a:latin typeface="+mn-lt"/>
                <a:ea typeface="+mn-ea"/>
                <a:cs typeface="+mn-cs"/>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n"/>
              <a:defRPr lang="en-US" altLang="ko-KR" sz="2400" b="1" dirty="0">
                <a:solidFill>
                  <a:srgbClr val="852F74"/>
                </a:solidFill>
                <a:effectLst>
                  <a:outerShdw blurRad="38100" dist="38100" dir="2700000" algn="tl">
                    <a:srgbClr val="C0C0C0"/>
                  </a:outerShdw>
                </a:effectLst>
                <a:latin typeface="+mn-lt"/>
                <a:ea typeface="Gungsuh" pitchFamily="18" charset="-127"/>
                <a:cs typeface="+mn-cs"/>
              </a:defRPr>
            </a:lvl5pPr>
            <a:lvl6pPr marL="2514600" indent="-228600" algn="l" rtl="0" eaLnBrk="1" fontAlgn="base" hangingPunct="1">
              <a:spcBef>
                <a:spcPct val="20000"/>
              </a:spcBef>
              <a:spcAft>
                <a:spcPct val="0"/>
              </a:spcAft>
              <a:buClr>
                <a:schemeClr val="accent1"/>
              </a:buClr>
              <a:buFont typeface="Wingdings" pitchFamily="2" charset="2"/>
              <a:buChar char="n"/>
              <a:defRPr sz="2000">
                <a:solidFill>
                  <a:schemeClr val="tx2"/>
                </a:solidFill>
                <a:effectLst>
                  <a:outerShdw blurRad="38100" dist="38100" dir="2700000" algn="tl">
                    <a:srgbClr val="C0C0C0"/>
                  </a:outerShdw>
                </a:effectLst>
                <a:latin typeface="+mn-lt"/>
                <a:ea typeface="+mn-ea"/>
              </a:defRPr>
            </a:lvl6pPr>
            <a:lvl7pPr marL="2971800" indent="-228600" algn="l" rtl="0" eaLnBrk="1" fontAlgn="base" hangingPunct="1">
              <a:spcBef>
                <a:spcPct val="20000"/>
              </a:spcBef>
              <a:spcAft>
                <a:spcPct val="0"/>
              </a:spcAft>
              <a:buClr>
                <a:schemeClr val="accent1"/>
              </a:buClr>
              <a:buFont typeface="Wingdings" pitchFamily="2" charset="2"/>
              <a:buChar char="n"/>
              <a:defRPr sz="2000">
                <a:solidFill>
                  <a:schemeClr val="tx2"/>
                </a:solidFill>
                <a:effectLst>
                  <a:outerShdw blurRad="38100" dist="38100" dir="2700000" algn="tl">
                    <a:srgbClr val="C0C0C0"/>
                  </a:outerShdw>
                </a:effectLst>
                <a:latin typeface="+mn-lt"/>
                <a:ea typeface="+mn-ea"/>
              </a:defRPr>
            </a:lvl7pPr>
            <a:lvl8pPr marL="3429000" indent="-228600" algn="l" rtl="0" eaLnBrk="1" fontAlgn="base" hangingPunct="1">
              <a:spcBef>
                <a:spcPct val="20000"/>
              </a:spcBef>
              <a:spcAft>
                <a:spcPct val="0"/>
              </a:spcAft>
              <a:buClr>
                <a:schemeClr val="accent1"/>
              </a:buClr>
              <a:buFont typeface="Wingdings" pitchFamily="2" charset="2"/>
              <a:buChar char="n"/>
              <a:defRPr sz="2000">
                <a:solidFill>
                  <a:schemeClr val="tx2"/>
                </a:solidFill>
                <a:effectLst>
                  <a:outerShdw blurRad="38100" dist="38100" dir="2700000" algn="tl">
                    <a:srgbClr val="C0C0C0"/>
                  </a:outerShdw>
                </a:effectLst>
                <a:latin typeface="+mn-lt"/>
                <a:ea typeface="+mn-ea"/>
              </a:defRPr>
            </a:lvl8pPr>
            <a:lvl9pPr marL="3886200" indent="-228600" algn="l" rtl="0" eaLnBrk="1" fontAlgn="base" hangingPunct="1">
              <a:spcBef>
                <a:spcPct val="20000"/>
              </a:spcBef>
              <a:spcAft>
                <a:spcPct val="0"/>
              </a:spcAft>
              <a:buClr>
                <a:schemeClr val="accent1"/>
              </a:buClr>
              <a:buFont typeface="Wingdings" pitchFamily="2" charset="2"/>
              <a:buChar char="n"/>
              <a:defRPr sz="2000">
                <a:solidFill>
                  <a:schemeClr val="tx2"/>
                </a:solidFill>
                <a:effectLst>
                  <a:outerShdw blurRad="38100" dist="38100" dir="2700000" algn="tl">
                    <a:srgbClr val="C0C0C0"/>
                  </a:outerShdw>
                </a:effectLst>
                <a:latin typeface="+mn-lt"/>
                <a:ea typeface="+mn-ea"/>
              </a:defRPr>
            </a:lvl9pPr>
          </a:lstStyle>
          <a:p>
            <a:pPr>
              <a:lnSpc>
                <a:spcPct val="150000"/>
              </a:lnSpc>
            </a:pPr>
            <a:r>
              <a:rPr lang="en-US" altLang="zh-CN" kern="0" dirty="0">
                <a:solidFill>
                  <a:schemeClr val="tx1"/>
                </a:solidFill>
                <a:effectLst/>
                <a:ea typeface="宋体" panose="02010600030101010101" pitchFamily="2" charset="-122"/>
              </a:rPr>
              <a:t>ρ</a:t>
            </a:r>
            <a:r>
              <a:rPr lang="zh-CN" altLang="en-US" kern="0" dirty="0">
                <a:solidFill>
                  <a:schemeClr val="tx1"/>
                </a:solidFill>
                <a:effectLst/>
                <a:ea typeface="宋体" panose="02010600030101010101" pitchFamily="2" charset="-122"/>
              </a:rPr>
              <a:t>因子是一种分子量为</a:t>
            </a:r>
            <a:r>
              <a:rPr lang="en-US" altLang="zh-CN" kern="0" dirty="0">
                <a:solidFill>
                  <a:schemeClr val="tx1"/>
                </a:solidFill>
                <a:effectLst/>
                <a:ea typeface="宋体" panose="02010600030101010101" pitchFamily="2" charset="-122"/>
              </a:rPr>
              <a:t>46kDa</a:t>
            </a:r>
            <a:r>
              <a:rPr lang="zh-CN" altLang="en-US" kern="0" dirty="0">
                <a:solidFill>
                  <a:schemeClr val="tx1"/>
                </a:solidFill>
                <a:effectLst/>
                <a:ea typeface="宋体" panose="02010600030101010101" pitchFamily="2" charset="-122"/>
              </a:rPr>
              <a:t>的蛋白质，以六聚体为其活性形式</a:t>
            </a:r>
          </a:p>
          <a:p>
            <a:pPr>
              <a:lnSpc>
                <a:spcPct val="150000"/>
              </a:lnSpc>
            </a:pPr>
            <a:endParaRPr lang="zh-CN" altLang="en-US" kern="0" dirty="0">
              <a:solidFill>
                <a:schemeClr val="tx1"/>
              </a:solidFill>
              <a:effectLst/>
              <a:ea typeface="宋体" panose="02010600030101010101" pitchFamily="2" charset="-122"/>
            </a:endParaRPr>
          </a:p>
        </p:txBody>
      </p:sp>
    </p:spTree>
    <p:extLst>
      <p:ext uri="{BB962C8B-B14F-4D97-AF65-F5344CB8AC3E}">
        <p14:creationId xmlns:p14="http://schemas.microsoft.com/office/powerpoint/2010/main" val="21239453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Text Box 2">
            <a:extLst>
              <a:ext uri="{FF2B5EF4-FFF2-40B4-BE49-F238E27FC236}">
                <a16:creationId xmlns:a16="http://schemas.microsoft.com/office/drawing/2014/main" id="{D6E1888B-1E81-4BB5-BD8B-9134EE9AE071}"/>
              </a:ext>
            </a:extLst>
          </p:cNvPr>
          <p:cNvSpPr txBox="1">
            <a:spLocks noChangeArrowheads="1"/>
          </p:cNvSpPr>
          <p:nvPr/>
        </p:nvSpPr>
        <p:spPr bwMode="auto">
          <a:xfrm>
            <a:off x="611560" y="707088"/>
            <a:ext cx="8064896" cy="130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723900">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lnSpc>
                <a:spcPct val="130000"/>
              </a:lnSpc>
              <a:spcBef>
                <a:spcPct val="50000"/>
              </a:spcBef>
              <a:buClrTx/>
              <a:buFont typeface="Wingdings" panose="05000000000000000000" pitchFamily="2" charset="2"/>
              <a:buChar char="Ø"/>
            </a:pPr>
            <a:r>
              <a:rPr kumimoji="1" lang="zh-CN" altLang="en-US"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转录 </a:t>
            </a:r>
            <a:r>
              <a:rPr kumimoji="1" lang="en-US" altLang="zh-CN"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(transcription) </a:t>
            </a:r>
            <a:r>
              <a:rPr kumimoji="1" lang="zh-CN" altLang="en-US"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是</a:t>
            </a:r>
            <a:r>
              <a:rPr kumimoji="1" lang="zh-CN" altLang="en-US" sz="3200" dirty="0">
                <a:solidFill>
                  <a:schemeClr val="accent1"/>
                </a:solidFill>
                <a:latin typeface="Times New Roman" panose="02020603050405020304" pitchFamily="18" charset="0"/>
                <a:ea typeface="微软雅黑" panose="020B0503020204020204" pitchFamily="34" charset="-122"/>
                <a:cs typeface="Times New Roman" panose="02020603050405020304" pitchFamily="18" charset="0"/>
              </a:rPr>
              <a:t>生物体以</a:t>
            </a:r>
            <a:r>
              <a:rPr kumimoji="1" lang="en-US" altLang="zh-CN" sz="3200" dirty="0">
                <a:solidFill>
                  <a:schemeClr val="accent1"/>
                </a:solidFill>
                <a:latin typeface="Times New Roman" panose="02020603050405020304" pitchFamily="18" charset="0"/>
                <a:ea typeface="微软雅黑" panose="020B0503020204020204" pitchFamily="34" charset="-122"/>
                <a:cs typeface="Times New Roman" panose="02020603050405020304" pitchFamily="18" charset="0"/>
              </a:rPr>
              <a:t>DNA</a:t>
            </a:r>
            <a:r>
              <a:rPr kumimoji="1" lang="zh-CN" altLang="en-US" sz="3200" dirty="0">
                <a:solidFill>
                  <a:schemeClr val="accent1"/>
                </a:solidFill>
                <a:latin typeface="Times New Roman" panose="02020603050405020304" pitchFamily="18" charset="0"/>
                <a:ea typeface="微软雅黑" panose="020B0503020204020204" pitchFamily="34" charset="-122"/>
                <a:cs typeface="Times New Roman" panose="02020603050405020304" pitchFamily="18" charset="0"/>
              </a:rPr>
              <a:t>为模板合成</a:t>
            </a:r>
            <a:r>
              <a:rPr kumimoji="1" lang="en-US" altLang="zh-CN" sz="3200" dirty="0">
                <a:solidFill>
                  <a:schemeClr val="accent1"/>
                </a:solidFill>
                <a:latin typeface="Times New Roman" panose="02020603050405020304" pitchFamily="18" charset="0"/>
                <a:ea typeface="微软雅黑" panose="020B0503020204020204" pitchFamily="34" charset="-122"/>
                <a:cs typeface="Times New Roman" panose="02020603050405020304" pitchFamily="18" charset="0"/>
              </a:rPr>
              <a:t>RNA</a:t>
            </a:r>
            <a:r>
              <a:rPr kumimoji="1" lang="zh-CN" altLang="en-US" sz="3200" dirty="0">
                <a:solidFill>
                  <a:schemeClr val="accent1"/>
                </a:solidFill>
                <a:latin typeface="Times New Roman" panose="02020603050405020304" pitchFamily="18" charset="0"/>
                <a:ea typeface="微软雅黑" panose="020B0503020204020204" pitchFamily="34" charset="-122"/>
                <a:cs typeface="Times New Roman" panose="02020603050405020304" pitchFamily="18" charset="0"/>
              </a:rPr>
              <a:t>的过程 。 </a:t>
            </a:r>
          </a:p>
        </p:txBody>
      </p:sp>
      <p:sp>
        <p:nvSpPr>
          <p:cNvPr id="8195" name="Line 3">
            <a:extLst>
              <a:ext uri="{FF2B5EF4-FFF2-40B4-BE49-F238E27FC236}">
                <a16:creationId xmlns:a16="http://schemas.microsoft.com/office/drawing/2014/main" id="{CFAF28E9-5479-4E5B-AEE5-E5DCCEEC28A6}"/>
              </a:ext>
            </a:extLst>
          </p:cNvPr>
          <p:cNvSpPr>
            <a:spLocks noChangeShapeType="1"/>
          </p:cNvSpPr>
          <p:nvPr/>
        </p:nvSpPr>
        <p:spPr bwMode="auto">
          <a:xfrm>
            <a:off x="4000376" y="3923697"/>
            <a:ext cx="13716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8196" name="Text Box 4">
            <a:extLst>
              <a:ext uri="{FF2B5EF4-FFF2-40B4-BE49-F238E27FC236}">
                <a16:creationId xmlns:a16="http://schemas.microsoft.com/office/drawing/2014/main" id="{F8F208F2-0DF3-4EE0-845A-317554D79E0E}"/>
              </a:ext>
            </a:extLst>
          </p:cNvPr>
          <p:cNvSpPr txBox="1">
            <a:spLocks noChangeArrowheads="1"/>
          </p:cNvSpPr>
          <p:nvPr/>
        </p:nvSpPr>
        <p:spPr bwMode="auto">
          <a:xfrm>
            <a:off x="4355976" y="2844197"/>
            <a:ext cx="6858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spcBef>
                <a:spcPct val="50000"/>
              </a:spcBef>
              <a:buClrTx/>
              <a:buFontTx/>
              <a:buNone/>
            </a:pPr>
            <a:r>
              <a:rPr kumimoji="1" lang="zh-CN" altLang="en-US" sz="2800" dirty="0">
                <a:solidFill>
                  <a:schemeClr val="accent1"/>
                </a:solidFill>
                <a:latin typeface="黑体" panose="02010609060101010101" pitchFamily="49" charset="-122"/>
                <a:ea typeface="黑体" panose="02010609060101010101" pitchFamily="49" charset="-122"/>
              </a:rPr>
              <a:t>转录</a:t>
            </a:r>
          </a:p>
        </p:txBody>
      </p:sp>
      <p:grpSp>
        <p:nvGrpSpPr>
          <p:cNvPr id="2" name="Group 5">
            <a:extLst>
              <a:ext uri="{FF2B5EF4-FFF2-40B4-BE49-F238E27FC236}">
                <a16:creationId xmlns:a16="http://schemas.microsoft.com/office/drawing/2014/main" id="{C510F0E6-50B8-4DC0-86B8-88453894593F}"/>
              </a:ext>
            </a:extLst>
          </p:cNvPr>
          <p:cNvGrpSpPr>
            <a:grpSpLocks/>
          </p:cNvGrpSpPr>
          <p:nvPr/>
        </p:nvGrpSpPr>
        <p:grpSpPr bwMode="auto">
          <a:xfrm>
            <a:off x="6108576" y="3606197"/>
            <a:ext cx="2209800" cy="1250950"/>
            <a:chOff x="3936" y="2640"/>
            <a:chExt cx="1392" cy="788"/>
          </a:xfrm>
        </p:grpSpPr>
        <p:sp>
          <p:nvSpPr>
            <p:cNvPr id="150538" name="Text Box 6">
              <a:extLst>
                <a:ext uri="{FF2B5EF4-FFF2-40B4-BE49-F238E27FC236}">
                  <a16:creationId xmlns:a16="http://schemas.microsoft.com/office/drawing/2014/main" id="{5FEFFCD3-E2E7-49C8-AEA5-0222A5D5FA09}"/>
                </a:ext>
              </a:extLst>
            </p:cNvPr>
            <p:cNvSpPr txBox="1">
              <a:spLocks noChangeArrowheads="1"/>
            </p:cNvSpPr>
            <p:nvPr/>
          </p:nvSpPr>
          <p:spPr bwMode="auto">
            <a:xfrm>
              <a:off x="4272" y="3024"/>
              <a:ext cx="912"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spcBef>
                  <a:spcPct val="50000"/>
                </a:spcBef>
                <a:buClrTx/>
                <a:buFontTx/>
                <a:buNone/>
              </a:pPr>
              <a:r>
                <a:rPr kumimoji="1" lang="en-US" altLang="zh-CN" sz="3600">
                  <a:solidFill>
                    <a:schemeClr val="tx1"/>
                  </a:solidFill>
                  <a:latin typeface="Times New Roman" panose="02020603050405020304" pitchFamily="18" charset="0"/>
                </a:rPr>
                <a:t>RNA</a:t>
              </a:r>
            </a:p>
          </p:txBody>
        </p:sp>
        <p:sp>
          <p:nvSpPr>
            <p:cNvPr id="150539" name="Freeform 7">
              <a:extLst>
                <a:ext uri="{FF2B5EF4-FFF2-40B4-BE49-F238E27FC236}">
                  <a16:creationId xmlns:a16="http://schemas.microsoft.com/office/drawing/2014/main" id="{1ED2EF6F-F922-4254-BAB5-CBD7C7B544FF}"/>
                </a:ext>
              </a:extLst>
            </p:cNvPr>
            <p:cNvSpPr>
              <a:spLocks/>
            </p:cNvSpPr>
            <p:nvPr/>
          </p:nvSpPr>
          <p:spPr bwMode="auto">
            <a:xfrm>
              <a:off x="3936" y="2640"/>
              <a:ext cx="1392" cy="240"/>
            </a:xfrm>
            <a:custGeom>
              <a:avLst/>
              <a:gdLst>
                <a:gd name="T0" fmla="*/ 0 w 1488"/>
                <a:gd name="T1" fmla="*/ 0 h 488"/>
                <a:gd name="T2" fmla="*/ 140 w 1488"/>
                <a:gd name="T3" fmla="*/ 0 h 488"/>
                <a:gd name="T4" fmla="*/ 309 w 1488"/>
                <a:gd name="T5" fmla="*/ 0 h 488"/>
                <a:gd name="T6" fmla="*/ 480 w 1488"/>
                <a:gd name="T7" fmla="*/ 0 h 488"/>
                <a:gd name="T8" fmla="*/ 0 60000 65536"/>
                <a:gd name="T9" fmla="*/ 0 60000 65536"/>
                <a:gd name="T10" fmla="*/ 0 60000 65536"/>
                <a:gd name="T11" fmla="*/ 0 60000 65536"/>
                <a:gd name="T12" fmla="*/ 0 w 1488"/>
                <a:gd name="T13" fmla="*/ 0 h 488"/>
                <a:gd name="T14" fmla="*/ 1488 w 1488"/>
                <a:gd name="T15" fmla="*/ 488 h 488"/>
              </a:gdLst>
              <a:ahLst/>
              <a:cxnLst>
                <a:cxn ang="T8">
                  <a:pos x="T0" y="T1"/>
                </a:cxn>
                <a:cxn ang="T9">
                  <a:pos x="T2" y="T3"/>
                </a:cxn>
                <a:cxn ang="T10">
                  <a:pos x="T4" y="T5"/>
                </a:cxn>
                <a:cxn ang="T11">
                  <a:pos x="T6" y="T7"/>
                </a:cxn>
              </a:cxnLst>
              <a:rect l="T12" t="T13" r="T14" b="T15"/>
              <a:pathLst>
                <a:path w="1488" h="488">
                  <a:moveTo>
                    <a:pt x="0" y="48"/>
                  </a:moveTo>
                  <a:cubicBezTo>
                    <a:pt x="136" y="268"/>
                    <a:pt x="272" y="488"/>
                    <a:pt x="432" y="480"/>
                  </a:cubicBezTo>
                  <a:cubicBezTo>
                    <a:pt x="592" y="472"/>
                    <a:pt x="784" y="0"/>
                    <a:pt x="960" y="0"/>
                  </a:cubicBezTo>
                  <a:cubicBezTo>
                    <a:pt x="1136" y="0"/>
                    <a:pt x="1400" y="400"/>
                    <a:pt x="1488" y="480"/>
                  </a:cubicBezTo>
                </a:path>
              </a:pathLst>
            </a:custGeom>
            <a:noFill/>
            <a:ln w="57150">
              <a:solidFill>
                <a:srgbClr val="00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grpSp>
      <p:grpSp>
        <p:nvGrpSpPr>
          <p:cNvPr id="3" name="Group 8">
            <a:extLst>
              <a:ext uri="{FF2B5EF4-FFF2-40B4-BE49-F238E27FC236}">
                <a16:creationId xmlns:a16="http://schemas.microsoft.com/office/drawing/2014/main" id="{7817F8FA-8566-4FEC-9CC4-2CDD24822CFB}"/>
              </a:ext>
            </a:extLst>
          </p:cNvPr>
          <p:cNvGrpSpPr>
            <a:grpSpLocks/>
          </p:cNvGrpSpPr>
          <p:nvPr/>
        </p:nvGrpSpPr>
        <p:grpSpPr bwMode="auto">
          <a:xfrm>
            <a:off x="903164" y="3204559"/>
            <a:ext cx="2209800" cy="1631950"/>
            <a:chOff x="624" y="2544"/>
            <a:chExt cx="1392" cy="1028"/>
          </a:xfrm>
        </p:grpSpPr>
        <p:sp>
          <p:nvSpPr>
            <p:cNvPr id="150535" name="Text Box 9">
              <a:extLst>
                <a:ext uri="{FF2B5EF4-FFF2-40B4-BE49-F238E27FC236}">
                  <a16:creationId xmlns:a16="http://schemas.microsoft.com/office/drawing/2014/main" id="{2921892A-8479-4459-9DBF-BEF904EE795D}"/>
                </a:ext>
              </a:extLst>
            </p:cNvPr>
            <p:cNvSpPr txBox="1">
              <a:spLocks noChangeArrowheads="1"/>
            </p:cNvSpPr>
            <p:nvPr/>
          </p:nvSpPr>
          <p:spPr bwMode="auto">
            <a:xfrm>
              <a:off x="864" y="3168"/>
              <a:ext cx="816"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spcBef>
                  <a:spcPct val="50000"/>
                </a:spcBef>
                <a:buClrTx/>
                <a:buFontTx/>
                <a:buNone/>
              </a:pPr>
              <a:r>
                <a:rPr kumimoji="1" lang="en-US" altLang="zh-CN" sz="3600">
                  <a:solidFill>
                    <a:schemeClr val="tx1"/>
                  </a:solidFill>
                  <a:latin typeface="Times New Roman" panose="02020603050405020304" pitchFamily="18" charset="0"/>
                </a:rPr>
                <a:t>DNA</a:t>
              </a:r>
              <a:r>
                <a:rPr kumimoji="1" lang="en-US" altLang="zh-CN" sz="3600" b="0">
                  <a:solidFill>
                    <a:schemeClr val="tx1"/>
                  </a:solidFill>
                  <a:latin typeface="Times New Roman" panose="02020603050405020304" pitchFamily="18" charset="0"/>
                </a:rPr>
                <a:t>      </a:t>
              </a:r>
              <a:r>
                <a:rPr kumimoji="1" lang="en-US" altLang="zh-CN" sz="3600" b="0">
                  <a:solidFill>
                    <a:schemeClr val="tx1"/>
                  </a:solidFill>
                  <a:latin typeface="Times New Roman" panose="02020603050405020304" pitchFamily="18" charset="0"/>
                  <a:sym typeface="Symbol" panose="05050102010706020507" pitchFamily="18" charset="2"/>
                </a:rPr>
                <a:t>    </a:t>
              </a:r>
              <a:endParaRPr kumimoji="1" lang="en-US" altLang="zh-CN" sz="3600" b="0">
                <a:solidFill>
                  <a:schemeClr val="tx1"/>
                </a:solidFill>
                <a:latin typeface="Times New Roman" panose="02020603050405020304" pitchFamily="18" charset="0"/>
              </a:endParaRPr>
            </a:p>
          </p:txBody>
        </p:sp>
        <p:sp>
          <p:nvSpPr>
            <p:cNvPr id="150536" name="Freeform 10">
              <a:extLst>
                <a:ext uri="{FF2B5EF4-FFF2-40B4-BE49-F238E27FC236}">
                  <a16:creationId xmlns:a16="http://schemas.microsoft.com/office/drawing/2014/main" id="{393A1E3B-FF93-411A-B14A-16774CA9816E}"/>
                </a:ext>
              </a:extLst>
            </p:cNvPr>
            <p:cNvSpPr>
              <a:spLocks/>
            </p:cNvSpPr>
            <p:nvPr/>
          </p:nvSpPr>
          <p:spPr bwMode="auto">
            <a:xfrm>
              <a:off x="768" y="2544"/>
              <a:ext cx="1248" cy="488"/>
            </a:xfrm>
            <a:custGeom>
              <a:avLst/>
              <a:gdLst>
                <a:gd name="T0" fmla="*/ 0 w 1488"/>
                <a:gd name="T1" fmla="*/ 48 h 488"/>
                <a:gd name="T2" fmla="*/ 22 w 1488"/>
                <a:gd name="T3" fmla="*/ 480 h 488"/>
                <a:gd name="T4" fmla="*/ 48 w 1488"/>
                <a:gd name="T5" fmla="*/ 0 h 488"/>
                <a:gd name="T6" fmla="*/ 75 w 1488"/>
                <a:gd name="T7" fmla="*/ 480 h 488"/>
                <a:gd name="T8" fmla="*/ 0 60000 65536"/>
                <a:gd name="T9" fmla="*/ 0 60000 65536"/>
                <a:gd name="T10" fmla="*/ 0 60000 65536"/>
                <a:gd name="T11" fmla="*/ 0 60000 65536"/>
                <a:gd name="T12" fmla="*/ 0 w 1488"/>
                <a:gd name="T13" fmla="*/ 0 h 488"/>
                <a:gd name="T14" fmla="*/ 1488 w 1488"/>
                <a:gd name="T15" fmla="*/ 488 h 488"/>
              </a:gdLst>
              <a:ahLst/>
              <a:cxnLst>
                <a:cxn ang="T8">
                  <a:pos x="T0" y="T1"/>
                </a:cxn>
                <a:cxn ang="T9">
                  <a:pos x="T2" y="T3"/>
                </a:cxn>
                <a:cxn ang="T10">
                  <a:pos x="T4" y="T5"/>
                </a:cxn>
                <a:cxn ang="T11">
                  <a:pos x="T6" y="T7"/>
                </a:cxn>
              </a:cxnLst>
              <a:rect l="T12" t="T13" r="T14" b="T15"/>
              <a:pathLst>
                <a:path w="1488" h="488">
                  <a:moveTo>
                    <a:pt x="0" y="48"/>
                  </a:moveTo>
                  <a:cubicBezTo>
                    <a:pt x="136" y="268"/>
                    <a:pt x="272" y="488"/>
                    <a:pt x="432" y="480"/>
                  </a:cubicBezTo>
                  <a:cubicBezTo>
                    <a:pt x="592" y="472"/>
                    <a:pt x="784" y="0"/>
                    <a:pt x="960" y="0"/>
                  </a:cubicBezTo>
                  <a:cubicBezTo>
                    <a:pt x="1136" y="0"/>
                    <a:pt x="1400" y="400"/>
                    <a:pt x="1488" y="480"/>
                  </a:cubicBezTo>
                </a:path>
              </a:pathLst>
            </a:custGeom>
            <a:noFill/>
            <a:ln w="76200">
              <a:solidFill>
                <a:srgbClr val="003366"/>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150537" name="Freeform 11">
              <a:extLst>
                <a:ext uri="{FF2B5EF4-FFF2-40B4-BE49-F238E27FC236}">
                  <a16:creationId xmlns:a16="http://schemas.microsoft.com/office/drawing/2014/main" id="{F06A911D-CE27-4DB2-A4C2-01D177B3367B}"/>
                </a:ext>
              </a:extLst>
            </p:cNvPr>
            <p:cNvSpPr>
              <a:spLocks/>
            </p:cNvSpPr>
            <p:nvPr/>
          </p:nvSpPr>
          <p:spPr bwMode="auto">
            <a:xfrm>
              <a:off x="624" y="2544"/>
              <a:ext cx="1248" cy="488"/>
            </a:xfrm>
            <a:custGeom>
              <a:avLst/>
              <a:gdLst>
                <a:gd name="T0" fmla="*/ 0 w 1488"/>
                <a:gd name="T1" fmla="*/ 48 h 488"/>
                <a:gd name="T2" fmla="*/ 22 w 1488"/>
                <a:gd name="T3" fmla="*/ 480 h 488"/>
                <a:gd name="T4" fmla="*/ 48 w 1488"/>
                <a:gd name="T5" fmla="*/ 0 h 488"/>
                <a:gd name="T6" fmla="*/ 75 w 1488"/>
                <a:gd name="T7" fmla="*/ 480 h 488"/>
                <a:gd name="T8" fmla="*/ 0 60000 65536"/>
                <a:gd name="T9" fmla="*/ 0 60000 65536"/>
                <a:gd name="T10" fmla="*/ 0 60000 65536"/>
                <a:gd name="T11" fmla="*/ 0 60000 65536"/>
                <a:gd name="T12" fmla="*/ 0 w 1488"/>
                <a:gd name="T13" fmla="*/ 0 h 488"/>
                <a:gd name="T14" fmla="*/ 1488 w 1488"/>
                <a:gd name="T15" fmla="*/ 488 h 488"/>
              </a:gdLst>
              <a:ahLst/>
              <a:cxnLst>
                <a:cxn ang="T8">
                  <a:pos x="T0" y="T1"/>
                </a:cxn>
                <a:cxn ang="T9">
                  <a:pos x="T2" y="T3"/>
                </a:cxn>
                <a:cxn ang="T10">
                  <a:pos x="T4" y="T5"/>
                </a:cxn>
                <a:cxn ang="T11">
                  <a:pos x="T6" y="T7"/>
                </a:cxn>
              </a:cxnLst>
              <a:rect l="T12" t="T13" r="T14" b="T15"/>
              <a:pathLst>
                <a:path w="1488" h="488">
                  <a:moveTo>
                    <a:pt x="0" y="48"/>
                  </a:moveTo>
                  <a:cubicBezTo>
                    <a:pt x="136" y="268"/>
                    <a:pt x="272" y="488"/>
                    <a:pt x="432" y="480"/>
                  </a:cubicBezTo>
                  <a:cubicBezTo>
                    <a:pt x="592" y="472"/>
                    <a:pt x="784" y="0"/>
                    <a:pt x="960" y="0"/>
                  </a:cubicBezTo>
                  <a:cubicBezTo>
                    <a:pt x="1136" y="0"/>
                    <a:pt x="1400" y="400"/>
                    <a:pt x="1488" y="480"/>
                  </a:cubicBezTo>
                </a:path>
              </a:pathLst>
            </a:custGeom>
            <a:noFill/>
            <a:ln w="76200">
              <a:solidFill>
                <a:srgbClr val="003366"/>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grpSp>
      <p:sp>
        <p:nvSpPr>
          <p:cNvPr id="4" name="灯片编号占位符 3">
            <a:extLst>
              <a:ext uri="{FF2B5EF4-FFF2-40B4-BE49-F238E27FC236}">
                <a16:creationId xmlns:a16="http://schemas.microsoft.com/office/drawing/2014/main" id="{81504293-BA0E-48D4-9C42-B0C75A44B1BE}"/>
              </a:ext>
            </a:extLst>
          </p:cNvPr>
          <p:cNvSpPr>
            <a:spLocks noGrp="1"/>
          </p:cNvSpPr>
          <p:nvPr>
            <p:ph type="sldNum" sz="quarter" idx="4"/>
          </p:nvPr>
        </p:nvSpPr>
        <p:spPr/>
        <p:txBody>
          <a:bodyPr/>
          <a:lstStyle/>
          <a:p>
            <a:pPr>
              <a:defRPr/>
            </a:pPr>
            <a:fld id="{47650FDF-55A6-48C1-B389-FC790182308D}" type="slidenum">
              <a:rPr lang="zh-CN" altLang="en-US" smtClean="0"/>
              <a:pPr>
                <a:defRPr/>
              </a:pPr>
              <a:t>3</a:t>
            </a:fld>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blinds(horizontal)">
                                      <p:cBhvr>
                                        <p:cTn id="7" dur="500"/>
                                        <p:tgtEl>
                                          <p:spTgt spid="819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196"/>
                                        </p:tgtEl>
                                        <p:attrNameLst>
                                          <p:attrName>style.visibility</p:attrName>
                                        </p:attrNameLst>
                                      </p:cBhvr>
                                      <p:to>
                                        <p:strVal val="visible"/>
                                      </p:to>
                                    </p:set>
                                    <p:animEffect transition="in" filter="blinds(horizontal)">
                                      <p:cBhvr>
                                        <p:cTn id="10" dur="500"/>
                                        <p:tgtEl>
                                          <p:spTgt spid="8196"/>
                                        </p:tgtEl>
                                      </p:cBhvr>
                                    </p:animEffect>
                                  </p:childTnLst>
                                </p:cTn>
                              </p:par>
                              <p:par>
                                <p:cTn id="11" presetID="3" presetClass="entr" presetSubtype="1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linds(horizontal)">
                                      <p:cBhvr>
                                        <p:cTn id="13" dur="500"/>
                                        <p:tgtEl>
                                          <p:spTgt spid="2"/>
                                        </p:tgtEl>
                                      </p:cBhvr>
                                    </p:animEffect>
                                  </p:childTnLst>
                                </p:cTn>
                              </p:par>
                              <p:par>
                                <p:cTn id="14" presetID="3" presetClass="entr" presetSubtype="10"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linds(horizontal)">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标题 1">
            <a:extLst>
              <a:ext uri="{FF2B5EF4-FFF2-40B4-BE49-F238E27FC236}">
                <a16:creationId xmlns:a16="http://schemas.microsoft.com/office/drawing/2014/main" id="{8B8F3F76-7B79-4B5E-B6B0-B5F6B5F5A7FB}"/>
              </a:ext>
            </a:extLst>
          </p:cNvPr>
          <p:cNvSpPr>
            <a:spLocks noGrp="1"/>
          </p:cNvSpPr>
          <p:nvPr>
            <p:ph type="title"/>
          </p:nvPr>
        </p:nvSpPr>
        <p:spPr>
          <a:xfrm>
            <a:off x="431800" y="188640"/>
            <a:ext cx="7524750" cy="609600"/>
          </a:xfrm>
        </p:spPr>
        <p:txBody>
          <a:bodyPr/>
          <a:lstStyle/>
          <a:p>
            <a:r>
              <a:rPr kumimoji="1" lang="zh-CN" altLang="en-US" sz="3200" kern="1200"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依赖于</a:t>
            </a:r>
            <a:r>
              <a:rPr kumimoji="1" lang="en-US" altLang="zh-CN" sz="3200" kern="1200"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Rho</a:t>
            </a:r>
            <a:r>
              <a:rPr kumimoji="1" lang="zh-CN" altLang="en-US" sz="3200" kern="1200"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因子的转录终止</a:t>
            </a:r>
          </a:p>
        </p:txBody>
      </p:sp>
      <p:sp>
        <p:nvSpPr>
          <p:cNvPr id="65539" name="内容占位符 2">
            <a:extLst>
              <a:ext uri="{FF2B5EF4-FFF2-40B4-BE49-F238E27FC236}">
                <a16:creationId xmlns:a16="http://schemas.microsoft.com/office/drawing/2014/main" id="{DC402478-6B0C-4ABC-8D88-629F0D5C32B2}"/>
              </a:ext>
            </a:extLst>
          </p:cNvPr>
          <p:cNvSpPr>
            <a:spLocks noGrp="1"/>
          </p:cNvSpPr>
          <p:nvPr>
            <p:ph idx="1"/>
          </p:nvPr>
        </p:nvSpPr>
        <p:spPr>
          <a:xfrm>
            <a:off x="431800" y="825741"/>
            <a:ext cx="8229600" cy="1595148"/>
          </a:xfrm>
        </p:spPr>
        <p:txBody>
          <a:bodyPr/>
          <a:lstStyle/>
          <a:p>
            <a:pPr>
              <a:lnSpc>
                <a:spcPct val="150000"/>
              </a:lnSpc>
            </a:pPr>
            <a:r>
              <a:rPr lang="en-US" altLang="zh-CN" dirty="0">
                <a:solidFill>
                  <a:schemeClr val="tx1"/>
                </a:solidFill>
                <a:effectLst/>
                <a:ea typeface="宋体" panose="02010600030101010101" pitchFamily="2" charset="-122"/>
              </a:rPr>
              <a:t>ρ</a:t>
            </a:r>
            <a:r>
              <a:rPr lang="zh-CN" altLang="en-US" dirty="0">
                <a:solidFill>
                  <a:schemeClr val="tx1"/>
                </a:solidFill>
                <a:effectLst/>
                <a:ea typeface="宋体" panose="02010600030101010101" pitchFamily="2" charset="-122"/>
              </a:rPr>
              <a:t>因子能与转录中的</a:t>
            </a:r>
            <a:r>
              <a:rPr lang="en-US" altLang="zh-CN" dirty="0">
                <a:solidFill>
                  <a:schemeClr val="tx1"/>
                </a:solidFill>
                <a:effectLst/>
                <a:ea typeface="宋体" panose="02010600030101010101" pitchFamily="2" charset="-122"/>
              </a:rPr>
              <a:t>RNA</a:t>
            </a:r>
            <a:r>
              <a:rPr lang="zh-CN" altLang="en-US" dirty="0">
                <a:solidFill>
                  <a:schemeClr val="tx1"/>
                </a:solidFill>
                <a:effectLst/>
                <a:ea typeface="宋体" panose="02010600030101010101" pitchFamily="2" charset="-122"/>
              </a:rPr>
              <a:t>结合，</a:t>
            </a:r>
            <a:r>
              <a:rPr lang="en-US" altLang="zh-CN" dirty="0">
                <a:solidFill>
                  <a:schemeClr val="tx1"/>
                </a:solidFill>
                <a:effectLst/>
                <a:ea typeface="宋体" panose="02010600030101010101" pitchFamily="2" charset="-122"/>
              </a:rPr>
              <a:t>ρ</a:t>
            </a:r>
            <a:r>
              <a:rPr lang="zh-CN" altLang="en-US" dirty="0">
                <a:solidFill>
                  <a:schemeClr val="tx1"/>
                </a:solidFill>
                <a:effectLst/>
                <a:ea typeface="宋体" panose="02010600030101010101" pitchFamily="2" charset="-122"/>
              </a:rPr>
              <a:t>因子的六聚体被约</a:t>
            </a:r>
            <a:r>
              <a:rPr lang="en-US" altLang="zh-CN" dirty="0">
                <a:solidFill>
                  <a:schemeClr val="tx1"/>
                </a:solidFill>
                <a:effectLst/>
                <a:ea typeface="宋体" panose="02010600030101010101" pitchFamily="2" charset="-122"/>
              </a:rPr>
              <a:t>70-80 </a:t>
            </a:r>
            <a:r>
              <a:rPr lang="en-US" altLang="zh-CN" dirty="0" err="1">
                <a:solidFill>
                  <a:schemeClr val="tx1"/>
                </a:solidFill>
                <a:effectLst/>
                <a:ea typeface="宋体" panose="02010600030101010101" pitchFamily="2" charset="-122"/>
              </a:rPr>
              <a:t>nt</a:t>
            </a:r>
            <a:r>
              <a:rPr lang="zh-CN" altLang="en-US" dirty="0">
                <a:solidFill>
                  <a:schemeClr val="tx1"/>
                </a:solidFill>
                <a:effectLst/>
                <a:ea typeface="宋体" panose="02010600030101010101" pitchFamily="2" charset="-122"/>
              </a:rPr>
              <a:t>的</a:t>
            </a:r>
            <a:r>
              <a:rPr lang="en-US" altLang="zh-CN" dirty="0">
                <a:solidFill>
                  <a:schemeClr val="tx1"/>
                </a:solidFill>
                <a:effectLst/>
                <a:ea typeface="宋体" panose="02010600030101010101" pitchFamily="2" charset="-122"/>
              </a:rPr>
              <a:t>RNA</a:t>
            </a:r>
            <a:r>
              <a:rPr lang="zh-CN" altLang="en-US" dirty="0">
                <a:solidFill>
                  <a:schemeClr val="tx1"/>
                </a:solidFill>
                <a:effectLst/>
                <a:ea typeface="宋体" panose="02010600030101010101" pitchFamily="2" charset="-122"/>
              </a:rPr>
              <a:t>包绕，激活</a:t>
            </a:r>
            <a:r>
              <a:rPr lang="en-US" altLang="zh-CN" dirty="0">
                <a:solidFill>
                  <a:schemeClr val="tx1"/>
                </a:solidFill>
                <a:effectLst/>
                <a:ea typeface="宋体" panose="02010600030101010101" pitchFamily="2" charset="-122"/>
              </a:rPr>
              <a:t>ρ</a:t>
            </a:r>
            <a:r>
              <a:rPr lang="zh-CN" altLang="en-US" dirty="0">
                <a:solidFill>
                  <a:schemeClr val="tx1"/>
                </a:solidFill>
                <a:effectLst/>
                <a:ea typeface="宋体" panose="02010600030101010101" pitchFamily="2" charset="-122"/>
              </a:rPr>
              <a:t>因子的</a:t>
            </a:r>
            <a:r>
              <a:rPr lang="en-US" altLang="zh-CN" dirty="0">
                <a:solidFill>
                  <a:schemeClr val="tx1"/>
                </a:solidFill>
                <a:effectLst/>
                <a:ea typeface="宋体" panose="02010600030101010101" pitchFamily="2" charset="-122"/>
              </a:rPr>
              <a:t>ATP</a:t>
            </a:r>
            <a:r>
              <a:rPr lang="zh-CN" altLang="en-US" dirty="0">
                <a:solidFill>
                  <a:schemeClr val="tx1"/>
                </a:solidFill>
                <a:effectLst/>
                <a:ea typeface="宋体" panose="02010600030101010101" pitchFamily="2" charset="-122"/>
              </a:rPr>
              <a:t>酶活性，并向</a:t>
            </a:r>
            <a:r>
              <a:rPr lang="en-US" altLang="zh-CN" dirty="0">
                <a:solidFill>
                  <a:schemeClr val="tx1"/>
                </a:solidFill>
                <a:effectLst/>
                <a:ea typeface="宋体" panose="02010600030101010101" pitchFamily="2" charset="-122"/>
              </a:rPr>
              <a:t>RNA</a:t>
            </a:r>
            <a:r>
              <a:rPr lang="zh-CN" altLang="en-US" dirty="0">
                <a:solidFill>
                  <a:schemeClr val="tx1"/>
                </a:solidFill>
                <a:effectLst/>
                <a:ea typeface="宋体" panose="02010600030101010101" pitchFamily="2" charset="-122"/>
              </a:rPr>
              <a:t>的</a:t>
            </a:r>
            <a:r>
              <a:rPr lang="en-US" altLang="zh-CN" dirty="0">
                <a:solidFill>
                  <a:schemeClr val="tx1"/>
                </a:solidFill>
                <a:effectLst/>
                <a:ea typeface="宋体" panose="02010600030101010101" pitchFamily="2" charset="-122"/>
              </a:rPr>
              <a:t>3’</a:t>
            </a:r>
            <a:r>
              <a:rPr lang="zh-CN" altLang="en-US" dirty="0">
                <a:solidFill>
                  <a:schemeClr val="tx1"/>
                </a:solidFill>
                <a:effectLst/>
                <a:ea typeface="宋体" panose="02010600030101010101" pitchFamily="2" charset="-122"/>
              </a:rPr>
              <a:t>端滑动</a:t>
            </a:r>
            <a:endParaRPr lang="en-US" altLang="zh-CN" dirty="0">
              <a:solidFill>
                <a:schemeClr val="tx1"/>
              </a:solidFill>
              <a:effectLst/>
              <a:ea typeface="宋体" panose="02010600030101010101" pitchFamily="2" charset="-122"/>
            </a:endParaRPr>
          </a:p>
          <a:p>
            <a:pPr>
              <a:lnSpc>
                <a:spcPct val="150000"/>
              </a:lnSpc>
            </a:pPr>
            <a:endParaRPr lang="en-US" altLang="zh-CN" dirty="0">
              <a:solidFill>
                <a:schemeClr val="tx1"/>
              </a:solidFill>
              <a:effectLst/>
              <a:ea typeface="宋体" panose="02010600030101010101" pitchFamily="2" charset="-122"/>
            </a:endParaRPr>
          </a:p>
        </p:txBody>
      </p:sp>
      <p:pic>
        <p:nvPicPr>
          <p:cNvPr id="3" name="Picture 2">
            <a:extLst>
              <a:ext uri="{FF2B5EF4-FFF2-40B4-BE49-F238E27FC236}">
                <a16:creationId xmlns:a16="http://schemas.microsoft.com/office/drawing/2014/main" id="{4CFF99CD-36F8-499A-936C-632C4166A2DD}"/>
              </a:ext>
            </a:extLst>
          </p:cNvPr>
          <p:cNvPicPr>
            <a:picLocks noChangeAspect="1"/>
          </p:cNvPicPr>
          <p:nvPr/>
        </p:nvPicPr>
        <p:blipFill>
          <a:blip r:embed="rId3"/>
          <a:stretch>
            <a:fillRect/>
          </a:stretch>
        </p:blipFill>
        <p:spPr>
          <a:xfrm>
            <a:off x="539552" y="2722593"/>
            <a:ext cx="8229601" cy="1390562"/>
          </a:xfrm>
          <a:prstGeom prst="rect">
            <a:avLst/>
          </a:prstGeom>
        </p:spPr>
      </p:pic>
      <p:pic>
        <p:nvPicPr>
          <p:cNvPr id="5" name="Picture 4">
            <a:extLst>
              <a:ext uri="{FF2B5EF4-FFF2-40B4-BE49-F238E27FC236}">
                <a16:creationId xmlns:a16="http://schemas.microsoft.com/office/drawing/2014/main" id="{7F971B8B-2E3B-4AE3-B38A-A49036FBBC15}"/>
              </a:ext>
            </a:extLst>
          </p:cNvPr>
          <p:cNvPicPr>
            <a:picLocks noChangeAspect="1"/>
          </p:cNvPicPr>
          <p:nvPr/>
        </p:nvPicPr>
        <p:blipFill>
          <a:blip r:embed="rId4"/>
          <a:stretch>
            <a:fillRect/>
          </a:stretch>
        </p:blipFill>
        <p:spPr>
          <a:xfrm>
            <a:off x="395536" y="4725144"/>
            <a:ext cx="8373617" cy="120138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标题 1">
            <a:extLst>
              <a:ext uri="{FF2B5EF4-FFF2-40B4-BE49-F238E27FC236}">
                <a16:creationId xmlns:a16="http://schemas.microsoft.com/office/drawing/2014/main" id="{8B8F3F76-7B79-4B5E-B6B0-B5F6B5F5A7FB}"/>
              </a:ext>
            </a:extLst>
          </p:cNvPr>
          <p:cNvSpPr>
            <a:spLocks noGrp="1"/>
          </p:cNvSpPr>
          <p:nvPr>
            <p:ph type="title"/>
          </p:nvPr>
        </p:nvSpPr>
        <p:spPr>
          <a:xfrm>
            <a:off x="431800" y="188640"/>
            <a:ext cx="7524750" cy="609600"/>
          </a:xfrm>
        </p:spPr>
        <p:txBody>
          <a:bodyPr/>
          <a:lstStyle/>
          <a:p>
            <a:r>
              <a:rPr kumimoji="1" lang="zh-CN" altLang="en-US" sz="3200" kern="1200"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依赖于</a:t>
            </a:r>
            <a:r>
              <a:rPr kumimoji="1" lang="en-US" altLang="zh-CN" sz="3200" kern="1200"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Rho</a:t>
            </a:r>
            <a:r>
              <a:rPr kumimoji="1" lang="zh-CN" altLang="en-US" sz="3200" kern="1200"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因子的转录终止</a:t>
            </a:r>
          </a:p>
        </p:txBody>
      </p:sp>
      <p:sp>
        <p:nvSpPr>
          <p:cNvPr id="65539" name="内容占位符 2">
            <a:extLst>
              <a:ext uri="{FF2B5EF4-FFF2-40B4-BE49-F238E27FC236}">
                <a16:creationId xmlns:a16="http://schemas.microsoft.com/office/drawing/2014/main" id="{DC402478-6B0C-4ABC-8D88-629F0D5C32B2}"/>
              </a:ext>
            </a:extLst>
          </p:cNvPr>
          <p:cNvSpPr>
            <a:spLocks noGrp="1"/>
          </p:cNvSpPr>
          <p:nvPr>
            <p:ph idx="1"/>
          </p:nvPr>
        </p:nvSpPr>
        <p:spPr>
          <a:xfrm>
            <a:off x="431800" y="825740"/>
            <a:ext cx="8229600" cy="3839765"/>
          </a:xfrm>
        </p:spPr>
        <p:txBody>
          <a:bodyPr/>
          <a:lstStyle/>
          <a:p>
            <a:pPr>
              <a:lnSpc>
                <a:spcPct val="150000"/>
              </a:lnSpc>
            </a:pPr>
            <a:r>
              <a:rPr lang="el-GR" altLang="zh-CN" dirty="0">
                <a:solidFill>
                  <a:schemeClr val="tx1"/>
                </a:solidFill>
                <a:effectLst/>
                <a:ea typeface="宋体" panose="02010600030101010101" pitchFamily="2" charset="-122"/>
              </a:rPr>
              <a:t>ρ</a:t>
            </a:r>
            <a:r>
              <a:rPr lang="zh-CN" altLang="en-US" dirty="0">
                <a:solidFill>
                  <a:schemeClr val="tx1"/>
                </a:solidFill>
                <a:effectLst/>
                <a:ea typeface="宋体" panose="02010600030101010101" pitchFamily="2" charset="-122"/>
              </a:rPr>
              <a:t>因子具有解旋酶活性，能够使</a:t>
            </a:r>
            <a:r>
              <a:rPr lang="en-US" altLang="zh-CN" dirty="0">
                <a:solidFill>
                  <a:schemeClr val="tx1"/>
                </a:solidFill>
                <a:effectLst/>
                <a:ea typeface="宋体" panose="02010600030101010101" pitchFamily="2" charset="-122"/>
              </a:rPr>
              <a:t>DNA/RNA</a:t>
            </a:r>
            <a:r>
              <a:rPr lang="zh-CN" altLang="en-US" dirty="0">
                <a:solidFill>
                  <a:schemeClr val="tx1"/>
                </a:solidFill>
                <a:effectLst/>
                <a:ea typeface="宋体" panose="02010600030101010101" pitchFamily="2" charset="-122"/>
              </a:rPr>
              <a:t>杂化双链拆离，利于产物从转录复合物中释放</a:t>
            </a:r>
            <a:endParaRPr lang="en-US" altLang="zh-CN" dirty="0">
              <a:solidFill>
                <a:schemeClr val="tx1"/>
              </a:solidFill>
              <a:effectLst/>
              <a:ea typeface="宋体" panose="02010600030101010101" pitchFamily="2" charset="-122"/>
            </a:endParaRPr>
          </a:p>
          <a:p>
            <a:pPr>
              <a:lnSpc>
                <a:spcPct val="150000"/>
              </a:lnSpc>
            </a:pPr>
            <a:r>
              <a:rPr lang="zh-CN" altLang="en-US" dirty="0">
                <a:solidFill>
                  <a:schemeClr val="tx1"/>
                </a:solidFill>
                <a:effectLst/>
                <a:ea typeface="宋体" panose="02010600030101010101" pitchFamily="2" charset="-122"/>
              </a:rPr>
              <a:t>滑至</a:t>
            </a:r>
            <a:r>
              <a:rPr lang="en-US" altLang="zh-CN" dirty="0">
                <a:solidFill>
                  <a:schemeClr val="tx1"/>
                </a:solidFill>
                <a:effectLst/>
                <a:ea typeface="宋体" panose="02010600030101010101" pitchFamily="2" charset="-122"/>
              </a:rPr>
              <a:t>RNA</a:t>
            </a:r>
            <a:r>
              <a:rPr lang="zh-CN" altLang="en-US" dirty="0">
                <a:solidFill>
                  <a:schemeClr val="tx1"/>
                </a:solidFill>
                <a:effectLst/>
                <a:ea typeface="宋体" panose="02010600030101010101" pitchFamily="2" charset="-122"/>
              </a:rPr>
              <a:t>聚合酶附近时，</a:t>
            </a:r>
            <a:r>
              <a:rPr lang="el-GR" altLang="zh-CN" dirty="0">
                <a:solidFill>
                  <a:schemeClr val="tx1"/>
                </a:solidFill>
                <a:effectLst/>
                <a:ea typeface="宋体" panose="02010600030101010101" pitchFamily="2" charset="-122"/>
              </a:rPr>
              <a:t>ρ</a:t>
            </a:r>
            <a:r>
              <a:rPr lang="zh-CN" altLang="en-US" dirty="0">
                <a:solidFill>
                  <a:schemeClr val="tx1"/>
                </a:solidFill>
                <a:effectLst/>
                <a:ea typeface="宋体" panose="02010600030101010101" pitchFamily="2" charset="-122"/>
              </a:rPr>
              <a:t>因子使</a:t>
            </a:r>
            <a:r>
              <a:rPr lang="en-US" altLang="zh-CN" dirty="0">
                <a:solidFill>
                  <a:schemeClr val="tx1"/>
                </a:solidFill>
                <a:effectLst/>
                <a:ea typeface="宋体" panose="02010600030101010101" pitchFamily="2" charset="-122"/>
              </a:rPr>
              <a:t>RNA</a:t>
            </a:r>
            <a:r>
              <a:rPr lang="zh-CN" altLang="en-US" dirty="0">
                <a:solidFill>
                  <a:schemeClr val="tx1"/>
                </a:solidFill>
                <a:effectLst/>
                <a:ea typeface="宋体" panose="02010600030101010101" pitchFamily="2" charset="-122"/>
              </a:rPr>
              <a:t>聚合酶构象发生改变，从而使</a:t>
            </a:r>
            <a:r>
              <a:rPr lang="en-US" altLang="zh-CN" dirty="0">
                <a:solidFill>
                  <a:schemeClr val="tx1"/>
                </a:solidFill>
                <a:effectLst/>
                <a:ea typeface="宋体" panose="02010600030101010101" pitchFamily="2" charset="-122"/>
              </a:rPr>
              <a:t>RNA</a:t>
            </a:r>
            <a:r>
              <a:rPr lang="zh-CN" altLang="en-US" dirty="0">
                <a:solidFill>
                  <a:schemeClr val="tx1"/>
                </a:solidFill>
                <a:effectLst/>
                <a:ea typeface="宋体" panose="02010600030101010101" pitchFamily="2" charset="-122"/>
              </a:rPr>
              <a:t>聚合酶停顿，</a:t>
            </a:r>
            <a:r>
              <a:rPr lang="en-US" altLang="zh-CN" dirty="0">
                <a:solidFill>
                  <a:schemeClr val="tx1"/>
                </a:solidFill>
                <a:effectLst/>
                <a:ea typeface="宋体" panose="02010600030101010101" pitchFamily="2" charset="-122"/>
              </a:rPr>
              <a:t>DNA/RNA</a:t>
            </a:r>
            <a:r>
              <a:rPr lang="zh-CN" altLang="en-US" dirty="0">
                <a:solidFill>
                  <a:schemeClr val="tx1"/>
                </a:solidFill>
                <a:effectLst/>
                <a:ea typeface="宋体" panose="02010600030101010101" pitchFamily="2" charset="-122"/>
              </a:rPr>
              <a:t>杂化链解链，</a:t>
            </a:r>
            <a:r>
              <a:rPr lang="en-US" altLang="zh-CN" dirty="0">
                <a:solidFill>
                  <a:schemeClr val="tx1"/>
                </a:solidFill>
                <a:effectLst/>
                <a:ea typeface="宋体" panose="02010600030101010101" pitchFamily="2" charset="-122"/>
              </a:rPr>
              <a:t>RNA</a:t>
            </a:r>
            <a:r>
              <a:rPr lang="zh-CN" altLang="en-US" dirty="0">
                <a:solidFill>
                  <a:schemeClr val="tx1"/>
                </a:solidFill>
                <a:effectLst/>
                <a:ea typeface="宋体" panose="02010600030101010101" pitchFamily="2" charset="-122"/>
              </a:rPr>
              <a:t>释放出来，终止转录</a:t>
            </a:r>
          </a:p>
          <a:p>
            <a:pPr>
              <a:lnSpc>
                <a:spcPct val="150000"/>
              </a:lnSpc>
            </a:pPr>
            <a:endParaRPr lang="en-US" altLang="zh-CN" dirty="0">
              <a:solidFill>
                <a:schemeClr val="tx1"/>
              </a:solidFill>
              <a:effectLst/>
              <a:ea typeface="宋体" panose="02010600030101010101" pitchFamily="2" charset="-122"/>
            </a:endParaRPr>
          </a:p>
        </p:txBody>
      </p:sp>
      <p:pic>
        <p:nvPicPr>
          <p:cNvPr id="3" name="Picture 2">
            <a:extLst>
              <a:ext uri="{FF2B5EF4-FFF2-40B4-BE49-F238E27FC236}">
                <a16:creationId xmlns:a16="http://schemas.microsoft.com/office/drawing/2014/main" id="{DD46D566-D2CC-49A3-BA05-A8F9AEC1BDD9}"/>
              </a:ext>
            </a:extLst>
          </p:cNvPr>
          <p:cNvPicPr>
            <a:picLocks noChangeAspect="1"/>
          </p:cNvPicPr>
          <p:nvPr/>
        </p:nvPicPr>
        <p:blipFill>
          <a:blip r:embed="rId3"/>
          <a:stretch>
            <a:fillRect/>
          </a:stretch>
        </p:blipFill>
        <p:spPr>
          <a:xfrm>
            <a:off x="899592" y="3789040"/>
            <a:ext cx="7812608" cy="2831790"/>
          </a:xfrm>
          <a:prstGeom prst="rect">
            <a:avLst/>
          </a:prstGeom>
        </p:spPr>
      </p:pic>
    </p:spTree>
    <p:extLst>
      <p:ext uri="{BB962C8B-B14F-4D97-AF65-F5344CB8AC3E}">
        <p14:creationId xmlns:p14="http://schemas.microsoft.com/office/powerpoint/2010/main" val="34622852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99FE934A-015A-4BE5-B26A-0E499522D2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616" y="2924944"/>
            <a:ext cx="6773031" cy="3833791"/>
          </a:xfrm>
          <a:prstGeom prst="rect">
            <a:avLst/>
          </a:prstGeom>
        </p:spPr>
      </p:pic>
      <p:sp>
        <p:nvSpPr>
          <p:cNvPr id="2" name="矩形 1">
            <a:extLst>
              <a:ext uri="{FF2B5EF4-FFF2-40B4-BE49-F238E27FC236}">
                <a16:creationId xmlns:a16="http://schemas.microsoft.com/office/drawing/2014/main" id="{07191E79-7A31-462D-8286-FC5831CA5FD4}"/>
              </a:ext>
            </a:extLst>
          </p:cNvPr>
          <p:cNvSpPr/>
          <p:nvPr/>
        </p:nvSpPr>
        <p:spPr>
          <a:xfrm>
            <a:off x="755575" y="1187599"/>
            <a:ext cx="763284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eaLnBrk="1" hangingPunct="1">
              <a:buFont typeface="Arial" panose="020B0604020202020204" pitchFamily="34" charset="0"/>
              <a:buChar char="•"/>
            </a:pP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原核细胞没有核膜，不存在转录产物向核外转运的问题，因而对编码蛋白质的基因而言，其转录出的</a:t>
            </a:r>
            <a:r>
              <a:rPr lang="en-US" altLang="zh-CN"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mRNA</a:t>
            </a: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分子在其转录完成之前就可以被核糖体结合开始蛋白质的翻译过程，这个现象叫做</a:t>
            </a:r>
            <a:r>
              <a:rPr lang="zh-CN" altLang="en-US" sz="24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转录翻译耦联</a:t>
            </a:r>
            <a:r>
              <a:rPr lang="zh-CN" altLang="en-US" sz="24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a:t>
            </a:r>
          </a:p>
        </p:txBody>
      </p:sp>
      <p:sp>
        <p:nvSpPr>
          <p:cNvPr id="6" name="Rectangle 1024">
            <a:extLst>
              <a:ext uri="{FF2B5EF4-FFF2-40B4-BE49-F238E27FC236}">
                <a16:creationId xmlns:a16="http://schemas.microsoft.com/office/drawing/2014/main" id="{09B61735-2BF6-46DC-B593-E3A24A4AD272}"/>
              </a:ext>
            </a:extLst>
          </p:cNvPr>
          <p:cNvSpPr>
            <a:spLocks noChangeArrowheads="1"/>
          </p:cNvSpPr>
          <p:nvPr/>
        </p:nvSpPr>
        <p:spPr bwMode="auto">
          <a:xfrm>
            <a:off x="467544" y="355515"/>
            <a:ext cx="6264696" cy="584775"/>
          </a:xfrm>
          <a:prstGeom prst="rect">
            <a:avLst/>
          </a:prstGeom>
          <a:noFill/>
          <a:ln w="9525" algn="ctr">
            <a:noFill/>
            <a:miter lim="800000"/>
            <a:headEnd/>
            <a:tailEnd/>
          </a:ln>
          <a:effectLst/>
        </p:spPr>
        <p:txBody>
          <a:bodyPr wrap="square">
            <a:spAutoFit/>
          </a:bodyPr>
          <a:lstStyle/>
          <a:p>
            <a:pPr>
              <a:spcBef>
                <a:spcPct val="50000"/>
              </a:spcBef>
              <a:buSzPct val="80000"/>
              <a:defRPr/>
            </a:pPr>
            <a:r>
              <a:rPr kumimoji="1" lang="zh-CN" altLang="en-US" sz="3200" b="1"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原核细胞：转录翻译耦联</a:t>
            </a:r>
          </a:p>
        </p:txBody>
      </p:sp>
      <p:sp>
        <p:nvSpPr>
          <p:cNvPr id="8" name="灯片编号占位符 7">
            <a:extLst>
              <a:ext uri="{FF2B5EF4-FFF2-40B4-BE49-F238E27FC236}">
                <a16:creationId xmlns:a16="http://schemas.microsoft.com/office/drawing/2014/main" id="{15EC95C7-F655-4169-8AE6-2345C6659015}"/>
              </a:ext>
            </a:extLst>
          </p:cNvPr>
          <p:cNvSpPr>
            <a:spLocks noGrp="1"/>
          </p:cNvSpPr>
          <p:nvPr>
            <p:ph type="sldNum" sz="quarter" idx="4"/>
          </p:nvPr>
        </p:nvSpPr>
        <p:spPr/>
        <p:txBody>
          <a:bodyPr/>
          <a:lstStyle/>
          <a:p>
            <a:pPr>
              <a:defRPr/>
            </a:pPr>
            <a:fld id="{47650FDF-55A6-48C1-B389-FC790182308D}" type="slidenum">
              <a:rPr lang="zh-CN" altLang="en-US" smtClean="0"/>
              <a:pPr>
                <a:defRPr/>
              </a:pPr>
              <a:t>32</a:t>
            </a:fld>
            <a:endParaRPr lang="zh-CN" altLang="en-US"/>
          </a:p>
        </p:txBody>
      </p:sp>
    </p:spTree>
    <p:extLst>
      <p:ext uri="{BB962C8B-B14F-4D97-AF65-F5344CB8AC3E}">
        <p14:creationId xmlns:p14="http://schemas.microsoft.com/office/powerpoint/2010/main" val="19626483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36">
            <a:extLst>
              <a:ext uri="{FF2B5EF4-FFF2-40B4-BE49-F238E27FC236}">
                <a16:creationId xmlns:a16="http://schemas.microsoft.com/office/drawing/2014/main" id="{D81E4294-7644-4979-A22D-5AEE7D4EAEFF}"/>
              </a:ext>
            </a:extLst>
          </p:cNvPr>
          <p:cNvSpPr>
            <a:spLocks noChangeArrowheads="1"/>
          </p:cNvSpPr>
          <p:nvPr/>
        </p:nvSpPr>
        <p:spPr bwMode="auto">
          <a:xfrm>
            <a:off x="2412206" y="155193"/>
            <a:ext cx="431958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lgn="ctr">
              <a:spcBef>
                <a:spcPct val="0"/>
              </a:spcBef>
              <a:buClrTx/>
              <a:buFontTx/>
              <a:buNone/>
            </a:pPr>
            <a:r>
              <a:rPr kumimoji="1" lang="zh-CN" altLang="en-US" sz="3600" dirty="0">
                <a:solidFill>
                  <a:schemeClr val="accent1"/>
                </a:solidFill>
                <a:latin typeface="微软雅黑" panose="020B0503020204020204" pitchFamily="34" charset="-122"/>
                <a:ea typeface="微软雅黑" panose="020B0503020204020204" pitchFamily="34" charset="-122"/>
              </a:rPr>
              <a:t>复制和转录的异同</a:t>
            </a:r>
          </a:p>
        </p:txBody>
      </p:sp>
      <p:pic>
        <p:nvPicPr>
          <p:cNvPr id="5" name="图片 4">
            <a:extLst>
              <a:ext uri="{FF2B5EF4-FFF2-40B4-BE49-F238E27FC236}">
                <a16:creationId xmlns:a16="http://schemas.microsoft.com/office/drawing/2014/main" id="{B9D19B9C-9164-4139-B5CD-6D906EA550AB}"/>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95536" y="855437"/>
            <a:ext cx="2333184" cy="1560624"/>
          </a:xfrm>
          <a:prstGeom prst="rect">
            <a:avLst/>
          </a:prstGeom>
        </p:spPr>
      </p:pic>
      <p:pic>
        <p:nvPicPr>
          <p:cNvPr id="3" name="图片 2">
            <a:extLst>
              <a:ext uri="{FF2B5EF4-FFF2-40B4-BE49-F238E27FC236}">
                <a16:creationId xmlns:a16="http://schemas.microsoft.com/office/drawing/2014/main" id="{B9F1C8A2-BA94-41E2-962F-073133BCE0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27561" y="955264"/>
            <a:ext cx="2892530" cy="1072816"/>
          </a:xfrm>
          <a:prstGeom prst="rect">
            <a:avLst/>
          </a:prstGeom>
        </p:spPr>
      </p:pic>
      <p:sp>
        <p:nvSpPr>
          <p:cNvPr id="6" name="文本框 5">
            <a:extLst>
              <a:ext uri="{FF2B5EF4-FFF2-40B4-BE49-F238E27FC236}">
                <a16:creationId xmlns:a16="http://schemas.microsoft.com/office/drawing/2014/main" id="{FF0F3AD2-F66C-4B2D-BB5F-D53490CE2612}"/>
              </a:ext>
            </a:extLst>
          </p:cNvPr>
          <p:cNvSpPr txBox="1"/>
          <p:nvPr/>
        </p:nvSpPr>
        <p:spPr>
          <a:xfrm>
            <a:off x="2728720" y="893026"/>
            <a:ext cx="3772294" cy="1135054"/>
          </a:xfrm>
          <a:prstGeom prst="rect">
            <a:avLst/>
          </a:prstGeom>
          <a:noFill/>
        </p:spPr>
        <p:txBody>
          <a:bodyPr wrap="square" rtlCol="0">
            <a:spAutoFit/>
          </a:bodyPr>
          <a:lstStyle/>
          <a:p>
            <a:pPr>
              <a:lnSpc>
                <a:spcPct val="150000"/>
              </a:lnSpc>
            </a:pPr>
            <a:r>
              <a:rPr lang="en-US" altLang="zh-CN" sz="2400" b="1" dirty="0">
                <a:solidFill>
                  <a:schemeClr val="tx1"/>
                </a:solidFill>
                <a:latin typeface="微软雅黑" panose="020B0503020204020204" pitchFamily="34" charset="-122"/>
                <a:ea typeface="微软雅黑" panose="020B0503020204020204" pitchFamily="34" charset="-122"/>
              </a:rPr>
              <a:t>· </a:t>
            </a:r>
            <a:r>
              <a:rPr lang="zh-CN" altLang="en-US" sz="2400" b="1" dirty="0">
                <a:solidFill>
                  <a:schemeClr val="tx1"/>
                </a:solidFill>
                <a:latin typeface="微软雅黑" panose="020B0503020204020204" pitchFamily="34" charset="-122"/>
                <a:ea typeface="微软雅黑" panose="020B0503020204020204" pitchFamily="34" charset="-122"/>
              </a:rPr>
              <a:t>都需要模板</a:t>
            </a:r>
            <a:endParaRPr lang="en-US" altLang="zh-CN" sz="2400" b="1" dirty="0">
              <a:solidFill>
                <a:schemeClr val="tx1"/>
              </a:solidFill>
              <a:latin typeface="微软雅黑" panose="020B0503020204020204" pitchFamily="34" charset="-122"/>
              <a:ea typeface="微软雅黑" panose="020B0503020204020204" pitchFamily="34" charset="-122"/>
            </a:endParaRPr>
          </a:p>
          <a:p>
            <a:pPr>
              <a:lnSpc>
                <a:spcPct val="150000"/>
              </a:lnSpc>
            </a:pPr>
            <a:r>
              <a:rPr lang="en-US" altLang="zh-CN" sz="2400" b="1" dirty="0">
                <a:solidFill>
                  <a:schemeClr val="tx1"/>
                </a:solidFill>
                <a:latin typeface="微软雅黑" panose="020B0503020204020204" pitchFamily="34" charset="-122"/>
                <a:ea typeface="微软雅黑" panose="020B0503020204020204" pitchFamily="34" charset="-122"/>
              </a:rPr>
              <a:t>· </a:t>
            </a:r>
            <a:r>
              <a:rPr lang="zh-CN" altLang="en-US" sz="2400" b="1" dirty="0">
                <a:solidFill>
                  <a:schemeClr val="tx1"/>
                </a:solidFill>
                <a:latin typeface="微软雅黑" panose="020B0503020204020204" pitchFamily="34" charset="-122"/>
                <a:ea typeface="微软雅黑" panose="020B0503020204020204" pitchFamily="34" charset="-122"/>
              </a:rPr>
              <a:t>聚合酶合成的多聚核苷酸</a:t>
            </a:r>
          </a:p>
        </p:txBody>
      </p:sp>
      <p:sp>
        <p:nvSpPr>
          <p:cNvPr id="7" name="矩形 6">
            <a:extLst>
              <a:ext uri="{FF2B5EF4-FFF2-40B4-BE49-F238E27FC236}">
                <a16:creationId xmlns:a16="http://schemas.microsoft.com/office/drawing/2014/main" id="{02EE3EFB-4E3B-4DBC-BA76-B023D0A0C9A6}"/>
              </a:ext>
            </a:extLst>
          </p:cNvPr>
          <p:cNvSpPr/>
          <p:nvPr/>
        </p:nvSpPr>
        <p:spPr>
          <a:xfrm>
            <a:off x="539552" y="2530459"/>
            <a:ext cx="1107997" cy="461665"/>
          </a:xfrm>
          <a:prstGeom prst="rect">
            <a:avLst/>
          </a:prstGeom>
        </p:spPr>
        <p:txBody>
          <a:bodyPr wrap="none">
            <a:spAutoFit/>
          </a:bodyPr>
          <a:lstStyle/>
          <a:p>
            <a:pPr algn="ctr"/>
            <a:r>
              <a:rPr lang="zh-CN" altLang="en-US" sz="2400" b="1" dirty="0">
                <a:solidFill>
                  <a:schemeClr val="tx1"/>
                </a:solidFill>
                <a:latin typeface="微软雅黑" panose="020B0503020204020204" pitchFamily="34" charset="-122"/>
                <a:ea typeface="微软雅黑" panose="020B0503020204020204" pitchFamily="34" charset="-122"/>
              </a:rPr>
              <a:t>复制：</a:t>
            </a:r>
          </a:p>
        </p:txBody>
      </p:sp>
      <p:sp>
        <p:nvSpPr>
          <p:cNvPr id="8" name="矩形 7">
            <a:extLst>
              <a:ext uri="{FF2B5EF4-FFF2-40B4-BE49-F238E27FC236}">
                <a16:creationId xmlns:a16="http://schemas.microsoft.com/office/drawing/2014/main" id="{3E504ADE-23CE-42C3-9CBC-A9D4D4883803}"/>
              </a:ext>
            </a:extLst>
          </p:cNvPr>
          <p:cNvSpPr/>
          <p:nvPr/>
        </p:nvSpPr>
        <p:spPr>
          <a:xfrm>
            <a:off x="5508104" y="2530459"/>
            <a:ext cx="1107997" cy="461665"/>
          </a:xfrm>
          <a:prstGeom prst="rect">
            <a:avLst/>
          </a:prstGeom>
        </p:spPr>
        <p:txBody>
          <a:bodyPr wrap="none">
            <a:spAutoFit/>
          </a:bodyPr>
          <a:lstStyle/>
          <a:p>
            <a:pPr algn="ctr"/>
            <a:r>
              <a:rPr lang="zh-CN" altLang="en-US" sz="2400" b="1" dirty="0">
                <a:solidFill>
                  <a:schemeClr val="tx1"/>
                </a:solidFill>
                <a:latin typeface="微软雅黑" panose="020B0503020204020204" pitchFamily="34" charset="-122"/>
                <a:ea typeface="微软雅黑" panose="020B0503020204020204" pitchFamily="34" charset="-122"/>
              </a:rPr>
              <a:t>转录：</a:t>
            </a:r>
          </a:p>
        </p:txBody>
      </p:sp>
      <p:sp>
        <p:nvSpPr>
          <p:cNvPr id="10" name="矩形 9">
            <a:extLst>
              <a:ext uri="{FF2B5EF4-FFF2-40B4-BE49-F238E27FC236}">
                <a16:creationId xmlns:a16="http://schemas.microsoft.com/office/drawing/2014/main" id="{8A910431-94C4-4CA7-BD38-BA55FDF69079}"/>
              </a:ext>
            </a:extLst>
          </p:cNvPr>
          <p:cNvSpPr/>
          <p:nvPr/>
        </p:nvSpPr>
        <p:spPr>
          <a:xfrm>
            <a:off x="154938" y="3072346"/>
            <a:ext cx="4201038" cy="3380990"/>
          </a:xfrm>
          <a:prstGeom prst="rect">
            <a:avLst/>
          </a:prstGeom>
        </p:spPr>
        <p:txBody>
          <a:bodyPr wrap="square">
            <a:spAutoFit/>
          </a:bodyPr>
          <a:lstStyle/>
          <a:p>
            <a:pPr marL="342900" indent="-342900">
              <a:lnSpc>
                <a:spcPct val="120000"/>
              </a:lnSpc>
              <a:buFont typeface="Wingdings" panose="05000000000000000000" pitchFamily="2" charset="2"/>
              <a:buChar char="ü"/>
            </a:pPr>
            <a:r>
              <a:rPr lang="zh-CN" altLang="en-US" sz="20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模板：两股链均复制</a:t>
            </a:r>
            <a:endParaRPr lang="en-US" altLang="zh-CN" sz="20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p>
            <a:pPr marL="342900" indent="-342900">
              <a:lnSpc>
                <a:spcPct val="120000"/>
              </a:lnSpc>
              <a:buFont typeface="Wingdings" panose="05000000000000000000" pitchFamily="2" charset="2"/>
              <a:buChar char="ü"/>
            </a:pPr>
            <a:r>
              <a:rPr lang="zh-CN" altLang="en-US" sz="20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合成整个基因组</a:t>
            </a:r>
            <a:endParaRPr lang="en-US" altLang="zh-CN" sz="20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p>
            <a:pPr marL="342900" indent="-342900">
              <a:lnSpc>
                <a:spcPct val="120000"/>
              </a:lnSpc>
              <a:buFont typeface="Wingdings" panose="05000000000000000000" pitchFamily="2" charset="2"/>
              <a:buChar char="ü"/>
            </a:pPr>
            <a:r>
              <a:rPr lang="zh-CN" altLang="en-US" sz="20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原料：</a:t>
            </a:r>
            <a:r>
              <a:rPr lang="en-US" altLang="zh-CN" sz="20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dNTP</a:t>
            </a:r>
          </a:p>
          <a:p>
            <a:pPr marL="342900" indent="-342900">
              <a:lnSpc>
                <a:spcPct val="120000"/>
              </a:lnSpc>
              <a:buFont typeface="Wingdings" panose="05000000000000000000" pitchFamily="2" charset="2"/>
              <a:buChar char="ü"/>
            </a:pPr>
            <a:r>
              <a:rPr lang="en-US" altLang="zh-CN" sz="20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DNA</a:t>
            </a:r>
            <a:r>
              <a:rPr lang="zh-CN" altLang="en-US" sz="20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聚合酶</a:t>
            </a:r>
            <a:endParaRPr lang="en-US" altLang="zh-CN" sz="20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p>
            <a:pPr marL="342900" indent="-342900">
              <a:lnSpc>
                <a:spcPct val="120000"/>
              </a:lnSpc>
              <a:buFont typeface="Wingdings" panose="05000000000000000000" pitchFamily="2" charset="2"/>
              <a:buChar char="ü"/>
            </a:pPr>
            <a:r>
              <a:rPr lang="zh-CN" altLang="en-US" sz="20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产物：双链</a:t>
            </a:r>
            <a:r>
              <a:rPr lang="en-US" altLang="zh-CN" sz="20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DNA</a:t>
            </a:r>
            <a:endParaRPr lang="zh-CN" altLang="en-US" sz="20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p>
            <a:pPr marL="342900" indent="-342900">
              <a:lnSpc>
                <a:spcPct val="120000"/>
              </a:lnSpc>
              <a:buFont typeface="Wingdings" panose="05000000000000000000" pitchFamily="2" charset="2"/>
              <a:buChar char="ü"/>
            </a:pPr>
            <a:r>
              <a:rPr lang="zh-CN" altLang="en-US" sz="20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配对：</a:t>
            </a:r>
            <a:r>
              <a:rPr lang="en-US" altLang="zh-CN" sz="20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A-T,C-G</a:t>
            </a:r>
          </a:p>
          <a:p>
            <a:pPr marL="342900" indent="-342900">
              <a:lnSpc>
                <a:spcPct val="120000"/>
              </a:lnSpc>
              <a:buFont typeface="Wingdings" panose="05000000000000000000" pitchFamily="2" charset="2"/>
              <a:buChar char="ü"/>
            </a:pPr>
            <a:r>
              <a:rPr lang="zh-CN" altLang="en-US" sz="20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一个细胞周期或细胞分裂一次仅复制一次</a:t>
            </a:r>
            <a:endParaRPr lang="en-US" altLang="zh-CN" sz="20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p>
            <a:pPr marL="342900" indent="-342900">
              <a:lnSpc>
                <a:spcPct val="120000"/>
              </a:lnSpc>
              <a:buFont typeface="Wingdings" panose="05000000000000000000" pitchFamily="2" charset="2"/>
              <a:buChar char="ü"/>
            </a:pPr>
            <a:r>
              <a:rPr lang="zh-CN" altLang="en-US" sz="20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出错概率控制在千万分之一以内</a:t>
            </a:r>
          </a:p>
        </p:txBody>
      </p:sp>
      <p:sp>
        <p:nvSpPr>
          <p:cNvPr id="12" name="矩形 11">
            <a:extLst>
              <a:ext uri="{FF2B5EF4-FFF2-40B4-BE49-F238E27FC236}">
                <a16:creationId xmlns:a16="http://schemas.microsoft.com/office/drawing/2014/main" id="{7C327A68-BB10-43EE-97D3-C6D96817BA9F}"/>
              </a:ext>
            </a:extLst>
          </p:cNvPr>
          <p:cNvSpPr/>
          <p:nvPr/>
        </p:nvSpPr>
        <p:spPr>
          <a:xfrm>
            <a:off x="4860032" y="2992124"/>
            <a:ext cx="4129030" cy="3380990"/>
          </a:xfrm>
          <a:prstGeom prst="rect">
            <a:avLst/>
          </a:prstGeom>
        </p:spPr>
        <p:txBody>
          <a:bodyPr wrap="square">
            <a:spAutoFit/>
          </a:bodyPr>
          <a:lstStyle/>
          <a:p>
            <a:pPr marL="342900" indent="-342900">
              <a:lnSpc>
                <a:spcPct val="120000"/>
              </a:lnSpc>
              <a:buFont typeface="Wingdings" panose="05000000000000000000" pitchFamily="2" charset="2"/>
              <a:buChar char="ü"/>
            </a:pPr>
            <a:r>
              <a:rPr lang="zh-CN" altLang="en-US" sz="20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模板：模板链</a:t>
            </a:r>
            <a:endParaRPr lang="en-US" altLang="zh-CN" sz="20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p>
            <a:pPr marL="342900" indent="-342900">
              <a:lnSpc>
                <a:spcPct val="120000"/>
              </a:lnSpc>
              <a:buFont typeface="Wingdings" panose="05000000000000000000" pitchFamily="2" charset="2"/>
              <a:buChar char="ü"/>
            </a:pPr>
            <a:r>
              <a:rPr lang="zh-CN" altLang="en-US" sz="20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选择性的对部分基因进行转录</a:t>
            </a:r>
            <a:endParaRPr lang="en-US" altLang="zh-CN" sz="20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p>
            <a:pPr marL="342900" indent="-342900">
              <a:lnSpc>
                <a:spcPct val="120000"/>
              </a:lnSpc>
              <a:buFont typeface="Wingdings" panose="05000000000000000000" pitchFamily="2" charset="2"/>
              <a:buChar char="ü"/>
            </a:pPr>
            <a:r>
              <a:rPr lang="zh-CN" altLang="en-US" sz="20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原料：</a:t>
            </a:r>
            <a:r>
              <a:rPr lang="en-US" altLang="zh-CN" sz="20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NTP</a:t>
            </a:r>
          </a:p>
          <a:p>
            <a:pPr marL="342900" indent="-342900">
              <a:lnSpc>
                <a:spcPct val="120000"/>
              </a:lnSpc>
              <a:buFont typeface="Wingdings" panose="05000000000000000000" pitchFamily="2" charset="2"/>
              <a:buChar char="ü"/>
            </a:pPr>
            <a:r>
              <a:rPr lang="en-US" altLang="zh-CN" sz="20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RNA</a:t>
            </a:r>
            <a:r>
              <a:rPr lang="zh-CN" altLang="en-US" sz="20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聚合酶</a:t>
            </a:r>
            <a:endParaRPr lang="en-US" altLang="zh-CN" sz="20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p>
            <a:pPr marL="342900" indent="-342900">
              <a:lnSpc>
                <a:spcPct val="120000"/>
              </a:lnSpc>
              <a:buFont typeface="Wingdings" panose="05000000000000000000" pitchFamily="2" charset="2"/>
              <a:buChar char="ü"/>
            </a:pPr>
            <a:r>
              <a:rPr lang="zh-CN" altLang="en-US" sz="20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产物：单链</a:t>
            </a:r>
            <a:r>
              <a:rPr lang="en-US" altLang="zh-CN" sz="20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RNA</a:t>
            </a:r>
            <a:endParaRPr lang="zh-CN" altLang="en-US" sz="20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p>
            <a:pPr marL="342900" indent="-342900">
              <a:lnSpc>
                <a:spcPct val="120000"/>
              </a:lnSpc>
              <a:buFont typeface="Wingdings" panose="05000000000000000000" pitchFamily="2" charset="2"/>
              <a:buChar char="ü"/>
            </a:pPr>
            <a:r>
              <a:rPr lang="zh-CN" altLang="en-US" sz="20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配对：</a:t>
            </a:r>
            <a:r>
              <a:rPr lang="en-US" altLang="zh-CN" sz="20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A-U,C-G,T-A</a:t>
            </a:r>
            <a:endParaRPr lang="zh-CN" altLang="en-US" sz="20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p>
            <a:pPr marL="342900" indent="-342900">
              <a:lnSpc>
                <a:spcPct val="120000"/>
              </a:lnSpc>
              <a:buFont typeface="Wingdings" panose="05000000000000000000" pitchFamily="2" charset="2"/>
              <a:buChar char="ü"/>
            </a:pPr>
            <a:r>
              <a:rPr lang="zh-CN" altLang="en-US" sz="20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一个转录单元可在一个细胞周期内有多个转录产物</a:t>
            </a:r>
            <a:endParaRPr lang="en-US" altLang="zh-CN" sz="20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p>
            <a:pPr marL="342900" indent="-342900">
              <a:lnSpc>
                <a:spcPct val="120000"/>
              </a:lnSpc>
              <a:buFont typeface="Wingdings" panose="05000000000000000000" pitchFamily="2" charset="2"/>
              <a:buChar char="ü"/>
            </a:pPr>
            <a:r>
              <a:rPr lang="zh-CN" altLang="en-US" sz="20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出错概率为万分之一</a:t>
            </a:r>
          </a:p>
        </p:txBody>
      </p:sp>
      <p:sp>
        <p:nvSpPr>
          <p:cNvPr id="2" name="灯片编号占位符 1">
            <a:extLst>
              <a:ext uri="{FF2B5EF4-FFF2-40B4-BE49-F238E27FC236}">
                <a16:creationId xmlns:a16="http://schemas.microsoft.com/office/drawing/2014/main" id="{80220C05-DEE6-4F81-B521-965812C88EA9}"/>
              </a:ext>
            </a:extLst>
          </p:cNvPr>
          <p:cNvSpPr>
            <a:spLocks noGrp="1"/>
          </p:cNvSpPr>
          <p:nvPr>
            <p:ph type="sldNum" sz="quarter" idx="4"/>
          </p:nvPr>
        </p:nvSpPr>
        <p:spPr/>
        <p:txBody>
          <a:bodyPr/>
          <a:lstStyle/>
          <a:p>
            <a:pPr>
              <a:defRPr/>
            </a:pPr>
            <a:fld id="{47650FDF-55A6-48C1-B389-FC790182308D}" type="slidenum">
              <a:rPr lang="zh-CN" altLang="en-US" smtClean="0"/>
              <a:pPr>
                <a:defRPr/>
              </a:pPr>
              <a:t>33</a:t>
            </a:fld>
            <a:endParaRPr lang="zh-CN" altLang="en-US"/>
          </a:p>
        </p:txBody>
      </p:sp>
    </p:spTree>
    <p:extLst>
      <p:ext uri="{BB962C8B-B14F-4D97-AF65-F5344CB8AC3E}">
        <p14:creationId xmlns:p14="http://schemas.microsoft.com/office/powerpoint/2010/main" val="799121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1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 Box 4">
            <a:extLst>
              <a:ext uri="{FF2B5EF4-FFF2-40B4-BE49-F238E27FC236}">
                <a16:creationId xmlns:a16="http://schemas.microsoft.com/office/drawing/2014/main" id="{3F976F97-1DC1-4325-942C-8225D629EB2B}"/>
              </a:ext>
            </a:extLst>
          </p:cNvPr>
          <p:cNvSpPr txBox="1">
            <a:spLocks noChangeArrowheads="1"/>
          </p:cNvSpPr>
          <p:nvPr/>
        </p:nvSpPr>
        <p:spPr bwMode="auto">
          <a:xfrm>
            <a:off x="395288" y="1125538"/>
            <a:ext cx="7177087"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lnSpc>
                <a:spcPct val="150000"/>
              </a:lnSpc>
              <a:spcBef>
                <a:spcPct val="0"/>
              </a:spcBef>
              <a:buClrTx/>
              <a:buSzPct val="80000"/>
              <a:buFont typeface="Wingdings" panose="05000000000000000000" pitchFamily="2" charset="2"/>
              <a:buChar char="n"/>
            </a:pPr>
            <a:r>
              <a:rPr lang="en-US" altLang="zh-CN" sz="2800" dirty="0">
                <a:solidFill>
                  <a:srgbClr val="660066"/>
                </a:solidFill>
                <a:latin typeface="Times New Roman" panose="02020603050405020304" pitchFamily="18" charset="0"/>
                <a:ea typeface="微软雅黑" panose="020B0503020204020204" pitchFamily="34" charset="-122"/>
                <a:cs typeface="Times New Roman" panose="02020603050405020304" pitchFamily="18" charset="0"/>
              </a:rPr>
              <a:t>mRNA</a:t>
            </a:r>
            <a:r>
              <a:rPr lang="zh-CN" altLang="en-US" sz="2800" dirty="0">
                <a:solidFill>
                  <a:srgbClr val="660066"/>
                </a:solidFill>
                <a:latin typeface="Times New Roman" panose="02020603050405020304" pitchFamily="18" charset="0"/>
                <a:ea typeface="微软雅黑" panose="020B0503020204020204" pitchFamily="34" charset="-122"/>
                <a:cs typeface="Times New Roman" panose="02020603050405020304" pitchFamily="18" charset="0"/>
              </a:rPr>
              <a:t>是蛋白质生物合成的直接模板</a:t>
            </a:r>
          </a:p>
        </p:txBody>
      </p:sp>
      <p:sp>
        <p:nvSpPr>
          <p:cNvPr id="9242" name="AutoShape 26">
            <a:extLst>
              <a:ext uri="{FF2B5EF4-FFF2-40B4-BE49-F238E27FC236}">
                <a16:creationId xmlns:a16="http://schemas.microsoft.com/office/drawing/2014/main" id="{0F27DBB2-8772-4FEC-AC9E-D5DEC46F069E}"/>
              </a:ext>
            </a:extLst>
          </p:cNvPr>
          <p:cNvSpPr>
            <a:spLocks noChangeArrowheads="1"/>
          </p:cNvSpPr>
          <p:nvPr/>
        </p:nvSpPr>
        <p:spPr bwMode="auto">
          <a:xfrm>
            <a:off x="922114" y="4907856"/>
            <a:ext cx="7272858" cy="1710639"/>
          </a:xfrm>
          <a:prstGeom prst="wedgeRoundRectCallout">
            <a:avLst>
              <a:gd name="adj1" fmla="val -2859"/>
              <a:gd name="adj2" fmla="val -105376"/>
              <a:gd name="adj3" fmla="val 16667"/>
            </a:avLst>
          </a:prstGeom>
          <a:solidFill>
            <a:schemeClr val="accent5">
              <a:lumMod val="20000"/>
              <a:lumOff val="80000"/>
            </a:schemeClr>
          </a:solidFill>
          <a:ln>
            <a:headEnd/>
            <a:tailEnd/>
          </a:ln>
        </p:spPr>
        <p:style>
          <a:lnRef idx="0">
            <a:schemeClr val="accent6"/>
          </a:lnRef>
          <a:fillRef idx="3">
            <a:schemeClr val="accent6"/>
          </a:fillRef>
          <a:effectRef idx="3">
            <a:schemeClr val="accent6"/>
          </a:effectRef>
          <a:fontRef idx="minor">
            <a:schemeClr val="lt1"/>
          </a:fontRef>
        </p:style>
        <p:txBody>
          <a:bodyPr/>
          <a:lstStyle/>
          <a:p>
            <a:pPr algn="just" eaLnBrk="1" hangingPunct="1">
              <a:lnSpc>
                <a:spcPct val="110000"/>
              </a:lnSpc>
              <a:defRPr/>
            </a:pPr>
            <a:r>
              <a:rPr lang="zh-CN" altLang="en-US" sz="2800" b="1" dirty="0">
                <a:solidFill>
                  <a:srgbClr val="000099"/>
                </a:solidFill>
                <a:latin typeface="Times New Roman" pitchFamily="18" charset="0"/>
                <a:ea typeface="华文楷体" pitchFamily="2" charset="-122"/>
              </a:rPr>
              <a:t>从</a:t>
            </a:r>
            <a:r>
              <a:rPr lang="en-US" altLang="zh-CN" sz="2800" b="1" dirty="0">
                <a:solidFill>
                  <a:srgbClr val="000099"/>
                </a:solidFill>
                <a:latin typeface="Times New Roman" pitchFamily="18" charset="0"/>
                <a:ea typeface="华文楷体" pitchFamily="2" charset="-122"/>
              </a:rPr>
              <a:t>mRNA 5</a:t>
            </a:r>
            <a:r>
              <a:rPr lang="en-US" altLang="zh-CN" sz="2800" b="1" dirty="0">
                <a:solidFill>
                  <a:srgbClr val="000099"/>
                </a:solidFill>
                <a:latin typeface="Times New Roman" pitchFamily="18" charset="0"/>
                <a:ea typeface="华文楷体" pitchFamily="2" charset="-122"/>
                <a:sym typeface="Symbol" pitchFamily="18" charset="2"/>
              </a:rPr>
              <a:t>-</a:t>
            </a:r>
            <a:r>
              <a:rPr lang="zh-CN" altLang="en-US" sz="2800" b="1" dirty="0">
                <a:solidFill>
                  <a:srgbClr val="000099"/>
                </a:solidFill>
                <a:latin typeface="Times New Roman" pitchFamily="18" charset="0"/>
                <a:ea typeface="华文楷体" pitchFamily="2" charset="-122"/>
              </a:rPr>
              <a:t>端起始密码子</a:t>
            </a:r>
            <a:r>
              <a:rPr lang="en-US" altLang="zh-CN" sz="2800" b="1" dirty="0">
                <a:solidFill>
                  <a:srgbClr val="000099"/>
                </a:solidFill>
                <a:latin typeface="Times New Roman" pitchFamily="18" charset="0"/>
                <a:ea typeface="华文楷体" pitchFamily="2" charset="-122"/>
              </a:rPr>
              <a:t>AUG</a:t>
            </a:r>
            <a:r>
              <a:rPr lang="zh-CN" altLang="en-US" sz="2800" b="1" dirty="0">
                <a:solidFill>
                  <a:srgbClr val="000099"/>
                </a:solidFill>
                <a:latin typeface="Times New Roman" pitchFamily="18" charset="0"/>
                <a:ea typeface="华文楷体" pitchFamily="2" charset="-122"/>
              </a:rPr>
              <a:t>到</a:t>
            </a:r>
            <a:r>
              <a:rPr lang="en-US" altLang="zh-CN" sz="2800" b="1" dirty="0">
                <a:solidFill>
                  <a:srgbClr val="000099"/>
                </a:solidFill>
                <a:latin typeface="Times New Roman" pitchFamily="18" charset="0"/>
                <a:ea typeface="华文楷体" pitchFamily="2" charset="-122"/>
              </a:rPr>
              <a:t>3</a:t>
            </a:r>
            <a:r>
              <a:rPr lang="en-US" altLang="zh-CN" sz="2800" b="1" dirty="0">
                <a:solidFill>
                  <a:srgbClr val="000099"/>
                </a:solidFill>
                <a:latin typeface="Times New Roman" pitchFamily="18" charset="0"/>
                <a:ea typeface="华文楷体" pitchFamily="2" charset="-122"/>
                <a:sym typeface="Symbol" pitchFamily="18" charset="2"/>
              </a:rPr>
              <a:t>-</a:t>
            </a:r>
            <a:r>
              <a:rPr lang="zh-CN" altLang="en-US" sz="2800" b="1" dirty="0">
                <a:solidFill>
                  <a:srgbClr val="000099"/>
                </a:solidFill>
                <a:latin typeface="Times New Roman" pitchFamily="18" charset="0"/>
                <a:ea typeface="华文楷体" pitchFamily="2" charset="-122"/>
              </a:rPr>
              <a:t>端终止密码子之间的核苷酸序列，称为开放阅读框</a:t>
            </a:r>
            <a:r>
              <a:rPr lang="en-US" altLang="zh-CN" sz="2800" b="1" dirty="0">
                <a:solidFill>
                  <a:srgbClr val="000099"/>
                </a:solidFill>
                <a:latin typeface="Times New Roman" pitchFamily="18" charset="0"/>
                <a:ea typeface="华文楷体" pitchFamily="2" charset="-122"/>
              </a:rPr>
              <a:t>(open  reading  frame, ORF)</a:t>
            </a:r>
            <a:r>
              <a:rPr lang="zh-CN" altLang="en-US" sz="2800" b="1" dirty="0">
                <a:solidFill>
                  <a:srgbClr val="000099"/>
                </a:solidFill>
                <a:latin typeface="Times New Roman" pitchFamily="18" charset="0"/>
                <a:ea typeface="华文楷体" pitchFamily="2" charset="-122"/>
              </a:rPr>
              <a:t>。</a:t>
            </a:r>
          </a:p>
        </p:txBody>
      </p:sp>
      <p:sp>
        <p:nvSpPr>
          <p:cNvPr id="21" name="矩形 20">
            <a:extLst>
              <a:ext uri="{FF2B5EF4-FFF2-40B4-BE49-F238E27FC236}">
                <a16:creationId xmlns:a16="http://schemas.microsoft.com/office/drawing/2014/main" id="{93B57DEC-4370-490F-90AD-3E1D8D91CF61}"/>
              </a:ext>
            </a:extLst>
          </p:cNvPr>
          <p:cNvSpPr/>
          <p:nvPr/>
        </p:nvSpPr>
        <p:spPr>
          <a:xfrm>
            <a:off x="268274" y="28377"/>
            <a:ext cx="6572264" cy="707886"/>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zh-CN" altLang="en-US" sz="4000" b="1" dirty="0">
                <a:ln w="11430"/>
                <a:solidFill>
                  <a:schemeClr val="accent1"/>
                </a:solidFill>
                <a:latin typeface="Arial" panose="020B0604020202020204" pitchFamily="34" charset="0"/>
                <a:ea typeface="微软雅黑" panose="020B0503020204020204" pitchFamily="34" charset="-122"/>
                <a:cs typeface="Arial" panose="020B0604020202020204" pitchFamily="34" charset="0"/>
              </a:rPr>
              <a:t>四、蛋白质的合成（翻译）</a:t>
            </a:r>
            <a:endParaRPr lang="en-US" altLang="zh-CN" sz="4000" b="1" dirty="0">
              <a:ln w="11430"/>
              <a:solidFill>
                <a:schemeClr val="accent1"/>
              </a:solidFill>
              <a:latin typeface="Arial" panose="020B0604020202020204" pitchFamily="34" charset="0"/>
              <a:ea typeface="微软雅黑" panose="020B0503020204020204" pitchFamily="34" charset="-122"/>
              <a:cs typeface="Arial" panose="020B0604020202020204" pitchFamily="34" charset="0"/>
            </a:endParaRPr>
          </a:p>
        </p:txBody>
      </p:sp>
      <p:sp>
        <p:nvSpPr>
          <p:cNvPr id="3" name="灯片编号占位符 2">
            <a:extLst>
              <a:ext uri="{FF2B5EF4-FFF2-40B4-BE49-F238E27FC236}">
                <a16:creationId xmlns:a16="http://schemas.microsoft.com/office/drawing/2014/main" id="{3C5E8AF5-9B3E-4023-83FF-0A44A91CB30A}"/>
              </a:ext>
            </a:extLst>
          </p:cNvPr>
          <p:cNvSpPr>
            <a:spLocks noGrp="1"/>
          </p:cNvSpPr>
          <p:nvPr>
            <p:ph type="sldNum" sz="quarter" idx="4"/>
          </p:nvPr>
        </p:nvSpPr>
        <p:spPr/>
        <p:txBody>
          <a:bodyPr/>
          <a:lstStyle/>
          <a:p>
            <a:pPr>
              <a:defRPr/>
            </a:pPr>
            <a:fld id="{47650FDF-55A6-48C1-B389-FC790182308D}" type="slidenum">
              <a:rPr lang="zh-CN" altLang="en-US" smtClean="0"/>
              <a:pPr>
                <a:defRPr/>
              </a:pPr>
              <a:t>34</a:t>
            </a:fld>
            <a:endParaRPr lang="zh-CN" altLang="en-US"/>
          </a:p>
        </p:txBody>
      </p:sp>
      <p:grpSp>
        <p:nvGrpSpPr>
          <p:cNvPr id="5" name="组合 4">
            <a:extLst>
              <a:ext uri="{FF2B5EF4-FFF2-40B4-BE49-F238E27FC236}">
                <a16:creationId xmlns:a16="http://schemas.microsoft.com/office/drawing/2014/main" id="{0E9DBF9F-8A9A-4F28-B42C-00FF9913D3FB}"/>
              </a:ext>
            </a:extLst>
          </p:cNvPr>
          <p:cNvGrpSpPr/>
          <p:nvPr/>
        </p:nvGrpSpPr>
        <p:grpSpPr>
          <a:xfrm>
            <a:off x="611188" y="2205038"/>
            <a:ext cx="7791450" cy="1757362"/>
            <a:chOff x="611188" y="2205038"/>
            <a:chExt cx="7791450" cy="1757362"/>
          </a:xfrm>
        </p:grpSpPr>
        <p:grpSp>
          <p:nvGrpSpPr>
            <p:cNvPr id="2" name="Group 27">
              <a:extLst>
                <a:ext uri="{FF2B5EF4-FFF2-40B4-BE49-F238E27FC236}">
                  <a16:creationId xmlns:a16="http://schemas.microsoft.com/office/drawing/2014/main" id="{C6BDFB53-CCD2-454D-AE68-3BF1B91A31A8}"/>
                </a:ext>
              </a:extLst>
            </p:cNvPr>
            <p:cNvGrpSpPr>
              <a:grpSpLocks/>
            </p:cNvGrpSpPr>
            <p:nvPr/>
          </p:nvGrpSpPr>
          <p:grpSpPr bwMode="auto">
            <a:xfrm>
              <a:off x="611188" y="2205038"/>
              <a:ext cx="7791450" cy="1757362"/>
              <a:chOff x="385" y="1389"/>
              <a:chExt cx="4908" cy="1107"/>
            </a:xfrm>
          </p:grpSpPr>
          <p:grpSp>
            <p:nvGrpSpPr>
              <p:cNvPr id="158731" name="Group 16">
                <a:extLst>
                  <a:ext uri="{FF2B5EF4-FFF2-40B4-BE49-F238E27FC236}">
                    <a16:creationId xmlns:a16="http://schemas.microsoft.com/office/drawing/2014/main" id="{B43D80FD-5510-4984-99EC-B2B32CD7DAC6}"/>
                  </a:ext>
                </a:extLst>
              </p:cNvPr>
              <p:cNvGrpSpPr>
                <a:grpSpLocks/>
              </p:cNvGrpSpPr>
              <p:nvPr/>
            </p:nvGrpSpPr>
            <p:grpSpPr bwMode="auto">
              <a:xfrm>
                <a:off x="385" y="1389"/>
                <a:ext cx="4828" cy="816"/>
                <a:chOff x="476" y="2659"/>
                <a:chExt cx="4828" cy="907"/>
              </a:xfrm>
            </p:grpSpPr>
            <p:pic>
              <p:nvPicPr>
                <p:cNvPr id="158737" name="Picture 17">
                  <a:extLst>
                    <a:ext uri="{FF2B5EF4-FFF2-40B4-BE49-F238E27FC236}">
                      <a16:creationId xmlns:a16="http://schemas.microsoft.com/office/drawing/2014/main" id="{E28EE041-4CF7-46A7-9044-DFA9FD766F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7036"/>
                <a:stretch>
                  <a:fillRect/>
                </a:stretch>
              </p:blipFill>
              <p:spPr bwMode="auto">
                <a:xfrm>
                  <a:off x="703" y="2795"/>
                  <a:ext cx="4455" cy="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8738" name="Rectangle 18">
                  <a:extLst>
                    <a:ext uri="{FF2B5EF4-FFF2-40B4-BE49-F238E27FC236}">
                      <a16:creationId xmlns:a16="http://schemas.microsoft.com/office/drawing/2014/main" id="{62EDC7C8-1E19-4CE9-9806-FC0B58645590}"/>
                    </a:ext>
                  </a:extLst>
                </p:cNvPr>
                <p:cNvSpPr>
                  <a:spLocks noChangeArrowheads="1"/>
                </p:cNvSpPr>
                <p:nvPr/>
              </p:nvSpPr>
              <p:spPr bwMode="auto">
                <a:xfrm>
                  <a:off x="705" y="2659"/>
                  <a:ext cx="1632"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lnSpc>
                      <a:spcPct val="90000"/>
                    </a:lnSpc>
                    <a:spcBef>
                      <a:spcPct val="0"/>
                    </a:spcBef>
                    <a:buClrTx/>
                    <a:buFontTx/>
                    <a:buNone/>
                  </a:pPr>
                  <a:r>
                    <a:rPr lang="en-US" altLang="zh-CN" sz="1600">
                      <a:solidFill>
                        <a:schemeClr val="tx2"/>
                      </a:solidFill>
                      <a:latin typeface="Verdana" panose="020B0604030504040204" pitchFamily="34" charset="0"/>
                    </a:rPr>
                    <a:t>Start of genetic message</a:t>
                  </a:r>
                  <a:endParaRPr lang="en-US" altLang="zh-CN" sz="1600" i="1">
                    <a:solidFill>
                      <a:schemeClr val="tx2"/>
                    </a:solidFill>
                    <a:latin typeface="Verdana" panose="020B0604030504040204" pitchFamily="34" charset="0"/>
                  </a:endParaRPr>
                </a:p>
              </p:txBody>
            </p:sp>
            <p:sp>
              <p:nvSpPr>
                <p:cNvPr id="158739" name="Line 19">
                  <a:extLst>
                    <a:ext uri="{FF2B5EF4-FFF2-40B4-BE49-F238E27FC236}">
                      <a16:creationId xmlns:a16="http://schemas.microsoft.com/office/drawing/2014/main" id="{577D75CF-37F7-4F97-8614-93B06971AB78}"/>
                    </a:ext>
                  </a:extLst>
                </p:cNvPr>
                <p:cNvSpPr>
                  <a:spLocks noChangeShapeType="1"/>
                </p:cNvSpPr>
                <p:nvPr/>
              </p:nvSpPr>
              <p:spPr bwMode="auto">
                <a:xfrm flipH="1" flipV="1">
                  <a:off x="1537" y="2804"/>
                  <a:ext cx="12" cy="228"/>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58740" name="Line 20">
                  <a:extLst>
                    <a:ext uri="{FF2B5EF4-FFF2-40B4-BE49-F238E27FC236}">
                      <a16:creationId xmlns:a16="http://schemas.microsoft.com/office/drawing/2014/main" id="{3352C1E5-F44C-4449-AB98-CB7D705709D1}"/>
                    </a:ext>
                  </a:extLst>
                </p:cNvPr>
                <p:cNvSpPr>
                  <a:spLocks noChangeShapeType="1"/>
                </p:cNvSpPr>
                <p:nvPr/>
              </p:nvSpPr>
              <p:spPr bwMode="auto">
                <a:xfrm flipH="1" flipV="1">
                  <a:off x="793" y="2976"/>
                  <a:ext cx="182" cy="137"/>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58741" name="Line 21">
                  <a:extLst>
                    <a:ext uri="{FF2B5EF4-FFF2-40B4-BE49-F238E27FC236}">
                      <a16:creationId xmlns:a16="http://schemas.microsoft.com/office/drawing/2014/main" id="{32436B08-312B-40E3-9D9F-FBB12E24992D}"/>
                    </a:ext>
                  </a:extLst>
                </p:cNvPr>
                <p:cNvSpPr>
                  <a:spLocks noChangeShapeType="1"/>
                </p:cNvSpPr>
                <p:nvPr/>
              </p:nvSpPr>
              <p:spPr bwMode="auto">
                <a:xfrm flipH="1" flipV="1">
                  <a:off x="4332" y="2840"/>
                  <a:ext cx="136" cy="136"/>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58742" name="Line 22">
                  <a:extLst>
                    <a:ext uri="{FF2B5EF4-FFF2-40B4-BE49-F238E27FC236}">
                      <a16:creationId xmlns:a16="http://schemas.microsoft.com/office/drawing/2014/main" id="{9C5D92F8-EE27-48C2-A8B5-F17E78C4B99A}"/>
                    </a:ext>
                  </a:extLst>
                </p:cNvPr>
                <p:cNvSpPr>
                  <a:spLocks noChangeShapeType="1"/>
                </p:cNvSpPr>
                <p:nvPr/>
              </p:nvSpPr>
              <p:spPr bwMode="auto">
                <a:xfrm flipV="1">
                  <a:off x="4979" y="2886"/>
                  <a:ext cx="124" cy="185"/>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58743" name="Rectangle 23">
                  <a:extLst>
                    <a:ext uri="{FF2B5EF4-FFF2-40B4-BE49-F238E27FC236}">
                      <a16:creationId xmlns:a16="http://schemas.microsoft.com/office/drawing/2014/main" id="{B63D7C15-DA23-4EA2-BF95-BB9DFC8775F9}"/>
                    </a:ext>
                  </a:extLst>
                </p:cNvPr>
                <p:cNvSpPr>
                  <a:spLocks noChangeArrowheads="1"/>
                </p:cNvSpPr>
                <p:nvPr/>
              </p:nvSpPr>
              <p:spPr bwMode="auto">
                <a:xfrm>
                  <a:off x="476" y="2825"/>
                  <a:ext cx="357"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lnSpc>
                      <a:spcPct val="90000"/>
                    </a:lnSpc>
                    <a:spcBef>
                      <a:spcPct val="0"/>
                    </a:spcBef>
                    <a:buClrTx/>
                    <a:buFontTx/>
                    <a:buNone/>
                  </a:pPr>
                  <a:r>
                    <a:rPr lang="en-US" altLang="zh-CN" sz="1600">
                      <a:solidFill>
                        <a:schemeClr val="tx2"/>
                      </a:solidFill>
                      <a:latin typeface="Verdana" panose="020B0604030504040204" pitchFamily="34" charset="0"/>
                    </a:rPr>
                    <a:t>Cap</a:t>
                  </a:r>
                </a:p>
              </p:txBody>
            </p:sp>
            <p:sp>
              <p:nvSpPr>
                <p:cNvPr id="158744" name="Rectangle 24">
                  <a:extLst>
                    <a:ext uri="{FF2B5EF4-FFF2-40B4-BE49-F238E27FC236}">
                      <a16:creationId xmlns:a16="http://schemas.microsoft.com/office/drawing/2014/main" id="{A6F017B2-69B8-4A83-89ED-6897215AA283}"/>
                    </a:ext>
                  </a:extLst>
                </p:cNvPr>
                <p:cNvSpPr>
                  <a:spLocks noChangeArrowheads="1"/>
                </p:cNvSpPr>
                <p:nvPr/>
              </p:nvSpPr>
              <p:spPr bwMode="auto">
                <a:xfrm>
                  <a:off x="4110" y="2659"/>
                  <a:ext cx="357"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lnSpc>
                      <a:spcPct val="90000"/>
                    </a:lnSpc>
                    <a:spcBef>
                      <a:spcPct val="0"/>
                    </a:spcBef>
                    <a:buClrTx/>
                    <a:buFontTx/>
                    <a:buNone/>
                  </a:pPr>
                  <a:r>
                    <a:rPr lang="en-US" altLang="zh-CN" sz="1600">
                      <a:solidFill>
                        <a:schemeClr val="tx2"/>
                      </a:solidFill>
                      <a:latin typeface="Verdana" panose="020B0604030504040204" pitchFamily="34" charset="0"/>
                    </a:rPr>
                    <a:t>End</a:t>
                  </a:r>
                </a:p>
              </p:txBody>
            </p:sp>
            <p:sp>
              <p:nvSpPr>
                <p:cNvPr id="158745" name="Rectangle 25">
                  <a:extLst>
                    <a:ext uri="{FF2B5EF4-FFF2-40B4-BE49-F238E27FC236}">
                      <a16:creationId xmlns:a16="http://schemas.microsoft.com/office/drawing/2014/main" id="{C4DBFB5C-2F25-402D-8052-75D72D49E0D4}"/>
                    </a:ext>
                  </a:extLst>
                </p:cNvPr>
                <p:cNvSpPr>
                  <a:spLocks noChangeArrowheads="1"/>
                </p:cNvSpPr>
                <p:nvPr/>
              </p:nvSpPr>
              <p:spPr bwMode="auto">
                <a:xfrm>
                  <a:off x="4967" y="2688"/>
                  <a:ext cx="337"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lnSpc>
                      <a:spcPct val="90000"/>
                    </a:lnSpc>
                    <a:spcBef>
                      <a:spcPct val="0"/>
                    </a:spcBef>
                    <a:buClrTx/>
                    <a:buFontTx/>
                    <a:buNone/>
                  </a:pPr>
                  <a:r>
                    <a:rPr lang="en-US" altLang="zh-CN" sz="1600">
                      <a:solidFill>
                        <a:schemeClr val="tx2"/>
                      </a:solidFill>
                      <a:latin typeface="Verdana" panose="020B0604030504040204" pitchFamily="34" charset="0"/>
                    </a:rPr>
                    <a:t>Tail</a:t>
                  </a:r>
                </a:p>
              </p:txBody>
            </p:sp>
          </p:grpSp>
          <p:sp>
            <p:nvSpPr>
              <p:cNvPr id="158732" name="Text Box 6">
                <a:extLst>
                  <a:ext uri="{FF2B5EF4-FFF2-40B4-BE49-F238E27FC236}">
                    <a16:creationId xmlns:a16="http://schemas.microsoft.com/office/drawing/2014/main" id="{5ACF92D2-7833-4FD4-950D-D1CCFBD774EA}"/>
                  </a:ext>
                </a:extLst>
              </p:cNvPr>
              <p:cNvSpPr txBox="1">
                <a:spLocks noChangeArrowheads="1"/>
              </p:cNvSpPr>
              <p:nvPr/>
            </p:nvSpPr>
            <p:spPr bwMode="auto">
              <a:xfrm>
                <a:off x="521" y="2160"/>
                <a:ext cx="1360"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lang="en-US" altLang="zh-CN" dirty="0">
                    <a:solidFill>
                      <a:srgbClr val="660066"/>
                    </a:solidFill>
                    <a:latin typeface="Times New Roman" panose="02020603050405020304" pitchFamily="18" charset="0"/>
                    <a:ea typeface="华文楷体" panose="02010600040101010101" pitchFamily="2" charset="-122"/>
                  </a:rPr>
                  <a:t>5’-</a:t>
                </a:r>
                <a:r>
                  <a:rPr lang="zh-CN" altLang="en-US" dirty="0">
                    <a:solidFill>
                      <a:srgbClr val="660066"/>
                    </a:solidFill>
                    <a:latin typeface="Times New Roman" panose="02020603050405020304" pitchFamily="18" charset="0"/>
                    <a:ea typeface="华文楷体" panose="02010600040101010101" pitchFamily="2" charset="-122"/>
                  </a:rPr>
                  <a:t>端非翻译区 </a:t>
                </a:r>
              </a:p>
            </p:txBody>
          </p:sp>
          <p:sp>
            <p:nvSpPr>
              <p:cNvPr id="158733" name="Text Box 10">
                <a:extLst>
                  <a:ext uri="{FF2B5EF4-FFF2-40B4-BE49-F238E27FC236}">
                    <a16:creationId xmlns:a16="http://schemas.microsoft.com/office/drawing/2014/main" id="{7143DF02-45E0-4748-AF38-0FFC886E0BD1}"/>
                  </a:ext>
                </a:extLst>
              </p:cNvPr>
              <p:cNvSpPr txBox="1">
                <a:spLocks noChangeArrowheads="1"/>
              </p:cNvSpPr>
              <p:nvPr/>
            </p:nvSpPr>
            <p:spPr bwMode="auto">
              <a:xfrm>
                <a:off x="385" y="1706"/>
                <a:ext cx="23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92075" tIns="46038" rIns="92075" bIns="46038">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kumimoji="1" lang="en-US" altLang="zh-CN" sz="2000">
                    <a:solidFill>
                      <a:srgbClr val="A50021"/>
                    </a:solidFill>
                    <a:latin typeface="Times New Roman" panose="02020603050405020304" pitchFamily="18" charset="0"/>
                  </a:rPr>
                  <a:t>5</a:t>
                </a:r>
                <a:r>
                  <a:rPr kumimoji="1" lang="en-US" altLang="zh-CN" sz="2000">
                    <a:solidFill>
                      <a:srgbClr val="A50021"/>
                    </a:solidFill>
                    <a:latin typeface="Times New Roman" panose="02020603050405020304" pitchFamily="18" charset="0"/>
                    <a:sym typeface="Symbol" panose="05050102010706020507" pitchFamily="18" charset="2"/>
                  </a:rPr>
                  <a:t></a:t>
                </a:r>
              </a:p>
            </p:txBody>
          </p:sp>
          <p:sp>
            <p:nvSpPr>
              <p:cNvPr id="158734" name="Text Box 11">
                <a:extLst>
                  <a:ext uri="{FF2B5EF4-FFF2-40B4-BE49-F238E27FC236}">
                    <a16:creationId xmlns:a16="http://schemas.microsoft.com/office/drawing/2014/main" id="{B8E07C0D-01BA-4AAB-9D3C-6D0AB319C543}"/>
                  </a:ext>
                </a:extLst>
              </p:cNvPr>
              <p:cNvSpPr txBox="1">
                <a:spLocks noChangeArrowheads="1"/>
              </p:cNvSpPr>
              <p:nvPr/>
            </p:nvSpPr>
            <p:spPr bwMode="auto">
              <a:xfrm>
                <a:off x="5057" y="1706"/>
                <a:ext cx="23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92075" tIns="46038" rIns="92075" bIns="46038">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kumimoji="1" lang="en-US" altLang="zh-CN" sz="2000">
                    <a:solidFill>
                      <a:srgbClr val="A50021"/>
                    </a:solidFill>
                    <a:latin typeface="Times New Roman" panose="02020603050405020304" pitchFamily="18" charset="0"/>
                  </a:rPr>
                  <a:t>3</a:t>
                </a:r>
                <a:r>
                  <a:rPr kumimoji="1" lang="en-US" altLang="zh-CN" sz="2000">
                    <a:solidFill>
                      <a:srgbClr val="A50021"/>
                    </a:solidFill>
                    <a:latin typeface="Times New Roman" panose="02020603050405020304" pitchFamily="18" charset="0"/>
                    <a:sym typeface="Symbol" panose="05050102010706020507" pitchFamily="18" charset="2"/>
                  </a:rPr>
                  <a:t></a:t>
                </a:r>
              </a:p>
            </p:txBody>
          </p:sp>
          <p:sp>
            <p:nvSpPr>
              <p:cNvPr id="158735" name="Text Box 12">
                <a:extLst>
                  <a:ext uri="{FF2B5EF4-FFF2-40B4-BE49-F238E27FC236}">
                    <a16:creationId xmlns:a16="http://schemas.microsoft.com/office/drawing/2014/main" id="{1A2D545B-443B-401D-BF01-41BE74ED45F3}"/>
                  </a:ext>
                </a:extLst>
              </p:cNvPr>
              <p:cNvSpPr txBox="1">
                <a:spLocks noChangeArrowheads="1"/>
              </p:cNvSpPr>
              <p:nvPr/>
            </p:nvSpPr>
            <p:spPr bwMode="auto">
              <a:xfrm>
                <a:off x="3832" y="2069"/>
                <a:ext cx="134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lang="en-US" altLang="zh-CN">
                    <a:solidFill>
                      <a:srgbClr val="660066"/>
                    </a:solidFill>
                    <a:latin typeface="Times New Roman" panose="02020603050405020304" pitchFamily="18" charset="0"/>
                    <a:ea typeface="华文楷体" panose="02010600040101010101" pitchFamily="2" charset="-122"/>
                  </a:rPr>
                  <a:t>3’-</a:t>
                </a:r>
                <a:r>
                  <a:rPr lang="zh-CN" altLang="en-US">
                    <a:solidFill>
                      <a:srgbClr val="660066"/>
                    </a:solidFill>
                    <a:latin typeface="Times New Roman" panose="02020603050405020304" pitchFamily="18" charset="0"/>
                    <a:ea typeface="华文楷体" panose="02010600040101010101" pitchFamily="2" charset="-122"/>
                  </a:rPr>
                  <a:t>端非翻译区 </a:t>
                </a:r>
              </a:p>
            </p:txBody>
          </p:sp>
          <p:sp>
            <p:nvSpPr>
              <p:cNvPr id="158736" name="Text Box 13">
                <a:extLst>
                  <a:ext uri="{FF2B5EF4-FFF2-40B4-BE49-F238E27FC236}">
                    <a16:creationId xmlns:a16="http://schemas.microsoft.com/office/drawing/2014/main" id="{CE2685DE-9FA6-465D-A501-69773A871971}"/>
                  </a:ext>
                </a:extLst>
              </p:cNvPr>
              <p:cNvSpPr txBox="1">
                <a:spLocks noChangeArrowheads="1"/>
              </p:cNvSpPr>
              <p:nvPr/>
            </p:nvSpPr>
            <p:spPr bwMode="auto">
              <a:xfrm>
                <a:off x="2154" y="2205"/>
                <a:ext cx="1134"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lang="zh-CN" altLang="en-US" dirty="0">
                    <a:solidFill>
                      <a:srgbClr val="660066"/>
                    </a:solidFill>
                    <a:latin typeface="Times New Roman" panose="02020603050405020304" pitchFamily="18" charset="0"/>
                    <a:ea typeface="华文楷体" panose="02010600040101010101" pitchFamily="2" charset="-122"/>
                  </a:rPr>
                  <a:t>开放阅读框 </a:t>
                </a:r>
              </a:p>
            </p:txBody>
          </p:sp>
        </p:grpSp>
        <p:sp>
          <p:nvSpPr>
            <p:cNvPr id="4" name="矩形 3">
              <a:extLst>
                <a:ext uri="{FF2B5EF4-FFF2-40B4-BE49-F238E27FC236}">
                  <a16:creationId xmlns:a16="http://schemas.microsoft.com/office/drawing/2014/main" id="{DF80FA0C-F961-4ACF-B1FF-E2300F926CE5}"/>
                </a:ext>
              </a:extLst>
            </p:cNvPr>
            <p:cNvSpPr/>
            <p:nvPr/>
          </p:nvSpPr>
          <p:spPr>
            <a:xfrm>
              <a:off x="1972174" y="2940094"/>
              <a:ext cx="697627" cy="369332"/>
            </a:xfrm>
            <a:prstGeom prst="rect">
              <a:avLst/>
            </a:prstGeom>
          </p:spPr>
          <p:txBody>
            <a:bodyPr wrap="none">
              <a:spAutoFit/>
            </a:bodyPr>
            <a:lstStyle/>
            <a:p>
              <a:r>
                <a:rPr lang="en-US" altLang="zh-CN" b="1" dirty="0">
                  <a:solidFill>
                    <a:schemeClr val="accent1"/>
                  </a:solidFill>
                  <a:latin typeface="Times New Roman" panose="02020603050405020304" pitchFamily="18" charset="0"/>
                  <a:ea typeface="微软雅黑" panose="020B0503020204020204" pitchFamily="34" charset="-122"/>
                  <a:cs typeface="Times New Roman" panose="02020603050405020304" pitchFamily="18" charset="0"/>
                </a:rPr>
                <a:t>AUG</a:t>
              </a:r>
              <a:endParaRPr lang="zh-CN" altLang="en-US" b="1" dirty="0"/>
            </a:p>
          </p:txBody>
        </p:sp>
      </p:grpSp>
      <p:sp>
        <p:nvSpPr>
          <p:cNvPr id="22" name="圆角矩形标注 21">
            <a:extLst>
              <a:ext uri="{FF2B5EF4-FFF2-40B4-BE49-F238E27FC236}">
                <a16:creationId xmlns:a16="http://schemas.microsoft.com/office/drawing/2014/main" id="{DC395A9B-FFE0-4C38-9F9B-76D04A62A43F}"/>
              </a:ext>
            </a:extLst>
          </p:cNvPr>
          <p:cNvSpPr/>
          <p:nvPr/>
        </p:nvSpPr>
        <p:spPr bwMode="auto">
          <a:xfrm>
            <a:off x="6732588" y="1405768"/>
            <a:ext cx="2376264" cy="568035"/>
          </a:xfrm>
          <a:prstGeom prst="wedgeRoundRectCallout">
            <a:avLst>
              <a:gd name="adj1" fmla="val -36298"/>
              <a:gd name="adj2" fmla="val 162990"/>
              <a:gd name="adj3" fmla="val 16667"/>
            </a:avLst>
          </a:prstGeom>
          <a:solidFill>
            <a:schemeClr val="accent5">
              <a:lumMod val="40000"/>
              <a:lumOff val="60000"/>
            </a:schemeClr>
          </a:soli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a:lstStyle/>
          <a:p>
            <a:pPr algn="ctr">
              <a:defRPr/>
            </a:pPr>
            <a:r>
              <a:rPr lang="en-US" altLang="zh-CN" sz="2000" b="1" dirty="0">
                <a:solidFill>
                  <a:srgbClr val="002E8A"/>
                </a:solidFill>
                <a:latin typeface="Times New Roman" pitchFamily="18" charset="0"/>
                <a:ea typeface="HY견고딕" pitchFamily="18" charset="-127"/>
                <a:cs typeface="Times New Roman" pitchFamily="18" charset="0"/>
              </a:rPr>
              <a:t>UAA / UAG /UGA</a:t>
            </a:r>
            <a:endParaRPr lang="zh-CN" altLang="en-US" sz="2000" b="1" dirty="0">
              <a:solidFill>
                <a:srgbClr val="002E8A"/>
              </a:solidFill>
              <a:latin typeface="Times New Roman" pitchFamily="18" charset="0"/>
              <a:ea typeface="HY견고딕" pitchFamily="18" charset="-127"/>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9242"/>
                                        </p:tgtEl>
                                        <p:attrNameLst>
                                          <p:attrName>style.visibility</p:attrName>
                                        </p:attrNameLst>
                                      </p:cBhvr>
                                      <p:to>
                                        <p:strVal val="visible"/>
                                      </p:to>
                                    </p:set>
                                    <p:animEffect transition="in" filter="wipe(up)">
                                      <p:cBhvr>
                                        <p:cTn id="7" dur="500"/>
                                        <p:tgtEl>
                                          <p:spTgt spid="924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blinds(horizontal)">
                                      <p:cBhvr>
                                        <p:cTn id="1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Text Box 2">
            <a:extLst>
              <a:ext uri="{FF2B5EF4-FFF2-40B4-BE49-F238E27FC236}">
                <a16:creationId xmlns:a16="http://schemas.microsoft.com/office/drawing/2014/main" id="{697A4DC6-3AFA-4241-9CA0-ECC8D55A89AB}"/>
              </a:ext>
            </a:extLst>
          </p:cNvPr>
          <p:cNvSpPr txBox="1">
            <a:spLocks noChangeArrowheads="1"/>
          </p:cNvSpPr>
          <p:nvPr/>
        </p:nvSpPr>
        <p:spPr bwMode="auto">
          <a:xfrm>
            <a:off x="323528" y="282403"/>
            <a:ext cx="5113337" cy="825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lnSpc>
                <a:spcPct val="150000"/>
              </a:lnSpc>
              <a:spcBef>
                <a:spcPct val="0"/>
              </a:spcBef>
              <a:buClrTx/>
              <a:buSzPct val="80000"/>
              <a:buFont typeface="Wingdings" panose="05000000000000000000" pitchFamily="2" charset="2"/>
              <a:buChar char="n"/>
            </a:pPr>
            <a:r>
              <a:rPr lang="zh-CN" altLang="en-US" sz="3600" dirty="0">
                <a:solidFill>
                  <a:schemeClr val="accent1"/>
                </a:solidFill>
                <a:latin typeface="Times New Roman" panose="02020603050405020304" pitchFamily="18" charset="0"/>
                <a:ea typeface="微软雅黑" panose="020B0503020204020204" pitchFamily="34" charset="-122"/>
                <a:cs typeface="Times New Roman" panose="02020603050405020304" pitchFamily="18" charset="0"/>
              </a:rPr>
              <a:t>遗传密码</a:t>
            </a:r>
          </a:p>
        </p:txBody>
      </p:sp>
      <p:sp>
        <p:nvSpPr>
          <p:cNvPr id="159747" name="Text Box 3">
            <a:extLst>
              <a:ext uri="{FF2B5EF4-FFF2-40B4-BE49-F238E27FC236}">
                <a16:creationId xmlns:a16="http://schemas.microsoft.com/office/drawing/2014/main" id="{54CA632D-AF2C-413E-8A48-30524D1ACFFA}"/>
              </a:ext>
            </a:extLst>
          </p:cNvPr>
          <p:cNvSpPr txBox="1">
            <a:spLocks noChangeArrowheads="1"/>
          </p:cNvSpPr>
          <p:nvPr/>
        </p:nvSpPr>
        <p:spPr bwMode="auto">
          <a:xfrm>
            <a:off x="683568" y="1981166"/>
            <a:ext cx="7920037" cy="175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723900">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lnSpc>
                <a:spcPct val="130000"/>
              </a:lnSpc>
              <a:spcBef>
                <a:spcPct val="0"/>
              </a:spcBef>
              <a:buClrTx/>
              <a:buFontTx/>
              <a:buNone/>
            </a:pPr>
            <a:r>
              <a:rPr lang="zh-CN" altLang="en-US"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mRNA</a:t>
            </a:r>
            <a:r>
              <a:rPr lang="zh-CN" altLang="en-US"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的开放阅读框区，以每</a:t>
            </a:r>
            <a:r>
              <a:rPr lang="en-US" altLang="zh-CN"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3</a:t>
            </a:r>
            <a:r>
              <a:rPr lang="zh-CN" altLang="en-US"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个相邻的核苷酸为一组，代表一种氨基酸</a:t>
            </a:r>
            <a:r>
              <a:rPr lang="en-US" altLang="zh-CN"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或其他信息</a:t>
            </a:r>
            <a:r>
              <a:rPr lang="en-US" altLang="zh-CN"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，这种三联体形式的核苷酸序列称为</a:t>
            </a:r>
            <a:r>
              <a:rPr lang="zh-CN" altLang="en-US" sz="28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密码子</a:t>
            </a:r>
            <a:r>
              <a:rPr lang="zh-CN" altLang="en-US"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t>
            </a:r>
          </a:p>
        </p:txBody>
      </p:sp>
      <p:sp>
        <p:nvSpPr>
          <p:cNvPr id="159748" name="Text Box 4">
            <a:extLst>
              <a:ext uri="{FF2B5EF4-FFF2-40B4-BE49-F238E27FC236}">
                <a16:creationId xmlns:a16="http://schemas.microsoft.com/office/drawing/2014/main" id="{E4768F51-4AEC-4919-ABAE-D1B7396DB5E9}"/>
              </a:ext>
            </a:extLst>
          </p:cNvPr>
          <p:cNvSpPr txBox="1">
            <a:spLocks noChangeArrowheads="1"/>
          </p:cNvSpPr>
          <p:nvPr/>
        </p:nvSpPr>
        <p:spPr bwMode="auto">
          <a:xfrm>
            <a:off x="1118239" y="3988996"/>
            <a:ext cx="5894562" cy="1308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marL="457200" indent="-457200" eaLnBrk="1" hangingPunct="1">
              <a:lnSpc>
                <a:spcPct val="150000"/>
              </a:lnSpc>
              <a:spcBef>
                <a:spcPct val="0"/>
              </a:spcBef>
              <a:buClrTx/>
              <a:buFont typeface="Arial" panose="020B0604020202020204" pitchFamily="34" charset="0"/>
              <a:buChar char="•"/>
            </a:pPr>
            <a:r>
              <a:rPr lang="zh-CN" altLang="en-US" sz="2800" dirty="0">
                <a:solidFill>
                  <a:schemeClr val="accent1"/>
                </a:solidFill>
                <a:latin typeface="Times New Roman" panose="02020603050405020304" pitchFamily="18" charset="0"/>
                <a:ea typeface="微软雅黑" panose="020B0503020204020204" pitchFamily="34" charset="-122"/>
                <a:cs typeface="Times New Roman" panose="02020603050405020304" pitchFamily="18" charset="0"/>
              </a:rPr>
              <a:t>起始密码子：</a:t>
            </a:r>
            <a:r>
              <a:rPr lang="en-US" altLang="zh-CN" sz="2800" dirty="0">
                <a:solidFill>
                  <a:schemeClr val="accent1"/>
                </a:solidFill>
                <a:latin typeface="Times New Roman" panose="02020603050405020304" pitchFamily="18" charset="0"/>
                <a:ea typeface="微软雅黑" panose="020B0503020204020204" pitchFamily="34" charset="-122"/>
                <a:cs typeface="Times New Roman" panose="02020603050405020304" pitchFamily="18" charset="0"/>
              </a:rPr>
              <a:t>AUG</a:t>
            </a:r>
          </a:p>
          <a:p>
            <a:pPr marL="457200" indent="-457200" eaLnBrk="1" hangingPunct="1">
              <a:lnSpc>
                <a:spcPct val="150000"/>
              </a:lnSpc>
              <a:spcBef>
                <a:spcPct val="0"/>
              </a:spcBef>
              <a:buClrTx/>
              <a:buFont typeface="Arial" panose="020B0604020202020204" pitchFamily="34" charset="0"/>
              <a:buChar char="•"/>
            </a:pPr>
            <a:r>
              <a:rPr lang="zh-CN" altLang="en-US" sz="2800" dirty="0">
                <a:solidFill>
                  <a:schemeClr val="accent1"/>
                </a:solidFill>
                <a:latin typeface="Times New Roman" panose="02020603050405020304" pitchFamily="18" charset="0"/>
                <a:ea typeface="微软雅黑" panose="020B0503020204020204" pitchFamily="34" charset="-122"/>
                <a:cs typeface="Times New Roman" panose="02020603050405020304" pitchFamily="18" charset="0"/>
              </a:rPr>
              <a:t>终止密码子：</a:t>
            </a:r>
            <a:r>
              <a:rPr lang="en-US" altLang="zh-CN" sz="2800" dirty="0">
                <a:solidFill>
                  <a:schemeClr val="accent1"/>
                </a:solidFill>
                <a:latin typeface="Times New Roman" panose="02020603050405020304" pitchFamily="18" charset="0"/>
                <a:ea typeface="微软雅黑" panose="020B0503020204020204" pitchFamily="34" charset="-122"/>
                <a:cs typeface="Times New Roman" panose="02020603050405020304" pitchFamily="18" charset="0"/>
              </a:rPr>
              <a:t>UAA</a:t>
            </a:r>
            <a:r>
              <a:rPr lang="zh-CN" altLang="en-US" sz="2800" dirty="0">
                <a:solidFill>
                  <a:schemeClr val="accent1"/>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800" dirty="0">
                <a:solidFill>
                  <a:schemeClr val="accent1"/>
                </a:solidFill>
                <a:latin typeface="Times New Roman" panose="02020603050405020304" pitchFamily="18" charset="0"/>
                <a:ea typeface="微软雅黑" panose="020B0503020204020204" pitchFamily="34" charset="-122"/>
                <a:cs typeface="Times New Roman" panose="02020603050405020304" pitchFamily="18" charset="0"/>
              </a:rPr>
              <a:t>UAG</a:t>
            </a:r>
            <a:r>
              <a:rPr lang="zh-CN" altLang="en-US" sz="2800" dirty="0">
                <a:solidFill>
                  <a:schemeClr val="accent1"/>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800" dirty="0">
                <a:solidFill>
                  <a:schemeClr val="accent1"/>
                </a:solidFill>
                <a:latin typeface="Times New Roman" panose="02020603050405020304" pitchFamily="18" charset="0"/>
                <a:ea typeface="微软雅黑" panose="020B0503020204020204" pitchFamily="34" charset="-122"/>
                <a:cs typeface="Times New Roman" panose="02020603050405020304" pitchFamily="18" charset="0"/>
              </a:rPr>
              <a:t>UGA</a:t>
            </a:r>
          </a:p>
        </p:txBody>
      </p:sp>
      <p:sp>
        <p:nvSpPr>
          <p:cNvPr id="159749" name="Rectangle 5">
            <a:extLst>
              <a:ext uri="{FF2B5EF4-FFF2-40B4-BE49-F238E27FC236}">
                <a16:creationId xmlns:a16="http://schemas.microsoft.com/office/drawing/2014/main" id="{459495B4-17B6-4214-9160-9991766599DE}"/>
              </a:ext>
            </a:extLst>
          </p:cNvPr>
          <p:cNvSpPr>
            <a:spLocks noChangeArrowheads="1"/>
          </p:cNvSpPr>
          <p:nvPr/>
        </p:nvSpPr>
        <p:spPr bwMode="auto">
          <a:xfrm>
            <a:off x="683568" y="1356381"/>
            <a:ext cx="361028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 typeface="Wingdings" panose="05000000000000000000" pitchFamily="2" charset="2"/>
              <a:buChar char="Ø"/>
            </a:pPr>
            <a:r>
              <a:rPr lang="zh-CN" altLang="en-US" sz="32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密码子（</a:t>
            </a:r>
            <a:r>
              <a:rPr lang="en-US" altLang="zh-CN" sz="32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codon</a:t>
            </a:r>
            <a:r>
              <a:rPr lang="zh-CN" altLang="en-US" sz="32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200" b="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 name="灯片编号占位符 1">
            <a:extLst>
              <a:ext uri="{FF2B5EF4-FFF2-40B4-BE49-F238E27FC236}">
                <a16:creationId xmlns:a16="http://schemas.microsoft.com/office/drawing/2014/main" id="{24D33831-854A-44D6-8BEC-25348CED0756}"/>
              </a:ext>
            </a:extLst>
          </p:cNvPr>
          <p:cNvSpPr>
            <a:spLocks noGrp="1"/>
          </p:cNvSpPr>
          <p:nvPr>
            <p:ph type="sldNum" sz="quarter" idx="4"/>
          </p:nvPr>
        </p:nvSpPr>
        <p:spPr/>
        <p:txBody>
          <a:bodyPr/>
          <a:lstStyle/>
          <a:p>
            <a:pPr>
              <a:defRPr/>
            </a:pPr>
            <a:fld id="{47650FDF-55A6-48C1-B389-FC790182308D}" type="slidenum">
              <a:rPr lang="zh-CN" altLang="en-US" smtClean="0"/>
              <a:pPr>
                <a:defRPr/>
              </a:pPr>
              <a:t>35</a:t>
            </a:fld>
            <a:endParaRPr lang="zh-CN" alt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160770" name="Object 2">
            <a:extLst>
              <a:ext uri="{FF2B5EF4-FFF2-40B4-BE49-F238E27FC236}">
                <a16:creationId xmlns:a16="http://schemas.microsoft.com/office/drawing/2014/main" id="{89EE06D7-148F-41C9-B808-2799F3D2D5BA}"/>
              </a:ext>
            </a:extLst>
          </p:cNvPr>
          <p:cNvGraphicFramePr>
            <a:graphicFrameLocks noGrp="1" noChangeAspect="1"/>
          </p:cNvGraphicFramePr>
          <p:nvPr>
            <p:ph idx="4294967295"/>
            <p:extLst>
              <p:ext uri="{D42A27DB-BD31-4B8C-83A1-F6EECF244321}">
                <p14:modId xmlns:p14="http://schemas.microsoft.com/office/powerpoint/2010/main" val="251953753"/>
              </p:ext>
            </p:extLst>
          </p:nvPr>
        </p:nvGraphicFramePr>
        <p:xfrm>
          <a:off x="1331640" y="188640"/>
          <a:ext cx="7489825" cy="6283325"/>
        </p:xfrm>
        <a:graphic>
          <a:graphicData uri="http://schemas.openxmlformats.org/presentationml/2006/ole">
            <mc:AlternateContent xmlns:mc="http://schemas.openxmlformats.org/markup-compatibility/2006">
              <mc:Choice xmlns:v="urn:schemas-microsoft-com:vml" Requires="v">
                <p:oleObj name="Image" r:id="rId3" imgW="3188214" imgH="2673101" progId="">
                  <p:embed/>
                </p:oleObj>
              </mc:Choice>
              <mc:Fallback>
                <p:oleObj name="Image" r:id="rId3" imgW="3188214" imgH="2673101" progId="">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1331640" y="188640"/>
                        <a:ext cx="7489825" cy="6283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圆角矩形 3">
            <a:extLst>
              <a:ext uri="{FF2B5EF4-FFF2-40B4-BE49-F238E27FC236}">
                <a16:creationId xmlns:a16="http://schemas.microsoft.com/office/drawing/2014/main" id="{91184DB1-102C-4114-A2FC-392DF25007A4}"/>
              </a:ext>
            </a:extLst>
          </p:cNvPr>
          <p:cNvSpPr/>
          <p:nvPr/>
        </p:nvSpPr>
        <p:spPr bwMode="auto">
          <a:xfrm>
            <a:off x="214282" y="1643050"/>
            <a:ext cx="928694" cy="2643206"/>
          </a:xfrm>
          <a:prstGeom prst="roundRect">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a:lstStyle/>
          <a:p>
            <a:pPr algn="ctr">
              <a:defRPr/>
            </a:pPr>
            <a:r>
              <a:rPr lang="zh-CN" altLang="en-US" sz="3200" dirty="0">
                <a:ln w="18415" cmpd="sng">
                  <a:solidFill>
                    <a:srgbClr val="FFFFFF"/>
                  </a:solidFill>
                  <a:prstDash val="solid"/>
                </a:ln>
                <a:solidFill>
                  <a:srgbClr val="FFFFFF"/>
                </a:solidFill>
                <a:latin typeface="微软雅黑" panose="020B0503020204020204" pitchFamily="34" charset="-122"/>
                <a:ea typeface="微软雅黑" panose="020B0503020204020204" pitchFamily="34" charset="-122"/>
              </a:rPr>
              <a:t>遗传密码表</a:t>
            </a:r>
          </a:p>
        </p:txBody>
      </p:sp>
      <p:sp>
        <p:nvSpPr>
          <p:cNvPr id="2" name="灯片编号占位符 1">
            <a:extLst>
              <a:ext uri="{FF2B5EF4-FFF2-40B4-BE49-F238E27FC236}">
                <a16:creationId xmlns:a16="http://schemas.microsoft.com/office/drawing/2014/main" id="{256D2D45-6629-4DF2-B78E-F6B288FFCF6C}"/>
              </a:ext>
            </a:extLst>
          </p:cNvPr>
          <p:cNvSpPr>
            <a:spLocks noGrp="1"/>
          </p:cNvSpPr>
          <p:nvPr>
            <p:ph type="sldNum" sz="quarter" idx="4"/>
          </p:nvPr>
        </p:nvSpPr>
        <p:spPr/>
        <p:txBody>
          <a:bodyPr/>
          <a:lstStyle/>
          <a:p>
            <a:pPr>
              <a:defRPr/>
            </a:pPr>
            <a:fld id="{47650FDF-55A6-48C1-B389-FC790182308D}" type="slidenum">
              <a:rPr lang="zh-CN" altLang="en-US" smtClean="0"/>
              <a:pPr>
                <a:defRPr/>
              </a:pPr>
              <a:t>36</a:t>
            </a:fld>
            <a:endParaRPr lang="zh-CN" alt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Text Box 2">
            <a:extLst>
              <a:ext uri="{FF2B5EF4-FFF2-40B4-BE49-F238E27FC236}">
                <a16:creationId xmlns:a16="http://schemas.microsoft.com/office/drawing/2014/main" id="{C9B4543E-8CB3-46DD-822D-2AFFBD82E46C}"/>
              </a:ext>
            </a:extLst>
          </p:cNvPr>
          <p:cNvSpPr txBox="1">
            <a:spLocks noChangeArrowheads="1"/>
          </p:cNvSpPr>
          <p:nvPr/>
        </p:nvSpPr>
        <p:spPr bwMode="auto">
          <a:xfrm>
            <a:off x="277631" y="89863"/>
            <a:ext cx="5113338" cy="825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defPPr>
              <a:defRPr lang="en-US"/>
            </a:defPPr>
            <a:lvl1pPr marL="355600" indent="-355600" eaLnBrk="1" hangingPunct="1">
              <a:lnSpc>
                <a:spcPct val="150000"/>
              </a:lnSpc>
              <a:buClrTx/>
              <a:buSzPct val="80000"/>
              <a:buFont typeface="Wingdings" panose="05000000000000000000" pitchFamily="2" charset="2"/>
              <a:buChar char="n"/>
              <a:defRPr sz="3600" b="1">
                <a:solidFill>
                  <a:schemeClr val="accent1"/>
                </a:solidFill>
                <a:latin typeface="Times New Roman" panose="02020603050405020304" pitchFamily="18" charset="0"/>
                <a:ea typeface="微软雅黑" panose="020B0503020204020204" pitchFamily="34" charset="-122"/>
                <a:cs typeface="Times New Roman" panose="02020603050405020304"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r>
              <a:rPr lang="zh-CN" altLang="en-US" dirty="0"/>
              <a:t>遗传密码的特点</a:t>
            </a:r>
          </a:p>
        </p:txBody>
      </p:sp>
      <p:sp>
        <p:nvSpPr>
          <p:cNvPr id="15363" name="Text Box 3">
            <a:extLst>
              <a:ext uri="{FF2B5EF4-FFF2-40B4-BE49-F238E27FC236}">
                <a16:creationId xmlns:a16="http://schemas.microsoft.com/office/drawing/2014/main" id="{3FD1183D-255E-4BBA-BF72-C5D8C58E055C}"/>
              </a:ext>
            </a:extLst>
          </p:cNvPr>
          <p:cNvSpPr txBox="1">
            <a:spLocks noChangeArrowheads="1"/>
          </p:cNvSpPr>
          <p:nvPr/>
        </p:nvSpPr>
        <p:spPr bwMode="auto">
          <a:xfrm>
            <a:off x="571500" y="1214438"/>
            <a:ext cx="439261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lang="en-US" altLang="zh-CN" sz="3200" dirty="0">
                <a:solidFill>
                  <a:srgbClr val="660066"/>
                </a:solidFill>
                <a:latin typeface="Times New Roman" panose="02020603050405020304" pitchFamily="18" charset="0"/>
                <a:ea typeface="微软雅黑" panose="020B0503020204020204" pitchFamily="34" charset="-122"/>
                <a:cs typeface="Times New Roman" panose="02020603050405020304" pitchFamily="18" charset="0"/>
              </a:rPr>
              <a:t>1. </a:t>
            </a:r>
            <a:r>
              <a:rPr lang="zh-CN" altLang="en-US" sz="3200" dirty="0">
                <a:solidFill>
                  <a:srgbClr val="660066"/>
                </a:solidFill>
                <a:latin typeface="Times New Roman" panose="02020603050405020304" pitchFamily="18" charset="0"/>
                <a:ea typeface="微软雅黑" panose="020B0503020204020204" pitchFamily="34" charset="-122"/>
                <a:cs typeface="Times New Roman" panose="02020603050405020304" pitchFamily="18" charset="0"/>
              </a:rPr>
              <a:t>方向性</a:t>
            </a:r>
            <a:r>
              <a:rPr lang="en-US" altLang="zh-CN" sz="3200" dirty="0">
                <a:solidFill>
                  <a:srgbClr val="660066"/>
                </a:solidFill>
                <a:latin typeface="Times New Roman" panose="02020603050405020304" pitchFamily="18" charset="0"/>
                <a:ea typeface="微软雅黑" panose="020B0503020204020204" pitchFamily="34" charset="-122"/>
                <a:cs typeface="Times New Roman" panose="02020603050405020304" pitchFamily="18" charset="0"/>
              </a:rPr>
              <a:t>(directional)</a:t>
            </a:r>
          </a:p>
        </p:txBody>
      </p:sp>
      <p:sp>
        <p:nvSpPr>
          <p:cNvPr id="15364" name="Text Box 4">
            <a:extLst>
              <a:ext uri="{FF2B5EF4-FFF2-40B4-BE49-F238E27FC236}">
                <a16:creationId xmlns:a16="http://schemas.microsoft.com/office/drawing/2014/main" id="{847B3201-280A-4DB1-927E-26FA3F9E719B}"/>
              </a:ext>
            </a:extLst>
          </p:cNvPr>
          <p:cNvSpPr txBox="1">
            <a:spLocks noChangeArrowheads="1"/>
          </p:cNvSpPr>
          <p:nvPr/>
        </p:nvSpPr>
        <p:spPr bwMode="auto">
          <a:xfrm>
            <a:off x="785813" y="1785938"/>
            <a:ext cx="7559675" cy="188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622300">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lnSpc>
                <a:spcPct val="140000"/>
              </a:lnSpc>
              <a:spcBef>
                <a:spcPct val="0"/>
              </a:spcBef>
              <a:buClrTx/>
              <a:buFontTx/>
              <a:buNone/>
            </a:pPr>
            <a:r>
              <a:rPr lang="zh-CN" altLang="en-US"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翻译时遗传密码的阅读方向是</a:t>
            </a:r>
            <a:r>
              <a:rPr lang="en-US" altLang="zh-CN"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5’→3’</a:t>
            </a:r>
            <a:r>
              <a:rPr lang="zh-CN" altLang="en-US"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，即读码从</a:t>
            </a:r>
            <a:r>
              <a:rPr lang="en-US" altLang="zh-CN"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mRNA</a:t>
            </a:r>
            <a:r>
              <a:rPr lang="zh-CN" altLang="en-US"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的起始密码子</a:t>
            </a:r>
            <a:r>
              <a:rPr lang="en-US" altLang="zh-CN"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AUG</a:t>
            </a:r>
            <a:r>
              <a:rPr lang="zh-CN" altLang="en-US"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开始，按</a:t>
            </a:r>
            <a:r>
              <a:rPr lang="en-US" altLang="zh-CN"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5’→3’</a:t>
            </a:r>
            <a:r>
              <a:rPr lang="zh-CN" altLang="en-US"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的方向逐一阅读，直至终止密码子。 </a:t>
            </a:r>
          </a:p>
        </p:txBody>
      </p:sp>
      <p:grpSp>
        <p:nvGrpSpPr>
          <p:cNvPr id="2" name="Group 5">
            <a:extLst>
              <a:ext uri="{FF2B5EF4-FFF2-40B4-BE49-F238E27FC236}">
                <a16:creationId xmlns:a16="http://schemas.microsoft.com/office/drawing/2014/main" id="{76959B7C-8315-494F-A495-973E550A1057}"/>
              </a:ext>
            </a:extLst>
          </p:cNvPr>
          <p:cNvGrpSpPr>
            <a:grpSpLocks/>
          </p:cNvGrpSpPr>
          <p:nvPr/>
        </p:nvGrpSpPr>
        <p:grpSpPr bwMode="auto">
          <a:xfrm>
            <a:off x="323850" y="3929064"/>
            <a:ext cx="8353425" cy="2338388"/>
            <a:chOff x="385" y="2568"/>
            <a:chExt cx="5020" cy="1473"/>
          </a:xfrm>
        </p:grpSpPr>
        <p:sp>
          <p:nvSpPr>
            <p:cNvPr id="162822" name="Text Box 6">
              <a:extLst>
                <a:ext uri="{FF2B5EF4-FFF2-40B4-BE49-F238E27FC236}">
                  <a16:creationId xmlns:a16="http://schemas.microsoft.com/office/drawing/2014/main" id="{F950EB0C-2829-4BD2-811E-7E572FE65778}"/>
                </a:ext>
              </a:extLst>
            </p:cNvPr>
            <p:cNvSpPr txBox="1">
              <a:spLocks noChangeArrowheads="1"/>
            </p:cNvSpPr>
            <p:nvPr/>
          </p:nvSpPr>
          <p:spPr bwMode="auto">
            <a:xfrm>
              <a:off x="1345" y="3653"/>
              <a:ext cx="21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lang="en-US" altLang="zh-CN" sz="1800">
                  <a:solidFill>
                    <a:srgbClr val="660066"/>
                  </a:solidFill>
                  <a:latin typeface="Verdana" panose="020B0604030504040204" pitchFamily="34" charset="0"/>
                </a:rPr>
                <a:t>N</a:t>
              </a:r>
            </a:p>
          </p:txBody>
        </p:sp>
        <p:sp>
          <p:nvSpPr>
            <p:cNvPr id="162823" name="Text Box 7">
              <a:extLst>
                <a:ext uri="{FF2B5EF4-FFF2-40B4-BE49-F238E27FC236}">
                  <a16:creationId xmlns:a16="http://schemas.microsoft.com/office/drawing/2014/main" id="{C79367F0-30C6-4181-9857-F932103B7625}"/>
                </a:ext>
              </a:extLst>
            </p:cNvPr>
            <p:cNvSpPr txBox="1">
              <a:spLocks noChangeArrowheads="1"/>
            </p:cNvSpPr>
            <p:nvPr/>
          </p:nvSpPr>
          <p:spPr bwMode="auto">
            <a:xfrm>
              <a:off x="4286" y="3653"/>
              <a:ext cx="21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lang="en-US" altLang="zh-CN" sz="1800">
                  <a:solidFill>
                    <a:srgbClr val="660066"/>
                  </a:solidFill>
                  <a:latin typeface="Verdana" panose="020B0604030504040204" pitchFamily="34" charset="0"/>
                </a:rPr>
                <a:t>C</a:t>
              </a:r>
            </a:p>
          </p:txBody>
        </p:sp>
        <p:sp>
          <p:nvSpPr>
            <p:cNvPr id="162824" name="Line 8">
              <a:extLst>
                <a:ext uri="{FF2B5EF4-FFF2-40B4-BE49-F238E27FC236}">
                  <a16:creationId xmlns:a16="http://schemas.microsoft.com/office/drawing/2014/main" id="{6BB5350D-B299-4A4E-BBA9-108BB8184EC9}"/>
                </a:ext>
              </a:extLst>
            </p:cNvPr>
            <p:cNvSpPr>
              <a:spLocks noChangeShapeType="1"/>
            </p:cNvSpPr>
            <p:nvPr/>
          </p:nvSpPr>
          <p:spPr bwMode="auto">
            <a:xfrm>
              <a:off x="1628" y="3775"/>
              <a:ext cx="2631" cy="0"/>
            </a:xfrm>
            <a:prstGeom prst="line">
              <a:avLst/>
            </a:prstGeom>
            <a:noFill/>
            <a:ln w="19050">
              <a:solidFill>
                <a:srgbClr val="660066"/>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aphicFrame>
          <p:nvGraphicFramePr>
            <p:cNvPr id="162825" name="Object 2">
              <a:extLst>
                <a:ext uri="{FF2B5EF4-FFF2-40B4-BE49-F238E27FC236}">
                  <a16:creationId xmlns:a16="http://schemas.microsoft.com/office/drawing/2014/main" id="{8CCF2AB8-DF71-4D91-B523-E18CB91B51E7}"/>
                </a:ext>
              </a:extLst>
            </p:cNvPr>
            <p:cNvGraphicFramePr>
              <a:graphicFrameLocks noChangeAspect="1"/>
            </p:cNvGraphicFramePr>
            <p:nvPr/>
          </p:nvGraphicFramePr>
          <p:xfrm>
            <a:off x="385" y="2871"/>
            <a:ext cx="5020" cy="834"/>
          </p:xfrm>
          <a:graphic>
            <a:graphicData uri="http://schemas.openxmlformats.org/presentationml/2006/ole">
              <mc:AlternateContent xmlns:mc="http://schemas.openxmlformats.org/markup-compatibility/2006">
                <mc:Choice xmlns:v="urn:schemas-microsoft-com:vml" Requires="v">
                  <p:oleObj name="Image" r:id="rId2" imgW="13988571" imgH="2321001" progId="">
                    <p:embed/>
                  </p:oleObj>
                </mc:Choice>
                <mc:Fallback>
                  <p:oleObj name="Image" r:id="rId2" imgW="13988571" imgH="2321001" progId="">
                    <p:embed/>
                    <p:pic>
                      <p:nvPicPr>
                        <p:cNvPr id="0"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 y="2871"/>
                          <a:ext cx="5020" cy="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62826" name="Text Box 10">
              <a:extLst>
                <a:ext uri="{FF2B5EF4-FFF2-40B4-BE49-F238E27FC236}">
                  <a16:creationId xmlns:a16="http://schemas.microsoft.com/office/drawing/2014/main" id="{EF571999-DF75-4777-9923-BA80E1B55DEE}"/>
                </a:ext>
              </a:extLst>
            </p:cNvPr>
            <p:cNvSpPr txBox="1">
              <a:spLocks noChangeArrowheads="1"/>
            </p:cNvSpPr>
            <p:nvPr/>
          </p:nvSpPr>
          <p:spPr bwMode="auto">
            <a:xfrm>
              <a:off x="2472" y="3789"/>
              <a:ext cx="1245"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lang="zh-CN" altLang="en-US" sz="2000">
                  <a:solidFill>
                    <a:srgbClr val="660066"/>
                  </a:solidFill>
                  <a:latin typeface="Verdana" panose="020B0604030504040204" pitchFamily="34" charset="0"/>
                  <a:ea typeface="华文楷体" panose="02010600040101010101" pitchFamily="2" charset="-122"/>
                </a:rPr>
                <a:t>肽链延伸方向</a:t>
              </a:r>
            </a:p>
          </p:txBody>
        </p:sp>
        <p:sp>
          <p:nvSpPr>
            <p:cNvPr id="162827" name="Text Box 11">
              <a:extLst>
                <a:ext uri="{FF2B5EF4-FFF2-40B4-BE49-F238E27FC236}">
                  <a16:creationId xmlns:a16="http://schemas.microsoft.com/office/drawing/2014/main" id="{1B6CC55D-5C04-4701-9188-7DDC7552C38C}"/>
                </a:ext>
              </a:extLst>
            </p:cNvPr>
            <p:cNvSpPr txBox="1">
              <a:spLocks noChangeArrowheads="1"/>
            </p:cNvSpPr>
            <p:nvPr/>
          </p:nvSpPr>
          <p:spPr bwMode="auto">
            <a:xfrm>
              <a:off x="1390" y="2700"/>
              <a:ext cx="32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lang="en-US" altLang="zh-CN" sz="1800">
                  <a:solidFill>
                    <a:srgbClr val="660066"/>
                  </a:solidFill>
                  <a:latin typeface="Verdana" panose="020B0604030504040204" pitchFamily="34" charset="0"/>
                </a:rPr>
                <a:t>5</a:t>
              </a:r>
              <a:r>
                <a:rPr lang="en-US" altLang="zh-CN" sz="1800" b="0">
                  <a:solidFill>
                    <a:srgbClr val="660066"/>
                  </a:solidFill>
                  <a:latin typeface="Verdana" panose="020B0604030504040204" pitchFamily="34" charset="0"/>
                </a:rPr>
                <a:t>′</a:t>
              </a:r>
            </a:p>
          </p:txBody>
        </p:sp>
        <p:sp>
          <p:nvSpPr>
            <p:cNvPr id="162828" name="Text Box 12">
              <a:extLst>
                <a:ext uri="{FF2B5EF4-FFF2-40B4-BE49-F238E27FC236}">
                  <a16:creationId xmlns:a16="http://schemas.microsoft.com/office/drawing/2014/main" id="{04A37F2E-8B5F-4BFA-8DF7-586519CC2BA5}"/>
                </a:ext>
              </a:extLst>
            </p:cNvPr>
            <p:cNvSpPr txBox="1">
              <a:spLocks noChangeArrowheads="1"/>
            </p:cNvSpPr>
            <p:nvPr/>
          </p:nvSpPr>
          <p:spPr bwMode="auto">
            <a:xfrm>
              <a:off x="4331" y="2700"/>
              <a:ext cx="32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lang="en-US" altLang="zh-CN" sz="1800">
                  <a:solidFill>
                    <a:srgbClr val="660066"/>
                  </a:solidFill>
                  <a:latin typeface="Verdana" panose="020B0604030504040204" pitchFamily="34" charset="0"/>
                </a:rPr>
                <a:t>3</a:t>
              </a:r>
              <a:r>
                <a:rPr lang="en-US" altLang="zh-CN" sz="1800" b="0">
                  <a:solidFill>
                    <a:srgbClr val="660066"/>
                  </a:solidFill>
                  <a:latin typeface="Verdana" panose="020B0604030504040204" pitchFamily="34" charset="0"/>
                </a:rPr>
                <a:t>′</a:t>
              </a:r>
            </a:p>
          </p:txBody>
        </p:sp>
        <p:sp>
          <p:nvSpPr>
            <p:cNvPr id="162829" name="Line 13">
              <a:extLst>
                <a:ext uri="{FF2B5EF4-FFF2-40B4-BE49-F238E27FC236}">
                  <a16:creationId xmlns:a16="http://schemas.microsoft.com/office/drawing/2014/main" id="{92E450C7-5488-4C1F-B54D-4E57FAA6FCEF}"/>
                </a:ext>
              </a:extLst>
            </p:cNvPr>
            <p:cNvSpPr>
              <a:spLocks noChangeShapeType="1"/>
            </p:cNvSpPr>
            <p:nvPr/>
          </p:nvSpPr>
          <p:spPr bwMode="auto">
            <a:xfrm>
              <a:off x="1673" y="2822"/>
              <a:ext cx="2631" cy="0"/>
            </a:xfrm>
            <a:prstGeom prst="line">
              <a:avLst/>
            </a:prstGeom>
            <a:noFill/>
            <a:ln w="19050">
              <a:solidFill>
                <a:srgbClr val="660066"/>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62830" name="Text Box 14">
              <a:extLst>
                <a:ext uri="{FF2B5EF4-FFF2-40B4-BE49-F238E27FC236}">
                  <a16:creationId xmlns:a16="http://schemas.microsoft.com/office/drawing/2014/main" id="{BA288ED0-8C6F-4F4B-B0AA-DAF39AB734EB}"/>
                </a:ext>
              </a:extLst>
            </p:cNvPr>
            <p:cNvSpPr txBox="1">
              <a:spLocks noChangeArrowheads="1"/>
            </p:cNvSpPr>
            <p:nvPr/>
          </p:nvSpPr>
          <p:spPr bwMode="auto">
            <a:xfrm>
              <a:off x="2517" y="2568"/>
              <a:ext cx="940"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lang="zh-CN" altLang="en-US" sz="2000" dirty="0">
                  <a:solidFill>
                    <a:srgbClr val="660066"/>
                  </a:solidFill>
                  <a:latin typeface="Verdana" panose="020B0604030504040204" pitchFamily="34" charset="0"/>
                  <a:ea typeface="华文楷体" panose="02010600040101010101" pitchFamily="2" charset="-122"/>
                </a:rPr>
                <a:t>读码方向</a:t>
              </a:r>
            </a:p>
          </p:txBody>
        </p:sp>
      </p:grpSp>
      <p:sp>
        <p:nvSpPr>
          <p:cNvPr id="3" name="灯片编号占位符 2">
            <a:extLst>
              <a:ext uri="{FF2B5EF4-FFF2-40B4-BE49-F238E27FC236}">
                <a16:creationId xmlns:a16="http://schemas.microsoft.com/office/drawing/2014/main" id="{77B64E5D-EE8E-4469-8C03-8E1C25765D13}"/>
              </a:ext>
            </a:extLst>
          </p:cNvPr>
          <p:cNvSpPr>
            <a:spLocks noGrp="1"/>
          </p:cNvSpPr>
          <p:nvPr>
            <p:ph type="sldNum" sz="quarter" idx="4"/>
          </p:nvPr>
        </p:nvSpPr>
        <p:spPr/>
        <p:txBody>
          <a:bodyPr/>
          <a:lstStyle/>
          <a:p>
            <a:pPr>
              <a:defRPr/>
            </a:pPr>
            <a:fld id="{47650FDF-55A6-48C1-B389-FC790182308D}" type="slidenum">
              <a:rPr lang="zh-CN" altLang="en-US" smtClean="0"/>
              <a:pPr>
                <a:defRPr/>
              </a:pPr>
              <a:t>37</a:t>
            </a:fld>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363"/>
                                        </p:tgtEl>
                                        <p:attrNameLst>
                                          <p:attrName>style.visibility</p:attrName>
                                        </p:attrNameLst>
                                      </p:cBhvr>
                                      <p:to>
                                        <p:strVal val="visible"/>
                                      </p:to>
                                    </p:set>
                                    <p:animEffect transition="in" filter="blinds(horizontal)">
                                      <p:cBhvr>
                                        <p:cTn id="7" dur="500"/>
                                        <p:tgtEl>
                                          <p:spTgt spid="15363"/>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15364"/>
                                        </p:tgtEl>
                                        <p:attrNameLst>
                                          <p:attrName>style.visibility</p:attrName>
                                        </p:attrNameLst>
                                      </p:cBhvr>
                                      <p:to>
                                        <p:strVal val="visible"/>
                                      </p:to>
                                    </p:set>
                                    <p:animEffect transition="in" filter="blinds(horizontal)">
                                      <p:cBhvr>
                                        <p:cTn id="11" dur="500"/>
                                        <p:tgtEl>
                                          <p:spTgt spid="1536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3" presetClass="entr" presetSubtype="10"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blinds(horizontal)">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p:bldP spid="1536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Text Box 2">
            <a:extLst>
              <a:ext uri="{FF2B5EF4-FFF2-40B4-BE49-F238E27FC236}">
                <a16:creationId xmlns:a16="http://schemas.microsoft.com/office/drawing/2014/main" id="{C488D925-92BF-443A-A351-F564F24BEF58}"/>
              </a:ext>
            </a:extLst>
          </p:cNvPr>
          <p:cNvSpPr txBox="1">
            <a:spLocks noChangeArrowheads="1"/>
          </p:cNvSpPr>
          <p:nvPr/>
        </p:nvSpPr>
        <p:spPr bwMode="auto">
          <a:xfrm>
            <a:off x="683568" y="1220499"/>
            <a:ext cx="554513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lang="en-US" altLang="zh-CN" sz="3200" dirty="0">
                <a:solidFill>
                  <a:srgbClr val="660066"/>
                </a:solidFill>
                <a:latin typeface="Times New Roman" panose="02020603050405020304" pitchFamily="18" charset="0"/>
                <a:ea typeface="微软雅黑" panose="020B0503020204020204" pitchFamily="34" charset="-122"/>
                <a:cs typeface="Times New Roman" panose="02020603050405020304" pitchFamily="18" charset="0"/>
              </a:rPr>
              <a:t>2. </a:t>
            </a:r>
            <a:r>
              <a:rPr lang="zh-CN" altLang="en-US" sz="3200" dirty="0">
                <a:solidFill>
                  <a:srgbClr val="660066"/>
                </a:solidFill>
                <a:latin typeface="Times New Roman" panose="02020603050405020304" pitchFamily="18" charset="0"/>
                <a:ea typeface="微软雅黑" panose="020B0503020204020204" pitchFamily="34" charset="-122"/>
                <a:cs typeface="Times New Roman" panose="02020603050405020304" pitchFamily="18" charset="0"/>
              </a:rPr>
              <a:t>连续性</a:t>
            </a:r>
            <a:r>
              <a:rPr lang="en-US" altLang="zh-CN" sz="3200" dirty="0">
                <a:solidFill>
                  <a:srgbClr val="660066"/>
                </a:solidFill>
                <a:latin typeface="Times New Roman" panose="02020603050405020304" pitchFamily="18" charset="0"/>
                <a:ea typeface="微软雅黑" panose="020B0503020204020204" pitchFamily="34" charset="-122"/>
                <a:cs typeface="Times New Roman" panose="02020603050405020304" pitchFamily="18" charset="0"/>
              </a:rPr>
              <a:t>(non-punctuated)</a:t>
            </a:r>
          </a:p>
        </p:txBody>
      </p:sp>
      <p:sp>
        <p:nvSpPr>
          <p:cNvPr id="16387" name="Rectangle 3">
            <a:extLst>
              <a:ext uri="{FF2B5EF4-FFF2-40B4-BE49-F238E27FC236}">
                <a16:creationId xmlns:a16="http://schemas.microsoft.com/office/drawing/2014/main" id="{C8EDA82A-35D0-491F-B2AB-92DA07C9CAC9}"/>
              </a:ext>
            </a:extLst>
          </p:cNvPr>
          <p:cNvSpPr>
            <a:spLocks noChangeArrowheads="1"/>
          </p:cNvSpPr>
          <p:nvPr/>
        </p:nvSpPr>
        <p:spPr bwMode="auto">
          <a:xfrm>
            <a:off x="971600" y="2024485"/>
            <a:ext cx="7272808" cy="188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indent="622300">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lnSpc>
                <a:spcPct val="140000"/>
              </a:lnSpc>
              <a:spcBef>
                <a:spcPct val="0"/>
              </a:spcBef>
              <a:buClrTx/>
              <a:buFontTx/>
              <a:buNone/>
            </a:pPr>
            <a:r>
              <a:rPr lang="zh-CN" altLang="en-US"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编码蛋白质氨基酸序列的各个三联体密码连续阅读，密码子及密码子的各碱基之间既无间隔也无交叉。 </a:t>
            </a:r>
          </a:p>
        </p:txBody>
      </p:sp>
      <p:grpSp>
        <p:nvGrpSpPr>
          <p:cNvPr id="2" name="Group 11">
            <a:extLst>
              <a:ext uri="{FF2B5EF4-FFF2-40B4-BE49-F238E27FC236}">
                <a16:creationId xmlns:a16="http://schemas.microsoft.com/office/drawing/2014/main" id="{5ABBB5C9-1F78-4171-ADB7-1ACAEEA12C83}"/>
              </a:ext>
            </a:extLst>
          </p:cNvPr>
          <p:cNvGrpSpPr>
            <a:grpSpLocks/>
          </p:cNvGrpSpPr>
          <p:nvPr/>
        </p:nvGrpSpPr>
        <p:grpSpPr bwMode="auto">
          <a:xfrm>
            <a:off x="900113" y="4457700"/>
            <a:ext cx="7416800" cy="915988"/>
            <a:chOff x="521" y="2432"/>
            <a:chExt cx="4672" cy="577"/>
          </a:xfrm>
        </p:grpSpPr>
        <p:sp>
          <p:nvSpPr>
            <p:cNvPr id="16389" name="Text Box 5">
              <a:extLst>
                <a:ext uri="{FF2B5EF4-FFF2-40B4-BE49-F238E27FC236}">
                  <a16:creationId xmlns:a16="http://schemas.microsoft.com/office/drawing/2014/main" id="{4205FD09-F58F-40ED-9DCB-7949730FF816}"/>
                </a:ext>
              </a:extLst>
            </p:cNvPr>
            <p:cNvSpPr txBox="1">
              <a:spLocks noChangeArrowheads="1"/>
            </p:cNvSpPr>
            <p:nvPr/>
          </p:nvSpPr>
          <p:spPr bwMode="auto">
            <a:xfrm>
              <a:off x="521" y="2432"/>
              <a:ext cx="4672" cy="288"/>
            </a:xfrm>
            <a:prstGeom prst="rect">
              <a:avLst/>
            </a:prstGeom>
            <a:solidFill>
              <a:srgbClr val="EAEAEA"/>
            </a:solidFill>
            <a:ln w="9525">
              <a:noFill/>
              <a:miter lim="800000"/>
              <a:headEnd/>
              <a:tailEnd/>
            </a:ln>
            <a:effectLst/>
          </p:spPr>
          <p:txBody>
            <a:bodyPr>
              <a:spAutoFit/>
            </a:bodyPr>
            <a:lstStyle/>
            <a:p>
              <a:pPr eaLnBrk="1" hangingPunct="1">
                <a:spcBef>
                  <a:spcPct val="50000"/>
                </a:spcBef>
                <a:defRPr/>
              </a:pPr>
              <a:r>
                <a:rPr kumimoji="1" lang="en-US" altLang="zh-CN" sz="2400" b="1">
                  <a:solidFill>
                    <a:srgbClr val="000000"/>
                  </a:solidFill>
                  <a:effectLst>
                    <a:outerShdw blurRad="38100" dist="38100" dir="2700000" algn="tl">
                      <a:srgbClr val="FFFFFF"/>
                    </a:outerShdw>
                  </a:effectLst>
                  <a:latin typeface="Times New Roman" pitchFamily="18" charset="0"/>
                </a:rPr>
                <a:t> 5’…….</a:t>
              </a:r>
              <a:r>
                <a:rPr kumimoji="1" lang="en-US" altLang="zh-CN" sz="2400" b="1" u="sng">
                  <a:solidFill>
                    <a:srgbClr val="000000"/>
                  </a:solidFill>
                  <a:effectLst>
                    <a:outerShdw blurRad="38100" dist="38100" dir="2700000" algn="tl">
                      <a:srgbClr val="FFFFFF"/>
                    </a:outerShdw>
                  </a:effectLst>
                  <a:latin typeface="Times New Roman" pitchFamily="18" charset="0"/>
                </a:rPr>
                <a:t>A U G</a:t>
              </a:r>
              <a:r>
                <a:rPr kumimoji="1" lang="en-US" altLang="zh-CN" sz="2400" b="1">
                  <a:solidFill>
                    <a:srgbClr val="000000"/>
                  </a:solidFill>
                  <a:effectLst>
                    <a:outerShdw blurRad="38100" dist="38100" dir="2700000" algn="tl">
                      <a:srgbClr val="FFFFFF"/>
                    </a:outerShdw>
                  </a:effectLst>
                  <a:latin typeface="Times New Roman" pitchFamily="18" charset="0"/>
                </a:rPr>
                <a:t> </a:t>
              </a:r>
              <a:r>
                <a:rPr kumimoji="1" lang="en-US" altLang="zh-CN" sz="2400" b="1" u="sng">
                  <a:solidFill>
                    <a:srgbClr val="000000"/>
                  </a:solidFill>
                  <a:effectLst>
                    <a:outerShdw blurRad="38100" dist="38100" dir="2700000" algn="tl">
                      <a:srgbClr val="FFFFFF"/>
                    </a:outerShdw>
                  </a:effectLst>
                  <a:latin typeface="Times New Roman" pitchFamily="18" charset="0"/>
                </a:rPr>
                <a:t>G C A</a:t>
              </a:r>
              <a:r>
                <a:rPr kumimoji="1" lang="en-US" altLang="zh-CN" sz="2400" b="1">
                  <a:solidFill>
                    <a:srgbClr val="000000"/>
                  </a:solidFill>
                  <a:effectLst>
                    <a:outerShdw blurRad="38100" dist="38100" dir="2700000" algn="tl">
                      <a:srgbClr val="FFFFFF"/>
                    </a:outerShdw>
                  </a:effectLst>
                  <a:latin typeface="Times New Roman" pitchFamily="18" charset="0"/>
                </a:rPr>
                <a:t> </a:t>
              </a:r>
              <a:r>
                <a:rPr kumimoji="1" lang="en-US" altLang="zh-CN" sz="2400" b="1" u="sng">
                  <a:solidFill>
                    <a:srgbClr val="000000"/>
                  </a:solidFill>
                  <a:effectLst>
                    <a:outerShdw blurRad="38100" dist="38100" dir="2700000" algn="tl">
                      <a:srgbClr val="FFFFFF"/>
                    </a:outerShdw>
                  </a:effectLst>
                  <a:latin typeface="Times New Roman" pitchFamily="18" charset="0"/>
                </a:rPr>
                <a:t>G U A</a:t>
              </a:r>
              <a:r>
                <a:rPr kumimoji="1" lang="en-US" altLang="zh-CN" sz="2400" b="1">
                  <a:solidFill>
                    <a:srgbClr val="000000"/>
                  </a:solidFill>
                  <a:effectLst>
                    <a:outerShdw blurRad="38100" dist="38100" dir="2700000" algn="tl">
                      <a:srgbClr val="FFFFFF"/>
                    </a:outerShdw>
                  </a:effectLst>
                  <a:latin typeface="Times New Roman" pitchFamily="18" charset="0"/>
                </a:rPr>
                <a:t> </a:t>
              </a:r>
              <a:r>
                <a:rPr kumimoji="1" lang="en-US" altLang="zh-CN" sz="2400" b="1" u="sng">
                  <a:solidFill>
                    <a:srgbClr val="000000"/>
                  </a:solidFill>
                  <a:effectLst>
                    <a:outerShdw blurRad="38100" dist="38100" dir="2700000" algn="tl">
                      <a:srgbClr val="FFFFFF"/>
                    </a:outerShdw>
                  </a:effectLst>
                  <a:latin typeface="Times New Roman" pitchFamily="18" charset="0"/>
                </a:rPr>
                <a:t>C A U</a:t>
              </a:r>
              <a:r>
                <a:rPr kumimoji="1" lang="en-US" altLang="zh-CN" sz="2400" b="1">
                  <a:solidFill>
                    <a:srgbClr val="000000"/>
                  </a:solidFill>
                  <a:effectLst>
                    <a:outerShdw blurRad="38100" dist="38100" dir="2700000" algn="tl">
                      <a:srgbClr val="FFFFFF"/>
                    </a:outerShdw>
                  </a:effectLst>
                  <a:latin typeface="Times New Roman" pitchFamily="18" charset="0"/>
                </a:rPr>
                <a:t> …… </a:t>
              </a:r>
              <a:r>
                <a:rPr kumimoji="1" lang="en-US" altLang="zh-CN" sz="2400" b="1" u="sng">
                  <a:solidFill>
                    <a:srgbClr val="000000"/>
                  </a:solidFill>
                  <a:effectLst>
                    <a:outerShdw blurRad="38100" dist="38100" dir="2700000" algn="tl">
                      <a:srgbClr val="FFFFFF"/>
                    </a:outerShdw>
                  </a:effectLst>
                  <a:latin typeface="Times New Roman" pitchFamily="18" charset="0"/>
                </a:rPr>
                <a:t>U  A  A</a:t>
              </a:r>
              <a:r>
                <a:rPr kumimoji="1" lang="en-US" altLang="zh-CN" sz="2400" b="1">
                  <a:solidFill>
                    <a:srgbClr val="000000"/>
                  </a:solidFill>
                  <a:effectLst>
                    <a:outerShdw blurRad="38100" dist="38100" dir="2700000" algn="tl">
                      <a:srgbClr val="FFFFFF"/>
                    </a:outerShdw>
                  </a:effectLst>
                  <a:latin typeface="Times New Roman" pitchFamily="18" charset="0"/>
                </a:rPr>
                <a:t>   3’</a:t>
              </a:r>
            </a:p>
          </p:txBody>
        </p:sp>
        <p:sp>
          <p:nvSpPr>
            <p:cNvPr id="163846" name="Text Box 6">
              <a:extLst>
                <a:ext uri="{FF2B5EF4-FFF2-40B4-BE49-F238E27FC236}">
                  <a16:creationId xmlns:a16="http://schemas.microsoft.com/office/drawing/2014/main" id="{D4A4D949-5651-4E80-A987-CCE7433FCC49}"/>
                </a:ext>
              </a:extLst>
            </p:cNvPr>
            <p:cNvSpPr txBox="1">
              <a:spLocks noChangeArrowheads="1"/>
            </p:cNvSpPr>
            <p:nvPr/>
          </p:nvSpPr>
          <p:spPr bwMode="auto">
            <a:xfrm>
              <a:off x="1719" y="2756"/>
              <a:ext cx="672" cy="2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lgn="ctr" eaLnBrk="1" hangingPunct="1">
                <a:spcBef>
                  <a:spcPct val="50000"/>
                </a:spcBef>
                <a:buClrTx/>
                <a:buFontTx/>
                <a:buNone/>
              </a:pPr>
              <a:r>
                <a:rPr kumimoji="1" lang="en-US" altLang="zh-CN" sz="2000">
                  <a:solidFill>
                    <a:srgbClr val="000000"/>
                  </a:solidFill>
                  <a:latin typeface="Times New Roman" panose="02020603050405020304" pitchFamily="18" charset="0"/>
                </a:rPr>
                <a:t>Ala</a:t>
              </a:r>
              <a:endParaRPr kumimoji="1" lang="en-US" altLang="zh-CN">
                <a:solidFill>
                  <a:srgbClr val="000000"/>
                </a:solidFill>
                <a:latin typeface="Times New Roman" panose="02020603050405020304" pitchFamily="18" charset="0"/>
              </a:endParaRPr>
            </a:p>
          </p:txBody>
        </p:sp>
        <p:sp>
          <p:nvSpPr>
            <p:cNvPr id="163847" name="Text Box 7">
              <a:extLst>
                <a:ext uri="{FF2B5EF4-FFF2-40B4-BE49-F238E27FC236}">
                  <a16:creationId xmlns:a16="http://schemas.microsoft.com/office/drawing/2014/main" id="{56EAF5C0-B547-419E-B878-1F57B2AD4BC8}"/>
                </a:ext>
              </a:extLst>
            </p:cNvPr>
            <p:cNvSpPr txBox="1">
              <a:spLocks noChangeArrowheads="1"/>
            </p:cNvSpPr>
            <p:nvPr/>
          </p:nvSpPr>
          <p:spPr bwMode="auto">
            <a:xfrm>
              <a:off x="2354" y="2758"/>
              <a:ext cx="576" cy="2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lgn="ctr" eaLnBrk="1" hangingPunct="1">
                <a:spcBef>
                  <a:spcPct val="50000"/>
                </a:spcBef>
                <a:buClrTx/>
                <a:buFontTx/>
                <a:buNone/>
              </a:pPr>
              <a:r>
                <a:rPr kumimoji="1" lang="en-US" altLang="zh-CN" sz="2000">
                  <a:solidFill>
                    <a:srgbClr val="000000"/>
                  </a:solidFill>
                  <a:latin typeface="Times New Roman" panose="02020603050405020304" pitchFamily="18" charset="0"/>
                </a:rPr>
                <a:t>Val</a:t>
              </a:r>
              <a:endParaRPr kumimoji="1" lang="en-US" altLang="zh-CN">
                <a:solidFill>
                  <a:srgbClr val="000000"/>
                </a:solidFill>
                <a:latin typeface="Times New Roman" panose="02020603050405020304" pitchFamily="18" charset="0"/>
              </a:endParaRPr>
            </a:p>
          </p:txBody>
        </p:sp>
        <p:sp>
          <p:nvSpPr>
            <p:cNvPr id="163848" name="Text Box 8">
              <a:extLst>
                <a:ext uri="{FF2B5EF4-FFF2-40B4-BE49-F238E27FC236}">
                  <a16:creationId xmlns:a16="http://schemas.microsoft.com/office/drawing/2014/main" id="{35C946AC-1FD7-47A2-ADAF-25DD7E02E3CC}"/>
                </a:ext>
              </a:extLst>
            </p:cNvPr>
            <p:cNvSpPr txBox="1">
              <a:spLocks noChangeArrowheads="1"/>
            </p:cNvSpPr>
            <p:nvPr/>
          </p:nvSpPr>
          <p:spPr bwMode="auto">
            <a:xfrm>
              <a:off x="2808" y="2758"/>
              <a:ext cx="768" cy="2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lgn="ctr" eaLnBrk="1" hangingPunct="1">
                <a:spcBef>
                  <a:spcPct val="50000"/>
                </a:spcBef>
                <a:buClrTx/>
                <a:buFontTx/>
                <a:buNone/>
              </a:pPr>
              <a:r>
                <a:rPr kumimoji="1" lang="en-US" altLang="zh-CN" sz="2000">
                  <a:solidFill>
                    <a:srgbClr val="000000"/>
                  </a:solidFill>
                  <a:latin typeface="Times New Roman" panose="02020603050405020304" pitchFamily="18" charset="0"/>
                </a:rPr>
                <a:t>His</a:t>
              </a:r>
              <a:endParaRPr kumimoji="1" lang="en-US" altLang="zh-CN">
                <a:solidFill>
                  <a:srgbClr val="000000"/>
                </a:solidFill>
                <a:latin typeface="Times New Roman" panose="02020603050405020304" pitchFamily="18" charset="0"/>
              </a:endParaRPr>
            </a:p>
          </p:txBody>
        </p:sp>
        <p:sp>
          <p:nvSpPr>
            <p:cNvPr id="163849" name="Text Box 9">
              <a:extLst>
                <a:ext uri="{FF2B5EF4-FFF2-40B4-BE49-F238E27FC236}">
                  <a16:creationId xmlns:a16="http://schemas.microsoft.com/office/drawing/2014/main" id="{7ACE55F3-062B-40B0-8B16-92AE2281501F}"/>
                </a:ext>
              </a:extLst>
            </p:cNvPr>
            <p:cNvSpPr txBox="1">
              <a:spLocks noChangeArrowheads="1"/>
            </p:cNvSpPr>
            <p:nvPr/>
          </p:nvSpPr>
          <p:spPr bwMode="auto">
            <a:xfrm>
              <a:off x="1156" y="2759"/>
              <a:ext cx="672" cy="2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lgn="ctr" eaLnBrk="1" hangingPunct="1">
                <a:spcBef>
                  <a:spcPct val="50000"/>
                </a:spcBef>
                <a:buClrTx/>
                <a:buFontTx/>
                <a:buNone/>
              </a:pPr>
              <a:r>
                <a:rPr kumimoji="1" lang="en-US" altLang="zh-CN" sz="2000">
                  <a:solidFill>
                    <a:srgbClr val="000000"/>
                  </a:solidFill>
                  <a:latin typeface="Times New Roman" panose="02020603050405020304" pitchFamily="18" charset="0"/>
                </a:rPr>
                <a:t>Met</a:t>
              </a:r>
              <a:endParaRPr kumimoji="1" lang="en-US" altLang="zh-CN">
                <a:solidFill>
                  <a:srgbClr val="000000"/>
                </a:solidFill>
                <a:latin typeface="Times New Roman" panose="02020603050405020304" pitchFamily="18" charset="0"/>
              </a:endParaRPr>
            </a:p>
          </p:txBody>
        </p:sp>
        <p:sp>
          <p:nvSpPr>
            <p:cNvPr id="163850" name="Text Box 10">
              <a:extLst>
                <a:ext uri="{FF2B5EF4-FFF2-40B4-BE49-F238E27FC236}">
                  <a16:creationId xmlns:a16="http://schemas.microsoft.com/office/drawing/2014/main" id="{0FCE78D8-F00A-4A1C-8952-9DFFD3E3BDC3}"/>
                </a:ext>
              </a:extLst>
            </p:cNvPr>
            <p:cNvSpPr txBox="1">
              <a:spLocks noChangeArrowheads="1"/>
            </p:cNvSpPr>
            <p:nvPr/>
          </p:nvSpPr>
          <p:spPr bwMode="auto">
            <a:xfrm>
              <a:off x="3608" y="2741"/>
              <a:ext cx="1299" cy="2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lgn="ctr" eaLnBrk="1" hangingPunct="1">
                <a:spcBef>
                  <a:spcPct val="50000"/>
                </a:spcBef>
                <a:buClrTx/>
                <a:buFontTx/>
                <a:buNone/>
              </a:pPr>
              <a:r>
                <a:rPr kumimoji="1" lang="zh-CN" altLang="en-US" sz="2000">
                  <a:solidFill>
                    <a:srgbClr val="000000"/>
                  </a:solidFill>
                  <a:latin typeface="Times New Roman" panose="02020603050405020304" pitchFamily="18" charset="0"/>
                </a:rPr>
                <a:t>终止密码</a:t>
              </a:r>
              <a:endParaRPr kumimoji="1" lang="zh-CN" altLang="en-US">
                <a:solidFill>
                  <a:srgbClr val="000000"/>
                </a:solidFill>
                <a:latin typeface="Times New Roman" panose="02020603050405020304" pitchFamily="18" charset="0"/>
              </a:endParaRPr>
            </a:p>
          </p:txBody>
        </p:sp>
      </p:grpSp>
      <p:sp>
        <p:nvSpPr>
          <p:cNvPr id="11" name="Text Box 2">
            <a:extLst>
              <a:ext uri="{FF2B5EF4-FFF2-40B4-BE49-F238E27FC236}">
                <a16:creationId xmlns:a16="http://schemas.microsoft.com/office/drawing/2014/main" id="{E82B18C8-460F-4306-9CC5-1CE71C6A48DD}"/>
              </a:ext>
            </a:extLst>
          </p:cNvPr>
          <p:cNvSpPr txBox="1">
            <a:spLocks noChangeArrowheads="1"/>
          </p:cNvSpPr>
          <p:nvPr/>
        </p:nvSpPr>
        <p:spPr bwMode="auto">
          <a:xfrm>
            <a:off x="277631" y="89863"/>
            <a:ext cx="5113338" cy="825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defPPr>
              <a:defRPr lang="en-US"/>
            </a:defPPr>
            <a:lvl1pPr marL="355600" indent="-355600" eaLnBrk="1" hangingPunct="1">
              <a:lnSpc>
                <a:spcPct val="150000"/>
              </a:lnSpc>
              <a:buClrTx/>
              <a:buSzPct val="80000"/>
              <a:buFont typeface="Wingdings" panose="05000000000000000000" pitchFamily="2" charset="2"/>
              <a:buChar char="n"/>
              <a:defRPr sz="3600" b="1">
                <a:solidFill>
                  <a:schemeClr val="accent1"/>
                </a:solidFill>
                <a:latin typeface="Times New Roman" panose="02020603050405020304" pitchFamily="18" charset="0"/>
                <a:ea typeface="微软雅黑" panose="020B0503020204020204" pitchFamily="34" charset="-122"/>
                <a:cs typeface="Times New Roman" panose="02020603050405020304"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r>
              <a:rPr lang="zh-CN" altLang="en-US" dirty="0"/>
              <a:t>遗传密码的特点</a:t>
            </a:r>
          </a:p>
        </p:txBody>
      </p:sp>
      <p:sp>
        <p:nvSpPr>
          <p:cNvPr id="3" name="灯片编号占位符 2">
            <a:extLst>
              <a:ext uri="{FF2B5EF4-FFF2-40B4-BE49-F238E27FC236}">
                <a16:creationId xmlns:a16="http://schemas.microsoft.com/office/drawing/2014/main" id="{4059A8B1-557C-4275-9E22-F569E6E636F2}"/>
              </a:ext>
            </a:extLst>
          </p:cNvPr>
          <p:cNvSpPr>
            <a:spLocks noGrp="1"/>
          </p:cNvSpPr>
          <p:nvPr>
            <p:ph type="sldNum" sz="quarter" idx="4"/>
          </p:nvPr>
        </p:nvSpPr>
        <p:spPr/>
        <p:txBody>
          <a:bodyPr/>
          <a:lstStyle/>
          <a:p>
            <a:pPr>
              <a:defRPr/>
            </a:pPr>
            <a:fld id="{47650FDF-55A6-48C1-B389-FC790182308D}" type="slidenum">
              <a:rPr lang="zh-CN" altLang="en-US" smtClean="0"/>
              <a:pPr>
                <a:defRPr/>
              </a:pPr>
              <a:t>38</a:t>
            </a:fld>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grpId="0" nodeType="afterEffect">
                                  <p:stCondLst>
                                    <p:cond delay="0"/>
                                  </p:stCondLst>
                                  <p:childTnLst>
                                    <p:set>
                                      <p:cBhvr>
                                        <p:cTn id="6" dur="1" fill="hold">
                                          <p:stCondLst>
                                            <p:cond delay="0"/>
                                          </p:stCondLst>
                                        </p:cTn>
                                        <p:tgtEl>
                                          <p:spTgt spid="16387"/>
                                        </p:tgtEl>
                                        <p:attrNameLst>
                                          <p:attrName>style.visibility</p:attrName>
                                        </p:attrNameLst>
                                      </p:cBhvr>
                                      <p:to>
                                        <p:strVal val="visible"/>
                                      </p:to>
                                    </p:set>
                                    <p:animEffect transition="in" filter="slide(fromTop)">
                                      <p:cBhvr>
                                        <p:cTn id="7" dur="500"/>
                                        <p:tgtEl>
                                          <p:spTgt spid="16387"/>
                                        </p:tgtEl>
                                      </p:cBhvr>
                                    </p:animEffect>
                                  </p:childTnLst>
                                </p:cTn>
                              </p:par>
                            </p:childTnLst>
                          </p:cTn>
                        </p:par>
                        <p:par>
                          <p:cTn id="8" fill="hold" nodeType="afterGroup">
                            <p:stCondLst>
                              <p:cond delay="500"/>
                            </p:stCondLst>
                            <p:childTnLst>
                              <p:par>
                                <p:cTn id="9" presetID="3" presetClass="entr" presetSubtype="1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linds(horizontal)">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a:extLst>
              <a:ext uri="{FF2B5EF4-FFF2-40B4-BE49-F238E27FC236}">
                <a16:creationId xmlns:a16="http://schemas.microsoft.com/office/drawing/2014/main" id="{8A0100AA-14F6-47F8-8EC1-2FB2D06C08D0}"/>
              </a:ext>
            </a:extLst>
          </p:cNvPr>
          <p:cNvSpPr>
            <a:spLocks noChangeArrowheads="1"/>
          </p:cNvSpPr>
          <p:nvPr/>
        </p:nvSpPr>
        <p:spPr bwMode="auto">
          <a:xfrm>
            <a:off x="755576" y="1248569"/>
            <a:ext cx="7704335"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indent="622300">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lnSpc>
                <a:spcPct val="130000"/>
              </a:lnSpc>
              <a:spcBef>
                <a:spcPct val="0"/>
              </a:spcBef>
              <a:buClrTx/>
              <a:buFontTx/>
              <a:buNone/>
            </a:pPr>
            <a:r>
              <a:rPr lang="zh-CN" altLang="en-US" sz="2800" dirty="0">
                <a:solidFill>
                  <a:srgbClr val="000099"/>
                </a:solidFill>
                <a:latin typeface="Times New Roman" panose="02020603050405020304" pitchFamily="18" charset="0"/>
                <a:ea typeface="微软雅黑" panose="020B0503020204020204" pitchFamily="34" charset="-122"/>
                <a:cs typeface="Times New Roman" panose="02020603050405020304" pitchFamily="18" charset="0"/>
              </a:rPr>
              <a:t>基因损伤引起</a:t>
            </a:r>
            <a:r>
              <a:rPr lang="en-US" altLang="zh-CN" sz="2800" dirty="0">
                <a:solidFill>
                  <a:srgbClr val="000099"/>
                </a:solidFill>
                <a:latin typeface="Times New Roman" panose="02020603050405020304" pitchFamily="18" charset="0"/>
                <a:ea typeface="微软雅黑" panose="020B0503020204020204" pitchFamily="34" charset="-122"/>
                <a:cs typeface="Times New Roman" panose="02020603050405020304" pitchFamily="18" charset="0"/>
              </a:rPr>
              <a:t>mRNA</a:t>
            </a:r>
            <a:r>
              <a:rPr lang="zh-CN" altLang="en-US" sz="2800" dirty="0">
                <a:solidFill>
                  <a:srgbClr val="000099"/>
                </a:solidFill>
                <a:latin typeface="Times New Roman" panose="02020603050405020304" pitchFamily="18" charset="0"/>
                <a:ea typeface="微软雅黑" panose="020B0503020204020204" pitchFamily="34" charset="-122"/>
                <a:cs typeface="Times New Roman" panose="02020603050405020304" pitchFamily="18" charset="0"/>
              </a:rPr>
              <a:t>阅读框架内的碱基发生插入或缺失，可能导致</a:t>
            </a:r>
            <a:r>
              <a:rPr lang="zh-CN" altLang="en-US" sz="28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移码突变</a:t>
            </a:r>
            <a:r>
              <a:rPr lang="zh-CN" altLang="en-US" sz="2800" dirty="0">
                <a:solidFill>
                  <a:srgbClr val="000099"/>
                </a:solidFill>
                <a:latin typeface="Times New Roman" panose="02020603050405020304" pitchFamily="18" charset="0"/>
                <a:ea typeface="微软雅黑" panose="020B0503020204020204" pitchFamily="34" charset="-122"/>
                <a:cs typeface="Times New Roman" panose="02020603050405020304" pitchFamily="18" charset="0"/>
              </a:rPr>
              <a:t>。</a:t>
            </a:r>
          </a:p>
        </p:txBody>
      </p:sp>
      <p:grpSp>
        <p:nvGrpSpPr>
          <p:cNvPr id="164867" name="Group 3">
            <a:extLst>
              <a:ext uri="{FF2B5EF4-FFF2-40B4-BE49-F238E27FC236}">
                <a16:creationId xmlns:a16="http://schemas.microsoft.com/office/drawing/2014/main" id="{32BCCABB-7442-440F-8DAB-C92D4499CEEE}"/>
              </a:ext>
            </a:extLst>
          </p:cNvPr>
          <p:cNvGrpSpPr>
            <a:grpSpLocks/>
          </p:cNvGrpSpPr>
          <p:nvPr/>
        </p:nvGrpSpPr>
        <p:grpSpPr bwMode="auto">
          <a:xfrm>
            <a:off x="1223169" y="3053762"/>
            <a:ext cx="6697662" cy="2651125"/>
            <a:chOff x="930" y="1933"/>
            <a:chExt cx="4219" cy="1670"/>
          </a:xfrm>
        </p:grpSpPr>
        <p:grpSp>
          <p:nvGrpSpPr>
            <p:cNvPr id="164868" name="Group 4">
              <a:extLst>
                <a:ext uri="{FF2B5EF4-FFF2-40B4-BE49-F238E27FC236}">
                  <a16:creationId xmlns:a16="http://schemas.microsoft.com/office/drawing/2014/main" id="{049E269D-AA0B-439E-9FCB-F3DB1FCF5197}"/>
                </a:ext>
              </a:extLst>
            </p:cNvPr>
            <p:cNvGrpSpPr>
              <a:grpSpLocks/>
            </p:cNvGrpSpPr>
            <p:nvPr/>
          </p:nvGrpSpPr>
          <p:grpSpPr bwMode="auto">
            <a:xfrm>
              <a:off x="930" y="1933"/>
              <a:ext cx="4219" cy="1670"/>
              <a:chOff x="930" y="1951"/>
              <a:chExt cx="4219" cy="1670"/>
            </a:xfrm>
          </p:grpSpPr>
          <p:pic>
            <p:nvPicPr>
              <p:cNvPr id="164871" name="Picture 5" descr="连续性">
                <a:extLst>
                  <a:ext uri="{FF2B5EF4-FFF2-40B4-BE49-F238E27FC236}">
                    <a16:creationId xmlns:a16="http://schemas.microsoft.com/office/drawing/2014/main" id="{BFBF7E16-ECAC-4856-BE52-2EA28F3C52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0" y="1951"/>
                <a:ext cx="4219" cy="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872" name="Text Box 6">
                <a:extLst>
                  <a:ext uri="{FF2B5EF4-FFF2-40B4-BE49-F238E27FC236}">
                    <a16:creationId xmlns:a16="http://schemas.microsoft.com/office/drawing/2014/main" id="{0A508495-CE14-4B2E-8643-F4158C3A7F2E}"/>
                  </a:ext>
                </a:extLst>
              </p:cNvPr>
              <p:cNvSpPr txBox="1">
                <a:spLocks noChangeArrowheads="1"/>
              </p:cNvSpPr>
              <p:nvPr/>
            </p:nvSpPr>
            <p:spPr bwMode="auto">
              <a:xfrm>
                <a:off x="2200" y="3409"/>
                <a:ext cx="267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2075" tIns="46038" rIns="92075" bIns="46038">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kumimoji="1" lang="zh-CN" altLang="en-US" sz="1600" dirty="0">
                    <a:solidFill>
                      <a:schemeClr val="tx2"/>
                    </a:solidFill>
                    <a:latin typeface="微软雅黑" panose="020B0503020204020204" pitchFamily="34" charset="-122"/>
                    <a:ea typeface="微软雅黑" panose="020B0503020204020204" pitchFamily="34" charset="-122"/>
                  </a:rPr>
                  <a:t>缬              脯           苏           天冬</a:t>
                </a:r>
              </a:p>
            </p:txBody>
          </p:sp>
          <p:sp>
            <p:nvSpPr>
              <p:cNvPr id="164873" name="Text Box 7">
                <a:extLst>
                  <a:ext uri="{FF2B5EF4-FFF2-40B4-BE49-F238E27FC236}">
                    <a16:creationId xmlns:a16="http://schemas.microsoft.com/office/drawing/2014/main" id="{D2188B3E-3C99-4841-A537-0FB430ACD1D6}"/>
                  </a:ext>
                </a:extLst>
              </p:cNvPr>
              <p:cNvSpPr txBox="1">
                <a:spLocks noChangeArrowheads="1"/>
              </p:cNvSpPr>
              <p:nvPr/>
            </p:nvSpPr>
            <p:spPr bwMode="auto">
              <a:xfrm>
                <a:off x="2200" y="2205"/>
                <a:ext cx="267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2075" tIns="46038" rIns="92075" bIns="46038">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kumimoji="1" lang="zh-CN" altLang="en-US" sz="1600" dirty="0">
                    <a:solidFill>
                      <a:schemeClr val="tx2"/>
                    </a:solidFill>
                    <a:latin typeface="微软雅黑" panose="020B0503020204020204" pitchFamily="34" charset="-122"/>
                    <a:ea typeface="微软雅黑" panose="020B0503020204020204" pitchFamily="34" charset="-122"/>
                  </a:rPr>
                  <a:t>缬              丙           酪             甘</a:t>
                </a:r>
              </a:p>
            </p:txBody>
          </p:sp>
          <p:sp>
            <p:nvSpPr>
              <p:cNvPr id="164874" name="Text Box 8">
                <a:extLst>
                  <a:ext uri="{FF2B5EF4-FFF2-40B4-BE49-F238E27FC236}">
                    <a16:creationId xmlns:a16="http://schemas.microsoft.com/office/drawing/2014/main" id="{4D15C8EE-CA14-429B-A375-21FA203427D7}"/>
                  </a:ext>
                </a:extLst>
              </p:cNvPr>
              <p:cNvSpPr txBox="1">
                <a:spLocks noChangeArrowheads="1"/>
              </p:cNvSpPr>
              <p:nvPr/>
            </p:nvSpPr>
            <p:spPr bwMode="auto">
              <a:xfrm>
                <a:off x="2200" y="2822"/>
                <a:ext cx="267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2075" tIns="46038" rIns="92075" bIns="46038">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kumimoji="1" lang="zh-CN" altLang="en-US" sz="1600" dirty="0">
                    <a:solidFill>
                      <a:schemeClr val="tx2"/>
                    </a:solidFill>
                    <a:latin typeface="微软雅黑" panose="020B0503020204020204" pitchFamily="34" charset="-122"/>
                    <a:ea typeface="微软雅黑" panose="020B0503020204020204" pitchFamily="34" charset="-122"/>
                  </a:rPr>
                  <a:t>缬              丙           丝             精</a:t>
                </a:r>
              </a:p>
            </p:txBody>
          </p:sp>
        </p:grpSp>
        <p:sp>
          <p:nvSpPr>
            <p:cNvPr id="164869" name="Rectangle 9">
              <a:extLst>
                <a:ext uri="{FF2B5EF4-FFF2-40B4-BE49-F238E27FC236}">
                  <a16:creationId xmlns:a16="http://schemas.microsoft.com/office/drawing/2014/main" id="{48E91B98-5566-4E34-A6C3-A0530024E026}"/>
                </a:ext>
              </a:extLst>
            </p:cNvPr>
            <p:cNvSpPr>
              <a:spLocks noChangeArrowheads="1"/>
            </p:cNvSpPr>
            <p:nvPr/>
          </p:nvSpPr>
          <p:spPr bwMode="auto">
            <a:xfrm>
              <a:off x="3451" y="2632"/>
              <a:ext cx="136" cy="181"/>
            </a:xfrm>
            <a:prstGeom prst="rect">
              <a:avLst/>
            </a:prstGeom>
            <a:noFill/>
            <a:ln w="19050"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lIns="92075" tIns="46038" rIns="92075" bIns="46038" anchor="ct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endParaRPr lang="zh-CN" altLang="en-US" sz="1800" b="0">
                <a:solidFill>
                  <a:schemeClr val="tx2"/>
                </a:solidFill>
                <a:latin typeface="微软雅黑" panose="020B0503020204020204" pitchFamily="34" charset="-122"/>
                <a:ea typeface="微软雅黑" panose="020B0503020204020204" pitchFamily="34" charset="-122"/>
              </a:endParaRPr>
            </a:p>
          </p:txBody>
        </p:sp>
        <p:sp>
          <p:nvSpPr>
            <p:cNvPr id="164870" name="Rectangle 10">
              <a:extLst>
                <a:ext uri="{FF2B5EF4-FFF2-40B4-BE49-F238E27FC236}">
                  <a16:creationId xmlns:a16="http://schemas.microsoft.com/office/drawing/2014/main" id="{E8FAE7D6-309C-47F9-8978-7E504C6170CB}"/>
                </a:ext>
              </a:extLst>
            </p:cNvPr>
            <p:cNvSpPr>
              <a:spLocks noChangeArrowheads="1"/>
            </p:cNvSpPr>
            <p:nvPr/>
          </p:nvSpPr>
          <p:spPr bwMode="auto">
            <a:xfrm>
              <a:off x="2571" y="3231"/>
              <a:ext cx="82" cy="181"/>
            </a:xfrm>
            <a:prstGeom prst="rect">
              <a:avLst/>
            </a:prstGeom>
            <a:noFill/>
            <a:ln w="19050"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lIns="92075" tIns="46038" rIns="92075" bIns="46038" anchor="ct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endParaRPr lang="zh-CN" altLang="en-US" sz="1800" b="0">
                <a:solidFill>
                  <a:schemeClr val="tx2"/>
                </a:solidFill>
                <a:latin typeface="微软雅黑" panose="020B0503020204020204" pitchFamily="34" charset="-122"/>
                <a:ea typeface="微软雅黑" panose="020B0503020204020204" pitchFamily="34" charset="-122"/>
              </a:endParaRPr>
            </a:p>
          </p:txBody>
        </p:sp>
      </p:grpSp>
      <p:sp>
        <p:nvSpPr>
          <p:cNvPr id="2" name="灯片编号占位符 1">
            <a:extLst>
              <a:ext uri="{FF2B5EF4-FFF2-40B4-BE49-F238E27FC236}">
                <a16:creationId xmlns:a16="http://schemas.microsoft.com/office/drawing/2014/main" id="{DB6F7276-1D29-494B-B742-CE2D44F62370}"/>
              </a:ext>
            </a:extLst>
          </p:cNvPr>
          <p:cNvSpPr>
            <a:spLocks noGrp="1"/>
          </p:cNvSpPr>
          <p:nvPr>
            <p:ph type="sldNum" sz="quarter" idx="4"/>
          </p:nvPr>
        </p:nvSpPr>
        <p:spPr/>
        <p:txBody>
          <a:bodyPr/>
          <a:lstStyle/>
          <a:p>
            <a:pPr>
              <a:defRPr/>
            </a:pPr>
            <a:fld id="{47650FDF-55A6-48C1-B389-FC790182308D}" type="slidenum">
              <a:rPr lang="zh-CN" altLang="en-US" smtClean="0"/>
              <a:pPr>
                <a:defRPr/>
              </a:pPr>
              <a:t>39</a:t>
            </a:fld>
            <a:endParaRPr lang="zh-CN"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
            <a:extLst>
              <a:ext uri="{FF2B5EF4-FFF2-40B4-BE49-F238E27FC236}">
                <a16:creationId xmlns:a16="http://schemas.microsoft.com/office/drawing/2014/main" id="{A82F745C-8FEF-4496-B5CD-52029719CC51}"/>
              </a:ext>
            </a:extLst>
          </p:cNvPr>
          <p:cNvSpPr txBox="1">
            <a:spLocks noChangeArrowheads="1"/>
          </p:cNvSpPr>
          <p:nvPr/>
        </p:nvSpPr>
        <p:spPr bwMode="auto">
          <a:xfrm>
            <a:off x="558327" y="692696"/>
            <a:ext cx="4343400" cy="646331"/>
          </a:xfrm>
          <a:prstGeom prst="rect">
            <a:avLst/>
          </a:prstGeom>
          <a:noFill/>
          <a:ln w="9525">
            <a:noFill/>
            <a:miter lim="800000"/>
            <a:headEnd/>
            <a:tailEnd/>
          </a:ln>
          <a:effectLst/>
        </p:spPr>
        <p:txBody>
          <a:bodyPr>
            <a:spAutoFit/>
          </a:bodyPr>
          <a:lstStyle/>
          <a:p>
            <a:pPr indent="355600">
              <a:spcBef>
                <a:spcPct val="50000"/>
              </a:spcBef>
              <a:buSzPct val="80000"/>
              <a:buFont typeface="Wingdings" panose="05000000000000000000" pitchFamily="2" charset="2"/>
              <a:buChar char="n"/>
              <a:defRPr/>
            </a:pPr>
            <a:r>
              <a:rPr kumimoji="1" lang="zh-CN" altLang="zh-CN" sz="3600" b="1" dirty="0">
                <a:solidFill>
                  <a:schemeClr val="accent1"/>
                </a:solidFill>
                <a:latin typeface="Times New Roman" panose="02020603050405020304" pitchFamily="18" charset="0"/>
                <a:ea typeface="微软雅黑" panose="020B0503020204020204" pitchFamily="34" charset="-122"/>
                <a:cs typeface="Times New Roman" panose="02020603050405020304" pitchFamily="18" charset="0"/>
              </a:rPr>
              <a:t>参与转录的物质：</a:t>
            </a:r>
            <a:endParaRPr kumimoji="1" lang="zh-CN" altLang="en-US" sz="3600" b="1" dirty="0">
              <a:solidFill>
                <a:schemeClr val="accent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0243" name="Text Box 3">
            <a:extLst>
              <a:ext uri="{FF2B5EF4-FFF2-40B4-BE49-F238E27FC236}">
                <a16:creationId xmlns:a16="http://schemas.microsoft.com/office/drawing/2014/main" id="{EEF5CC57-D4A4-4310-A472-4E727399B135}"/>
              </a:ext>
            </a:extLst>
          </p:cNvPr>
          <p:cNvSpPr txBox="1">
            <a:spLocks noChangeArrowheads="1"/>
          </p:cNvSpPr>
          <p:nvPr/>
        </p:nvSpPr>
        <p:spPr bwMode="auto">
          <a:xfrm>
            <a:off x="1042988" y="1989138"/>
            <a:ext cx="7775575" cy="4300216"/>
          </a:xfrm>
          <a:prstGeom prst="rect">
            <a:avLst/>
          </a:prstGeom>
          <a:noFill/>
          <a:ln w="9525">
            <a:noFill/>
            <a:miter lim="800000"/>
            <a:headEnd/>
            <a:tailEnd/>
          </a:ln>
          <a:effectLst/>
        </p:spPr>
        <p:txBody>
          <a:bodyPr>
            <a:spAutoFit/>
          </a:bodyPr>
          <a:lstStyle/>
          <a:p>
            <a:pPr marL="177800" indent="-177800">
              <a:spcBef>
                <a:spcPts val="0"/>
              </a:spcBef>
              <a:buFont typeface="Wingdings" pitchFamily="2" charset="2"/>
              <a:buChar char="Ø"/>
              <a:defRPr/>
            </a:pPr>
            <a:r>
              <a:rPr kumimoji="1" lang="zh-CN" altLang="en-US"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原料</a:t>
            </a:r>
            <a:r>
              <a:rPr kumimoji="1" lang="en-US" altLang="zh-CN"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  </a:t>
            </a:r>
            <a:r>
              <a:rPr kumimoji="1" lang="en-US" altLang="zh-CN" sz="2800" b="1" dirty="0">
                <a:solidFill>
                  <a:schemeClr val="accent1"/>
                </a:solidFill>
                <a:latin typeface="Times New Roman" panose="02020603050405020304" pitchFamily="18" charset="0"/>
                <a:ea typeface="微软雅黑" panose="020B0503020204020204" pitchFamily="34" charset="-122"/>
                <a:cs typeface="Times New Roman" panose="02020603050405020304" pitchFamily="18" charset="0"/>
              </a:rPr>
              <a:t>NTP (ATP, UTP, GTP, CTP) </a:t>
            </a:r>
          </a:p>
          <a:p>
            <a:pPr marL="177800" indent="-177800">
              <a:spcBef>
                <a:spcPts val="0"/>
              </a:spcBef>
              <a:buFont typeface="Wingdings" pitchFamily="2" charset="2"/>
              <a:buChar char="Ø"/>
              <a:defRPr/>
            </a:pPr>
            <a:endParaRPr kumimoji="1" lang="en-US" altLang="zh-CN"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p>
            <a:pPr marL="177800" indent="-177800">
              <a:spcBef>
                <a:spcPts val="0"/>
              </a:spcBef>
              <a:buFont typeface="Wingdings" pitchFamily="2" charset="2"/>
              <a:buChar char="Ø"/>
              <a:defRPr/>
            </a:pPr>
            <a:r>
              <a:rPr kumimoji="1" lang="zh-CN" altLang="en-US"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模板</a:t>
            </a:r>
            <a:r>
              <a:rPr kumimoji="1" lang="en-US" altLang="zh-CN"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  </a:t>
            </a:r>
            <a:r>
              <a:rPr kumimoji="1" lang="en-US" altLang="zh-CN" sz="2800" b="1" dirty="0">
                <a:solidFill>
                  <a:schemeClr val="accent1"/>
                </a:solidFill>
                <a:latin typeface="Times New Roman" panose="02020603050405020304" pitchFamily="18" charset="0"/>
                <a:ea typeface="微软雅黑" panose="020B0503020204020204" pitchFamily="34" charset="-122"/>
                <a:cs typeface="Times New Roman" panose="02020603050405020304" pitchFamily="18" charset="0"/>
              </a:rPr>
              <a:t>DNA</a:t>
            </a:r>
          </a:p>
          <a:p>
            <a:pPr marL="177800" indent="-177800">
              <a:spcBef>
                <a:spcPts val="0"/>
              </a:spcBef>
              <a:buFont typeface="Wingdings" pitchFamily="2" charset="2"/>
              <a:buChar char="Ø"/>
              <a:defRPr/>
            </a:pPr>
            <a:endParaRPr kumimoji="1" lang="en-US" altLang="zh-CN"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p>
            <a:pPr marL="177800" indent="-177800">
              <a:spcBef>
                <a:spcPts val="0"/>
              </a:spcBef>
              <a:buFont typeface="Wingdings" pitchFamily="2" charset="2"/>
              <a:buChar char="Ø"/>
              <a:defRPr/>
            </a:pPr>
            <a:r>
              <a:rPr kumimoji="1" lang="zh-CN" altLang="en-US"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酶 </a:t>
            </a:r>
            <a:r>
              <a:rPr kumimoji="1" lang="en-US" altLang="zh-CN"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  </a:t>
            </a:r>
            <a:r>
              <a:rPr kumimoji="1" lang="en-US" altLang="zh-CN" sz="2800" b="1" dirty="0">
                <a:solidFill>
                  <a:schemeClr val="accent1"/>
                </a:solidFill>
                <a:latin typeface="Times New Roman" panose="02020603050405020304" pitchFamily="18" charset="0"/>
                <a:ea typeface="微软雅黑" panose="020B0503020204020204" pitchFamily="34" charset="-122"/>
                <a:cs typeface="Times New Roman" panose="02020603050405020304" pitchFamily="18" charset="0"/>
              </a:rPr>
              <a:t>RNA</a:t>
            </a:r>
            <a:r>
              <a:rPr kumimoji="1" lang="zh-CN" altLang="en-US" sz="2800" b="1" dirty="0">
                <a:solidFill>
                  <a:schemeClr val="accent1"/>
                </a:solidFill>
                <a:latin typeface="Times New Roman" panose="02020603050405020304" pitchFamily="18" charset="0"/>
                <a:ea typeface="微软雅黑" panose="020B0503020204020204" pitchFamily="34" charset="-122"/>
                <a:cs typeface="Times New Roman" panose="02020603050405020304" pitchFamily="18" charset="0"/>
              </a:rPr>
              <a:t>聚合酶</a:t>
            </a:r>
            <a:r>
              <a:rPr kumimoji="1" lang="en-US" altLang="zh-CN" sz="2800" b="1" dirty="0">
                <a:solidFill>
                  <a:schemeClr val="accent1"/>
                </a:solidFill>
                <a:latin typeface="Times New Roman" panose="02020603050405020304" pitchFamily="18" charset="0"/>
                <a:ea typeface="微软雅黑" panose="020B0503020204020204" pitchFamily="34" charset="-122"/>
                <a:cs typeface="Times New Roman" panose="02020603050405020304" pitchFamily="18" charset="0"/>
              </a:rPr>
              <a:t>(RNA polymerase, RNA-</a:t>
            </a:r>
            <a:r>
              <a:rPr kumimoji="1" lang="en-US" altLang="zh-CN" sz="2800" b="1" dirty="0" err="1">
                <a:solidFill>
                  <a:schemeClr val="accent1"/>
                </a:solidFill>
                <a:latin typeface="Times New Roman" panose="02020603050405020304" pitchFamily="18" charset="0"/>
                <a:ea typeface="微软雅黑" panose="020B0503020204020204" pitchFamily="34" charset="-122"/>
                <a:cs typeface="Times New Roman" panose="02020603050405020304" pitchFamily="18" charset="0"/>
              </a:rPr>
              <a:t>pol</a:t>
            </a:r>
            <a:r>
              <a:rPr kumimoji="1" lang="en-US" altLang="zh-CN" sz="2800" b="1" dirty="0">
                <a:solidFill>
                  <a:schemeClr val="accent1"/>
                </a:solidFill>
                <a:latin typeface="Times New Roman" panose="02020603050405020304" pitchFamily="18" charset="0"/>
                <a:ea typeface="微软雅黑" panose="020B0503020204020204" pitchFamily="34" charset="-122"/>
                <a:cs typeface="Times New Roman" panose="02020603050405020304" pitchFamily="18" charset="0"/>
              </a:rPr>
              <a:t>)</a:t>
            </a:r>
          </a:p>
          <a:p>
            <a:pPr marL="177800" indent="-177800">
              <a:spcBef>
                <a:spcPts val="0"/>
              </a:spcBef>
              <a:buFont typeface="Wingdings" pitchFamily="2" charset="2"/>
              <a:buChar char="Ø"/>
              <a:defRPr/>
            </a:pPr>
            <a:endParaRPr kumimoji="1" lang="en-US" altLang="zh-CN"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p>
            <a:pPr marL="177800" indent="-177800">
              <a:spcBef>
                <a:spcPts val="0"/>
              </a:spcBef>
              <a:buFont typeface="Wingdings" pitchFamily="2" charset="2"/>
              <a:buChar char="Ø"/>
              <a:defRPr/>
            </a:pPr>
            <a:r>
              <a:rPr kumimoji="1" lang="zh-CN" altLang="en-US"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其他蛋白质因子：</a:t>
            </a:r>
            <a:endParaRPr kumimoji="1" lang="en-US" altLang="zh-CN"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p>
            <a:pPr lvl="1">
              <a:lnSpc>
                <a:spcPct val="150000"/>
              </a:lnSpc>
              <a:spcBef>
                <a:spcPts val="0"/>
              </a:spcBef>
              <a:defRPr/>
            </a:pPr>
            <a:r>
              <a:rPr lang="en-US" altLang="zh-CN" sz="2800" b="1" dirty="0">
                <a:solidFill>
                  <a:schemeClr val="tx1"/>
                </a:solidFill>
                <a:latin typeface="Symbol" panose="05050102010706020507" pitchFamily="18" charset="2"/>
                <a:ea typeface="黑体" panose="02010609060101010101" pitchFamily="49" charset="-122"/>
              </a:rPr>
              <a:t>s</a:t>
            </a:r>
            <a:r>
              <a:rPr lang="zh-CN" altLang="en-US" sz="2800" b="1" dirty="0">
                <a:solidFill>
                  <a:schemeClr val="tx1"/>
                </a:solidFill>
                <a:latin typeface="黑体" panose="02010609060101010101" pitchFamily="49" charset="-122"/>
                <a:ea typeface="黑体" panose="02010609060101010101" pitchFamily="49" charset="-122"/>
              </a:rPr>
              <a:t>因子（原核，严格来说属于</a:t>
            </a:r>
            <a:r>
              <a:rPr lang="en-US" altLang="zh-CN" sz="2800" b="1" dirty="0">
                <a:solidFill>
                  <a:schemeClr val="tx1"/>
                </a:solidFill>
                <a:latin typeface="黑体" panose="02010609060101010101" pitchFamily="49" charset="-122"/>
                <a:ea typeface="黑体" panose="02010609060101010101" pitchFamily="49" charset="-122"/>
              </a:rPr>
              <a:t>RNA-pol</a:t>
            </a:r>
            <a:r>
              <a:rPr lang="zh-CN" altLang="en-US" sz="2800" b="1" dirty="0">
                <a:solidFill>
                  <a:schemeClr val="tx1"/>
                </a:solidFill>
                <a:latin typeface="黑体" panose="02010609060101010101" pitchFamily="49" charset="-122"/>
                <a:ea typeface="黑体" panose="02010609060101010101" pitchFamily="49" charset="-122"/>
              </a:rPr>
              <a:t>）、转录因子（真核）等</a:t>
            </a:r>
            <a:endParaRPr kumimoji="1" lang="zh-CN" altLang="en-US" sz="2800" b="1" dirty="0">
              <a:solidFill>
                <a:schemeClr val="tx1"/>
              </a:solidFill>
              <a:latin typeface="黑体" panose="02010609060101010101" pitchFamily="49" charset="-122"/>
              <a:ea typeface="黑体" panose="02010609060101010101" pitchFamily="49" charset="-122"/>
              <a:cs typeface="Times New Roman" panose="02020603050405020304" pitchFamily="18" charset="0"/>
            </a:endParaRPr>
          </a:p>
        </p:txBody>
      </p:sp>
      <p:sp>
        <p:nvSpPr>
          <p:cNvPr id="2" name="灯片编号占位符 1">
            <a:extLst>
              <a:ext uri="{FF2B5EF4-FFF2-40B4-BE49-F238E27FC236}">
                <a16:creationId xmlns:a16="http://schemas.microsoft.com/office/drawing/2014/main" id="{AA7FD8F7-91CE-4D54-B445-0DE17CF08295}"/>
              </a:ext>
            </a:extLst>
          </p:cNvPr>
          <p:cNvSpPr>
            <a:spLocks noGrp="1"/>
          </p:cNvSpPr>
          <p:nvPr>
            <p:ph type="sldNum" sz="quarter" idx="4"/>
          </p:nvPr>
        </p:nvSpPr>
        <p:spPr/>
        <p:txBody>
          <a:bodyPr/>
          <a:lstStyle/>
          <a:p>
            <a:pPr>
              <a:defRPr/>
            </a:pPr>
            <a:fld id="{47650FDF-55A6-48C1-B389-FC790182308D}" type="slidenum">
              <a:rPr lang="zh-CN" altLang="en-US" smtClean="0"/>
              <a:pPr>
                <a:defRPr/>
              </a:pPr>
              <a:t>4</a:t>
            </a:fld>
            <a:endParaRPr lang="zh-CN" alt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Text Box 2">
            <a:extLst>
              <a:ext uri="{FF2B5EF4-FFF2-40B4-BE49-F238E27FC236}">
                <a16:creationId xmlns:a16="http://schemas.microsoft.com/office/drawing/2014/main" id="{A0FB8B84-74F9-4225-83FD-3F549F630D17}"/>
              </a:ext>
            </a:extLst>
          </p:cNvPr>
          <p:cNvSpPr txBox="1">
            <a:spLocks noChangeArrowheads="1"/>
          </p:cNvSpPr>
          <p:nvPr/>
        </p:nvSpPr>
        <p:spPr bwMode="auto">
          <a:xfrm>
            <a:off x="827584" y="1106487"/>
            <a:ext cx="396081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lang="en-US" altLang="zh-CN" sz="3200" dirty="0">
                <a:solidFill>
                  <a:srgbClr val="660066"/>
                </a:solidFill>
                <a:latin typeface="Times New Roman" panose="02020603050405020304" pitchFamily="18" charset="0"/>
                <a:ea typeface="微软雅黑" panose="020B0503020204020204" pitchFamily="34" charset="-122"/>
                <a:cs typeface="Times New Roman" panose="02020603050405020304" pitchFamily="18" charset="0"/>
              </a:rPr>
              <a:t>3.  </a:t>
            </a:r>
            <a:r>
              <a:rPr lang="zh-CN" altLang="en-US" sz="3200" dirty="0">
                <a:solidFill>
                  <a:srgbClr val="660066"/>
                </a:solidFill>
                <a:latin typeface="Times New Roman" panose="02020603050405020304" pitchFamily="18" charset="0"/>
                <a:ea typeface="微软雅黑" panose="020B0503020204020204" pitchFamily="34" charset="-122"/>
                <a:cs typeface="Times New Roman" panose="02020603050405020304" pitchFamily="18" charset="0"/>
              </a:rPr>
              <a:t>简并性</a:t>
            </a:r>
            <a:r>
              <a:rPr lang="en-US" altLang="zh-CN" sz="3200" dirty="0">
                <a:solidFill>
                  <a:srgbClr val="660066"/>
                </a:solidFill>
                <a:latin typeface="Times New Roman" panose="02020603050405020304" pitchFamily="18" charset="0"/>
                <a:ea typeface="微软雅黑" panose="020B0503020204020204" pitchFamily="34" charset="-122"/>
                <a:cs typeface="Times New Roman" panose="02020603050405020304" pitchFamily="18" charset="0"/>
              </a:rPr>
              <a:t>(degenerate)</a:t>
            </a:r>
          </a:p>
        </p:txBody>
      </p:sp>
      <p:sp>
        <p:nvSpPr>
          <p:cNvPr id="18435" name="Text Box 3">
            <a:extLst>
              <a:ext uri="{FF2B5EF4-FFF2-40B4-BE49-F238E27FC236}">
                <a16:creationId xmlns:a16="http://schemas.microsoft.com/office/drawing/2014/main" id="{7E0637D0-31F9-491A-B735-57271A237549}"/>
              </a:ext>
            </a:extLst>
          </p:cNvPr>
          <p:cNvSpPr txBox="1">
            <a:spLocks noChangeArrowheads="1"/>
          </p:cNvSpPr>
          <p:nvPr/>
        </p:nvSpPr>
        <p:spPr bwMode="auto">
          <a:xfrm>
            <a:off x="856224" y="1988840"/>
            <a:ext cx="7820232" cy="3458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indent="723900">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indent="0" algn="just" eaLnBrk="1" hangingPunct="1">
              <a:lnSpc>
                <a:spcPct val="120000"/>
              </a:lnSpc>
              <a:spcBef>
                <a:spcPts val="1200"/>
              </a:spcBef>
              <a:buClrTx/>
              <a:buFont typeface="Wingdings" panose="05000000000000000000" pitchFamily="2" charset="2"/>
              <a:buChar char="ü"/>
            </a:pPr>
            <a:r>
              <a:rPr lang="zh-CN" altLang="en-US"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 一种氨基酸可具有</a:t>
            </a:r>
            <a:r>
              <a:rPr lang="en-US" altLang="zh-CN"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2</a:t>
            </a:r>
            <a:r>
              <a:rPr lang="zh-CN" altLang="en-US"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个或</a:t>
            </a:r>
            <a:r>
              <a:rPr lang="en-US" altLang="zh-CN"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2</a:t>
            </a:r>
            <a:r>
              <a:rPr lang="zh-CN" altLang="en-US"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个以上的密码子为其编码。这一特性称为遗传密码的简并性。</a:t>
            </a:r>
          </a:p>
          <a:p>
            <a:pPr indent="0" algn="just" eaLnBrk="1" hangingPunct="1">
              <a:lnSpc>
                <a:spcPct val="120000"/>
              </a:lnSpc>
              <a:spcBef>
                <a:spcPts val="1200"/>
              </a:spcBef>
              <a:buClrTx/>
              <a:buFont typeface="Wingdings" panose="05000000000000000000" pitchFamily="2" charset="2"/>
              <a:buChar char="ü"/>
            </a:pPr>
            <a:r>
              <a:rPr lang="zh-CN" altLang="en-US"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 除色氨酸和甲硫氨酸仅有</a:t>
            </a:r>
            <a:r>
              <a:rPr lang="en-US" altLang="zh-CN"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1</a:t>
            </a:r>
            <a:r>
              <a:rPr lang="zh-CN" altLang="en-US"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个密码子外，其余氨基酸有</a:t>
            </a:r>
            <a:r>
              <a:rPr lang="en-US" altLang="zh-CN"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2</a:t>
            </a:r>
            <a:r>
              <a:rPr lang="zh-CN" altLang="en-US"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3</a:t>
            </a:r>
            <a:r>
              <a:rPr lang="zh-CN" altLang="en-US"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4</a:t>
            </a:r>
            <a:r>
              <a:rPr lang="zh-CN" altLang="en-US"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个或多至</a:t>
            </a:r>
            <a:r>
              <a:rPr lang="en-US" altLang="zh-CN"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6</a:t>
            </a:r>
            <a:r>
              <a:rPr lang="zh-CN" altLang="en-US"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个三联体为其编码。</a:t>
            </a:r>
            <a:endParaRPr lang="en-US" altLang="zh-CN"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p>
            <a:pPr indent="0" algn="just" eaLnBrk="1" hangingPunct="1">
              <a:lnSpc>
                <a:spcPct val="120000"/>
              </a:lnSpc>
              <a:spcBef>
                <a:spcPts val="1200"/>
              </a:spcBef>
              <a:buClrTx/>
              <a:buFont typeface="Wingdings" panose="05000000000000000000" pitchFamily="2" charset="2"/>
              <a:buChar char="ü"/>
            </a:pPr>
            <a:r>
              <a:rPr lang="zh-CN" altLang="en-US"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 为同一种氨基酸编码的各密码子称为</a:t>
            </a:r>
            <a:r>
              <a:rPr lang="zh-CN" altLang="en-US" sz="28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简并性密码子</a:t>
            </a:r>
            <a:r>
              <a:rPr lang="zh-CN" altLang="en-US"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，也称</a:t>
            </a:r>
            <a:r>
              <a:rPr lang="zh-CN" altLang="en-US" sz="28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同义密码子</a:t>
            </a:r>
            <a:r>
              <a:rPr lang="zh-CN" altLang="en-US"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 。</a:t>
            </a:r>
          </a:p>
        </p:txBody>
      </p:sp>
      <p:sp>
        <p:nvSpPr>
          <p:cNvPr id="4" name="Text Box 2">
            <a:extLst>
              <a:ext uri="{FF2B5EF4-FFF2-40B4-BE49-F238E27FC236}">
                <a16:creationId xmlns:a16="http://schemas.microsoft.com/office/drawing/2014/main" id="{5197040C-AFB4-49FA-AB82-FA6EBF996A1B}"/>
              </a:ext>
            </a:extLst>
          </p:cNvPr>
          <p:cNvSpPr txBox="1">
            <a:spLocks noChangeArrowheads="1"/>
          </p:cNvSpPr>
          <p:nvPr/>
        </p:nvSpPr>
        <p:spPr bwMode="auto">
          <a:xfrm>
            <a:off x="277631" y="89863"/>
            <a:ext cx="5113338" cy="825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defPPr>
              <a:defRPr lang="en-US"/>
            </a:defPPr>
            <a:lvl1pPr marL="355600" indent="-355600" eaLnBrk="1" hangingPunct="1">
              <a:lnSpc>
                <a:spcPct val="150000"/>
              </a:lnSpc>
              <a:buClrTx/>
              <a:buSzPct val="80000"/>
              <a:buFont typeface="Wingdings" panose="05000000000000000000" pitchFamily="2" charset="2"/>
              <a:buChar char="n"/>
              <a:defRPr sz="3600" b="1">
                <a:solidFill>
                  <a:schemeClr val="accent1"/>
                </a:solidFill>
                <a:latin typeface="Times New Roman" panose="02020603050405020304" pitchFamily="18" charset="0"/>
                <a:ea typeface="微软雅黑" panose="020B0503020204020204" pitchFamily="34" charset="-122"/>
                <a:cs typeface="Times New Roman" panose="02020603050405020304"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r>
              <a:rPr lang="zh-CN" altLang="en-US" dirty="0"/>
              <a:t>遗传密码的特点</a:t>
            </a:r>
          </a:p>
        </p:txBody>
      </p:sp>
      <p:sp>
        <p:nvSpPr>
          <p:cNvPr id="2" name="灯片编号占位符 1">
            <a:extLst>
              <a:ext uri="{FF2B5EF4-FFF2-40B4-BE49-F238E27FC236}">
                <a16:creationId xmlns:a16="http://schemas.microsoft.com/office/drawing/2014/main" id="{6F533F6D-FBE0-488F-B190-4B754786ED56}"/>
              </a:ext>
            </a:extLst>
          </p:cNvPr>
          <p:cNvSpPr>
            <a:spLocks noGrp="1"/>
          </p:cNvSpPr>
          <p:nvPr>
            <p:ph type="sldNum" sz="quarter" idx="4"/>
          </p:nvPr>
        </p:nvSpPr>
        <p:spPr/>
        <p:txBody>
          <a:bodyPr/>
          <a:lstStyle/>
          <a:p>
            <a:pPr>
              <a:defRPr/>
            </a:pPr>
            <a:fld id="{47650FDF-55A6-48C1-B389-FC790182308D}" type="slidenum">
              <a:rPr lang="zh-CN" altLang="en-US" smtClean="0"/>
              <a:pPr>
                <a:defRPr/>
              </a:pPr>
              <a:t>40</a:t>
            </a:fld>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18435"/>
                                        </p:tgtEl>
                                        <p:attrNameLst>
                                          <p:attrName>style.visibility</p:attrName>
                                        </p:attrNameLst>
                                      </p:cBhvr>
                                      <p:to>
                                        <p:strVal val="visible"/>
                                      </p:to>
                                    </p:set>
                                    <p:animEffect transition="in" filter="box(in)">
                                      <p:cBhvr>
                                        <p:cTn id="7" dur="500"/>
                                        <p:tgtEl>
                                          <p:spTgt spid="184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6914" name="Picture 2" descr="简并性">
            <a:extLst>
              <a:ext uri="{FF2B5EF4-FFF2-40B4-BE49-F238E27FC236}">
                <a16:creationId xmlns:a16="http://schemas.microsoft.com/office/drawing/2014/main" id="{8CA9048F-9184-4AF0-9782-319D552D97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3590" y="1330389"/>
            <a:ext cx="6616762" cy="5324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6915" name="Text Box 3">
            <a:extLst>
              <a:ext uri="{FF2B5EF4-FFF2-40B4-BE49-F238E27FC236}">
                <a16:creationId xmlns:a16="http://schemas.microsoft.com/office/drawing/2014/main" id="{6155838F-9B8C-4685-862A-7E950A69A698}"/>
              </a:ext>
            </a:extLst>
          </p:cNvPr>
          <p:cNvSpPr txBox="1">
            <a:spLocks noChangeArrowheads="1"/>
          </p:cNvSpPr>
          <p:nvPr/>
        </p:nvSpPr>
        <p:spPr bwMode="auto">
          <a:xfrm>
            <a:off x="1403648" y="620688"/>
            <a:ext cx="556128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lgn="ctr" eaLnBrk="1" hangingPunct="1">
              <a:spcBef>
                <a:spcPct val="0"/>
              </a:spcBef>
              <a:buClrTx/>
              <a:buFontTx/>
              <a:buNone/>
            </a:pPr>
            <a:r>
              <a:rPr lang="zh-CN" altLang="en-US" sz="3200" dirty="0">
                <a:solidFill>
                  <a:schemeClr val="accent1"/>
                </a:solidFill>
                <a:latin typeface="微软雅黑" panose="020B0503020204020204" pitchFamily="34" charset="-122"/>
                <a:ea typeface="微软雅黑" panose="020B0503020204020204" pitchFamily="34" charset="-122"/>
              </a:rPr>
              <a:t>各种氨基酸的密码子数目</a:t>
            </a:r>
          </a:p>
        </p:txBody>
      </p:sp>
      <p:sp>
        <p:nvSpPr>
          <p:cNvPr id="2" name="灯片编号占位符 1">
            <a:extLst>
              <a:ext uri="{FF2B5EF4-FFF2-40B4-BE49-F238E27FC236}">
                <a16:creationId xmlns:a16="http://schemas.microsoft.com/office/drawing/2014/main" id="{1E6B4C3A-03FD-47A8-8F48-DB109868C143}"/>
              </a:ext>
            </a:extLst>
          </p:cNvPr>
          <p:cNvSpPr>
            <a:spLocks noGrp="1"/>
          </p:cNvSpPr>
          <p:nvPr>
            <p:ph type="sldNum" sz="quarter" idx="4"/>
          </p:nvPr>
        </p:nvSpPr>
        <p:spPr/>
        <p:txBody>
          <a:bodyPr/>
          <a:lstStyle/>
          <a:p>
            <a:pPr>
              <a:defRPr/>
            </a:pPr>
            <a:fld id="{47650FDF-55A6-48C1-B389-FC790182308D}" type="slidenum">
              <a:rPr lang="zh-CN" altLang="en-US" smtClean="0"/>
              <a:pPr>
                <a:defRPr/>
              </a:pPr>
              <a:t>41</a:t>
            </a:fld>
            <a:endParaRPr lang="zh-CN" alt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Text Box 2">
            <a:extLst>
              <a:ext uri="{FF2B5EF4-FFF2-40B4-BE49-F238E27FC236}">
                <a16:creationId xmlns:a16="http://schemas.microsoft.com/office/drawing/2014/main" id="{2A4DCBFD-C5C6-4A35-8171-08CBB1272892}"/>
              </a:ext>
            </a:extLst>
          </p:cNvPr>
          <p:cNvSpPr txBox="1">
            <a:spLocks noChangeArrowheads="1"/>
          </p:cNvSpPr>
          <p:nvPr/>
        </p:nvSpPr>
        <p:spPr bwMode="auto">
          <a:xfrm>
            <a:off x="684213" y="1470025"/>
            <a:ext cx="467987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defPPr>
              <a:defRPr lang="en-US"/>
            </a:defPPr>
            <a:lvl1pPr eaLnBrk="1" hangingPunct="1">
              <a:buClrTx/>
              <a:buFontTx/>
              <a:buNone/>
              <a:defRPr sz="3200" b="1">
                <a:solidFill>
                  <a:srgbClr val="660066"/>
                </a:solidFill>
                <a:latin typeface="Times New Roman" panose="02020603050405020304" pitchFamily="18" charset="0"/>
                <a:ea typeface="微软雅黑" panose="020B0503020204020204" pitchFamily="34" charset="-122"/>
                <a:cs typeface="Times New Roman" panose="02020603050405020304"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r>
              <a:rPr lang="en-US" altLang="zh-CN" dirty="0"/>
              <a:t>4.  </a:t>
            </a:r>
            <a:r>
              <a:rPr lang="zh-CN" altLang="en-US" dirty="0"/>
              <a:t>通用性</a:t>
            </a:r>
            <a:r>
              <a:rPr lang="en-US" altLang="zh-CN" dirty="0"/>
              <a:t>(universal)</a:t>
            </a:r>
          </a:p>
        </p:txBody>
      </p:sp>
      <p:sp>
        <p:nvSpPr>
          <p:cNvPr id="167939" name="Rectangle 7">
            <a:extLst>
              <a:ext uri="{FF2B5EF4-FFF2-40B4-BE49-F238E27FC236}">
                <a16:creationId xmlns:a16="http://schemas.microsoft.com/office/drawing/2014/main" id="{9B4D1E13-E4ED-452D-9BF1-C4EB021D4BED}"/>
              </a:ext>
            </a:extLst>
          </p:cNvPr>
          <p:cNvSpPr>
            <a:spLocks noGrp="1" noChangeArrowheads="1"/>
          </p:cNvSpPr>
          <p:nvPr>
            <p:ph type="body" idx="4294967295"/>
          </p:nvPr>
        </p:nvSpPr>
        <p:spPr>
          <a:xfrm>
            <a:off x="277631" y="2492896"/>
            <a:ext cx="8496944" cy="3119893"/>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p>
            <a:pPr indent="622300" eaLnBrk="1" hangingPunct="1">
              <a:lnSpc>
                <a:spcPct val="140000"/>
              </a:lnSpc>
              <a:spcBef>
                <a:spcPts val="600"/>
              </a:spcBef>
              <a:buClrTx/>
              <a:buFontTx/>
              <a:buNone/>
            </a:pPr>
            <a:r>
              <a:rPr sz="2800" kern="1200" dirty="0">
                <a:solidFill>
                  <a:schemeClr val="tx1"/>
                </a:solidFill>
                <a:effectLst/>
                <a:latin typeface="Times New Roman" panose="02020603050405020304" pitchFamily="18" charset="0"/>
                <a:ea typeface="微软雅黑" panose="020B0503020204020204" pitchFamily="34" charset="-122"/>
                <a:cs typeface="Times New Roman" panose="02020603050405020304" pitchFamily="18" charset="0"/>
              </a:rPr>
              <a:t>从简单的病毒到高等的人类，几乎使用同一套遗传密码，因此，遗传密码表中的这套“通用密码”基本上适用于生物界的所有物种，具有通用性。</a:t>
            </a:r>
          </a:p>
          <a:p>
            <a:pPr indent="622300" eaLnBrk="1" hangingPunct="1">
              <a:lnSpc>
                <a:spcPct val="140000"/>
              </a:lnSpc>
              <a:spcBef>
                <a:spcPts val="600"/>
              </a:spcBef>
              <a:buClrTx/>
              <a:buFontTx/>
              <a:buNone/>
            </a:pPr>
            <a:r>
              <a:rPr sz="2800" kern="1200" dirty="0">
                <a:solidFill>
                  <a:schemeClr val="tx1"/>
                </a:solidFill>
                <a:effectLst/>
                <a:latin typeface="Times New Roman" panose="02020603050405020304" pitchFamily="18" charset="0"/>
                <a:ea typeface="微软雅黑" panose="020B0503020204020204" pitchFamily="34" charset="-122"/>
                <a:cs typeface="Times New Roman" panose="02020603050405020304" pitchFamily="18" charset="0"/>
              </a:rPr>
              <a:t>密码的通用性进一步证明各种生物进化自同一祖先。</a:t>
            </a:r>
          </a:p>
        </p:txBody>
      </p:sp>
      <p:sp>
        <p:nvSpPr>
          <p:cNvPr id="4" name="Text Box 2">
            <a:extLst>
              <a:ext uri="{FF2B5EF4-FFF2-40B4-BE49-F238E27FC236}">
                <a16:creationId xmlns:a16="http://schemas.microsoft.com/office/drawing/2014/main" id="{48137528-C1C9-40DB-A1BE-BBBC52AE3008}"/>
              </a:ext>
            </a:extLst>
          </p:cNvPr>
          <p:cNvSpPr txBox="1">
            <a:spLocks noChangeArrowheads="1"/>
          </p:cNvSpPr>
          <p:nvPr/>
        </p:nvSpPr>
        <p:spPr bwMode="auto">
          <a:xfrm>
            <a:off x="277631" y="89863"/>
            <a:ext cx="5113338" cy="825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defPPr>
              <a:defRPr lang="en-US"/>
            </a:defPPr>
            <a:lvl1pPr marL="355600" indent="-355600" eaLnBrk="1" hangingPunct="1">
              <a:lnSpc>
                <a:spcPct val="150000"/>
              </a:lnSpc>
              <a:buClrTx/>
              <a:buSzPct val="80000"/>
              <a:buFont typeface="Wingdings" panose="05000000000000000000" pitchFamily="2" charset="2"/>
              <a:buChar char="n"/>
              <a:defRPr sz="3600" b="1">
                <a:solidFill>
                  <a:schemeClr val="accent1"/>
                </a:solidFill>
                <a:latin typeface="Times New Roman" panose="02020603050405020304" pitchFamily="18" charset="0"/>
                <a:ea typeface="微软雅黑" panose="020B0503020204020204" pitchFamily="34" charset="-122"/>
                <a:cs typeface="Times New Roman" panose="02020603050405020304"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r>
              <a:rPr lang="zh-CN" altLang="en-US" dirty="0"/>
              <a:t>遗传密码的特点</a:t>
            </a:r>
          </a:p>
        </p:txBody>
      </p:sp>
      <p:sp>
        <p:nvSpPr>
          <p:cNvPr id="2" name="灯片编号占位符 1">
            <a:extLst>
              <a:ext uri="{FF2B5EF4-FFF2-40B4-BE49-F238E27FC236}">
                <a16:creationId xmlns:a16="http://schemas.microsoft.com/office/drawing/2014/main" id="{B42858F9-7E45-4388-8E3A-B71AF0B49407}"/>
              </a:ext>
            </a:extLst>
          </p:cNvPr>
          <p:cNvSpPr>
            <a:spLocks noGrp="1"/>
          </p:cNvSpPr>
          <p:nvPr>
            <p:ph type="sldNum" sz="quarter" idx="4"/>
          </p:nvPr>
        </p:nvSpPr>
        <p:spPr/>
        <p:txBody>
          <a:bodyPr/>
          <a:lstStyle/>
          <a:p>
            <a:pPr>
              <a:defRPr/>
            </a:pPr>
            <a:fld id="{47650FDF-55A6-48C1-B389-FC790182308D}" type="slidenum">
              <a:rPr lang="zh-CN" altLang="en-US" smtClean="0"/>
              <a:pPr>
                <a:defRPr/>
              </a:pPr>
              <a:t>42</a:t>
            </a:fld>
            <a:endParaRPr lang="zh-CN" altLang="en-US"/>
          </a:p>
        </p:txBody>
      </p:sp>
      <p:sp>
        <p:nvSpPr>
          <p:cNvPr id="3" name="文本框 2">
            <a:extLst>
              <a:ext uri="{FF2B5EF4-FFF2-40B4-BE49-F238E27FC236}">
                <a16:creationId xmlns:a16="http://schemas.microsoft.com/office/drawing/2014/main" id="{6C110C5A-2867-7E8E-39ED-58E126F27B26}"/>
              </a:ext>
            </a:extLst>
          </p:cNvPr>
          <p:cNvSpPr txBox="1"/>
          <p:nvPr/>
        </p:nvSpPr>
        <p:spPr>
          <a:xfrm>
            <a:off x="4427984" y="332656"/>
            <a:ext cx="3312368" cy="1200329"/>
          </a:xfrm>
          <a:prstGeom prst="rect">
            <a:avLst/>
          </a:prstGeom>
          <a:noFill/>
        </p:spPr>
        <p:txBody>
          <a:bodyPr wrap="square" rtlCol="0">
            <a:spAutoFit/>
          </a:bodyPr>
          <a:lstStyle/>
          <a:p>
            <a:r>
              <a:rPr lang="zh-CN" altLang="en-US" dirty="0"/>
              <a:t>该套遗传密码只适用于基因组</a:t>
            </a:r>
            <a:r>
              <a:rPr lang="en-US" altLang="zh-CN" dirty="0" err="1"/>
              <a:t>dna</a:t>
            </a:r>
            <a:r>
              <a:rPr lang="zh-CN" altLang="en-US" dirty="0"/>
              <a:t>（有核</a:t>
            </a:r>
            <a:r>
              <a:rPr lang="en-US" altLang="zh-CN" dirty="0"/>
              <a:t>-</a:t>
            </a:r>
            <a:r>
              <a:rPr lang="zh-CN" altLang="en-US" dirty="0"/>
              <a:t>核内，无核</a:t>
            </a:r>
            <a:r>
              <a:rPr lang="en-US" altLang="zh-CN" dirty="0"/>
              <a:t>-</a:t>
            </a:r>
            <a:r>
              <a:rPr lang="zh-CN" altLang="en-US" dirty="0"/>
              <a:t>）</a:t>
            </a:r>
            <a:endParaRPr lang="en-US" altLang="zh-CN" dirty="0"/>
          </a:p>
          <a:p>
            <a:r>
              <a:rPr lang="zh-CN" altLang="en-US" dirty="0"/>
              <a:t>非基因组</a:t>
            </a:r>
            <a:r>
              <a:rPr lang="en-US" altLang="zh-CN" dirty="0" err="1"/>
              <a:t>dna</a:t>
            </a:r>
            <a:r>
              <a:rPr lang="zh-CN" altLang="en-US" dirty="0"/>
              <a:t>：细胞器</a:t>
            </a:r>
            <a:r>
              <a:rPr lang="en-US" altLang="zh-CN" dirty="0" err="1"/>
              <a:t>dna</a:t>
            </a:r>
            <a:r>
              <a:rPr lang="zh-CN" altLang="en-US" dirty="0"/>
              <a:t>线粒体叶绿体环形染色体</a:t>
            </a:r>
            <a:endParaRPr lang="en-US" altLang="zh-CN"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8962" name="Rectangle 2">
            <a:extLst>
              <a:ext uri="{FF2B5EF4-FFF2-40B4-BE49-F238E27FC236}">
                <a16:creationId xmlns:a16="http://schemas.microsoft.com/office/drawing/2014/main" id="{A4ACE2CE-C2B7-4BD2-B726-FADD5C932E40}"/>
              </a:ext>
            </a:extLst>
          </p:cNvPr>
          <p:cNvSpPr>
            <a:spLocks noGrp="1" noChangeArrowheads="1"/>
          </p:cNvSpPr>
          <p:nvPr>
            <p:ph type="body" idx="4294967295"/>
          </p:nvPr>
        </p:nvSpPr>
        <p:spPr>
          <a:xfrm>
            <a:off x="683568" y="777120"/>
            <a:ext cx="7416800" cy="1082412"/>
          </a:xfr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algn="just" eaLnBrk="1" hangingPunct="1">
              <a:lnSpc>
                <a:spcPct val="120000"/>
              </a:lnSpc>
              <a:spcBef>
                <a:spcPct val="0"/>
              </a:spcBef>
              <a:buClrTx/>
              <a:buFont typeface="Arial" panose="020B0604020202020204" pitchFamily="34" charset="0"/>
              <a:buChar char="•"/>
            </a:pPr>
            <a:r>
              <a:rPr sz="2800" kern="1200" dirty="0">
                <a:solidFill>
                  <a:schemeClr val="tx1"/>
                </a:solidFill>
                <a:effectLst/>
                <a:latin typeface="Times New Roman" panose="02020603050405020304" pitchFamily="18" charset="0"/>
                <a:ea typeface="微软雅黑" panose="020B0503020204020204" pitchFamily="34" charset="-122"/>
                <a:cs typeface="Times New Roman" panose="02020603050405020304" pitchFamily="18" charset="0"/>
              </a:rPr>
              <a:t>已发现少数例外，如动物细胞的线粒体、植物细胞的叶绿体。</a:t>
            </a:r>
          </a:p>
        </p:txBody>
      </p:sp>
      <p:grpSp>
        <p:nvGrpSpPr>
          <p:cNvPr id="168963" name="Group 3">
            <a:extLst>
              <a:ext uri="{FF2B5EF4-FFF2-40B4-BE49-F238E27FC236}">
                <a16:creationId xmlns:a16="http://schemas.microsoft.com/office/drawing/2014/main" id="{FEE21838-4C60-45D2-A8B4-BB5A9E427994}"/>
              </a:ext>
            </a:extLst>
          </p:cNvPr>
          <p:cNvGrpSpPr>
            <a:grpSpLocks/>
          </p:cNvGrpSpPr>
          <p:nvPr/>
        </p:nvGrpSpPr>
        <p:grpSpPr bwMode="auto">
          <a:xfrm>
            <a:off x="1259632" y="2420888"/>
            <a:ext cx="7286625" cy="2862263"/>
            <a:chOff x="1156" y="1613"/>
            <a:chExt cx="3901" cy="1803"/>
          </a:xfrm>
        </p:grpSpPr>
        <p:sp>
          <p:nvSpPr>
            <p:cNvPr id="21508" name="Text Box 4">
              <a:extLst>
                <a:ext uri="{FF2B5EF4-FFF2-40B4-BE49-F238E27FC236}">
                  <a16:creationId xmlns:a16="http://schemas.microsoft.com/office/drawing/2014/main" id="{85E598B7-52BB-4FD1-9C1A-91E4F220C982}"/>
                </a:ext>
              </a:extLst>
            </p:cNvPr>
            <p:cNvSpPr txBox="1">
              <a:spLocks noChangeArrowheads="1"/>
            </p:cNvSpPr>
            <p:nvPr/>
          </p:nvSpPr>
          <p:spPr bwMode="auto">
            <a:xfrm>
              <a:off x="1156" y="1613"/>
              <a:ext cx="3901" cy="1803"/>
            </a:xfrm>
            <a:prstGeom prst="rect">
              <a:avLst/>
            </a:prstGeom>
            <a:noFill/>
            <a:ln w="9525" algn="ctr">
              <a:noFill/>
              <a:miter lim="800000"/>
              <a:headEnd/>
              <a:tailEnd/>
            </a:ln>
            <a:effectLst/>
          </p:spPr>
          <p:txBody>
            <a:bodyPr lIns="92075" tIns="46038" rIns="92075" bIns="46038">
              <a:spAutoFit/>
            </a:bodyPr>
            <a:lstStyle/>
            <a:p>
              <a:pPr eaLnBrk="1" hangingPunct="1">
                <a:lnSpc>
                  <a:spcPct val="150000"/>
                </a:lnSpc>
                <a:defRPr/>
              </a:pPr>
              <a:r>
                <a:rPr kumimoji="1" lang="en-US" altLang="zh-CN" sz="2400" b="1" dirty="0">
                  <a:solidFill>
                    <a:schemeClr val="tx1"/>
                  </a:solidFill>
                  <a:latin typeface="Times New Roman" pitchFamily="18" charset="0"/>
                  <a:ea typeface="黑体" pitchFamily="2" charset="-122"/>
                  <a:cs typeface="Times New Roman" pitchFamily="18" charset="0"/>
                </a:rPr>
                <a:t>                   </a:t>
              </a:r>
              <a:r>
                <a:rPr kumimoji="1" lang="zh-CN" altLang="en-US" sz="2400" b="1" dirty="0">
                  <a:solidFill>
                    <a:schemeClr val="tx1"/>
                  </a:solidFill>
                  <a:latin typeface="Times New Roman" pitchFamily="18" charset="0"/>
                  <a:ea typeface="黑体" pitchFamily="2" charset="-122"/>
                  <a:cs typeface="Times New Roman" pitchFamily="18" charset="0"/>
                </a:rPr>
                <a:t>通用密码                 线粒体密码</a:t>
              </a:r>
            </a:p>
            <a:p>
              <a:pPr eaLnBrk="1" hangingPunct="1">
                <a:lnSpc>
                  <a:spcPct val="150000"/>
                </a:lnSpc>
                <a:defRPr/>
              </a:pPr>
              <a:r>
                <a:rPr kumimoji="1" lang="en-US" altLang="zh-CN" sz="2400" b="1" dirty="0">
                  <a:solidFill>
                    <a:schemeClr val="tx1"/>
                  </a:solidFill>
                  <a:latin typeface="Times New Roman" pitchFamily="18" charset="0"/>
                  <a:ea typeface="黑体" pitchFamily="2" charset="-122"/>
                  <a:cs typeface="Times New Roman" pitchFamily="18" charset="0"/>
                </a:rPr>
                <a:t>AUA              </a:t>
              </a:r>
              <a:r>
                <a:rPr kumimoji="1" lang="zh-CN" altLang="en-US" sz="2400" b="1" dirty="0">
                  <a:solidFill>
                    <a:schemeClr val="accent1">
                      <a:lumMod val="50000"/>
                    </a:schemeClr>
                  </a:solidFill>
                  <a:latin typeface="Times New Roman" pitchFamily="18" charset="0"/>
                  <a:ea typeface="黑体" pitchFamily="2" charset="-122"/>
                  <a:cs typeface="Times New Roman" pitchFamily="18" charset="0"/>
                </a:rPr>
                <a:t>异亮氨酸             蛋氨酸、起始</a:t>
              </a:r>
            </a:p>
            <a:p>
              <a:pPr eaLnBrk="1" hangingPunct="1">
                <a:lnSpc>
                  <a:spcPct val="150000"/>
                </a:lnSpc>
                <a:defRPr/>
              </a:pPr>
              <a:r>
                <a:rPr kumimoji="1" lang="en-US" altLang="zh-CN" sz="2400" b="1" dirty="0">
                  <a:solidFill>
                    <a:schemeClr val="tx1"/>
                  </a:solidFill>
                  <a:latin typeface="Times New Roman" pitchFamily="18" charset="0"/>
                  <a:ea typeface="黑体" pitchFamily="2" charset="-122"/>
                  <a:cs typeface="Times New Roman" pitchFamily="18" charset="0"/>
                </a:rPr>
                <a:t>AGA              </a:t>
              </a:r>
              <a:r>
                <a:rPr kumimoji="1" lang="zh-CN" altLang="en-US" sz="2400" b="1" dirty="0">
                  <a:solidFill>
                    <a:schemeClr val="accent1">
                      <a:lumMod val="50000"/>
                    </a:schemeClr>
                  </a:solidFill>
                  <a:latin typeface="Times New Roman" pitchFamily="18" charset="0"/>
                  <a:ea typeface="黑体" pitchFamily="2" charset="-122"/>
                  <a:cs typeface="Times New Roman" pitchFamily="18" charset="0"/>
                </a:rPr>
                <a:t>精氨酸                         终止</a:t>
              </a:r>
            </a:p>
            <a:p>
              <a:pPr eaLnBrk="1" hangingPunct="1">
                <a:lnSpc>
                  <a:spcPct val="150000"/>
                </a:lnSpc>
                <a:defRPr/>
              </a:pPr>
              <a:r>
                <a:rPr kumimoji="1" lang="en-US" altLang="zh-CN" sz="2400" b="1" dirty="0">
                  <a:solidFill>
                    <a:schemeClr val="tx1"/>
                  </a:solidFill>
                  <a:latin typeface="Times New Roman" pitchFamily="18" charset="0"/>
                  <a:ea typeface="黑体" pitchFamily="2" charset="-122"/>
                  <a:cs typeface="Times New Roman" pitchFamily="18" charset="0"/>
                </a:rPr>
                <a:t>AGG              </a:t>
              </a:r>
              <a:r>
                <a:rPr kumimoji="1" lang="zh-CN" altLang="en-US" sz="2400" b="1" dirty="0">
                  <a:solidFill>
                    <a:schemeClr val="accent1">
                      <a:lumMod val="50000"/>
                    </a:schemeClr>
                  </a:solidFill>
                  <a:latin typeface="Times New Roman" pitchFamily="18" charset="0"/>
                  <a:ea typeface="黑体" pitchFamily="2" charset="-122"/>
                  <a:cs typeface="Times New Roman" pitchFamily="18" charset="0"/>
                </a:rPr>
                <a:t>精氨酸                         终止</a:t>
              </a:r>
            </a:p>
            <a:p>
              <a:pPr eaLnBrk="1" hangingPunct="1">
                <a:lnSpc>
                  <a:spcPct val="150000"/>
                </a:lnSpc>
                <a:defRPr/>
              </a:pPr>
              <a:r>
                <a:rPr kumimoji="1" lang="en-US" altLang="zh-CN" sz="2400" b="1" dirty="0">
                  <a:solidFill>
                    <a:schemeClr val="tx1"/>
                  </a:solidFill>
                  <a:latin typeface="Times New Roman" pitchFamily="18" charset="0"/>
                  <a:ea typeface="黑体" pitchFamily="2" charset="-122"/>
                  <a:cs typeface="Times New Roman" pitchFamily="18" charset="0"/>
                </a:rPr>
                <a:t>UGA              </a:t>
              </a:r>
              <a:r>
                <a:rPr kumimoji="1" lang="zh-CN" altLang="en-US" sz="2400" b="1" dirty="0">
                  <a:solidFill>
                    <a:schemeClr val="accent1">
                      <a:lumMod val="50000"/>
                    </a:schemeClr>
                  </a:solidFill>
                  <a:latin typeface="Times New Roman" pitchFamily="18" charset="0"/>
                  <a:ea typeface="黑体" pitchFamily="2" charset="-122"/>
                  <a:cs typeface="Times New Roman" pitchFamily="18" charset="0"/>
                </a:rPr>
                <a:t>终止                            色氨酸</a:t>
              </a:r>
            </a:p>
          </p:txBody>
        </p:sp>
        <p:sp>
          <p:nvSpPr>
            <p:cNvPr id="168965" name="Line 5">
              <a:extLst>
                <a:ext uri="{FF2B5EF4-FFF2-40B4-BE49-F238E27FC236}">
                  <a16:creationId xmlns:a16="http://schemas.microsoft.com/office/drawing/2014/main" id="{9852E1FF-1F85-48D9-8F3C-7A6B4C077223}"/>
                </a:ext>
              </a:extLst>
            </p:cNvPr>
            <p:cNvSpPr>
              <a:spLocks noChangeShapeType="1"/>
            </p:cNvSpPr>
            <p:nvPr/>
          </p:nvSpPr>
          <p:spPr bwMode="auto">
            <a:xfrm>
              <a:off x="1156" y="2024"/>
              <a:ext cx="3493"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68966" name="Line 6">
              <a:extLst>
                <a:ext uri="{FF2B5EF4-FFF2-40B4-BE49-F238E27FC236}">
                  <a16:creationId xmlns:a16="http://schemas.microsoft.com/office/drawing/2014/main" id="{DCF98BE2-F492-441A-A6BF-430E28FBAA7E}"/>
                </a:ext>
              </a:extLst>
            </p:cNvPr>
            <p:cNvSpPr>
              <a:spLocks noChangeShapeType="1"/>
            </p:cNvSpPr>
            <p:nvPr/>
          </p:nvSpPr>
          <p:spPr bwMode="auto">
            <a:xfrm>
              <a:off x="1156" y="1706"/>
              <a:ext cx="3493"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68967" name="Line 7">
              <a:extLst>
                <a:ext uri="{FF2B5EF4-FFF2-40B4-BE49-F238E27FC236}">
                  <a16:creationId xmlns:a16="http://schemas.microsoft.com/office/drawing/2014/main" id="{3065BEEE-F6E3-4D48-A744-A22CC642AA46}"/>
                </a:ext>
              </a:extLst>
            </p:cNvPr>
            <p:cNvSpPr>
              <a:spLocks noChangeShapeType="1"/>
            </p:cNvSpPr>
            <p:nvPr/>
          </p:nvSpPr>
          <p:spPr bwMode="auto">
            <a:xfrm>
              <a:off x="1156" y="3385"/>
              <a:ext cx="3493"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2" name="灯片编号占位符 1">
            <a:extLst>
              <a:ext uri="{FF2B5EF4-FFF2-40B4-BE49-F238E27FC236}">
                <a16:creationId xmlns:a16="http://schemas.microsoft.com/office/drawing/2014/main" id="{1A5F820E-9AD4-4197-899D-6EBC489132FD}"/>
              </a:ext>
            </a:extLst>
          </p:cNvPr>
          <p:cNvSpPr>
            <a:spLocks noGrp="1"/>
          </p:cNvSpPr>
          <p:nvPr>
            <p:ph type="sldNum" sz="quarter" idx="4"/>
          </p:nvPr>
        </p:nvSpPr>
        <p:spPr/>
        <p:txBody>
          <a:bodyPr/>
          <a:lstStyle/>
          <a:p>
            <a:pPr>
              <a:defRPr/>
            </a:pPr>
            <a:fld id="{47650FDF-55A6-48C1-B389-FC790182308D}" type="slidenum">
              <a:rPr lang="zh-CN" altLang="en-US" smtClean="0"/>
              <a:pPr>
                <a:defRPr/>
              </a:pPr>
              <a:t>43</a:t>
            </a:fld>
            <a:endParaRPr lang="zh-CN" altLang="en-US"/>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Text Box 2">
            <a:extLst>
              <a:ext uri="{FF2B5EF4-FFF2-40B4-BE49-F238E27FC236}">
                <a16:creationId xmlns:a16="http://schemas.microsoft.com/office/drawing/2014/main" id="{D236989F-DB52-4F78-B09C-0E9FA2EA1F46}"/>
              </a:ext>
            </a:extLst>
          </p:cNvPr>
          <p:cNvSpPr txBox="1">
            <a:spLocks noChangeArrowheads="1"/>
          </p:cNvSpPr>
          <p:nvPr/>
        </p:nvSpPr>
        <p:spPr bwMode="auto">
          <a:xfrm>
            <a:off x="500062" y="1143000"/>
            <a:ext cx="450398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defPPr>
              <a:defRPr lang="en-US"/>
            </a:defPPr>
            <a:lvl1pPr eaLnBrk="1" hangingPunct="1">
              <a:buClrTx/>
              <a:buFontTx/>
              <a:buNone/>
              <a:defRPr sz="3200" b="1">
                <a:solidFill>
                  <a:srgbClr val="660066"/>
                </a:solidFill>
                <a:latin typeface="Times New Roman" panose="02020603050405020304" pitchFamily="18" charset="0"/>
                <a:ea typeface="微软雅黑" panose="020B0503020204020204" pitchFamily="34" charset="-122"/>
                <a:cs typeface="Times New Roman" panose="02020603050405020304"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r>
              <a:rPr lang="en-US" altLang="zh-CN" dirty="0"/>
              <a:t>5. </a:t>
            </a:r>
            <a:r>
              <a:rPr lang="zh-CN" altLang="en-US" dirty="0"/>
              <a:t>摆动性</a:t>
            </a:r>
            <a:r>
              <a:rPr lang="en-US" altLang="zh-CN" dirty="0"/>
              <a:t>(wobble)</a:t>
            </a:r>
          </a:p>
        </p:txBody>
      </p:sp>
      <p:sp>
        <p:nvSpPr>
          <p:cNvPr id="169987" name="Text Box 3">
            <a:extLst>
              <a:ext uri="{FF2B5EF4-FFF2-40B4-BE49-F238E27FC236}">
                <a16:creationId xmlns:a16="http://schemas.microsoft.com/office/drawing/2014/main" id="{E723CBD1-C8F9-439A-9079-783BBBB3823D}"/>
              </a:ext>
            </a:extLst>
          </p:cNvPr>
          <p:cNvSpPr txBox="1">
            <a:spLocks noChangeArrowheads="1"/>
          </p:cNvSpPr>
          <p:nvPr/>
        </p:nvSpPr>
        <p:spPr bwMode="auto">
          <a:xfrm>
            <a:off x="899591" y="1748058"/>
            <a:ext cx="7344817" cy="1847685"/>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342900" indent="622300" eaLnBrk="1" hangingPunct="1">
              <a:lnSpc>
                <a:spcPct val="140000"/>
              </a:lnSpc>
              <a:buClrTx/>
              <a:buFontTx/>
              <a:buNone/>
              <a:defRPr lang="zh-CN" altLang="en-US" sz="2800" b="1" dirty="0">
                <a:solidFill>
                  <a:schemeClr val="tx1"/>
                </a:solidFill>
                <a:effectLst/>
                <a:latin typeface="Times New Roman" panose="02020603050405020304" pitchFamily="18" charset="0"/>
                <a:ea typeface="微软雅黑" panose="020B0503020204020204" pitchFamily="34" charset="-122"/>
                <a:cs typeface="Times New Roman" panose="02020603050405020304" pitchFamily="18" charset="0"/>
              </a:defRPr>
            </a:lvl1pPr>
            <a:lvl2pPr marL="742950" indent="-285750">
              <a:spcBef>
                <a:spcPct val="20000"/>
              </a:spcBef>
              <a:buClr>
                <a:schemeClr val="accent1"/>
              </a:buClr>
              <a:buFont typeface="Wingdings" panose="05000000000000000000" pitchFamily="2" charset="2"/>
              <a:buChar char="n"/>
              <a:defRPr lang="zh-CN" altLang="en-US" sz="2400" b="1" dirty="0">
                <a:solidFill>
                  <a:srgbClr val="852F74"/>
                </a:solidFill>
                <a:effectLst>
                  <a:outerShdw blurRad="38100" dist="38100" dir="2700000" algn="tl">
                    <a:srgbClr val="C0C0C0"/>
                  </a:outerShdw>
                </a:effectLst>
                <a:latin typeface="+mn-lt"/>
                <a:ea typeface="+mn-ea"/>
                <a:cs typeface="+mn-cs"/>
              </a:defRPr>
            </a:lvl2pPr>
            <a:lvl3pPr marL="1143000" indent="-228600">
              <a:spcBef>
                <a:spcPct val="20000"/>
              </a:spcBef>
              <a:buClr>
                <a:schemeClr val="accent1"/>
              </a:buClr>
              <a:buFont typeface="Wingdings" panose="05000000000000000000" pitchFamily="2" charset="2"/>
              <a:buChar char="n"/>
              <a:defRPr lang="zh-CN" altLang="en-US" sz="2400" b="1" dirty="0">
                <a:solidFill>
                  <a:srgbClr val="852F74"/>
                </a:solidFill>
                <a:effectLst>
                  <a:outerShdw blurRad="38100" dist="38100" dir="2700000" algn="tl">
                    <a:srgbClr val="C0C0C0"/>
                  </a:outerShdw>
                </a:effectLst>
                <a:latin typeface="+mn-lt"/>
                <a:ea typeface="+mn-ea"/>
                <a:cs typeface="+mn-cs"/>
              </a:defRPr>
            </a:lvl3pPr>
            <a:lvl4pPr marL="1600200" indent="-228600">
              <a:spcBef>
                <a:spcPct val="20000"/>
              </a:spcBef>
              <a:buClr>
                <a:schemeClr val="accent1"/>
              </a:buClr>
              <a:buFont typeface="Wingdings" panose="05000000000000000000" pitchFamily="2" charset="2"/>
              <a:buChar char="n"/>
              <a:defRPr lang="zh-CN" altLang="en-US" sz="2400" b="1" dirty="0">
                <a:solidFill>
                  <a:srgbClr val="852F74"/>
                </a:solidFill>
                <a:effectLst>
                  <a:outerShdw blurRad="38100" dist="38100" dir="2700000" algn="tl">
                    <a:srgbClr val="C0C0C0"/>
                  </a:outerShdw>
                </a:effectLst>
                <a:latin typeface="+mn-lt"/>
                <a:ea typeface="+mn-ea"/>
                <a:cs typeface="+mn-cs"/>
              </a:defRPr>
            </a:lvl4pPr>
            <a:lvl5pPr marL="2057400" indent="-228600">
              <a:spcBef>
                <a:spcPct val="20000"/>
              </a:spcBef>
              <a:buClr>
                <a:schemeClr val="accent1"/>
              </a:buClr>
              <a:buFont typeface="Wingdings" panose="05000000000000000000" pitchFamily="2" charset="2"/>
              <a:buChar char="n"/>
              <a:defRPr lang="en-US" altLang="ko-KR" sz="2400" b="1" dirty="0">
                <a:solidFill>
                  <a:srgbClr val="852F74"/>
                </a:solidFill>
                <a:effectLst>
                  <a:outerShdw blurRad="38100" dist="38100" dir="2700000" algn="tl">
                    <a:srgbClr val="C0C0C0"/>
                  </a:outerShdw>
                </a:effectLst>
                <a:latin typeface="+mn-lt"/>
                <a:ea typeface="Gungsuh" pitchFamily="18" charset="-127"/>
                <a:cs typeface="+mn-cs"/>
              </a:defRPr>
            </a:lvl5pPr>
            <a:lvl6pPr marL="2514600" indent="-228600" fontAlgn="base">
              <a:spcBef>
                <a:spcPct val="20000"/>
              </a:spcBef>
              <a:spcAft>
                <a:spcPct val="0"/>
              </a:spcAft>
              <a:buClr>
                <a:schemeClr val="accent1"/>
              </a:buClr>
              <a:buFont typeface="Wingdings" pitchFamily="2" charset="2"/>
              <a:buChar char="n"/>
              <a:defRPr sz="2000">
                <a:effectLst>
                  <a:outerShdw blurRad="38100" dist="38100" dir="2700000" algn="tl">
                    <a:srgbClr val="C0C0C0"/>
                  </a:outerShdw>
                </a:effectLst>
                <a:latin typeface="+mn-lt"/>
                <a:ea typeface="+mn-ea"/>
              </a:defRPr>
            </a:lvl6pPr>
            <a:lvl7pPr marL="2971800" indent="-228600" fontAlgn="base">
              <a:spcBef>
                <a:spcPct val="20000"/>
              </a:spcBef>
              <a:spcAft>
                <a:spcPct val="0"/>
              </a:spcAft>
              <a:buClr>
                <a:schemeClr val="accent1"/>
              </a:buClr>
              <a:buFont typeface="Wingdings" pitchFamily="2" charset="2"/>
              <a:buChar char="n"/>
              <a:defRPr sz="2000">
                <a:effectLst>
                  <a:outerShdw blurRad="38100" dist="38100" dir="2700000" algn="tl">
                    <a:srgbClr val="C0C0C0"/>
                  </a:outerShdw>
                </a:effectLst>
                <a:latin typeface="+mn-lt"/>
                <a:ea typeface="+mn-ea"/>
              </a:defRPr>
            </a:lvl7pPr>
            <a:lvl8pPr marL="3429000" indent="-228600" fontAlgn="base">
              <a:spcBef>
                <a:spcPct val="20000"/>
              </a:spcBef>
              <a:spcAft>
                <a:spcPct val="0"/>
              </a:spcAft>
              <a:buClr>
                <a:schemeClr val="accent1"/>
              </a:buClr>
              <a:buFont typeface="Wingdings" pitchFamily="2" charset="2"/>
              <a:buChar char="n"/>
              <a:defRPr sz="2000">
                <a:effectLst>
                  <a:outerShdw blurRad="38100" dist="38100" dir="2700000" algn="tl">
                    <a:srgbClr val="C0C0C0"/>
                  </a:outerShdw>
                </a:effectLst>
                <a:latin typeface="+mn-lt"/>
                <a:ea typeface="+mn-ea"/>
              </a:defRPr>
            </a:lvl8pPr>
            <a:lvl9pPr marL="3886200" indent="-228600" fontAlgn="base">
              <a:spcBef>
                <a:spcPct val="20000"/>
              </a:spcBef>
              <a:spcAft>
                <a:spcPct val="0"/>
              </a:spcAft>
              <a:buClr>
                <a:schemeClr val="accent1"/>
              </a:buClr>
              <a:buFont typeface="Wingdings" pitchFamily="2" charset="2"/>
              <a:buChar char="n"/>
              <a:defRPr sz="2000">
                <a:effectLst>
                  <a:outerShdw blurRad="38100" dist="38100" dir="2700000" algn="tl">
                    <a:srgbClr val="C0C0C0"/>
                  </a:outerShdw>
                </a:effectLst>
                <a:latin typeface="+mn-lt"/>
                <a:ea typeface="+mn-ea"/>
              </a:defRPr>
            </a:lvl9pPr>
          </a:lstStyle>
          <a:p>
            <a:pPr marL="0"/>
            <a:r>
              <a:rPr lang="en-US" altLang="zh-CN" dirty="0"/>
              <a:t>  </a:t>
            </a:r>
            <a:r>
              <a:rPr lang="zh-CN" altLang="en-US" dirty="0"/>
              <a:t>反密码子与密码子之间的配对有时并不严格遵守常见的碱基配对规律，这种现象称为摆动配对</a:t>
            </a:r>
            <a:r>
              <a:rPr lang="en-US" altLang="zh-CN" dirty="0"/>
              <a:t>(wobble base pairing)</a:t>
            </a:r>
            <a:r>
              <a:rPr lang="zh-CN" altLang="en-US" dirty="0"/>
              <a:t>。 </a:t>
            </a:r>
          </a:p>
        </p:txBody>
      </p:sp>
      <p:graphicFrame>
        <p:nvGraphicFramePr>
          <p:cNvPr id="22532" name="Group 4">
            <a:extLst>
              <a:ext uri="{FF2B5EF4-FFF2-40B4-BE49-F238E27FC236}">
                <a16:creationId xmlns:a16="http://schemas.microsoft.com/office/drawing/2014/main" id="{30764726-32DB-43AA-8A6B-980B05425721}"/>
              </a:ext>
            </a:extLst>
          </p:cNvPr>
          <p:cNvGraphicFramePr>
            <a:graphicFrameLocks noGrp="1"/>
          </p:cNvGraphicFramePr>
          <p:nvPr>
            <p:extLst>
              <p:ext uri="{D42A27DB-BD31-4B8C-83A1-F6EECF244321}">
                <p14:modId xmlns:p14="http://schemas.microsoft.com/office/powerpoint/2010/main" val="1959511350"/>
              </p:ext>
            </p:extLst>
          </p:nvPr>
        </p:nvGraphicFramePr>
        <p:xfrm>
          <a:off x="535830" y="4077072"/>
          <a:ext cx="7920037" cy="1800226"/>
        </p:xfrm>
        <a:graphic>
          <a:graphicData uri="http://schemas.openxmlformats.org/drawingml/2006/table">
            <a:tbl>
              <a:tblPr/>
              <a:tblGrid>
                <a:gridCol w="2830512">
                  <a:extLst>
                    <a:ext uri="{9D8B030D-6E8A-4147-A177-3AD203B41FA5}">
                      <a16:colId xmlns:a16="http://schemas.microsoft.com/office/drawing/2014/main" val="20000"/>
                    </a:ext>
                  </a:extLst>
                </a:gridCol>
                <a:gridCol w="1638300">
                  <a:extLst>
                    <a:ext uri="{9D8B030D-6E8A-4147-A177-3AD203B41FA5}">
                      <a16:colId xmlns:a16="http://schemas.microsoft.com/office/drawing/2014/main" val="20001"/>
                    </a:ext>
                  </a:extLst>
                </a:gridCol>
                <a:gridCol w="1014413">
                  <a:extLst>
                    <a:ext uri="{9D8B030D-6E8A-4147-A177-3AD203B41FA5}">
                      <a16:colId xmlns:a16="http://schemas.microsoft.com/office/drawing/2014/main" val="20002"/>
                    </a:ext>
                  </a:extLst>
                </a:gridCol>
                <a:gridCol w="1014412">
                  <a:extLst>
                    <a:ext uri="{9D8B030D-6E8A-4147-A177-3AD203B41FA5}">
                      <a16:colId xmlns:a16="http://schemas.microsoft.com/office/drawing/2014/main" val="20003"/>
                    </a:ext>
                  </a:extLst>
                </a:gridCol>
                <a:gridCol w="611188">
                  <a:extLst>
                    <a:ext uri="{9D8B030D-6E8A-4147-A177-3AD203B41FA5}">
                      <a16:colId xmlns:a16="http://schemas.microsoft.com/office/drawing/2014/main" val="20004"/>
                    </a:ext>
                  </a:extLst>
                </a:gridCol>
                <a:gridCol w="811212">
                  <a:extLst>
                    <a:ext uri="{9D8B030D-6E8A-4147-A177-3AD203B41FA5}">
                      <a16:colId xmlns:a16="http://schemas.microsoft.com/office/drawing/2014/main" val="20005"/>
                    </a:ext>
                  </a:extLst>
                </a:gridCol>
              </a:tblGrid>
              <a:tr h="900113">
                <a:tc>
                  <a:txBody>
                    <a:bodyPr/>
                    <a:lstStyle>
                      <a:lvl1pPr marL="342900" indent="-34290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defRPr>
                      </a:lvl1pPr>
                      <a:lvl2pPr marL="742950" indent="-28575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defRPr>
                      </a:lvl2pPr>
                      <a:lvl3pPr marL="1143000" indent="-22860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defRPr>
                      </a:lvl3pPr>
                      <a:lvl4pPr marL="1600200" indent="-22860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defRPr>
                      </a:lvl4pPr>
                      <a:lvl5pPr marL="2057400" indent="-22860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CN" sz="2400" b="1" i="0" u="none" strike="noStrike" cap="none" normalizeH="0" baseline="0" dirty="0">
                          <a:ln>
                            <a:noFill/>
                          </a:ln>
                          <a:solidFill>
                            <a:srgbClr val="000099"/>
                          </a:solidFill>
                          <a:effectLst/>
                          <a:latin typeface="Times New Roman" panose="02020603050405020304" pitchFamily="18" charset="0"/>
                          <a:ea typeface="微软雅黑" panose="020B0503020204020204" pitchFamily="34" charset="-122"/>
                          <a:cs typeface="Times New Roman" panose="02020603050405020304" pitchFamily="18" charset="0"/>
                        </a:rPr>
                        <a:t>tRNA</a:t>
                      </a:r>
                      <a:r>
                        <a:rPr kumimoji="0" lang="zh-CN" altLang="en-US" sz="2400" b="1" i="0" u="none" strike="noStrike" cap="none" normalizeH="0" baseline="0" dirty="0">
                          <a:ln>
                            <a:noFill/>
                          </a:ln>
                          <a:solidFill>
                            <a:srgbClr val="000099"/>
                          </a:solidFill>
                          <a:effectLst/>
                          <a:latin typeface="Times New Roman" panose="02020603050405020304" pitchFamily="18" charset="0"/>
                          <a:ea typeface="微软雅黑" panose="020B0503020204020204" pitchFamily="34" charset="-122"/>
                          <a:cs typeface="Times New Roman" panose="02020603050405020304" pitchFamily="18" charset="0"/>
                        </a:rPr>
                        <a:t>反密码子</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CN" altLang="en-US" sz="2400" b="1" i="0" u="none" strike="noStrike" cap="none" normalizeH="0" baseline="0" dirty="0">
                          <a:ln>
                            <a:noFill/>
                          </a:ln>
                          <a:solidFill>
                            <a:srgbClr val="000099"/>
                          </a:solidFill>
                          <a:effectLst/>
                          <a:latin typeface="Times New Roman" panose="02020603050405020304" pitchFamily="18" charset="0"/>
                          <a:ea typeface="微软雅黑" panose="020B0503020204020204" pitchFamily="34" charset="-122"/>
                          <a:cs typeface="Times New Roman" panose="02020603050405020304" pitchFamily="18" charset="0"/>
                        </a:rPr>
                        <a:t>第</a:t>
                      </a:r>
                      <a:r>
                        <a:rPr kumimoji="0" lang="en-US" altLang="zh-CN" sz="2400" b="1" i="0" u="none" strike="noStrike" cap="none" normalizeH="0" baseline="0" dirty="0">
                          <a:ln>
                            <a:noFill/>
                          </a:ln>
                          <a:solidFill>
                            <a:srgbClr val="000099"/>
                          </a:solidFill>
                          <a:effectLst/>
                          <a:latin typeface="Times New Roman" panose="02020603050405020304" pitchFamily="18" charset="0"/>
                          <a:ea typeface="微软雅黑" panose="020B0503020204020204" pitchFamily="34" charset="-122"/>
                          <a:cs typeface="Times New Roman" panose="02020603050405020304" pitchFamily="18" charset="0"/>
                        </a:rPr>
                        <a:t>1</a:t>
                      </a:r>
                      <a:r>
                        <a:rPr kumimoji="0" lang="zh-CN" altLang="en-US" sz="2400" b="1" i="0" u="none" strike="noStrike" cap="none" normalizeH="0" baseline="0" dirty="0">
                          <a:ln>
                            <a:noFill/>
                          </a:ln>
                          <a:solidFill>
                            <a:srgbClr val="000099"/>
                          </a:solidFill>
                          <a:effectLst/>
                          <a:latin typeface="Times New Roman" panose="02020603050405020304" pitchFamily="18" charset="0"/>
                          <a:ea typeface="微软雅黑" panose="020B0503020204020204" pitchFamily="34" charset="-122"/>
                          <a:cs typeface="Times New Roman" panose="02020603050405020304" pitchFamily="18" charset="0"/>
                        </a:rPr>
                        <a:t>位碱基</a:t>
                      </a:r>
                    </a:p>
                  </a:txBody>
                  <a:tcPr marL="92075" marR="92075" marT="46038" marB="46038"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defRPr>
                      </a:lvl1pPr>
                      <a:lvl2pPr marL="742950" indent="-28575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defRPr>
                      </a:lvl2pPr>
                      <a:lvl3pPr marL="1143000" indent="-22860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defRPr>
                      </a:lvl3pPr>
                      <a:lvl4pPr marL="1600200" indent="-22860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defRPr>
                      </a:lvl4pPr>
                      <a:lvl5pPr marL="2057400" indent="-22860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CN" sz="2400" b="1" i="0" u="none" strike="noStrike" cap="none" normalizeH="0" baseline="0">
                          <a:ln>
                            <a:noFill/>
                          </a:ln>
                          <a:solidFill>
                            <a:srgbClr val="000099"/>
                          </a:solidFill>
                          <a:effectLst/>
                          <a:latin typeface="Times New Roman" panose="02020603050405020304" pitchFamily="18" charset="0"/>
                          <a:ea typeface="微软雅黑" panose="020B0503020204020204" pitchFamily="34" charset="-122"/>
                          <a:cs typeface="Times New Roman" panose="02020603050405020304" pitchFamily="18" charset="0"/>
                        </a:rPr>
                        <a:t>I</a:t>
                      </a:r>
                    </a:p>
                  </a:txBody>
                  <a:tcPr marL="92075" marR="92075" marT="46038" marB="4603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defRPr>
                      </a:lvl1pPr>
                      <a:lvl2pPr marL="742950" indent="-28575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defRPr>
                      </a:lvl2pPr>
                      <a:lvl3pPr marL="1143000" indent="-22860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defRPr>
                      </a:lvl3pPr>
                      <a:lvl4pPr marL="1600200" indent="-22860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defRPr>
                      </a:lvl4pPr>
                      <a:lvl5pPr marL="2057400" indent="-22860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CN" sz="2400" b="1" i="0" u="none" strike="noStrike" cap="none" normalizeH="0" baseline="0">
                          <a:ln>
                            <a:noFill/>
                          </a:ln>
                          <a:solidFill>
                            <a:srgbClr val="000099"/>
                          </a:solidFill>
                          <a:effectLst/>
                          <a:latin typeface="Times New Roman" panose="02020603050405020304" pitchFamily="18" charset="0"/>
                          <a:ea typeface="微软雅黑" panose="020B0503020204020204" pitchFamily="34" charset="-122"/>
                          <a:cs typeface="Times New Roman" panose="02020603050405020304" pitchFamily="18" charset="0"/>
                        </a:rPr>
                        <a:t>U</a:t>
                      </a:r>
                    </a:p>
                  </a:txBody>
                  <a:tcPr marL="92075" marR="92075" marT="46038" marB="4603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defRPr>
                      </a:lvl1pPr>
                      <a:lvl2pPr marL="742950" indent="-28575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defRPr>
                      </a:lvl2pPr>
                      <a:lvl3pPr marL="1143000" indent="-22860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defRPr>
                      </a:lvl3pPr>
                      <a:lvl4pPr marL="1600200" indent="-22860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defRPr>
                      </a:lvl4pPr>
                      <a:lvl5pPr marL="2057400" indent="-22860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CN" sz="2400" b="1" i="0" u="none" strike="noStrike" cap="none" normalizeH="0" baseline="0">
                          <a:ln>
                            <a:noFill/>
                          </a:ln>
                          <a:solidFill>
                            <a:srgbClr val="000099"/>
                          </a:solidFill>
                          <a:effectLst/>
                          <a:latin typeface="Times New Roman" panose="02020603050405020304" pitchFamily="18" charset="0"/>
                          <a:ea typeface="微软雅黑" panose="020B0503020204020204" pitchFamily="34" charset="-122"/>
                          <a:cs typeface="Times New Roman" panose="02020603050405020304" pitchFamily="18" charset="0"/>
                        </a:rPr>
                        <a:t>G</a:t>
                      </a:r>
                    </a:p>
                  </a:txBody>
                  <a:tcPr marL="92075" marR="92075" marT="46038" marB="4603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defRPr>
                      </a:lvl1pPr>
                      <a:lvl2pPr marL="742950" indent="-28575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defRPr>
                      </a:lvl2pPr>
                      <a:lvl3pPr marL="1143000" indent="-22860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defRPr>
                      </a:lvl3pPr>
                      <a:lvl4pPr marL="1600200" indent="-22860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defRPr>
                      </a:lvl4pPr>
                      <a:lvl5pPr marL="2057400" indent="-22860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CN" sz="2400" b="1" i="0" u="none" strike="noStrike" cap="none" normalizeH="0" baseline="0">
                          <a:ln>
                            <a:noFill/>
                          </a:ln>
                          <a:solidFill>
                            <a:srgbClr val="000099"/>
                          </a:solidFill>
                          <a:effectLst/>
                          <a:latin typeface="Times New Roman" panose="02020603050405020304" pitchFamily="18" charset="0"/>
                          <a:ea typeface="微软雅黑" panose="020B0503020204020204" pitchFamily="34" charset="-122"/>
                          <a:cs typeface="Times New Roman" panose="02020603050405020304" pitchFamily="18" charset="0"/>
                        </a:rPr>
                        <a:t>A</a:t>
                      </a:r>
                    </a:p>
                  </a:txBody>
                  <a:tcPr marL="92075" marR="92075" marT="46038" marB="4603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defRPr>
                      </a:lvl1pPr>
                      <a:lvl2pPr marL="742950" indent="-28575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defRPr>
                      </a:lvl2pPr>
                      <a:lvl3pPr marL="1143000" indent="-22860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defRPr>
                      </a:lvl3pPr>
                      <a:lvl4pPr marL="1600200" indent="-22860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defRPr>
                      </a:lvl4pPr>
                      <a:lvl5pPr marL="2057400" indent="-22860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CN" sz="2400" b="1" i="0" u="none" strike="noStrike" cap="none" normalizeH="0" baseline="0">
                          <a:ln>
                            <a:noFill/>
                          </a:ln>
                          <a:solidFill>
                            <a:srgbClr val="000099"/>
                          </a:solidFill>
                          <a:effectLst/>
                          <a:latin typeface="Times New Roman" panose="02020603050405020304" pitchFamily="18" charset="0"/>
                          <a:ea typeface="微软雅黑" panose="020B0503020204020204" pitchFamily="34" charset="-122"/>
                          <a:cs typeface="Times New Roman" panose="02020603050405020304" pitchFamily="18" charset="0"/>
                        </a:rPr>
                        <a:t>C</a:t>
                      </a:r>
                    </a:p>
                  </a:txBody>
                  <a:tcPr marL="92075" marR="92075" marT="46038" marB="46038" anchor="ct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900113">
                <a:tc>
                  <a:txBody>
                    <a:bodyPr/>
                    <a:lstStyle>
                      <a:lvl1pPr marL="342900" indent="-34290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defRPr>
                      </a:lvl1pPr>
                      <a:lvl2pPr marL="742950" indent="-28575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defRPr>
                      </a:lvl2pPr>
                      <a:lvl3pPr marL="1143000" indent="-22860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defRPr>
                      </a:lvl3pPr>
                      <a:lvl4pPr marL="1600200" indent="-22860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defRPr>
                      </a:lvl4pPr>
                      <a:lvl5pPr marL="2057400" indent="-22860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CN" sz="2400" b="1" i="0" u="none" strike="noStrike" cap="none" normalizeH="0" baseline="0">
                          <a:ln>
                            <a:noFill/>
                          </a:ln>
                          <a:solidFill>
                            <a:srgbClr val="000099"/>
                          </a:solidFill>
                          <a:effectLst/>
                          <a:latin typeface="Times New Roman" panose="02020603050405020304" pitchFamily="18" charset="0"/>
                          <a:ea typeface="微软雅黑" panose="020B0503020204020204" pitchFamily="34" charset="-122"/>
                          <a:cs typeface="Times New Roman" panose="02020603050405020304" pitchFamily="18" charset="0"/>
                        </a:rPr>
                        <a:t>mRNA</a:t>
                      </a:r>
                      <a:r>
                        <a:rPr kumimoji="0" lang="zh-CN" altLang="en-US" sz="2400" b="1" i="0" u="none" strike="noStrike" cap="none" normalizeH="0" baseline="0">
                          <a:ln>
                            <a:noFill/>
                          </a:ln>
                          <a:solidFill>
                            <a:srgbClr val="000099"/>
                          </a:solidFill>
                          <a:effectLst/>
                          <a:latin typeface="Times New Roman" panose="02020603050405020304" pitchFamily="18" charset="0"/>
                          <a:ea typeface="微软雅黑" panose="020B0503020204020204" pitchFamily="34" charset="-122"/>
                          <a:cs typeface="Times New Roman" panose="02020603050405020304" pitchFamily="18" charset="0"/>
                        </a:rPr>
                        <a:t>密码子</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CN" altLang="en-US" sz="2400" b="1" i="0" u="none" strike="noStrike" cap="none" normalizeH="0" baseline="0">
                          <a:ln>
                            <a:noFill/>
                          </a:ln>
                          <a:solidFill>
                            <a:srgbClr val="000099"/>
                          </a:solidFill>
                          <a:effectLst/>
                          <a:latin typeface="Times New Roman" panose="02020603050405020304" pitchFamily="18" charset="0"/>
                          <a:ea typeface="微软雅黑" panose="020B0503020204020204" pitchFamily="34" charset="-122"/>
                          <a:cs typeface="Times New Roman" panose="02020603050405020304" pitchFamily="18" charset="0"/>
                        </a:rPr>
                        <a:t>第</a:t>
                      </a:r>
                      <a:r>
                        <a:rPr kumimoji="0" lang="en-US" altLang="zh-CN" sz="2400" b="1" i="0" u="none" strike="noStrike" cap="none" normalizeH="0" baseline="0">
                          <a:ln>
                            <a:noFill/>
                          </a:ln>
                          <a:solidFill>
                            <a:srgbClr val="000099"/>
                          </a:solidFill>
                          <a:effectLst/>
                          <a:latin typeface="Times New Roman" panose="02020603050405020304" pitchFamily="18" charset="0"/>
                          <a:ea typeface="微软雅黑" panose="020B0503020204020204" pitchFamily="34" charset="-122"/>
                          <a:cs typeface="Times New Roman" panose="02020603050405020304" pitchFamily="18" charset="0"/>
                        </a:rPr>
                        <a:t>3</a:t>
                      </a:r>
                      <a:r>
                        <a:rPr kumimoji="0" lang="zh-CN" altLang="en-US" sz="2400" b="1" i="0" u="none" strike="noStrike" cap="none" normalizeH="0" baseline="0">
                          <a:ln>
                            <a:noFill/>
                          </a:ln>
                          <a:solidFill>
                            <a:srgbClr val="000099"/>
                          </a:solidFill>
                          <a:effectLst/>
                          <a:latin typeface="Times New Roman" panose="02020603050405020304" pitchFamily="18" charset="0"/>
                          <a:ea typeface="微软雅黑" panose="020B0503020204020204" pitchFamily="34" charset="-122"/>
                          <a:cs typeface="Times New Roman" panose="02020603050405020304" pitchFamily="18" charset="0"/>
                        </a:rPr>
                        <a:t>位碱基</a:t>
                      </a:r>
                    </a:p>
                  </a:txBody>
                  <a:tcPr marL="92075" marR="92075" marT="46038" marB="46038"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defRPr>
                      </a:lvl1pPr>
                      <a:lvl2pPr marL="742950" indent="-28575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defRPr>
                      </a:lvl2pPr>
                      <a:lvl3pPr marL="1143000" indent="-22860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defRPr>
                      </a:lvl3pPr>
                      <a:lvl4pPr marL="1600200" indent="-22860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defRPr>
                      </a:lvl4pPr>
                      <a:lvl5pPr marL="2057400" indent="-22860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CN" sz="2400" b="1" i="0" u="none" strike="noStrike" cap="none" normalizeH="0" baseline="0">
                          <a:ln>
                            <a:noFill/>
                          </a:ln>
                          <a:solidFill>
                            <a:srgbClr val="000099"/>
                          </a:solidFill>
                          <a:effectLst/>
                          <a:latin typeface="Times New Roman" panose="02020603050405020304" pitchFamily="18" charset="0"/>
                          <a:ea typeface="微软雅黑" panose="020B0503020204020204" pitchFamily="34" charset="-122"/>
                          <a:cs typeface="Times New Roman" panose="02020603050405020304" pitchFamily="18" charset="0"/>
                        </a:rPr>
                        <a:t>U, C, A</a:t>
                      </a:r>
                    </a:p>
                  </a:txBody>
                  <a:tcPr marL="92075" marR="92075" marT="46038" marB="4603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defRPr>
                      </a:lvl1pPr>
                      <a:lvl2pPr marL="742950" indent="-28575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defRPr>
                      </a:lvl2pPr>
                      <a:lvl3pPr marL="1143000" indent="-22860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defRPr>
                      </a:lvl3pPr>
                      <a:lvl4pPr marL="1600200" indent="-22860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defRPr>
                      </a:lvl4pPr>
                      <a:lvl5pPr marL="2057400" indent="-22860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CN" sz="2400" b="1" i="0" u="none" strike="noStrike" cap="none" normalizeH="0" baseline="0">
                          <a:ln>
                            <a:noFill/>
                          </a:ln>
                          <a:solidFill>
                            <a:srgbClr val="000099"/>
                          </a:solidFill>
                          <a:effectLst/>
                          <a:latin typeface="Times New Roman" panose="02020603050405020304" pitchFamily="18" charset="0"/>
                          <a:ea typeface="微软雅黑" panose="020B0503020204020204" pitchFamily="34" charset="-122"/>
                          <a:cs typeface="Times New Roman" panose="02020603050405020304" pitchFamily="18" charset="0"/>
                        </a:rPr>
                        <a:t>A, G</a:t>
                      </a:r>
                    </a:p>
                  </a:txBody>
                  <a:tcPr marL="92075" marR="92075" marT="46038" marB="4603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defRPr>
                      </a:lvl1pPr>
                      <a:lvl2pPr marL="742950" indent="-28575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defRPr>
                      </a:lvl2pPr>
                      <a:lvl3pPr marL="1143000" indent="-22860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defRPr>
                      </a:lvl3pPr>
                      <a:lvl4pPr marL="1600200" indent="-22860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defRPr>
                      </a:lvl4pPr>
                      <a:lvl5pPr marL="2057400" indent="-22860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CN" sz="2400" b="1" i="0" u="none" strike="noStrike" cap="none" normalizeH="0" baseline="0">
                          <a:ln>
                            <a:noFill/>
                          </a:ln>
                          <a:solidFill>
                            <a:srgbClr val="000099"/>
                          </a:solidFill>
                          <a:effectLst/>
                          <a:latin typeface="Times New Roman" panose="02020603050405020304" pitchFamily="18" charset="0"/>
                          <a:ea typeface="微软雅黑" panose="020B0503020204020204" pitchFamily="34" charset="-122"/>
                          <a:cs typeface="Times New Roman" panose="02020603050405020304" pitchFamily="18" charset="0"/>
                        </a:rPr>
                        <a:t>U, C</a:t>
                      </a:r>
                    </a:p>
                  </a:txBody>
                  <a:tcPr marL="92075" marR="92075" marT="46038" marB="4603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defRPr>
                      </a:lvl1pPr>
                      <a:lvl2pPr marL="742950" indent="-28575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defRPr>
                      </a:lvl2pPr>
                      <a:lvl3pPr marL="1143000" indent="-22860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defRPr>
                      </a:lvl3pPr>
                      <a:lvl4pPr marL="1600200" indent="-22860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defRPr>
                      </a:lvl4pPr>
                      <a:lvl5pPr marL="2057400" indent="-22860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CN" sz="2400" b="1" i="0" u="none" strike="noStrike" cap="none" normalizeH="0" baseline="0">
                          <a:ln>
                            <a:noFill/>
                          </a:ln>
                          <a:solidFill>
                            <a:srgbClr val="000099"/>
                          </a:solidFill>
                          <a:effectLst/>
                          <a:latin typeface="Times New Roman" panose="02020603050405020304" pitchFamily="18" charset="0"/>
                          <a:ea typeface="微软雅黑" panose="020B0503020204020204" pitchFamily="34" charset="-122"/>
                          <a:cs typeface="Times New Roman" panose="02020603050405020304" pitchFamily="18" charset="0"/>
                        </a:rPr>
                        <a:t>U</a:t>
                      </a:r>
                    </a:p>
                  </a:txBody>
                  <a:tcPr marL="92075" marR="92075" marT="46038" marB="4603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defRPr>
                      </a:lvl1pPr>
                      <a:lvl2pPr marL="742950" indent="-28575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defRPr>
                      </a:lvl2pPr>
                      <a:lvl3pPr marL="1143000" indent="-22860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defRPr>
                      </a:lvl3pPr>
                      <a:lvl4pPr marL="1600200" indent="-22860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defRPr>
                      </a:lvl4pPr>
                      <a:lvl5pPr marL="2057400" indent="-228600" eaLnBrk="0" hangingPunct="0">
                        <a:spcBef>
                          <a:spcPct val="20000"/>
                        </a:spcBef>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defRPr sz="2000" b="1">
                          <a:solidFill>
                            <a:srgbClr val="852F74"/>
                          </a:solidFill>
                          <a:latin typeface="Constantia" panose="02030602050306030303" pitchFamily="18" charset="0"/>
                          <a:ea typeface="Gungsuh" panose="02030600000101010101" pitchFamily="18" charset="-127"/>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CN" sz="2400" b="1" i="0" u="none" strike="noStrike" cap="none" normalizeH="0" baseline="0" dirty="0">
                          <a:ln>
                            <a:noFill/>
                          </a:ln>
                          <a:solidFill>
                            <a:srgbClr val="000099"/>
                          </a:solidFill>
                          <a:effectLst/>
                          <a:latin typeface="Times New Roman" panose="02020603050405020304" pitchFamily="18" charset="0"/>
                          <a:ea typeface="微软雅黑" panose="020B0503020204020204" pitchFamily="34" charset="-122"/>
                          <a:cs typeface="Times New Roman" panose="02020603050405020304" pitchFamily="18" charset="0"/>
                        </a:rPr>
                        <a:t>G</a:t>
                      </a:r>
                    </a:p>
                  </a:txBody>
                  <a:tcPr marL="92075" marR="92075" marT="46038" marB="46038" anchor="ct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5" name="Text Box 2">
            <a:extLst>
              <a:ext uri="{FF2B5EF4-FFF2-40B4-BE49-F238E27FC236}">
                <a16:creationId xmlns:a16="http://schemas.microsoft.com/office/drawing/2014/main" id="{CF3C2AC0-D511-4326-B2A5-75224BB1B4EE}"/>
              </a:ext>
            </a:extLst>
          </p:cNvPr>
          <p:cNvSpPr txBox="1">
            <a:spLocks noChangeArrowheads="1"/>
          </p:cNvSpPr>
          <p:nvPr/>
        </p:nvSpPr>
        <p:spPr bwMode="auto">
          <a:xfrm>
            <a:off x="277631" y="89863"/>
            <a:ext cx="5113338" cy="825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defPPr>
              <a:defRPr lang="en-US"/>
            </a:defPPr>
            <a:lvl1pPr marL="355600" indent="-355600" eaLnBrk="1" hangingPunct="1">
              <a:lnSpc>
                <a:spcPct val="150000"/>
              </a:lnSpc>
              <a:buClrTx/>
              <a:buSzPct val="80000"/>
              <a:buFont typeface="Wingdings" panose="05000000000000000000" pitchFamily="2" charset="2"/>
              <a:buChar char="n"/>
              <a:defRPr sz="3600" b="1">
                <a:solidFill>
                  <a:schemeClr val="accent1"/>
                </a:solidFill>
                <a:latin typeface="Times New Roman" panose="02020603050405020304" pitchFamily="18" charset="0"/>
                <a:ea typeface="微软雅黑" panose="020B0503020204020204" pitchFamily="34" charset="-122"/>
                <a:cs typeface="Times New Roman" panose="02020603050405020304"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r>
              <a:rPr lang="zh-CN" altLang="en-US" dirty="0"/>
              <a:t>遗传密码的特点</a:t>
            </a:r>
          </a:p>
        </p:txBody>
      </p:sp>
      <p:sp>
        <p:nvSpPr>
          <p:cNvPr id="2" name="灯片编号占位符 1">
            <a:extLst>
              <a:ext uri="{FF2B5EF4-FFF2-40B4-BE49-F238E27FC236}">
                <a16:creationId xmlns:a16="http://schemas.microsoft.com/office/drawing/2014/main" id="{F2BBE06E-9ABC-4CE8-BCF8-B34609E5050F}"/>
              </a:ext>
            </a:extLst>
          </p:cNvPr>
          <p:cNvSpPr>
            <a:spLocks noGrp="1"/>
          </p:cNvSpPr>
          <p:nvPr>
            <p:ph type="sldNum" sz="quarter" idx="4"/>
          </p:nvPr>
        </p:nvSpPr>
        <p:spPr/>
        <p:txBody>
          <a:bodyPr/>
          <a:lstStyle/>
          <a:p>
            <a:pPr>
              <a:defRPr/>
            </a:pPr>
            <a:fld id="{47650FDF-55A6-48C1-B389-FC790182308D}" type="slidenum">
              <a:rPr lang="zh-CN" altLang="en-US" smtClean="0"/>
              <a:pPr>
                <a:defRPr/>
              </a:pPr>
              <a:t>44</a:t>
            </a:fld>
            <a:endParaRPr lang="zh-CN" altLang="en-US"/>
          </a:p>
        </p:txBody>
      </p:sp>
      <p:sp>
        <p:nvSpPr>
          <p:cNvPr id="3" name="文本框 2">
            <a:extLst>
              <a:ext uri="{FF2B5EF4-FFF2-40B4-BE49-F238E27FC236}">
                <a16:creationId xmlns:a16="http://schemas.microsoft.com/office/drawing/2014/main" id="{B8290406-8831-2CF9-E3BE-A7DFA9B5282D}"/>
              </a:ext>
            </a:extLst>
          </p:cNvPr>
          <p:cNvSpPr txBox="1"/>
          <p:nvPr/>
        </p:nvSpPr>
        <p:spPr>
          <a:xfrm>
            <a:off x="3131840" y="3861048"/>
            <a:ext cx="2376264" cy="369332"/>
          </a:xfrm>
          <a:prstGeom prst="rect">
            <a:avLst/>
          </a:prstGeom>
          <a:noFill/>
        </p:spPr>
        <p:txBody>
          <a:bodyPr wrap="square" rtlCol="0">
            <a:spAutoFit/>
          </a:bodyPr>
          <a:lstStyle/>
          <a:p>
            <a:r>
              <a:rPr lang="zh-CN" altLang="en-US" dirty="0"/>
              <a:t>次黄嘌呤可识别三个</a:t>
            </a:r>
          </a:p>
        </p:txBody>
      </p:sp>
      <p:sp>
        <p:nvSpPr>
          <p:cNvPr id="4" name="文本框 3">
            <a:extLst>
              <a:ext uri="{FF2B5EF4-FFF2-40B4-BE49-F238E27FC236}">
                <a16:creationId xmlns:a16="http://schemas.microsoft.com/office/drawing/2014/main" id="{9A002D47-5F66-131F-F4E3-374C5909D1E9}"/>
              </a:ext>
            </a:extLst>
          </p:cNvPr>
          <p:cNvSpPr txBox="1"/>
          <p:nvPr/>
        </p:nvSpPr>
        <p:spPr>
          <a:xfrm>
            <a:off x="3635896" y="1196752"/>
            <a:ext cx="4176464" cy="646331"/>
          </a:xfrm>
          <a:prstGeom prst="rect">
            <a:avLst/>
          </a:prstGeom>
          <a:noFill/>
        </p:spPr>
        <p:txBody>
          <a:bodyPr wrap="square" rtlCol="0">
            <a:spAutoFit/>
          </a:bodyPr>
          <a:lstStyle/>
          <a:p>
            <a:r>
              <a:rPr lang="zh-CN" altLang="en-US" dirty="0"/>
              <a:t>只在反</a:t>
            </a:r>
            <a:r>
              <a:rPr lang="en-US" altLang="zh-CN" dirty="0"/>
              <a:t>1</a:t>
            </a:r>
            <a:r>
              <a:rPr lang="zh-CN" altLang="en-US" dirty="0"/>
              <a:t>和正</a:t>
            </a:r>
            <a:r>
              <a:rPr lang="en-US" altLang="zh-CN" dirty="0"/>
              <a:t>3</a:t>
            </a:r>
            <a:r>
              <a:rPr lang="zh-CN" altLang="en-US" dirty="0"/>
              <a:t>存在</a:t>
            </a:r>
            <a:endParaRPr lang="en-US" altLang="zh-CN" dirty="0"/>
          </a:p>
          <a:p>
            <a:r>
              <a:rPr lang="zh-CN" altLang="en-US" dirty="0"/>
              <a:t>简并性的存在可以解释此现象</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a:extLst>
              <a:ext uri="{FF2B5EF4-FFF2-40B4-BE49-F238E27FC236}">
                <a16:creationId xmlns:a16="http://schemas.microsoft.com/office/drawing/2014/main" id="{CB2586BF-F2C3-4426-9B7B-214D291F2185}"/>
              </a:ext>
            </a:extLst>
          </p:cNvPr>
          <p:cNvGrpSpPr/>
          <p:nvPr/>
        </p:nvGrpSpPr>
        <p:grpSpPr>
          <a:xfrm>
            <a:off x="2195513" y="333375"/>
            <a:ext cx="6048375" cy="5975350"/>
            <a:chOff x="2195513" y="333375"/>
            <a:chExt cx="6048375" cy="5975350"/>
          </a:xfrm>
        </p:grpSpPr>
        <p:pic>
          <p:nvPicPr>
            <p:cNvPr id="172034" name="Picture 2" descr="tRNA">
              <a:extLst>
                <a:ext uri="{FF2B5EF4-FFF2-40B4-BE49-F238E27FC236}">
                  <a16:creationId xmlns:a16="http://schemas.microsoft.com/office/drawing/2014/main" id="{FC29089D-27E3-4FE7-B6D5-51942CAC6E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513" y="333375"/>
              <a:ext cx="6048375" cy="597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组合 5">
              <a:extLst>
                <a:ext uri="{FF2B5EF4-FFF2-40B4-BE49-F238E27FC236}">
                  <a16:creationId xmlns:a16="http://schemas.microsoft.com/office/drawing/2014/main" id="{D6C6BA33-B9EC-4123-A9F6-E1EA1C62225B}"/>
                </a:ext>
              </a:extLst>
            </p:cNvPr>
            <p:cNvGrpSpPr/>
            <p:nvPr/>
          </p:nvGrpSpPr>
          <p:grpSpPr>
            <a:xfrm>
              <a:off x="4916201" y="5668140"/>
              <a:ext cx="1062324" cy="400110"/>
              <a:chOff x="4916201" y="5668140"/>
              <a:chExt cx="1062324" cy="400110"/>
            </a:xfrm>
          </p:grpSpPr>
          <p:sp>
            <p:nvSpPr>
              <p:cNvPr id="3" name="矩形 2">
                <a:extLst>
                  <a:ext uri="{FF2B5EF4-FFF2-40B4-BE49-F238E27FC236}">
                    <a16:creationId xmlns:a16="http://schemas.microsoft.com/office/drawing/2014/main" id="{0DFDFBB9-0294-4B6F-898A-62123C3683C4}"/>
                  </a:ext>
                </a:extLst>
              </p:cNvPr>
              <p:cNvSpPr/>
              <p:nvPr/>
            </p:nvSpPr>
            <p:spPr bwMode="auto">
              <a:xfrm>
                <a:off x="4934525" y="5683894"/>
                <a:ext cx="1044000" cy="360000"/>
              </a:xfrm>
              <a:prstGeom prst="rect">
                <a:avLst/>
              </a:prstGeom>
              <a:solidFill>
                <a:srgbClr val="D6FA6D"/>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spcBef>
                    <a:spcPct val="0"/>
                  </a:spcBef>
                  <a:spcAft>
                    <a:spcPct val="0"/>
                  </a:spcAft>
                  <a:buClrTx/>
                  <a:buSzTx/>
                  <a:buFontTx/>
                  <a:buNone/>
                  <a:tabLst/>
                </a:pPr>
                <a:endParaRPr kumimoji="0" lang="zh-CN" altLang="en-US" sz="2400" b="1" i="0" u="none" strike="noStrike" cap="none" normalizeH="0" baseline="0" dirty="0">
                  <a:ln>
                    <a:noFill/>
                  </a:ln>
                  <a:solidFill>
                    <a:schemeClr val="tx1"/>
                  </a:solidFill>
                  <a:effectLst/>
                  <a:latin typeface="Times New Roman" panose="02020603050405020304" pitchFamily="18" charset="0"/>
                  <a:ea typeface="HY견고딕" pitchFamily="18" charset="-127"/>
                  <a:cs typeface="Times New Roman" panose="02020603050405020304" pitchFamily="18" charset="0"/>
                </a:endParaRPr>
              </a:p>
            </p:txBody>
          </p:sp>
          <p:sp>
            <p:nvSpPr>
              <p:cNvPr id="4" name="矩形 3">
                <a:extLst>
                  <a:ext uri="{FF2B5EF4-FFF2-40B4-BE49-F238E27FC236}">
                    <a16:creationId xmlns:a16="http://schemas.microsoft.com/office/drawing/2014/main" id="{0EEBE972-BBDC-409B-8948-354065766829}"/>
                  </a:ext>
                </a:extLst>
              </p:cNvPr>
              <p:cNvSpPr/>
              <p:nvPr/>
            </p:nvSpPr>
            <p:spPr>
              <a:xfrm>
                <a:off x="4916201" y="5668140"/>
                <a:ext cx="984821" cy="400110"/>
              </a:xfrm>
              <a:prstGeom prst="rect">
                <a:avLst/>
              </a:prstGeom>
            </p:spPr>
            <p:txBody>
              <a:bodyPr wrap="none">
                <a:spAutoFit/>
              </a:bodyPr>
              <a:lstStyle/>
              <a:p>
                <a:pPr algn="ctr"/>
                <a:r>
                  <a:rPr lang="en-US" altLang="zh-CN" sz="2000" b="1" dirty="0">
                    <a:solidFill>
                      <a:schemeClr val="tx1"/>
                    </a:solidFill>
                    <a:latin typeface="Times New Roman" panose="02020603050405020304" pitchFamily="18" charset="0"/>
                    <a:ea typeface="HY견고딕" pitchFamily="18" charset="-127"/>
                    <a:cs typeface="Times New Roman" panose="02020603050405020304" pitchFamily="18" charset="0"/>
                  </a:rPr>
                  <a:t>A  U  C</a:t>
                </a:r>
                <a:endParaRPr lang="zh-CN" altLang="en-US" sz="2000" b="1" dirty="0">
                  <a:solidFill>
                    <a:schemeClr val="tx1"/>
                  </a:solidFill>
                  <a:latin typeface="Times New Roman" panose="02020603050405020304" pitchFamily="18" charset="0"/>
                  <a:ea typeface="HY견고딕" pitchFamily="18" charset="-127"/>
                  <a:cs typeface="Times New Roman" panose="02020603050405020304" pitchFamily="18" charset="0"/>
                </a:endParaRPr>
              </a:p>
            </p:txBody>
          </p:sp>
        </p:grpSp>
      </p:grpSp>
      <p:sp>
        <p:nvSpPr>
          <p:cNvPr id="23555" name="Rectangle 3">
            <a:extLst>
              <a:ext uri="{FF2B5EF4-FFF2-40B4-BE49-F238E27FC236}">
                <a16:creationId xmlns:a16="http://schemas.microsoft.com/office/drawing/2014/main" id="{8C0DEB04-3801-4B28-88D9-B08C1EBD20C4}"/>
              </a:ext>
            </a:extLst>
          </p:cNvPr>
          <p:cNvSpPr>
            <a:spLocks noChangeArrowheads="1"/>
          </p:cNvSpPr>
          <p:nvPr/>
        </p:nvSpPr>
        <p:spPr bwMode="auto">
          <a:xfrm>
            <a:off x="5580063" y="5734050"/>
            <a:ext cx="360362" cy="287338"/>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wrap="none" lIns="92075" tIns="46038" rIns="92075" bIns="46038" anchor="ctr"/>
          <a:lstStyle>
            <a:lvl1pPr eaLnBrk="0" hangingPunct="0">
              <a:defRPr>
                <a:solidFill>
                  <a:schemeClr val="tx2"/>
                </a:solidFill>
                <a:latin typeface="Verdana" panose="020B0604030504040204" pitchFamily="34" charset="0"/>
                <a:ea typeface="HY견고딕"/>
                <a:cs typeface="HY견고딕"/>
              </a:defRPr>
            </a:lvl1pPr>
            <a:lvl2pPr marL="742950" indent="-285750" eaLnBrk="0" hangingPunct="0">
              <a:defRPr>
                <a:solidFill>
                  <a:schemeClr val="tx2"/>
                </a:solidFill>
                <a:latin typeface="Verdana" panose="020B0604030504040204" pitchFamily="34" charset="0"/>
                <a:ea typeface="HY견고딕"/>
                <a:cs typeface="HY견고딕"/>
              </a:defRPr>
            </a:lvl2pPr>
            <a:lvl3pPr marL="1143000" indent="-228600" eaLnBrk="0" hangingPunct="0">
              <a:defRPr>
                <a:solidFill>
                  <a:schemeClr val="tx2"/>
                </a:solidFill>
                <a:latin typeface="Verdana" panose="020B0604030504040204" pitchFamily="34" charset="0"/>
                <a:ea typeface="HY견고딕"/>
                <a:cs typeface="HY견고딕"/>
              </a:defRPr>
            </a:lvl3pPr>
            <a:lvl4pPr marL="1600200" indent="-228600" eaLnBrk="0" hangingPunct="0">
              <a:defRPr>
                <a:solidFill>
                  <a:schemeClr val="tx2"/>
                </a:solidFill>
                <a:latin typeface="Verdana" panose="020B0604030504040204" pitchFamily="34" charset="0"/>
                <a:ea typeface="HY견고딕"/>
                <a:cs typeface="HY견고딕"/>
              </a:defRPr>
            </a:lvl4pPr>
            <a:lvl5pPr marL="2057400" indent="-228600" eaLnBrk="0" hangingPunct="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pPr algn="ctr" eaLnBrk="1" hangingPunct="1">
              <a:defRPr/>
            </a:pPr>
            <a:r>
              <a:rPr kumimoji="1" lang="en-US" altLang="zh-CN" sz="2000" b="1">
                <a:solidFill>
                  <a:srgbClr val="FFFFFF"/>
                </a:solidFill>
                <a:latin typeface="Times New Roman" panose="02020603050405020304" pitchFamily="18" charset="0"/>
                <a:ea typeface="华文新魏" panose="02010800040101010101" pitchFamily="2" charset="-122"/>
              </a:rPr>
              <a:t>U</a:t>
            </a:r>
          </a:p>
        </p:txBody>
      </p:sp>
      <p:sp>
        <p:nvSpPr>
          <p:cNvPr id="172038" name="Text Box 4">
            <a:extLst>
              <a:ext uri="{FF2B5EF4-FFF2-40B4-BE49-F238E27FC236}">
                <a16:creationId xmlns:a16="http://schemas.microsoft.com/office/drawing/2014/main" id="{F231DC5B-F616-41B4-B986-E68F6609F828}"/>
              </a:ext>
            </a:extLst>
          </p:cNvPr>
          <p:cNvSpPr txBox="1">
            <a:spLocks noChangeArrowheads="1"/>
          </p:cNvSpPr>
          <p:nvPr/>
        </p:nvSpPr>
        <p:spPr bwMode="auto">
          <a:xfrm>
            <a:off x="4911725" y="5006975"/>
            <a:ext cx="9937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92075" tIns="46038" rIns="92075" bIns="46038">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kumimoji="1" lang="en-US" altLang="zh-CN" sz="1800">
                <a:solidFill>
                  <a:schemeClr val="tx1"/>
                </a:solidFill>
                <a:latin typeface="Times New Roman" panose="02020603050405020304" pitchFamily="18" charset="0"/>
              </a:rPr>
              <a:t>3    2    1</a:t>
            </a:r>
          </a:p>
        </p:txBody>
      </p:sp>
      <p:sp>
        <p:nvSpPr>
          <p:cNvPr id="172039" name="Text Box 5">
            <a:extLst>
              <a:ext uri="{FF2B5EF4-FFF2-40B4-BE49-F238E27FC236}">
                <a16:creationId xmlns:a16="http://schemas.microsoft.com/office/drawing/2014/main" id="{922BCA89-F289-432C-8A4A-EF62418B9E4A}"/>
              </a:ext>
            </a:extLst>
          </p:cNvPr>
          <p:cNvSpPr txBox="1">
            <a:spLocks noChangeArrowheads="1"/>
          </p:cNvSpPr>
          <p:nvPr/>
        </p:nvSpPr>
        <p:spPr bwMode="auto">
          <a:xfrm>
            <a:off x="4938713" y="6021388"/>
            <a:ext cx="9842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92075" tIns="46038" rIns="92075" bIns="46038">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kumimoji="1" lang="en-US" altLang="zh-CN" sz="1800">
                <a:solidFill>
                  <a:schemeClr val="tx1"/>
                </a:solidFill>
                <a:latin typeface="Times New Roman" panose="02020603050405020304" pitchFamily="18" charset="0"/>
              </a:rPr>
              <a:t>1    2    3</a:t>
            </a:r>
          </a:p>
        </p:txBody>
      </p:sp>
      <p:sp>
        <p:nvSpPr>
          <p:cNvPr id="23558" name="Rectangle 6">
            <a:extLst>
              <a:ext uri="{FF2B5EF4-FFF2-40B4-BE49-F238E27FC236}">
                <a16:creationId xmlns:a16="http://schemas.microsoft.com/office/drawing/2014/main" id="{FC0A0319-700D-4E74-8008-584B013F8C3B}"/>
              </a:ext>
            </a:extLst>
          </p:cNvPr>
          <p:cNvSpPr>
            <a:spLocks noChangeArrowheads="1"/>
          </p:cNvSpPr>
          <p:nvPr/>
        </p:nvSpPr>
        <p:spPr bwMode="auto">
          <a:xfrm>
            <a:off x="5580063" y="4941888"/>
            <a:ext cx="360362" cy="1511300"/>
          </a:xfrm>
          <a:prstGeom prst="rect">
            <a:avLst/>
          </a:prstGeom>
          <a:noFill/>
          <a:ln w="19050" algn="ctr">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lIns="92075" tIns="46038" rIns="92075" bIns="46038" anchor="ct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endParaRPr lang="zh-CN" altLang="en-US" sz="1800" b="0">
              <a:solidFill>
                <a:schemeClr val="tx2"/>
              </a:solidFill>
              <a:latin typeface="Verdana" panose="020B0604030504040204" pitchFamily="34" charset="0"/>
            </a:endParaRPr>
          </a:p>
        </p:txBody>
      </p:sp>
      <p:sp>
        <p:nvSpPr>
          <p:cNvPr id="23559" name="Rectangle 7">
            <a:extLst>
              <a:ext uri="{FF2B5EF4-FFF2-40B4-BE49-F238E27FC236}">
                <a16:creationId xmlns:a16="http://schemas.microsoft.com/office/drawing/2014/main" id="{900902DE-AF66-4794-B4DC-052AB3961EC5}"/>
              </a:ext>
            </a:extLst>
          </p:cNvPr>
          <p:cNvSpPr>
            <a:spLocks noChangeArrowheads="1"/>
          </p:cNvSpPr>
          <p:nvPr/>
        </p:nvSpPr>
        <p:spPr bwMode="auto">
          <a:xfrm>
            <a:off x="928662" y="2214554"/>
            <a:ext cx="719137" cy="1800225"/>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lIns="92075" tIns="46038" rIns="92075" bIns="46038">
            <a:spAutoFit/>
          </a:bodyPr>
          <a:lstStyle/>
          <a:p>
            <a:pPr algn="ctr" eaLnBrk="1" hangingPunct="1">
              <a:defRPr/>
            </a:pPr>
            <a:r>
              <a:rPr kumimoji="1" lang="zh-CN" altLang="en-US" sz="2800" b="1" dirty="0">
                <a:ln w="18415" cmpd="sng">
                  <a:noFill/>
                  <a:prstDash val="solid"/>
                </a:ln>
                <a:solidFill>
                  <a:schemeClr val="bg1"/>
                </a:solidFill>
                <a:latin typeface="微软雅黑" panose="020B0503020204020204" pitchFamily="34" charset="-122"/>
                <a:ea typeface="微软雅黑" panose="020B0503020204020204" pitchFamily="34" charset="-122"/>
              </a:rPr>
              <a:t>摆动配对</a:t>
            </a:r>
          </a:p>
        </p:txBody>
      </p:sp>
      <p:sp>
        <p:nvSpPr>
          <p:cNvPr id="2" name="灯片编号占位符 1">
            <a:extLst>
              <a:ext uri="{FF2B5EF4-FFF2-40B4-BE49-F238E27FC236}">
                <a16:creationId xmlns:a16="http://schemas.microsoft.com/office/drawing/2014/main" id="{7EC85BBF-B19C-49E5-A1C2-0204EEF2D6F8}"/>
              </a:ext>
            </a:extLst>
          </p:cNvPr>
          <p:cNvSpPr>
            <a:spLocks noGrp="1"/>
          </p:cNvSpPr>
          <p:nvPr>
            <p:ph type="sldNum" sz="quarter" idx="4"/>
          </p:nvPr>
        </p:nvSpPr>
        <p:spPr/>
        <p:txBody>
          <a:bodyPr/>
          <a:lstStyle/>
          <a:p>
            <a:pPr>
              <a:defRPr/>
            </a:pPr>
            <a:fld id="{47650FDF-55A6-48C1-B389-FC790182308D}" type="slidenum">
              <a:rPr lang="zh-CN" altLang="en-US" smtClean="0"/>
              <a:pPr>
                <a:defRPr/>
              </a:pPr>
              <a:t>45</a:t>
            </a:fld>
            <a:endParaRPr lang="zh-CN" altLang="en-US"/>
          </a:p>
        </p:txBody>
      </p:sp>
      <p:sp>
        <p:nvSpPr>
          <p:cNvPr id="5" name="文本框 4">
            <a:extLst>
              <a:ext uri="{FF2B5EF4-FFF2-40B4-BE49-F238E27FC236}">
                <a16:creationId xmlns:a16="http://schemas.microsoft.com/office/drawing/2014/main" id="{A3FBEDED-8499-2713-496D-ECF9867E84A1}"/>
              </a:ext>
            </a:extLst>
          </p:cNvPr>
          <p:cNvSpPr txBox="1"/>
          <p:nvPr/>
        </p:nvSpPr>
        <p:spPr>
          <a:xfrm>
            <a:off x="6228184" y="4581128"/>
            <a:ext cx="2015704" cy="1200329"/>
          </a:xfrm>
          <a:prstGeom prst="rect">
            <a:avLst/>
          </a:prstGeom>
          <a:noFill/>
        </p:spPr>
        <p:txBody>
          <a:bodyPr wrap="square" rtlCol="0">
            <a:spAutoFit/>
          </a:bodyPr>
          <a:lstStyle/>
          <a:p>
            <a:r>
              <a:rPr lang="en-US" altLang="zh-CN" dirty="0"/>
              <a:t>mRNA</a:t>
            </a:r>
            <a:r>
              <a:rPr lang="zh-CN" altLang="en-US" dirty="0"/>
              <a:t>第三位由</a:t>
            </a:r>
            <a:r>
              <a:rPr lang="en-US" altLang="zh-CN" dirty="0"/>
              <a:t>C</a:t>
            </a:r>
            <a:r>
              <a:rPr lang="zh-CN" altLang="en-US" dirty="0"/>
              <a:t>突变为</a:t>
            </a:r>
            <a:r>
              <a:rPr lang="en-US" altLang="zh-CN" dirty="0"/>
              <a:t>U</a:t>
            </a:r>
            <a:r>
              <a:rPr lang="zh-CN" altLang="en-US" dirty="0"/>
              <a:t>，但</a:t>
            </a:r>
            <a:r>
              <a:rPr lang="en-US" altLang="zh-CN" dirty="0"/>
              <a:t>G</a:t>
            </a:r>
            <a:r>
              <a:rPr lang="zh-CN" altLang="en-US" dirty="0"/>
              <a:t>也可和</a:t>
            </a:r>
            <a:r>
              <a:rPr lang="en-US" altLang="zh-CN" dirty="0"/>
              <a:t>U</a:t>
            </a:r>
            <a:r>
              <a:rPr lang="zh-CN" altLang="en-US" dirty="0"/>
              <a:t>配对故氨基酸不变</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iterate type="lt">
                                    <p:tmAbs val="0"/>
                                  </p:iterate>
                                  <p:childTnLst>
                                    <p:set>
                                      <p:cBhvr>
                                        <p:cTn id="6" dur="1" fill="hold">
                                          <p:stCondLst>
                                            <p:cond delay="0"/>
                                          </p:stCondLst>
                                        </p:cTn>
                                        <p:tgtEl>
                                          <p:spTgt spid="23555"/>
                                        </p:tgtEl>
                                        <p:attrNameLst>
                                          <p:attrName>style.visibility</p:attrName>
                                        </p:attrNameLst>
                                      </p:cBhvr>
                                      <p:to>
                                        <p:strVal val="visible"/>
                                      </p:to>
                                    </p:set>
                                  </p:childTnLst>
                                </p:cTn>
                              </p:par>
                            </p:childTnLst>
                          </p:cTn>
                        </p:par>
                        <p:par>
                          <p:cTn id="7" fill="hold" nodeType="afterGroup">
                            <p:stCondLst>
                              <p:cond delay="0"/>
                            </p:stCondLst>
                            <p:childTnLst>
                              <p:par>
                                <p:cTn id="8" presetID="22" presetClass="entr" presetSubtype="1" fill="hold" grpId="0" nodeType="afterEffect">
                                  <p:stCondLst>
                                    <p:cond delay="0"/>
                                  </p:stCondLst>
                                  <p:childTnLst>
                                    <p:set>
                                      <p:cBhvr>
                                        <p:cTn id="9" dur="1" fill="hold">
                                          <p:stCondLst>
                                            <p:cond delay="0"/>
                                          </p:stCondLst>
                                        </p:cTn>
                                        <p:tgtEl>
                                          <p:spTgt spid="23558"/>
                                        </p:tgtEl>
                                        <p:attrNameLst>
                                          <p:attrName>style.visibility</p:attrName>
                                        </p:attrNameLst>
                                      </p:cBhvr>
                                      <p:to>
                                        <p:strVal val="visible"/>
                                      </p:to>
                                    </p:set>
                                    <p:animEffect transition="in" filter="wipe(up)">
                                      <p:cBhvr>
                                        <p:cTn id="10" dur="500"/>
                                        <p:tgtEl>
                                          <p:spTgt spid="235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8" grpId="0" animBg="1"/>
    </p:bld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3058" name="Rectangle 2">
            <a:extLst>
              <a:ext uri="{FF2B5EF4-FFF2-40B4-BE49-F238E27FC236}">
                <a16:creationId xmlns:a16="http://schemas.microsoft.com/office/drawing/2014/main" id="{732DD1AB-5472-4550-A5BC-C0A40BB1322C}"/>
              </a:ext>
            </a:extLst>
          </p:cNvPr>
          <p:cNvSpPr>
            <a:spLocks noGrp="1" noChangeArrowheads="1"/>
          </p:cNvSpPr>
          <p:nvPr>
            <p:ph type="body" idx="4294967295"/>
          </p:nvPr>
        </p:nvSpPr>
        <p:spPr>
          <a:xfrm>
            <a:off x="1269003" y="1628800"/>
            <a:ext cx="4786313" cy="3000375"/>
          </a:xfrm>
        </p:spPr>
        <p:txBody>
          <a:bodyPr/>
          <a:lstStyle/>
          <a:p>
            <a:pPr marL="449263" indent="-449263">
              <a:lnSpc>
                <a:spcPct val="140000"/>
              </a:lnSpc>
              <a:buClr>
                <a:srgbClr val="002060"/>
              </a:buClr>
            </a:pPr>
            <a:r>
              <a:rPr kumimoji="1" sz="3200" dirty="0">
                <a:solidFill>
                  <a:srgbClr val="002060"/>
                </a:solidFill>
                <a:effectLst/>
                <a:latin typeface="Times New Roman" panose="02020603050405020304" pitchFamily="18" charset="0"/>
                <a:ea typeface="微软雅黑" panose="020B0503020204020204" pitchFamily="34" charset="-122"/>
                <a:cs typeface="Times New Roman" panose="02020603050405020304" pitchFamily="18" charset="0"/>
              </a:rPr>
              <a:t>起始</a:t>
            </a:r>
            <a:r>
              <a:rPr kumimoji="1" lang="en-US" altLang="zh-CN" sz="3200" dirty="0">
                <a:solidFill>
                  <a:srgbClr val="002060"/>
                </a:solidFill>
                <a:effectLst/>
                <a:latin typeface="Times New Roman" panose="02020603050405020304" pitchFamily="18" charset="0"/>
                <a:ea typeface="微软雅黑" panose="020B0503020204020204" pitchFamily="34" charset="-122"/>
                <a:cs typeface="Times New Roman" panose="02020603050405020304" pitchFamily="18" charset="0"/>
              </a:rPr>
              <a:t>(initiation)</a:t>
            </a:r>
          </a:p>
          <a:p>
            <a:pPr marL="449263" indent="-449263">
              <a:lnSpc>
                <a:spcPct val="140000"/>
              </a:lnSpc>
              <a:buClr>
                <a:srgbClr val="002060"/>
              </a:buClr>
            </a:pPr>
            <a:r>
              <a:rPr kumimoji="1" sz="3200" dirty="0">
                <a:solidFill>
                  <a:srgbClr val="002060"/>
                </a:solidFill>
                <a:effectLst/>
                <a:latin typeface="Times New Roman" panose="02020603050405020304" pitchFamily="18" charset="0"/>
                <a:ea typeface="微软雅黑" panose="020B0503020204020204" pitchFamily="34" charset="-122"/>
                <a:cs typeface="Times New Roman" panose="02020603050405020304" pitchFamily="18" charset="0"/>
              </a:rPr>
              <a:t>延长</a:t>
            </a:r>
            <a:r>
              <a:rPr kumimoji="1" lang="en-US" altLang="zh-CN" sz="3200" dirty="0">
                <a:solidFill>
                  <a:srgbClr val="002060"/>
                </a:solidFill>
                <a:effectLst/>
                <a:latin typeface="Times New Roman" panose="02020603050405020304" pitchFamily="18" charset="0"/>
                <a:ea typeface="微软雅黑" panose="020B0503020204020204" pitchFamily="34" charset="-122"/>
                <a:cs typeface="Times New Roman" panose="02020603050405020304" pitchFamily="18" charset="0"/>
              </a:rPr>
              <a:t>(elongation)</a:t>
            </a:r>
          </a:p>
          <a:p>
            <a:pPr marL="449263" indent="-449263">
              <a:lnSpc>
                <a:spcPct val="140000"/>
              </a:lnSpc>
              <a:buClr>
                <a:srgbClr val="002060"/>
              </a:buClr>
            </a:pPr>
            <a:r>
              <a:rPr kumimoji="1" sz="3200" dirty="0">
                <a:solidFill>
                  <a:srgbClr val="002060"/>
                </a:solidFill>
                <a:effectLst/>
                <a:latin typeface="Times New Roman" panose="02020603050405020304" pitchFamily="18" charset="0"/>
                <a:ea typeface="微软雅黑" panose="020B0503020204020204" pitchFamily="34" charset="-122"/>
                <a:cs typeface="Times New Roman" panose="02020603050405020304" pitchFamily="18" charset="0"/>
              </a:rPr>
              <a:t>终止</a:t>
            </a:r>
            <a:r>
              <a:rPr kumimoji="1" lang="en-US" altLang="zh-CN" sz="3200" dirty="0">
                <a:solidFill>
                  <a:srgbClr val="002060"/>
                </a:solidFill>
                <a:effectLst/>
                <a:latin typeface="Times New Roman" panose="02020603050405020304" pitchFamily="18" charset="0"/>
                <a:ea typeface="微软雅黑" panose="020B0503020204020204" pitchFamily="34" charset="-122"/>
                <a:cs typeface="Times New Roman" panose="02020603050405020304" pitchFamily="18" charset="0"/>
              </a:rPr>
              <a:t>(termination )</a:t>
            </a:r>
          </a:p>
        </p:txBody>
      </p:sp>
      <p:sp>
        <p:nvSpPr>
          <p:cNvPr id="5" name="矩形 4">
            <a:extLst>
              <a:ext uri="{FF2B5EF4-FFF2-40B4-BE49-F238E27FC236}">
                <a16:creationId xmlns:a16="http://schemas.microsoft.com/office/drawing/2014/main" id="{0B774BCF-85E8-4794-A40C-8AE47B40DBC1}"/>
              </a:ext>
            </a:extLst>
          </p:cNvPr>
          <p:cNvSpPr/>
          <p:nvPr/>
        </p:nvSpPr>
        <p:spPr>
          <a:xfrm>
            <a:off x="179512" y="332656"/>
            <a:ext cx="5262979" cy="646331"/>
          </a:xfrm>
          <a:prstGeom prst="rect">
            <a:avLst/>
          </a:prstGeom>
          <a:noFill/>
          <a:ln w="9525" algn="ctr">
            <a:noFill/>
            <a:miter lim="800000"/>
            <a:headEnd/>
            <a:tailEnd/>
          </a:ln>
          <a:effectLst/>
        </p:spPr>
        <p:txBody>
          <a:bodyPr>
            <a:spAutoFit/>
          </a:bodyPr>
          <a:lstStyle/>
          <a:p>
            <a:pPr marL="571500" indent="-571500">
              <a:spcBef>
                <a:spcPct val="50000"/>
              </a:spcBef>
              <a:buSzPct val="80000"/>
              <a:buFont typeface="Wingdings" panose="05000000000000000000" pitchFamily="2" charset="2"/>
              <a:buChar char="n"/>
            </a:pPr>
            <a:r>
              <a:rPr kumimoji="1" lang="zh-CN" altLang="en-US" sz="3600" b="1"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原核生物的翻译过程</a:t>
            </a:r>
          </a:p>
        </p:txBody>
      </p:sp>
      <p:sp>
        <p:nvSpPr>
          <p:cNvPr id="2" name="灯片编号占位符 1">
            <a:extLst>
              <a:ext uri="{FF2B5EF4-FFF2-40B4-BE49-F238E27FC236}">
                <a16:creationId xmlns:a16="http://schemas.microsoft.com/office/drawing/2014/main" id="{3DB192EE-CB62-44F2-ACC2-FE4110F1B23E}"/>
              </a:ext>
            </a:extLst>
          </p:cNvPr>
          <p:cNvSpPr>
            <a:spLocks noGrp="1"/>
          </p:cNvSpPr>
          <p:nvPr>
            <p:ph type="sldNum" sz="quarter" idx="4"/>
          </p:nvPr>
        </p:nvSpPr>
        <p:spPr/>
        <p:txBody>
          <a:bodyPr/>
          <a:lstStyle/>
          <a:p>
            <a:pPr>
              <a:defRPr/>
            </a:pPr>
            <a:fld id="{47650FDF-55A6-48C1-B389-FC790182308D}" type="slidenum">
              <a:rPr lang="zh-CN" altLang="en-US" smtClean="0"/>
              <a:pPr>
                <a:defRPr/>
              </a:pPr>
              <a:t>46</a:t>
            </a:fld>
            <a:endParaRPr lang="zh-CN" altLang="en-US"/>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4FA0BDD2-E714-4A1C-8DF0-E715FE1B2785}"/>
              </a:ext>
            </a:extLst>
          </p:cNvPr>
          <p:cNvSpPr>
            <a:spLocks noGrp="1"/>
          </p:cNvSpPr>
          <p:nvPr>
            <p:ph type="sldNum" sz="quarter" idx="4"/>
          </p:nvPr>
        </p:nvSpPr>
        <p:spPr/>
        <p:txBody>
          <a:bodyPr/>
          <a:lstStyle/>
          <a:p>
            <a:pPr>
              <a:defRPr/>
            </a:pPr>
            <a:fld id="{47650FDF-55A6-48C1-B389-FC790182308D}" type="slidenum">
              <a:rPr lang="zh-CN" altLang="en-US" smtClean="0"/>
              <a:pPr>
                <a:defRPr/>
              </a:pPr>
              <a:t>47</a:t>
            </a:fld>
            <a:endParaRPr lang="zh-CN" altLang="en-US"/>
          </a:p>
        </p:txBody>
      </p:sp>
      <p:sp>
        <p:nvSpPr>
          <p:cNvPr id="3" name="Rectangle 4">
            <a:extLst>
              <a:ext uri="{FF2B5EF4-FFF2-40B4-BE49-F238E27FC236}">
                <a16:creationId xmlns:a16="http://schemas.microsoft.com/office/drawing/2014/main" id="{9B733FA8-7EDF-41AD-82A3-DE39953B9E41}"/>
              </a:ext>
            </a:extLst>
          </p:cNvPr>
          <p:cNvSpPr>
            <a:spLocks noChangeArrowheads="1"/>
          </p:cNvSpPr>
          <p:nvPr/>
        </p:nvSpPr>
        <p:spPr bwMode="auto">
          <a:xfrm>
            <a:off x="395536" y="260648"/>
            <a:ext cx="7056784" cy="719138"/>
          </a:xfrm>
          <a:prstGeom prst="rect">
            <a:avLst/>
          </a:prstGeom>
          <a:noFill/>
          <a:ln w="9525">
            <a:noFill/>
            <a:miter lim="800000"/>
            <a:headEnd/>
            <a:tailEnd/>
          </a:ln>
          <a:effectLst/>
        </p:spPr>
        <p:txBody>
          <a:bodyPr anchor="ctr"/>
          <a:lstStyle/>
          <a:p>
            <a:pPr eaLnBrk="1" hangingPunct="1">
              <a:defRPr/>
            </a:pPr>
            <a:r>
              <a:rPr lang="zh-CN" altLang="en-US" sz="3200" b="1" dirty="0">
                <a:solidFill>
                  <a:schemeClr val="accent1"/>
                </a:solidFill>
                <a:latin typeface="Times New Roman" panose="02020603050405020304" pitchFamily="18" charset="0"/>
                <a:ea typeface="微软雅黑" panose="020B0503020204020204" pitchFamily="34" charset="-122"/>
                <a:cs typeface="Times New Roman" panose="02020603050405020304" pitchFamily="18" charset="0"/>
              </a:rPr>
              <a:t>核糖体上</a:t>
            </a:r>
            <a:r>
              <a:rPr lang="en-US" altLang="zh-CN" sz="3200" b="1" dirty="0">
                <a:solidFill>
                  <a:schemeClr val="accent1"/>
                </a:solidFill>
                <a:latin typeface="Times New Roman" panose="02020603050405020304" pitchFamily="18" charset="0"/>
                <a:ea typeface="微软雅黑" panose="020B0503020204020204" pitchFamily="34" charset="-122"/>
                <a:cs typeface="Times New Roman" panose="02020603050405020304" pitchFamily="18" charset="0"/>
              </a:rPr>
              <a:t>3</a:t>
            </a:r>
            <a:r>
              <a:rPr lang="zh-CN" altLang="en-US" sz="3200" b="1" dirty="0">
                <a:solidFill>
                  <a:schemeClr val="accent1"/>
                </a:solidFill>
                <a:latin typeface="Times New Roman" panose="02020603050405020304" pitchFamily="18" charset="0"/>
                <a:ea typeface="微软雅黑" panose="020B0503020204020204" pitchFamily="34" charset="-122"/>
                <a:cs typeface="Times New Roman" panose="02020603050405020304" pitchFamily="18" charset="0"/>
              </a:rPr>
              <a:t>个重要功能位点</a:t>
            </a:r>
          </a:p>
        </p:txBody>
      </p:sp>
      <p:sp>
        <p:nvSpPr>
          <p:cNvPr id="4" name="矩形 3">
            <a:extLst>
              <a:ext uri="{FF2B5EF4-FFF2-40B4-BE49-F238E27FC236}">
                <a16:creationId xmlns:a16="http://schemas.microsoft.com/office/drawing/2014/main" id="{76A47D45-FEB3-4873-B3C9-E19190B6DC26}"/>
              </a:ext>
            </a:extLst>
          </p:cNvPr>
          <p:cNvSpPr/>
          <p:nvPr/>
        </p:nvSpPr>
        <p:spPr>
          <a:xfrm>
            <a:off x="405465" y="1307784"/>
            <a:ext cx="8604448" cy="1508105"/>
          </a:xfrm>
          <a:prstGeom prst="rect">
            <a:avLst/>
          </a:prstGeom>
        </p:spPr>
        <p:txBody>
          <a:bodyPr wrap="square">
            <a:spAutoFit/>
          </a:bodyPr>
          <a:lstStyle/>
          <a:p>
            <a:pPr marL="342900" indent="-342900" algn="just">
              <a:spcBef>
                <a:spcPts val="1200"/>
              </a:spcBef>
              <a:buFont typeface="Wingdings" panose="05000000000000000000" pitchFamily="2" charset="2"/>
              <a:buChar char="Ø"/>
            </a:pPr>
            <a:r>
              <a:rPr lang="en-US" altLang="zh-CN" sz="2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P</a:t>
            </a:r>
            <a:r>
              <a:rPr lang="zh-CN" altLang="en-US" sz="2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位：</a:t>
            </a:r>
            <a:r>
              <a:rPr lang="zh-CN" altLang="en-US"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肽酰位（</a:t>
            </a:r>
            <a:r>
              <a:rPr lang="en-US" altLang="zh-CN"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peptidyl site</a:t>
            </a:r>
            <a:r>
              <a:rPr lang="zh-CN" altLang="en-US"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），结合肽酰</a:t>
            </a:r>
            <a:r>
              <a:rPr lang="en-US" altLang="zh-CN"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-tRNA</a:t>
            </a:r>
            <a:r>
              <a:rPr lang="zh-CN" altLang="en-US"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t>
            </a:r>
          </a:p>
          <a:p>
            <a:pPr marL="342900" indent="-342900" algn="just">
              <a:spcBef>
                <a:spcPts val="1200"/>
              </a:spcBef>
              <a:buFont typeface="Wingdings" panose="05000000000000000000" pitchFamily="2" charset="2"/>
              <a:buChar char="Ø"/>
            </a:pPr>
            <a:r>
              <a:rPr lang="en-US" altLang="zh-CN" sz="2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E</a:t>
            </a:r>
            <a:r>
              <a:rPr lang="zh-CN" altLang="en-US" sz="2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位：</a:t>
            </a:r>
            <a:r>
              <a:rPr lang="zh-CN" altLang="en-US"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排出位（</a:t>
            </a:r>
            <a:r>
              <a:rPr lang="en-US" altLang="zh-CN"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exit site</a:t>
            </a:r>
            <a:r>
              <a:rPr lang="zh-CN" altLang="en-US"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），释放已经卸载了氨基酸的</a:t>
            </a:r>
            <a:r>
              <a:rPr lang="en-US" altLang="zh-CN"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tRNA</a:t>
            </a:r>
            <a:r>
              <a:rPr lang="zh-CN" altLang="en-US"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p>
            <a:pPr marL="342900" indent="-342900" algn="just">
              <a:spcBef>
                <a:spcPts val="1200"/>
              </a:spcBef>
              <a:buFont typeface="Wingdings" panose="05000000000000000000" pitchFamily="2" charset="2"/>
              <a:buChar char="Ø"/>
            </a:pPr>
            <a:r>
              <a:rPr lang="en-US" altLang="zh-CN" sz="2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A</a:t>
            </a:r>
            <a:r>
              <a:rPr lang="zh-CN" altLang="en-US" sz="2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位：</a:t>
            </a:r>
            <a:r>
              <a:rPr lang="zh-CN" altLang="en-US"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氨酰位（</a:t>
            </a:r>
            <a:r>
              <a:rPr lang="en-US" altLang="zh-CN"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aminoacyl site</a:t>
            </a:r>
            <a:r>
              <a:rPr lang="zh-CN" altLang="en-US"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），结合氨酰</a:t>
            </a:r>
            <a:r>
              <a:rPr lang="en-US" altLang="zh-CN"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-tRNA</a:t>
            </a:r>
            <a:r>
              <a:rPr lang="zh-CN" altLang="en-US" sz="24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t>
            </a:r>
          </a:p>
        </p:txBody>
      </p:sp>
      <p:grpSp>
        <p:nvGrpSpPr>
          <p:cNvPr id="70" name="组合 69">
            <a:extLst>
              <a:ext uri="{FF2B5EF4-FFF2-40B4-BE49-F238E27FC236}">
                <a16:creationId xmlns:a16="http://schemas.microsoft.com/office/drawing/2014/main" id="{F1011185-E374-40D0-BFCF-D04B99BFEAB6}"/>
              </a:ext>
            </a:extLst>
          </p:cNvPr>
          <p:cNvGrpSpPr/>
          <p:nvPr/>
        </p:nvGrpSpPr>
        <p:grpSpPr>
          <a:xfrm>
            <a:off x="1187624" y="3284984"/>
            <a:ext cx="6464348" cy="3403600"/>
            <a:chOff x="1403648" y="3200631"/>
            <a:chExt cx="6464348" cy="3403600"/>
          </a:xfrm>
        </p:grpSpPr>
        <p:grpSp>
          <p:nvGrpSpPr>
            <p:cNvPr id="56" name="组合 55">
              <a:extLst>
                <a:ext uri="{FF2B5EF4-FFF2-40B4-BE49-F238E27FC236}">
                  <a16:creationId xmlns:a16="http://schemas.microsoft.com/office/drawing/2014/main" id="{55334EDE-C7C2-4577-BBB1-E35124824BC6}"/>
                </a:ext>
              </a:extLst>
            </p:cNvPr>
            <p:cNvGrpSpPr/>
            <p:nvPr/>
          </p:nvGrpSpPr>
          <p:grpSpPr>
            <a:xfrm>
              <a:off x="1403648" y="3200631"/>
              <a:ext cx="6122988" cy="3403600"/>
              <a:chOff x="1476375" y="2340312"/>
              <a:chExt cx="6122988" cy="3403600"/>
            </a:xfrm>
          </p:grpSpPr>
          <p:grpSp>
            <p:nvGrpSpPr>
              <p:cNvPr id="55" name="组合 54">
                <a:extLst>
                  <a:ext uri="{FF2B5EF4-FFF2-40B4-BE49-F238E27FC236}">
                    <a16:creationId xmlns:a16="http://schemas.microsoft.com/office/drawing/2014/main" id="{07212DD6-608B-49C1-8F45-859B8FB3222A}"/>
                  </a:ext>
                </a:extLst>
              </p:cNvPr>
              <p:cNvGrpSpPr/>
              <p:nvPr/>
            </p:nvGrpSpPr>
            <p:grpSpPr>
              <a:xfrm>
                <a:off x="2987766" y="2340312"/>
                <a:ext cx="3762375" cy="3403600"/>
                <a:chOff x="1979613" y="2205038"/>
                <a:chExt cx="3762375" cy="3403600"/>
              </a:xfrm>
            </p:grpSpPr>
            <p:pic>
              <p:nvPicPr>
                <p:cNvPr id="7" name="Picture 2" descr="大亚基(有E位)">
                  <a:extLst>
                    <a:ext uri="{FF2B5EF4-FFF2-40B4-BE49-F238E27FC236}">
                      <a16:creationId xmlns:a16="http://schemas.microsoft.com/office/drawing/2014/main" id="{4177419E-0E8D-4001-8F31-300F9353CD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613" y="2205038"/>
                  <a:ext cx="3600450" cy="2398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3" descr="小亚基2">
                  <a:extLst>
                    <a:ext uri="{FF2B5EF4-FFF2-40B4-BE49-F238E27FC236}">
                      <a16:creationId xmlns:a16="http://schemas.microsoft.com/office/drawing/2014/main" id="{EB895B34-A4EC-4E34-A7EE-E42BF2580E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0100" y="4365625"/>
                  <a:ext cx="3671888" cy="1243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起始tRNA（空载）">
                  <a:extLst>
                    <a:ext uri="{FF2B5EF4-FFF2-40B4-BE49-F238E27FC236}">
                      <a16:creationId xmlns:a16="http://schemas.microsoft.com/office/drawing/2014/main" id="{78ED99E6-EC9A-4625-801B-9CFA007240C2}"/>
                    </a:ext>
                  </a:extLst>
                </p:cNvPr>
                <p:cNvPicPr>
                  <a:picLocks noChangeAspect="1" noChangeArrowheads="1"/>
                </p:cNvPicPr>
                <p:nvPr/>
              </p:nvPicPr>
              <p:blipFill>
                <a:blip r:embed="rId4">
                  <a:clrChange>
                    <a:clrFrom>
                      <a:srgbClr val="FFFAFD"/>
                    </a:clrFrom>
                    <a:clrTo>
                      <a:srgbClr val="FFFAFD">
                        <a:alpha val="0"/>
                      </a:srgbClr>
                    </a:clrTo>
                  </a:clrChange>
                  <a:lum contrast="-6000"/>
                  <a:extLst>
                    <a:ext uri="{28A0092B-C50C-407E-A947-70E740481C1C}">
                      <a14:useLocalDpi xmlns:a14="http://schemas.microsoft.com/office/drawing/2010/main" val="0"/>
                    </a:ext>
                  </a:extLst>
                </a:blip>
                <a:srcRect/>
                <a:stretch>
                  <a:fillRect/>
                </a:stretch>
              </p:blipFill>
              <p:spPr bwMode="auto">
                <a:xfrm>
                  <a:off x="2681942" y="2874216"/>
                  <a:ext cx="685800"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5" descr="另一个tRNA">
                  <a:extLst>
                    <a:ext uri="{FF2B5EF4-FFF2-40B4-BE49-F238E27FC236}">
                      <a16:creationId xmlns:a16="http://schemas.microsoft.com/office/drawing/2014/main" id="{B0C2B0E1-3A3D-4168-BF43-4ACD849DA35E}"/>
                    </a:ext>
                  </a:extLst>
                </p:cNvPr>
                <p:cNvPicPr>
                  <a:picLocks noChangeAspect="1" noChangeArrowheads="1"/>
                </p:cNvPicPr>
                <p:nvPr/>
              </p:nvPicPr>
              <p:blipFill>
                <a:blip r:embed="rId5">
                  <a:clrChange>
                    <a:clrFrom>
                      <a:srgbClr val="FDFFF2"/>
                    </a:clrFrom>
                    <a:clrTo>
                      <a:srgbClr val="FDFFF2">
                        <a:alpha val="0"/>
                      </a:srgbClr>
                    </a:clrTo>
                  </a:clrChange>
                  <a:extLst>
                    <a:ext uri="{28A0092B-C50C-407E-A947-70E740481C1C}">
                      <a14:useLocalDpi xmlns:a14="http://schemas.microsoft.com/office/drawing/2010/main" val="0"/>
                    </a:ext>
                  </a:extLst>
                </a:blip>
                <a:srcRect/>
                <a:stretch>
                  <a:fillRect/>
                </a:stretch>
              </p:blipFill>
              <p:spPr bwMode="auto">
                <a:xfrm>
                  <a:off x="3691283" y="2841627"/>
                  <a:ext cx="889000" cy="131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 name="Group 6">
                  <a:extLst>
                    <a:ext uri="{FF2B5EF4-FFF2-40B4-BE49-F238E27FC236}">
                      <a16:creationId xmlns:a16="http://schemas.microsoft.com/office/drawing/2014/main" id="{13FA1BF9-B37A-42FF-AC14-EF32E6F7F37A}"/>
                    </a:ext>
                  </a:extLst>
                </p:cNvPr>
                <p:cNvGrpSpPr>
                  <a:grpSpLocks/>
                </p:cNvGrpSpPr>
                <p:nvPr/>
              </p:nvGrpSpPr>
              <p:grpSpPr bwMode="auto">
                <a:xfrm>
                  <a:off x="3744913" y="4221163"/>
                  <a:ext cx="579437" cy="82550"/>
                  <a:chOff x="2947" y="2788"/>
                  <a:chExt cx="365" cy="52"/>
                </a:xfrm>
              </p:grpSpPr>
              <p:sp>
                <p:nvSpPr>
                  <p:cNvPr id="12" name="Line 7">
                    <a:extLst>
                      <a:ext uri="{FF2B5EF4-FFF2-40B4-BE49-F238E27FC236}">
                        <a16:creationId xmlns:a16="http://schemas.microsoft.com/office/drawing/2014/main" id="{5DE9038C-4B1A-4E9F-8ECD-78A2711B3B34}"/>
                      </a:ext>
                    </a:extLst>
                  </p:cNvPr>
                  <p:cNvSpPr>
                    <a:spLocks noChangeShapeType="1"/>
                  </p:cNvSpPr>
                  <p:nvPr/>
                </p:nvSpPr>
                <p:spPr bwMode="auto">
                  <a:xfrm>
                    <a:off x="2947" y="2795"/>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3" name="Line 8">
                    <a:extLst>
                      <a:ext uri="{FF2B5EF4-FFF2-40B4-BE49-F238E27FC236}">
                        <a16:creationId xmlns:a16="http://schemas.microsoft.com/office/drawing/2014/main" id="{D46BF983-6F97-4467-812C-5AB4FC87DB52}"/>
                      </a:ext>
                    </a:extLst>
                  </p:cNvPr>
                  <p:cNvSpPr>
                    <a:spLocks noChangeShapeType="1"/>
                  </p:cNvSpPr>
                  <p:nvPr/>
                </p:nvSpPr>
                <p:spPr bwMode="auto">
                  <a:xfrm>
                    <a:off x="2947" y="2840"/>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4" name="Line 9">
                    <a:extLst>
                      <a:ext uri="{FF2B5EF4-FFF2-40B4-BE49-F238E27FC236}">
                        <a16:creationId xmlns:a16="http://schemas.microsoft.com/office/drawing/2014/main" id="{FF3654DA-3150-4E44-AD0B-DAD1BB92499D}"/>
                      </a:ext>
                    </a:extLst>
                  </p:cNvPr>
                  <p:cNvSpPr>
                    <a:spLocks noChangeShapeType="1"/>
                  </p:cNvSpPr>
                  <p:nvPr/>
                </p:nvSpPr>
                <p:spPr bwMode="auto">
                  <a:xfrm>
                    <a:off x="3085" y="2795"/>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5" name="Line 10">
                    <a:extLst>
                      <a:ext uri="{FF2B5EF4-FFF2-40B4-BE49-F238E27FC236}">
                        <a16:creationId xmlns:a16="http://schemas.microsoft.com/office/drawing/2014/main" id="{2C39653B-73C6-4960-848D-A40C96CE6B0E}"/>
                      </a:ext>
                    </a:extLst>
                  </p:cNvPr>
                  <p:cNvSpPr>
                    <a:spLocks noChangeShapeType="1"/>
                  </p:cNvSpPr>
                  <p:nvPr/>
                </p:nvSpPr>
                <p:spPr bwMode="auto">
                  <a:xfrm>
                    <a:off x="3085" y="2840"/>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6" name="Line 11">
                    <a:extLst>
                      <a:ext uri="{FF2B5EF4-FFF2-40B4-BE49-F238E27FC236}">
                        <a16:creationId xmlns:a16="http://schemas.microsoft.com/office/drawing/2014/main" id="{083D1F4E-829E-44F8-BBFE-51EB73693858}"/>
                      </a:ext>
                    </a:extLst>
                  </p:cNvPr>
                  <p:cNvSpPr>
                    <a:spLocks noChangeShapeType="1"/>
                  </p:cNvSpPr>
                  <p:nvPr/>
                </p:nvSpPr>
                <p:spPr bwMode="auto">
                  <a:xfrm>
                    <a:off x="3221" y="2788"/>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7" name="Line 12">
                    <a:extLst>
                      <a:ext uri="{FF2B5EF4-FFF2-40B4-BE49-F238E27FC236}">
                        <a16:creationId xmlns:a16="http://schemas.microsoft.com/office/drawing/2014/main" id="{4B791494-8229-442F-AE54-973CCC44240D}"/>
                      </a:ext>
                    </a:extLst>
                  </p:cNvPr>
                  <p:cNvSpPr>
                    <a:spLocks noChangeShapeType="1"/>
                  </p:cNvSpPr>
                  <p:nvPr/>
                </p:nvSpPr>
                <p:spPr bwMode="auto">
                  <a:xfrm>
                    <a:off x="3221" y="2815"/>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 name="Line 13">
                    <a:extLst>
                      <a:ext uri="{FF2B5EF4-FFF2-40B4-BE49-F238E27FC236}">
                        <a16:creationId xmlns:a16="http://schemas.microsoft.com/office/drawing/2014/main" id="{045C2623-A28D-4420-8E14-A4771C3E3B07}"/>
                      </a:ext>
                    </a:extLst>
                  </p:cNvPr>
                  <p:cNvSpPr>
                    <a:spLocks noChangeShapeType="1"/>
                  </p:cNvSpPr>
                  <p:nvPr/>
                </p:nvSpPr>
                <p:spPr bwMode="auto">
                  <a:xfrm>
                    <a:off x="3221" y="2840"/>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19" name="Group 14">
                  <a:extLst>
                    <a:ext uri="{FF2B5EF4-FFF2-40B4-BE49-F238E27FC236}">
                      <a16:creationId xmlns:a16="http://schemas.microsoft.com/office/drawing/2014/main" id="{43D9617F-A2A0-450D-8E06-B01591814B78}"/>
                    </a:ext>
                  </a:extLst>
                </p:cNvPr>
                <p:cNvGrpSpPr>
                  <a:grpSpLocks/>
                </p:cNvGrpSpPr>
                <p:nvPr/>
              </p:nvGrpSpPr>
              <p:grpSpPr bwMode="auto">
                <a:xfrm>
                  <a:off x="4392613" y="4221163"/>
                  <a:ext cx="579437" cy="82550"/>
                  <a:chOff x="2947" y="2788"/>
                  <a:chExt cx="365" cy="52"/>
                </a:xfrm>
              </p:grpSpPr>
              <p:sp>
                <p:nvSpPr>
                  <p:cNvPr id="20" name="Line 15">
                    <a:extLst>
                      <a:ext uri="{FF2B5EF4-FFF2-40B4-BE49-F238E27FC236}">
                        <a16:creationId xmlns:a16="http://schemas.microsoft.com/office/drawing/2014/main" id="{3F87C4EF-EEAF-4A2E-836F-92A661891B11}"/>
                      </a:ext>
                    </a:extLst>
                  </p:cNvPr>
                  <p:cNvSpPr>
                    <a:spLocks noChangeShapeType="1"/>
                  </p:cNvSpPr>
                  <p:nvPr/>
                </p:nvSpPr>
                <p:spPr bwMode="auto">
                  <a:xfrm>
                    <a:off x="2947" y="2795"/>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1" name="Line 16">
                    <a:extLst>
                      <a:ext uri="{FF2B5EF4-FFF2-40B4-BE49-F238E27FC236}">
                        <a16:creationId xmlns:a16="http://schemas.microsoft.com/office/drawing/2014/main" id="{A0FEBE9F-87CA-4E51-82C8-C0A2F227EECF}"/>
                      </a:ext>
                    </a:extLst>
                  </p:cNvPr>
                  <p:cNvSpPr>
                    <a:spLocks noChangeShapeType="1"/>
                  </p:cNvSpPr>
                  <p:nvPr/>
                </p:nvSpPr>
                <p:spPr bwMode="auto">
                  <a:xfrm>
                    <a:off x="2947" y="2840"/>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2" name="Line 17">
                    <a:extLst>
                      <a:ext uri="{FF2B5EF4-FFF2-40B4-BE49-F238E27FC236}">
                        <a16:creationId xmlns:a16="http://schemas.microsoft.com/office/drawing/2014/main" id="{E19890C5-B3C8-4733-ACED-AE9E432E2647}"/>
                      </a:ext>
                    </a:extLst>
                  </p:cNvPr>
                  <p:cNvSpPr>
                    <a:spLocks noChangeShapeType="1"/>
                  </p:cNvSpPr>
                  <p:nvPr/>
                </p:nvSpPr>
                <p:spPr bwMode="auto">
                  <a:xfrm>
                    <a:off x="3085" y="2795"/>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3" name="Line 18">
                    <a:extLst>
                      <a:ext uri="{FF2B5EF4-FFF2-40B4-BE49-F238E27FC236}">
                        <a16:creationId xmlns:a16="http://schemas.microsoft.com/office/drawing/2014/main" id="{55A78527-F454-4736-8751-29176701C9A8}"/>
                      </a:ext>
                    </a:extLst>
                  </p:cNvPr>
                  <p:cNvSpPr>
                    <a:spLocks noChangeShapeType="1"/>
                  </p:cNvSpPr>
                  <p:nvPr/>
                </p:nvSpPr>
                <p:spPr bwMode="auto">
                  <a:xfrm>
                    <a:off x="3085" y="2840"/>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4" name="Line 19">
                    <a:extLst>
                      <a:ext uri="{FF2B5EF4-FFF2-40B4-BE49-F238E27FC236}">
                        <a16:creationId xmlns:a16="http://schemas.microsoft.com/office/drawing/2014/main" id="{10221A70-255E-4020-874B-5F8E960A959F}"/>
                      </a:ext>
                    </a:extLst>
                  </p:cNvPr>
                  <p:cNvSpPr>
                    <a:spLocks noChangeShapeType="1"/>
                  </p:cNvSpPr>
                  <p:nvPr/>
                </p:nvSpPr>
                <p:spPr bwMode="auto">
                  <a:xfrm>
                    <a:off x="3221" y="2788"/>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5" name="Line 20">
                    <a:extLst>
                      <a:ext uri="{FF2B5EF4-FFF2-40B4-BE49-F238E27FC236}">
                        <a16:creationId xmlns:a16="http://schemas.microsoft.com/office/drawing/2014/main" id="{267C6BA4-13D8-4E88-B190-3180A226B304}"/>
                      </a:ext>
                    </a:extLst>
                  </p:cNvPr>
                  <p:cNvSpPr>
                    <a:spLocks noChangeShapeType="1"/>
                  </p:cNvSpPr>
                  <p:nvPr/>
                </p:nvSpPr>
                <p:spPr bwMode="auto">
                  <a:xfrm>
                    <a:off x="3221" y="2815"/>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6" name="Line 21">
                    <a:extLst>
                      <a:ext uri="{FF2B5EF4-FFF2-40B4-BE49-F238E27FC236}">
                        <a16:creationId xmlns:a16="http://schemas.microsoft.com/office/drawing/2014/main" id="{F3F648C9-89BE-487D-A48F-8EC87EFE73B1}"/>
                      </a:ext>
                    </a:extLst>
                  </p:cNvPr>
                  <p:cNvSpPr>
                    <a:spLocks noChangeShapeType="1"/>
                  </p:cNvSpPr>
                  <p:nvPr/>
                </p:nvSpPr>
                <p:spPr bwMode="auto">
                  <a:xfrm>
                    <a:off x="3221" y="2840"/>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41" name="Oval 36">
                  <a:extLst>
                    <a:ext uri="{FF2B5EF4-FFF2-40B4-BE49-F238E27FC236}">
                      <a16:creationId xmlns:a16="http://schemas.microsoft.com/office/drawing/2014/main" id="{7C566FEF-E51D-450B-8DD0-36229D491786}"/>
                    </a:ext>
                  </a:extLst>
                </p:cNvPr>
                <p:cNvSpPr>
                  <a:spLocks noChangeArrowheads="1"/>
                </p:cNvSpPr>
                <p:nvPr/>
              </p:nvSpPr>
              <p:spPr bwMode="auto">
                <a:xfrm>
                  <a:off x="4005263" y="2474026"/>
                  <a:ext cx="387350" cy="431800"/>
                </a:xfrm>
                <a:prstGeom prst="ellipse">
                  <a:avLst/>
                </a:prstGeom>
                <a:solidFill>
                  <a:srgbClr val="0099FF"/>
                </a:solidFill>
                <a:ln>
                  <a:headEnd/>
                  <a:tailEnd/>
                </a:ln>
              </p:spPr>
              <p:style>
                <a:lnRef idx="0">
                  <a:schemeClr val="accent2"/>
                </a:lnRef>
                <a:fillRef idx="3">
                  <a:schemeClr val="accent2"/>
                </a:fillRef>
                <a:effectRef idx="3">
                  <a:schemeClr val="accent2"/>
                </a:effectRef>
                <a:fontRef idx="minor">
                  <a:schemeClr val="lt1"/>
                </a:fontRef>
              </p:style>
              <p:txBody>
                <a:bodyPr wrap="none" lIns="92075" tIns="46038" rIns="92075" bIns="46038" anchor="ctr"/>
                <a:lstStyle/>
                <a:p>
                  <a:pPr algn="ctr" eaLnBrk="1" hangingPunct="1">
                    <a:defRPr/>
                  </a:pPr>
                  <a:r>
                    <a:rPr kumimoji="1" lang="en-US" altLang="zh-CN" sz="1400" b="1" dirty="0" err="1">
                      <a:solidFill>
                        <a:schemeClr val="tx1"/>
                      </a:solidFill>
                      <a:latin typeface="Times New Roman" pitchFamily="18" charset="0"/>
                    </a:rPr>
                    <a:t>fMet</a:t>
                  </a:r>
                  <a:endParaRPr kumimoji="1" lang="en-US" altLang="zh-CN" sz="1400" b="1" dirty="0">
                    <a:solidFill>
                      <a:schemeClr val="tx1"/>
                    </a:solidFill>
                    <a:latin typeface="Times New Roman" pitchFamily="18" charset="0"/>
                  </a:endParaRPr>
                </a:p>
              </p:txBody>
            </p:sp>
            <p:pic>
              <p:nvPicPr>
                <p:cNvPr id="46" name="Picture 41" descr="第3个tRNA">
                  <a:extLst>
                    <a:ext uri="{FF2B5EF4-FFF2-40B4-BE49-F238E27FC236}">
                      <a16:creationId xmlns:a16="http://schemas.microsoft.com/office/drawing/2014/main" id="{36E526EE-DEE5-4A92-8590-B12CC0ECFB81}"/>
                    </a:ext>
                  </a:extLst>
                </p:cNvPr>
                <p:cNvPicPr>
                  <a:picLocks noChangeAspect="1" noChangeArrowheads="1"/>
                </p:cNvPicPr>
                <p:nvPr/>
              </p:nvPicPr>
              <p:blipFill>
                <a:blip r:embed="rId6">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4376003" y="2874685"/>
                  <a:ext cx="863600" cy="1265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7" name="Group 42">
                  <a:extLst>
                    <a:ext uri="{FF2B5EF4-FFF2-40B4-BE49-F238E27FC236}">
                      <a16:creationId xmlns:a16="http://schemas.microsoft.com/office/drawing/2014/main" id="{1903E6EC-A2E8-42A1-A3DF-3D14BBBCF910}"/>
                    </a:ext>
                  </a:extLst>
                </p:cNvPr>
                <p:cNvGrpSpPr>
                  <a:grpSpLocks/>
                </p:cNvGrpSpPr>
                <p:nvPr/>
              </p:nvGrpSpPr>
              <p:grpSpPr bwMode="auto">
                <a:xfrm>
                  <a:off x="4356100" y="4221163"/>
                  <a:ext cx="579438" cy="82550"/>
                  <a:chOff x="2947" y="2788"/>
                  <a:chExt cx="365" cy="52"/>
                </a:xfrm>
              </p:grpSpPr>
              <p:sp>
                <p:nvSpPr>
                  <p:cNvPr id="48" name="Line 43">
                    <a:extLst>
                      <a:ext uri="{FF2B5EF4-FFF2-40B4-BE49-F238E27FC236}">
                        <a16:creationId xmlns:a16="http://schemas.microsoft.com/office/drawing/2014/main" id="{AC85B506-2D0F-4A55-A3D3-0617D46FB803}"/>
                      </a:ext>
                    </a:extLst>
                  </p:cNvPr>
                  <p:cNvSpPr>
                    <a:spLocks noChangeShapeType="1"/>
                  </p:cNvSpPr>
                  <p:nvPr/>
                </p:nvSpPr>
                <p:spPr bwMode="auto">
                  <a:xfrm>
                    <a:off x="2947" y="2795"/>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9" name="Line 44">
                    <a:extLst>
                      <a:ext uri="{FF2B5EF4-FFF2-40B4-BE49-F238E27FC236}">
                        <a16:creationId xmlns:a16="http://schemas.microsoft.com/office/drawing/2014/main" id="{4C9014E7-0F13-4B13-92AB-7FFC2D83E277}"/>
                      </a:ext>
                    </a:extLst>
                  </p:cNvPr>
                  <p:cNvSpPr>
                    <a:spLocks noChangeShapeType="1"/>
                  </p:cNvSpPr>
                  <p:nvPr/>
                </p:nvSpPr>
                <p:spPr bwMode="auto">
                  <a:xfrm>
                    <a:off x="2947" y="2840"/>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0" name="Line 45">
                    <a:extLst>
                      <a:ext uri="{FF2B5EF4-FFF2-40B4-BE49-F238E27FC236}">
                        <a16:creationId xmlns:a16="http://schemas.microsoft.com/office/drawing/2014/main" id="{88270FC9-79CE-4B90-987B-6C3D7831D830}"/>
                      </a:ext>
                    </a:extLst>
                  </p:cNvPr>
                  <p:cNvSpPr>
                    <a:spLocks noChangeShapeType="1"/>
                  </p:cNvSpPr>
                  <p:nvPr/>
                </p:nvSpPr>
                <p:spPr bwMode="auto">
                  <a:xfrm>
                    <a:off x="3085" y="2795"/>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1" name="Line 46">
                    <a:extLst>
                      <a:ext uri="{FF2B5EF4-FFF2-40B4-BE49-F238E27FC236}">
                        <a16:creationId xmlns:a16="http://schemas.microsoft.com/office/drawing/2014/main" id="{397DDDCC-79D4-4B7E-AFB7-9CE8CA094FE0}"/>
                      </a:ext>
                    </a:extLst>
                  </p:cNvPr>
                  <p:cNvSpPr>
                    <a:spLocks noChangeShapeType="1"/>
                  </p:cNvSpPr>
                  <p:nvPr/>
                </p:nvSpPr>
                <p:spPr bwMode="auto">
                  <a:xfrm>
                    <a:off x="3085" y="2840"/>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2" name="Line 47">
                    <a:extLst>
                      <a:ext uri="{FF2B5EF4-FFF2-40B4-BE49-F238E27FC236}">
                        <a16:creationId xmlns:a16="http://schemas.microsoft.com/office/drawing/2014/main" id="{015F6202-4804-4B16-8868-32C2AB0AA8AC}"/>
                      </a:ext>
                    </a:extLst>
                  </p:cNvPr>
                  <p:cNvSpPr>
                    <a:spLocks noChangeShapeType="1"/>
                  </p:cNvSpPr>
                  <p:nvPr/>
                </p:nvSpPr>
                <p:spPr bwMode="auto">
                  <a:xfrm>
                    <a:off x="3221" y="2788"/>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3" name="Line 48">
                    <a:extLst>
                      <a:ext uri="{FF2B5EF4-FFF2-40B4-BE49-F238E27FC236}">
                        <a16:creationId xmlns:a16="http://schemas.microsoft.com/office/drawing/2014/main" id="{9C7B45E1-42EB-4991-A220-2898A54F2A8C}"/>
                      </a:ext>
                    </a:extLst>
                  </p:cNvPr>
                  <p:cNvSpPr>
                    <a:spLocks noChangeShapeType="1"/>
                  </p:cNvSpPr>
                  <p:nvPr/>
                </p:nvSpPr>
                <p:spPr bwMode="auto">
                  <a:xfrm>
                    <a:off x="3221" y="2815"/>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4" name="Line 49">
                    <a:extLst>
                      <a:ext uri="{FF2B5EF4-FFF2-40B4-BE49-F238E27FC236}">
                        <a16:creationId xmlns:a16="http://schemas.microsoft.com/office/drawing/2014/main" id="{99623709-2B79-4C81-BB0B-07A44577A118}"/>
                      </a:ext>
                    </a:extLst>
                  </p:cNvPr>
                  <p:cNvSpPr>
                    <a:spLocks noChangeShapeType="1"/>
                  </p:cNvSpPr>
                  <p:nvPr/>
                </p:nvSpPr>
                <p:spPr bwMode="auto">
                  <a:xfrm>
                    <a:off x="3221" y="2840"/>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grpSp>
            <p:nvGrpSpPr>
              <p:cNvPr id="28" name="Group 23">
                <a:extLst>
                  <a:ext uri="{FF2B5EF4-FFF2-40B4-BE49-F238E27FC236}">
                    <a16:creationId xmlns:a16="http://schemas.microsoft.com/office/drawing/2014/main" id="{E469496B-26B5-4DAE-B05F-E90085D46845}"/>
                  </a:ext>
                </a:extLst>
              </p:cNvPr>
              <p:cNvGrpSpPr>
                <a:grpSpLocks/>
              </p:cNvGrpSpPr>
              <p:nvPr/>
            </p:nvGrpSpPr>
            <p:grpSpPr bwMode="auto">
              <a:xfrm>
                <a:off x="1476375" y="4292600"/>
                <a:ext cx="6122988" cy="369888"/>
                <a:chOff x="930" y="2704"/>
                <a:chExt cx="3857" cy="233"/>
              </a:xfrm>
            </p:grpSpPr>
            <p:sp>
              <p:nvSpPr>
                <p:cNvPr id="29" name="Rectangle 24">
                  <a:extLst>
                    <a:ext uri="{FF2B5EF4-FFF2-40B4-BE49-F238E27FC236}">
                      <a16:creationId xmlns:a16="http://schemas.microsoft.com/office/drawing/2014/main" id="{22CFC830-2E6A-4F0F-BD6D-DC7E0A767F34}"/>
                    </a:ext>
                  </a:extLst>
                </p:cNvPr>
                <p:cNvSpPr>
                  <a:spLocks noChangeArrowheads="1"/>
                </p:cNvSpPr>
                <p:nvPr/>
              </p:nvSpPr>
              <p:spPr bwMode="auto">
                <a:xfrm>
                  <a:off x="1156" y="2750"/>
                  <a:ext cx="3402" cy="136"/>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eaLnBrk="1" hangingPunct="1">
                    <a:defRPr/>
                  </a:pPr>
                  <a:endParaRPr lang="zh-CN" altLang="en-US"/>
                </a:p>
              </p:txBody>
            </p:sp>
            <p:sp>
              <p:nvSpPr>
                <p:cNvPr id="30" name="Rectangle 25">
                  <a:extLst>
                    <a:ext uri="{FF2B5EF4-FFF2-40B4-BE49-F238E27FC236}">
                      <a16:creationId xmlns:a16="http://schemas.microsoft.com/office/drawing/2014/main" id="{45E14830-67C2-44C1-AB44-3AD92EBF3926}"/>
                    </a:ext>
                  </a:extLst>
                </p:cNvPr>
                <p:cNvSpPr>
                  <a:spLocks noChangeArrowheads="1"/>
                </p:cNvSpPr>
                <p:nvPr/>
              </p:nvSpPr>
              <p:spPr bwMode="auto">
                <a:xfrm>
                  <a:off x="2336" y="2750"/>
                  <a:ext cx="136" cy="136"/>
                </a:xfrm>
                <a:prstGeom prst="rect">
                  <a:avLst/>
                </a:prstGeom>
                <a:ln>
                  <a:solidFill>
                    <a:schemeClr val="tx1"/>
                  </a:solidFill>
                  <a:headEnd/>
                  <a:tailEnd/>
                </a:ln>
              </p:spPr>
              <p:style>
                <a:lnRef idx="0">
                  <a:schemeClr val="accent4"/>
                </a:lnRef>
                <a:fillRef idx="3">
                  <a:schemeClr val="accent4"/>
                </a:fillRef>
                <a:effectRef idx="3">
                  <a:schemeClr val="accent4"/>
                </a:effectRef>
                <a:fontRef idx="minor">
                  <a:schemeClr val="lt1"/>
                </a:fontRef>
              </p:style>
              <p:txBody>
                <a:bodyPr wrap="none" anchor="ctr"/>
                <a:lstStyle>
                  <a:lvl1pPr eaLnBrk="0" hangingPunct="0">
                    <a:defRPr>
                      <a:solidFill>
                        <a:schemeClr val="tx2"/>
                      </a:solidFill>
                      <a:latin typeface="Verdana" panose="020B0604030504040204" pitchFamily="34" charset="0"/>
                      <a:ea typeface="HY견고딕"/>
                      <a:cs typeface="HY견고딕"/>
                    </a:defRPr>
                  </a:lvl1pPr>
                  <a:lvl2pPr marL="742950" indent="-285750" eaLnBrk="0" hangingPunct="0">
                    <a:defRPr>
                      <a:solidFill>
                        <a:schemeClr val="tx2"/>
                      </a:solidFill>
                      <a:latin typeface="Verdana" panose="020B0604030504040204" pitchFamily="34" charset="0"/>
                      <a:ea typeface="HY견고딕"/>
                      <a:cs typeface="HY견고딕"/>
                    </a:defRPr>
                  </a:lvl2pPr>
                  <a:lvl3pPr marL="1143000" indent="-228600" eaLnBrk="0" hangingPunct="0">
                    <a:defRPr>
                      <a:solidFill>
                        <a:schemeClr val="tx2"/>
                      </a:solidFill>
                      <a:latin typeface="Verdana" panose="020B0604030504040204" pitchFamily="34" charset="0"/>
                      <a:ea typeface="HY견고딕"/>
                      <a:cs typeface="HY견고딕"/>
                    </a:defRPr>
                  </a:lvl3pPr>
                  <a:lvl4pPr marL="1600200" indent="-228600" eaLnBrk="0" hangingPunct="0">
                    <a:defRPr>
                      <a:solidFill>
                        <a:schemeClr val="tx2"/>
                      </a:solidFill>
                      <a:latin typeface="Verdana" panose="020B0604030504040204" pitchFamily="34" charset="0"/>
                      <a:ea typeface="HY견고딕"/>
                      <a:cs typeface="HY견고딕"/>
                    </a:defRPr>
                  </a:lvl4pPr>
                  <a:lvl5pPr marL="2057400" indent="-228600" eaLnBrk="0" hangingPunct="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pPr algn="ctr" eaLnBrk="1" hangingPunct="1">
                    <a:defRPr/>
                  </a:pPr>
                  <a:r>
                    <a:rPr lang="en-US" altLang="zh-CN" sz="1600" b="1">
                      <a:solidFill>
                        <a:schemeClr val="tx1"/>
                      </a:solidFill>
                      <a:latin typeface="Constantia" panose="02030602050306030303" pitchFamily="18" charset="0"/>
                      <a:ea typeface="华文新魏" panose="02010800040101010101" pitchFamily="2" charset="-122"/>
                    </a:rPr>
                    <a:t>A</a:t>
                  </a:r>
                </a:p>
              </p:txBody>
            </p:sp>
            <p:sp>
              <p:nvSpPr>
                <p:cNvPr id="31" name="Rectangle 26">
                  <a:extLst>
                    <a:ext uri="{FF2B5EF4-FFF2-40B4-BE49-F238E27FC236}">
                      <a16:creationId xmlns:a16="http://schemas.microsoft.com/office/drawing/2014/main" id="{8799F3CC-F84D-44F6-9437-8FDBA4CBB51E}"/>
                    </a:ext>
                  </a:extLst>
                </p:cNvPr>
                <p:cNvSpPr>
                  <a:spLocks noChangeArrowheads="1"/>
                </p:cNvSpPr>
                <p:nvPr/>
              </p:nvSpPr>
              <p:spPr bwMode="auto">
                <a:xfrm>
                  <a:off x="2472" y="2750"/>
                  <a:ext cx="136" cy="136"/>
                </a:xfrm>
                <a:prstGeom prst="rect">
                  <a:avLst/>
                </a:prstGeom>
                <a:ln>
                  <a:solidFill>
                    <a:schemeClr val="tx1"/>
                  </a:solidFill>
                  <a:headEnd/>
                  <a:tailEnd/>
                </a:ln>
              </p:spPr>
              <p:style>
                <a:lnRef idx="0">
                  <a:schemeClr val="accent4"/>
                </a:lnRef>
                <a:fillRef idx="3">
                  <a:schemeClr val="accent4"/>
                </a:fillRef>
                <a:effectRef idx="3">
                  <a:schemeClr val="accent4"/>
                </a:effectRef>
                <a:fontRef idx="minor">
                  <a:schemeClr val="lt1"/>
                </a:fontRef>
              </p:style>
              <p:txBody>
                <a:bodyPr wrap="none" anchor="ctr"/>
                <a:lstStyle>
                  <a:lvl1pPr eaLnBrk="0" hangingPunct="0">
                    <a:defRPr>
                      <a:solidFill>
                        <a:schemeClr val="tx2"/>
                      </a:solidFill>
                      <a:latin typeface="Verdana" panose="020B0604030504040204" pitchFamily="34" charset="0"/>
                      <a:ea typeface="HY견고딕"/>
                      <a:cs typeface="HY견고딕"/>
                    </a:defRPr>
                  </a:lvl1pPr>
                  <a:lvl2pPr marL="742950" indent="-285750" eaLnBrk="0" hangingPunct="0">
                    <a:defRPr>
                      <a:solidFill>
                        <a:schemeClr val="tx2"/>
                      </a:solidFill>
                      <a:latin typeface="Verdana" panose="020B0604030504040204" pitchFamily="34" charset="0"/>
                      <a:ea typeface="HY견고딕"/>
                      <a:cs typeface="HY견고딕"/>
                    </a:defRPr>
                  </a:lvl2pPr>
                  <a:lvl3pPr marL="1143000" indent="-228600" eaLnBrk="0" hangingPunct="0">
                    <a:defRPr>
                      <a:solidFill>
                        <a:schemeClr val="tx2"/>
                      </a:solidFill>
                      <a:latin typeface="Verdana" panose="020B0604030504040204" pitchFamily="34" charset="0"/>
                      <a:ea typeface="HY견고딕"/>
                      <a:cs typeface="HY견고딕"/>
                    </a:defRPr>
                  </a:lvl3pPr>
                  <a:lvl4pPr marL="1600200" indent="-228600" eaLnBrk="0" hangingPunct="0">
                    <a:defRPr>
                      <a:solidFill>
                        <a:schemeClr val="tx2"/>
                      </a:solidFill>
                      <a:latin typeface="Verdana" panose="020B0604030504040204" pitchFamily="34" charset="0"/>
                      <a:ea typeface="HY견고딕"/>
                      <a:cs typeface="HY견고딕"/>
                    </a:defRPr>
                  </a:lvl4pPr>
                  <a:lvl5pPr marL="2057400" indent="-228600" eaLnBrk="0" hangingPunct="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pPr algn="ctr" eaLnBrk="1" hangingPunct="1">
                    <a:defRPr/>
                  </a:pPr>
                  <a:r>
                    <a:rPr lang="en-US" altLang="zh-CN" sz="1600" b="1">
                      <a:solidFill>
                        <a:schemeClr val="tx1"/>
                      </a:solidFill>
                      <a:latin typeface="Constantia" panose="02030602050306030303" pitchFamily="18" charset="0"/>
                      <a:ea typeface="华文新魏" panose="02010800040101010101" pitchFamily="2" charset="-122"/>
                    </a:rPr>
                    <a:t>U</a:t>
                  </a:r>
                </a:p>
              </p:txBody>
            </p:sp>
            <p:sp>
              <p:nvSpPr>
                <p:cNvPr id="32" name="Rectangle 27">
                  <a:extLst>
                    <a:ext uri="{FF2B5EF4-FFF2-40B4-BE49-F238E27FC236}">
                      <a16:creationId xmlns:a16="http://schemas.microsoft.com/office/drawing/2014/main" id="{7884992A-9593-4101-AD6B-786145D09BA3}"/>
                    </a:ext>
                  </a:extLst>
                </p:cNvPr>
                <p:cNvSpPr>
                  <a:spLocks noChangeArrowheads="1"/>
                </p:cNvSpPr>
                <p:nvPr/>
              </p:nvSpPr>
              <p:spPr bwMode="auto">
                <a:xfrm>
                  <a:off x="2608" y="2750"/>
                  <a:ext cx="136" cy="136"/>
                </a:xfrm>
                <a:prstGeom prst="rect">
                  <a:avLst/>
                </a:prstGeom>
                <a:ln>
                  <a:solidFill>
                    <a:schemeClr val="tx1"/>
                  </a:solidFill>
                  <a:headEnd/>
                  <a:tailEnd/>
                </a:ln>
              </p:spPr>
              <p:style>
                <a:lnRef idx="0">
                  <a:schemeClr val="accent4"/>
                </a:lnRef>
                <a:fillRef idx="3">
                  <a:schemeClr val="accent4"/>
                </a:fillRef>
                <a:effectRef idx="3">
                  <a:schemeClr val="accent4"/>
                </a:effectRef>
                <a:fontRef idx="minor">
                  <a:schemeClr val="lt1"/>
                </a:fontRef>
              </p:style>
              <p:txBody>
                <a:bodyPr wrap="none" anchor="ctr"/>
                <a:lstStyle>
                  <a:lvl1pPr eaLnBrk="0" hangingPunct="0">
                    <a:defRPr>
                      <a:solidFill>
                        <a:schemeClr val="tx2"/>
                      </a:solidFill>
                      <a:latin typeface="Verdana" panose="020B0604030504040204" pitchFamily="34" charset="0"/>
                      <a:ea typeface="HY견고딕"/>
                      <a:cs typeface="HY견고딕"/>
                    </a:defRPr>
                  </a:lvl1pPr>
                  <a:lvl2pPr marL="742950" indent="-285750" eaLnBrk="0" hangingPunct="0">
                    <a:defRPr>
                      <a:solidFill>
                        <a:schemeClr val="tx2"/>
                      </a:solidFill>
                      <a:latin typeface="Verdana" panose="020B0604030504040204" pitchFamily="34" charset="0"/>
                      <a:ea typeface="HY견고딕"/>
                      <a:cs typeface="HY견고딕"/>
                    </a:defRPr>
                  </a:lvl2pPr>
                  <a:lvl3pPr marL="1143000" indent="-228600" eaLnBrk="0" hangingPunct="0">
                    <a:defRPr>
                      <a:solidFill>
                        <a:schemeClr val="tx2"/>
                      </a:solidFill>
                      <a:latin typeface="Verdana" panose="020B0604030504040204" pitchFamily="34" charset="0"/>
                      <a:ea typeface="HY견고딕"/>
                      <a:cs typeface="HY견고딕"/>
                    </a:defRPr>
                  </a:lvl3pPr>
                  <a:lvl4pPr marL="1600200" indent="-228600" eaLnBrk="0" hangingPunct="0">
                    <a:defRPr>
                      <a:solidFill>
                        <a:schemeClr val="tx2"/>
                      </a:solidFill>
                      <a:latin typeface="Verdana" panose="020B0604030504040204" pitchFamily="34" charset="0"/>
                      <a:ea typeface="HY견고딕"/>
                      <a:cs typeface="HY견고딕"/>
                    </a:defRPr>
                  </a:lvl4pPr>
                  <a:lvl5pPr marL="2057400" indent="-228600" eaLnBrk="0" hangingPunct="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pPr algn="ctr" eaLnBrk="1" hangingPunct="1">
                    <a:defRPr/>
                  </a:pPr>
                  <a:r>
                    <a:rPr lang="en-US" altLang="zh-CN" sz="1600" b="1">
                      <a:solidFill>
                        <a:schemeClr val="tx1"/>
                      </a:solidFill>
                      <a:latin typeface="Constantia" panose="02030602050306030303" pitchFamily="18" charset="0"/>
                      <a:ea typeface="华文新魏" panose="02010800040101010101" pitchFamily="2" charset="-122"/>
                    </a:rPr>
                    <a:t>G</a:t>
                  </a:r>
                </a:p>
              </p:txBody>
            </p:sp>
            <p:sp>
              <p:nvSpPr>
                <p:cNvPr id="33" name="Rectangle 28">
                  <a:extLst>
                    <a:ext uri="{FF2B5EF4-FFF2-40B4-BE49-F238E27FC236}">
                      <a16:creationId xmlns:a16="http://schemas.microsoft.com/office/drawing/2014/main" id="{BEB67382-CB59-4C85-9CD5-04C9F7C248C3}"/>
                    </a:ext>
                  </a:extLst>
                </p:cNvPr>
                <p:cNvSpPr>
                  <a:spLocks noChangeArrowheads="1"/>
                </p:cNvSpPr>
                <p:nvPr/>
              </p:nvSpPr>
              <p:spPr bwMode="auto">
                <a:xfrm>
                  <a:off x="2744" y="2750"/>
                  <a:ext cx="136" cy="136"/>
                </a:xfrm>
                <a:prstGeom prst="rect">
                  <a:avLst/>
                </a:prstGeom>
                <a:ln>
                  <a:solidFill>
                    <a:schemeClr val="tx1"/>
                  </a:solidFill>
                  <a:headEnd/>
                  <a:tailEnd/>
                </a:ln>
              </p:spPr>
              <p:style>
                <a:lnRef idx="0">
                  <a:schemeClr val="accent4"/>
                </a:lnRef>
                <a:fillRef idx="3">
                  <a:schemeClr val="accent4"/>
                </a:fillRef>
                <a:effectRef idx="3">
                  <a:schemeClr val="accent4"/>
                </a:effectRef>
                <a:fontRef idx="minor">
                  <a:schemeClr val="lt1"/>
                </a:fontRef>
              </p:style>
              <p:txBody>
                <a:bodyPr wrap="none" anchor="ctr"/>
                <a:lstStyle/>
                <a:p>
                  <a:pPr algn="ctr" eaLnBrk="1" hangingPunct="1">
                    <a:defRPr/>
                  </a:pPr>
                  <a:endParaRPr lang="zh-CN" altLang="zh-CN" b="1">
                    <a:solidFill>
                      <a:schemeClr val="bg2"/>
                    </a:solidFill>
                  </a:endParaRPr>
                </a:p>
              </p:txBody>
            </p:sp>
            <p:sp>
              <p:nvSpPr>
                <p:cNvPr id="34" name="Rectangle 29">
                  <a:extLst>
                    <a:ext uri="{FF2B5EF4-FFF2-40B4-BE49-F238E27FC236}">
                      <a16:creationId xmlns:a16="http://schemas.microsoft.com/office/drawing/2014/main" id="{1572010C-AC0B-4D52-AF1B-D31C280B3822}"/>
                    </a:ext>
                  </a:extLst>
                </p:cNvPr>
                <p:cNvSpPr>
                  <a:spLocks noChangeArrowheads="1"/>
                </p:cNvSpPr>
                <p:nvPr/>
              </p:nvSpPr>
              <p:spPr bwMode="auto">
                <a:xfrm>
                  <a:off x="2880" y="2750"/>
                  <a:ext cx="136" cy="136"/>
                </a:xfrm>
                <a:prstGeom prst="rect">
                  <a:avLst/>
                </a:prstGeom>
                <a:ln>
                  <a:solidFill>
                    <a:schemeClr val="tx1"/>
                  </a:solidFill>
                  <a:headEnd/>
                  <a:tailEnd/>
                </a:ln>
              </p:spPr>
              <p:style>
                <a:lnRef idx="0">
                  <a:schemeClr val="accent4"/>
                </a:lnRef>
                <a:fillRef idx="3">
                  <a:schemeClr val="accent4"/>
                </a:fillRef>
                <a:effectRef idx="3">
                  <a:schemeClr val="accent4"/>
                </a:effectRef>
                <a:fontRef idx="minor">
                  <a:schemeClr val="lt1"/>
                </a:fontRef>
              </p:style>
              <p:txBody>
                <a:bodyPr wrap="none" anchor="ctr"/>
                <a:lstStyle/>
                <a:p>
                  <a:pPr eaLnBrk="1" hangingPunct="1">
                    <a:defRPr/>
                  </a:pPr>
                  <a:endParaRPr lang="zh-CN" altLang="en-US"/>
                </a:p>
              </p:txBody>
            </p:sp>
            <p:sp>
              <p:nvSpPr>
                <p:cNvPr id="35" name="Rectangle 30">
                  <a:extLst>
                    <a:ext uri="{FF2B5EF4-FFF2-40B4-BE49-F238E27FC236}">
                      <a16:creationId xmlns:a16="http://schemas.microsoft.com/office/drawing/2014/main" id="{2FA34ABD-9143-4008-B243-A956F9D02FC3}"/>
                    </a:ext>
                  </a:extLst>
                </p:cNvPr>
                <p:cNvSpPr>
                  <a:spLocks noChangeArrowheads="1"/>
                </p:cNvSpPr>
                <p:nvPr/>
              </p:nvSpPr>
              <p:spPr bwMode="auto">
                <a:xfrm>
                  <a:off x="3016" y="2750"/>
                  <a:ext cx="136" cy="136"/>
                </a:xfrm>
                <a:prstGeom prst="rect">
                  <a:avLst/>
                </a:prstGeom>
                <a:ln>
                  <a:solidFill>
                    <a:schemeClr val="tx1"/>
                  </a:solidFill>
                  <a:headEnd/>
                  <a:tailEnd/>
                </a:ln>
              </p:spPr>
              <p:style>
                <a:lnRef idx="0">
                  <a:schemeClr val="accent4"/>
                </a:lnRef>
                <a:fillRef idx="3">
                  <a:schemeClr val="accent4"/>
                </a:fillRef>
                <a:effectRef idx="3">
                  <a:schemeClr val="accent4"/>
                </a:effectRef>
                <a:fontRef idx="minor">
                  <a:schemeClr val="lt1"/>
                </a:fontRef>
              </p:style>
              <p:txBody>
                <a:bodyPr wrap="none" anchor="ctr"/>
                <a:lstStyle/>
                <a:p>
                  <a:pPr eaLnBrk="1" hangingPunct="1">
                    <a:defRPr/>
                  </a:pPr>
                  <a:endParaRPr lang="zh-CN" altLang="en-US"/>
                </a:p>
              </p:txBody>
            </p:sp>
            <p:sp>
              <p:nvSpPr>
                <p:cNvPr id="36" name="Text Box 31">
                  <a:extLst>
                    <a:ext uri="{FF2B5EF4-FFF2-40B4-BE49-F238E27FC236}">
                      <a16:creationId xmlns:a16="http://schemas.microsoft.com/office/drawing/2014/main" id="{B6399FCE-53F5-47FB-B3E1-EA04856B08E7}"/>
                    </a:ext>
                  </a:extLst>
                </p:cNvPr>
                <p:cNvSpPr txBox="1">
                  <a:spLocks noChangeArrowheads="1"/>
                </p:cNvSpPr>
                <p:nvPr/>
              </p:nvSpPr>
              <p:spPr bwMode="auto">
                <a:xfrm>
                  <a:off x="930" y="2704"/>
                  <a:ext cx="229"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lang="en-US" altLang="zh-CN" sz="1800">
                      <a:solidFill>
                        <a:srgbClr val="002060"/>
                      </a:solidFill>
                      <a:latin typeface="Times New Roman" panose="02020603050405020304" pitchFamily="18" charset="0"/>
                      <a:cs typeface="Times New Roman" panose="02020603050405020304" pitchFamily="18" charset="0"/>
                    </a:rPr>
                    <a:t>5'</a:t>
                  </a:r>
                </a:p>
              </p:txBody>
            </p:sp>
            <p:sp>
              <p:nvSpPr>
                <p:cNvPr id="37" name="Text Box 32">
                  <a:extLst>
                    <a:ext uri="{FF2B5EF4-FFF2-40B4-BE49-F238E27FC236}">
                      <a16:creationId xmlns:a16="http://schemas.microsoft.com/office/drawing/2014/main" id="{1C4AFB7B-44E0-410E-83AE-1FCF0BC3DC5C}"/>
                    </a:ext>
                  </a:extLst>
                </p:cNvPr>
                <p:cNvSpPr txBox="1">
                  <a:spLocks noChangeArrowheads="1"/>
                </p:cNvSpPr>
                <p:nvPr/>
              </p:nvSpPr>
              <p:spPr bwMode="auto">
                <a:xfrm>
                  <a:off x="4558" y="2704"/>
                  <a:ext cx="229"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lang="en-US" altLang="zh-CN" sz="1800">
                      <a:solidFill>
                        <a:srgbClr val="002060"/>
                      </a:solidFill>
                      <a:latin typeface="Times New Roman" panose="02020603050405020304" pitchFamily="18" charset="0"/>
                      <a:cs typeface="Times New Roman" panose="02020603050405020304" pitchFamily="18" charset="0"/>
                    </a:rPr>
                    <a:t>3'</a:t>
                  </a:r>
                </a:p>
              </p:txBody>
            </p:sp>
            <p:sp>
              <p:nvSpPr>
                <p:cNvPr id="38" name="Rectangle 33">
                  <a:extLst>
                    <a:ext uri="{FF2B5EF4-FFF2-40B4-BE49-F238E27FC236}">
                      <a16:creationId xmlns:a16="http://schemas.microsoft.com/office/drawing/2014/main" id="{F5F46AD2-D84B-4409-B9D4-E1FB6E59F7B2}"/>
                    </a:ext>
                  </a:extLst>
                </p:cNvPr>
                <p:cNvSpPr>
                  <a:spLocks noChangeArrowheads="1"/>
                </p:cNvSpPr>
                <p:nvPr/>
              </p:nvSpPr>
              <p:spPr bwMode="auto">
                <a:xfrm>
                  <a:off x="3152" y="2750"/>
                  <a:ext cx="136" cy="136"/>
                </a:xfrm>
                <a:prstGeom prst="rect">
                  <a:avLst/>
                </a:prstGeom>
                <a:ln>
                  <a:solidFill>
                    <a:schemeClr val="tx1"/>
                  </a:solidFill>
                  <a:headEnd/>
                  <a:tailEnd/>
                </a:ln>
              </p:spPr>
              <p:style>
                <a:lnRef idx="0">
                  <a:schemeClr val="accent4"/>
                </a:lnRef>
                <a:fillRef idx="3">
                  <a:schemeClr val="accent4"/>
                </a:fillRef>
                <a:effectRef idx="3">
                  <a:schemeClr val="accent4"/>
                </a:effectRef>
                <a:fontRef idx="minor">
                  <a:schemeClr val="lt1"/>
                </a:fontRef>
              </p:style>
              <p:txBody>
                <a:bodyPr wrap="none" anchor="ctr"/>
                <a:lstStyle/>
                <a:p>
                  <a:pPr algn="ctr" eaLnBrk="1" hangingPunct="1">
                    <a:defRPr/>
                  </a:pPr>
                  <a:endParaRPr lang="zh-CN" altLang="zh-CN" b="1">
                    <a:solidFill>
                      <a:schemeClr val="bg2"/>
                    </a:solidFill>
                  </a:endParaRPr>
                </a:p>
              </p:txBody>
            </p:sp>
            <p:sp>
              <p:nvSpPr>
                <p:cNvPr id="39" name="Rectangle 34">
                  <a:extLst>
                    <a:ext uri="{FF2B5EF4-FFF2-40B4-BE49-F238E27FC236}">
                      <a16:creationId xmlns:a16="http://schemas.microsoft.com/office/drawing/2014/main" id="{BF5074B5-15DF-4149-9A46-2978C54B53DC}"/>
                    </a:ext>
                  </a:extLst>
                </p:cNvPr>
                <p:cNvSpPr>
                  <a:spLocks noChangeArrowheads="1"/>
                </p:cNvSpPr>
                <p:nvPr/>
              </p:nvSpPr>
              <p:spPr bwMode="auto">
                <a:xfrm>
                  <a:off x="3288" y="2750"/>
                  <a:ext cx="136" cy="136"/>
                </a:xfrm>
                <a:prstGeom prst="rect">
                  <a:avLst/>
                </a:prstGeom>
                <a:ln>
                  <a:solidFill>
                    <a:schemeClr val="tx1"/>
                  </a:solidFill>
                  <a:headEnd/>
                  <a:tailEnd/>
                </a:ln>
              </p:spPr>
              <p:style>
                <a:lnRef idx="0">
                  <a:schemeClr val="accent4"/>
                </a:lnRef>
                <a:fillRef idx="3">
                  <a:schemeClr val="accent4"/>
                </a:fillRef>
                <a:effectRef idx="3">
                  <a:schemeClr val="accent4"/>
                </a:effectRef>
                <a:fontRef idx="minor">
                  <a:schemeClr val="lt1"/>
                </a:fontRef>
              </p:style>
              <p:txBody>
                <a:bodyPr wrap="none" anchor="ctr"/>
                <a:lstStyle/>
                <a:p>
                  <a:pPr eaLnBrk="1" hangingPunct="1">
                    <a:defRPr/>
                  </a:pPr>
                  <a:endParaRPr lang="zh-CN" altLang="en-US"/>
                </a:p>
              </p:txBody>
            </p:sp>
            <p:sp>
              <p:nvSpPr>
                <p:cNvPr id="40" name="Rectangle 35">
                  <a:extLst>
                    <a:ext uri="{FF2B5EF4-FFF2-40B4-BE49-F238E27FC236}">
                      <a16:creationId xmlns:a16="http://schemas.microsoft.com/office/drawing/2014/main" id="{FAEB3D5A-55C9-4CD4-B62B-E8AFF92A2F84}"/>
                    </a:ext>
                  </a:extLst>
                </p:cNvPr>
                <p:cNvSpPr>
                  <a:spLocks noChangeArrowheads="1"/>
                </p:cNvSpPr>
                <p:nvPr/>
              </p:nvSpPr>
              <p:spPr bwMode="auto">
                <a:xfrm>
                  <a:off x="3424" y="2750"/>
                  <a:ext cx="136" cy="136"/>
                </a:xfrm>
                <a:prstGeom prst="rect">
                  <a:avLst/>
                </a:prstGeom>
                <a:ln>
                  <a:solidFill>
                    <a:schemeClr val="tx1"/>
                  </a:solidFill>
                  <a:headEnd/>
                  <a:tailEnd/>
                </a:ln>
              </p:spPr>
              <p:style>
                <a:lnRef idx="0">
                  <a:schemeClr val="accent4"/>
                </a:lnRef>
                <a:fillRef idx="3">
                  <a:schemeClr val="accent4"/>
                </a:fillRef>
                <a:effectRef idx="3">
                  <a:schemeClr val="accent4"/>
                </a:effectRef>
                <a:fontRef idx="minor">
                  <a:schemeClr val="lt1"/>
                </a:fontRef>
              </p:style>
              <p:txBody>
                <a:bodyPr wrap="none" anchor="ctr"/>
                <a:lstStyle/>
                <a:p>
                  <a:pPr eaLnBrk="1" hangingPunct="1">
                    <a:defRPr/>
                  </a:pPr>
                  <a:endParaRPr lang="zh-CN" altLang="en-US" dirty="0">
                    <a:solidFill>
                      <a:schemeClr val="tx1"/>
                    </a:solidFill>
                  </a:endParaRPr>
                </a:p>
              </p:txBody>
            </p:sp>
          </p:grpSp>
        </p:grpSp>
        <p:sp>
          <p:nvSpPr>
            <p:cNvPr id="57" name="矩形 56">
              <a:extLst>
                <a:ext uri="{FF2B5EF4-FFF2-40B4-BE49-F238E27FC236}">
                  <a16:creationId xmlns:a16="http://schemas.microsoft.com/office/drawing/2014/main" id="{0E7BCA4C-D11D-4F11-8840-D977B90D5AC9}"/>
                </a:ext>
              </a:extLst>
            </p:cNvPr>
            <p:cNvSpPr/>
            <p:nvPr/>
          </p:nvSpPr>
          <p:spPr>
            <a:xfrm>
              <a:off x="6567640" y="3974890"/>
              <a:ext cx="1300356" cy="369332"/>
            </a:xfrm>
            <a:prstGeom prst="rect">
              <a:avLst/>
            </a:prstGeom>
          </p:spPr>
          <p:txBody>
            <a:bodyPr wrap="none">
              <a:spAutoFit/>
            </a:bodyPr>
            <a:lstStyle/>
            <a:p>
              <a:r>
                <a:rPr lang="zh-CN" altLang="en-US"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氨酰</a:t>
              </a:r>
              <a:r>
                <a:rPr lang="en-US" altLang="zh-CN"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-tRNA</a:t>
              </a:r>
              <a:endParaRPr lang="zh-CN" altLang="en-US" b="1" dirty="0"/>
            </a:p>
          </p:txBody>
        </p:sp>
        <p:cxnSp>
          <p:nvCxnSpPr>
            <p:cNvPr id="59" name="直接连接符 58">
              <a:extLst>
                <a:ext uri="{FF2B5EF4-FFF2-40B4-BE49-F238E27FC236}">
                  <a16:creationId xmlns:a16="http://schemas.microsoft.com/office/drawing/2014/main" id="{A9B032D9-FE5C-4555-899D-169438EB5B7E}"/>
                </a:ext>
              </a:extLst>
            </p:cNvPr>
            <p:cNvCxnSpPr/>
            <p:nvPr/>
          </p:nvCxnSpPr>
          <p:spPr bwMode="auto">
            <a:xfrm flipH="1">
              <a:off x="5946274" y="4213435"/>
              <a:ext cx="641950" cy="289461"/>
            </a:xfrm>
            <a:prstGeom prst="line">
              <a:avLst/>
            </a:prstGeom>
            <a:ln w="28575">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60" name="矩形 59">
              <a:extLst>
                <a:ext uri="{FF2B5EF4-FFF2-40B4-BE49-F238E27FC236}">
                  <a16:creationId xmlns:a16="http://schemas.microsoft.com/office/drawing/2014/main" id="{C95247D1-6182-4F23-9AE8-44247CF478BB}"/>
                </a:ext>
              </a:extLst>
            </p:cNvPr>
            <p:cNvSpPr/>
            <p:nvPr/>
          </p:nvSpPr>
          <p:spPr>
            <a:xfrm>
              <a:off x="3483343" y="3232423"/>
              <a:ext cx="1300356" cy="369332"/>
            </a:xfrm>
            <a:prstGeom prst="rect">
              <a:avLst/>
            </a:prstGeom>
          </p:spPr>
          <p:txBody>
            <a:bodyPr wrap="none">
              <a:spAutoFit/>
            </a:bodyPr>
            <a:lstStyle/>
            <a:p>
              <a:r>
                <a:rPr lang="zh-CN" altLang="en-US"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肽酰</a:t>
              </a:r>
              <a:r>
                <a:rPr lang="en-US" altLang="zh-CN"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-tRNA</a:t>
              </a:r>
              <a:endParaRPr lang="zh-CN" altLang="en-US" dirty="0"/>
            </a:p>
          </p:txBody>
        </p:sp>
        <p:cxnSp>
          <p:nvCxnSpPr>
            <p:cNvPr id="62" name="直接连接符 61">
              <a:extLst>
                <a:ext uri="{FF2B5EF4-FFF2-40B4-BE49-F238E27FC236}">
                  <a16:creationId xmlns:a16="http://schemas.microsoft.com/office/drawing/2014/main" id="{88578492-9A3E-452F-91A3-DF031B52AB80}"/>
                </a:ext>
              </a:extLst>
            </p:cNvPr>
            <p:cNvCxnSpPr>
              <a:cxnSpLocks/>
            </p:cNvCxnSpPr>
            <p:nvPr/>
          </p:nvCxnSpPr>
          <p:spPr bwMode="auto">
            <a:xfrm>
              <a:off x="4366995" y="3555074"/>
              <a:ext cx="456128" cy="508483"/>
            </a:xfrm>
            <a:prstGeom prst="line">
              <a:avLst/>
            </a:prstGeom>
            <a:ln w="28575">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64" name="矩形 63">
              <a:extLst>
                <a:ext uri="{FF2B5EF4-FFF2-40B4-BE49-F238E27FC236}">
                  <a16:creationId xmlns:a16="http://schemas.microsoft.com/office/drawing/2014/main" id="{D4A284CF-4F00-4B12-B5F1-ECEC3C192671}"/>
                </a:ext>
              </a:extLst>
            </p:cNvPr>
            <p:cNvSpPr/>
            <p:nvPr/>
          </p:nvSpPr>
          <p:spPr>
            <a:xfrm>
              <a:off x="2051596" y="3878891"/>
              <a:ext cx="1223412" cy="369332"/>
            </a:xfrm>
            <a:prstGeom prst="rect">
              <a:avLst/>
            </a:prstGeom>
          </p:spPr>
          <p:txBody>
            <a:bodyPr wrap="none">
              <a:spAutoFit/>
            </a:bodyPr>
            <a:lstStyle/>
            <a:p>
              <a:r>
                <a:rPr lang="zh-CN" altLang="en-US"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空载</a:t>
              </a:r>
              <a:r>
                <a:rPr lang="en-US" altLang="zh-CN"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tRNA</a:t>
              </a:r>
              <a:endParaRPr lang="zh-CN" altLang="en-US" dirty="0"/>
            </a:p>
          </p:txBody>
        </p:sp>
        <p:cxnSp>
          <p:nvCxnSpPr>
            <p:cNvPr id="65" name="直接连接符 64">
              <a:extLst>
                <a:ext uri="{FF2B5EF4-FFF2-40B4-BE49-F238E27FC236}">
                  <a16:creationId xmlns:a16="http://schemas.microsoft.com/office/drawing/2014/main" id="{22CD5DB7-430B-4E04-A2A2-EB58396D6EF5}"/>
                </a:ext>
              </a:extLst>
            </p:cNvPr>
            <p:cNvCxnSpPr>
              <a:cxnSpLocks/>
            </p:cNvCxnSpPr>
            <p:nvPr/>
          </p:nvCxnSpPr>
          <p:spPr bwMode="auto">
            <a:xfrm>
              <a:off x="3005526" y="4211140"/>
              <a:ext cx="669583" cy="376855"/>
            </a:xfrm>
            <a:prstGeom prst="line">
              <a:avLst/>
            </a:prstGeom>
            <a:ln w="28575">
              <a:headEnd type="none" w="med" len="med"/>
              <a:tailEnd type="none" w="med" len="med"/>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21571785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4FA0BDD2-E714-4A1C-8DF0-E715FE1B2785}"/>
              </a:ext>
            </a:extLst>
          </p:cNvPr>
          <p:cNvSpPr>
            <a:spLocks noGrp="1"/>
          </p:cNvSpPr>
          <p:nvPr>
            <p:ph type="sldNum" sz="quarter" idx="4"/>
          </p:nvPr>
        </p:nvSpPr>
        <p:spPr/>
        <p:txBody>
          <a:bodyPr/>
          <a:lstStyle/>
          <a:p>
            <a:pPr>
              <a:defRPr/>
            </a:pPr>
            <a:fld id="{47650FDF-55A6-48C1-B389-FC790182308D}" type="slidenum">
              <a:rPr lang="zh-CN" altLang="en-US" smtClean="0"/>
              <a:pPr>
                <a:defRPr/>
              </a:pPr>
              <a:t>48</a:t>
            </a:fld>
            <a:endParaRPr lang="zh-CN" altLang="en-US"/>
          </a:p>
        </p:txBody>
      </p:sp>
      <p:sp>
        <p:nvSpPr>
          <p:cNvPr id="3" name="Rectangle 4">
            <a:extLst>
              <a:ext uri="{FF2B5EF4-FFF2-40B4-BE49-F238E27FC236}">
                <a16:creationId xmlns:a16="http://schemas.microsoft.com/office/drawing/2014/main" id="{9B733FA8-7EDF-41AD-82A3-DE39953B9E41}"/>
              </a:ext>
            </a:extLst>
          </p:cNvPr>
          <p:cNvSpPr>
            <a:spLocks noChangeArrowheads="1"/>
          </p:cNvSpPr>
          <p:nvPr/>
        </p:nvSpPr>
        <p:spPr bwMode="auto">
          <a:xfrm>
            <a:off x="395536" y="260648"/>
            <a:ext cx="8064896" cy="719138"/>
          </a:xfrm>
          <a:prstGeom prst="rect">
            <a:avLst/>
          </a:prstGeom>
          <a:noFill/>
          <a:ln w="9525">
            <a:noFill/>
            <a:miter lim="800000"/>
            <a:headEnd/>
            <a:tailEnd/>
          </a:ln>
          <a:effectLst/>
        </p:spPr>
        <p:txBody>
          <a:bodyPr anchor="ctr"/>
          <a:lstStyle/>
          <a:p>
            <a:pPr eaLnBrk="1" hangingPunct="1">
              <a:defRPr/>
            </a:pPr>
            <a:r>
              <a:rPr lang="zh-CN" altLang="en-US" sz="3200" b="1" dirty="0">
                <a:solidFill>
                  <a:schemeClr val="accent1"/>
                </a:solidFill>
                <a:latin typeface="Times New Roman" panose="02020603050405020304" pitchFamily="18" charset="0"/>
                <a:ea typeface="微软雅黑" panose="020B0503020204020204" pitchFamily="34" charset="-122"/>
                <a:cs typeface="Times New Roman" panose="02020603050405020304" pitchFamily="18" charset="0"/>
              </a:rPr>
              <a:t>原核生物翻译过程所需要的蛋白质因子</a:t>
            </a:r>
          </a:p>
        </p:txBody>
      </p:sp>
      <p:sp>
        <p:nvSpPr>
          <p:cNvPr id="4" name="矩形 3">
            <a:extLst>
              <a:ext uri="{FF2B5EF4-FFF2-40B4-BE49-F238E27FC236}">
                <a16:creationId xmlns:a16="http://schemas.microsoft.com/office/drawing/2014/main" id="{76A47D45-FEB3-4873-B3C9-E19190B6DC26}"/>
              </a:ext>
            </a:extLst>
          </p:cNvPr>
          <p:cNvSpPr/>
          <p:nvPr/>
        </p:nvSpPr>
        <p:spPr>
          <a:xfrm>
            <a:off x="976564" y="1556792"/>
            <a:ext cx="6902839" cy="3447098"/>
          </a:xfrm>
          <a:prstGeom prst="rect">
            <a:avLst/>
          </a:prstGeom>
        </p:spPr>
        <p:txBody>
          <a:bodyPr wrap="square">
            <a:spAutoFit/>
          </a:bodyPr>
          <a:lstStyle/>
          <a:p>
            <a:pPr marL="342900" indent="-342900" algn="just">
              <a:spcBef>
                <a:spcPts val="1200"/>
              </a:spcBef>
              <a:buFont typeface="Wingdings" panose="05000000000000000000" pitchFamily="2" charset="2"/>
              <a:buChar char="Ø"/>
            </a:pPr>
            <a:r>
              <a:rPr lang="zh-CN" altLang="en-US" sz="28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起始因子</a:t>
            </a:r>
            <a:r>
              <a:rPr lang="zh-CN" altLang="en-US"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initiation factor</a:t>
            </a:r>
            <a:r>
              <a:rPr lang="zh-CN" altLang="en-US"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IF</a:t>
            </a:r>
            <a:r>
              <a:rPr lang="zh-CN" altLang="en-US"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p>
            <a:pPr marL="800100" lvl="1" indent="-342900" algn="just">
              <a:spcBef>
                <a:spcPts val="1200"/>
              </a:spcBef>
              <a:buFont typeface="Arial" panose="020B0604020202020204" pitchFamily="34" charset="0"/>
              <a:buChar char="•"/>
            </a:pPr>
            <a:r>
              <a:rPr lang="en-US" altLang="zh-CN"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IF1</a:t>
            </a:r>
            <a:r>
              <a:rPr lang="zh-CN" altLang="en-US"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IF2</a:t>
            </a:r>
            <a:r>
              <a:rPr lang="zh-CN" altLang="en-US"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IF3</a:t>
            </a:r>
            <a:endParaRPr lang="zh-CN" altLang="en-US"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p>
            <a:pPr marL="342900" indent="-342900" algn="just">
              <a:spcBef>
                <a:spcPts val="1200"/>
              </a:spcBef>
              <a:buFont typeface="Wingdings" panose="05000000000000000000" pitchFamily="2" charset="2"/>
              <a:buChar char="Ø"/>
            </a:pPr>
            <a:r>
              <a:rPr lang="zh-CN" altLang="en-US" sz="28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延伸因子</a:t>
            </a:r>
            <a:r>
              <a:rPr lang="zh-CN" altLang="en-US"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elongation factor</a:t>
            </a:r>
            <a:r>
              <a:rPr lang="zh-CN" altLang="en-US"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EF</a:t>
            </a:r>
            <a:r>
              <a:rPr lang="zh-CN" altLang="en-US"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p>
            <a:pPr marL="800100" lvl="1" indent="-342900" algn="just">
              <a:spcBef>
                <a:spcPts val="1200"/>
              </a:spcBef>
              <a:buFont typeface="Arial" panose="020B0604020202020204" pitchFamily="34" charset="0"/>
              <a:buChar char="•"/>
            </a:pPr>
            <a:r>
              <a:rPr lang="en-US" altLang="zh-CN"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EF-Tu</a:t>
            </a:r>
            <a:r>
              <a:rPr lang="zh-CN" altLang="en-US"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EF-Ts</a:t>
            </a:r>
            <a:r>
              <a:rPr lang="zh-CN" altLang="en-US"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EF-G</a:t>
            </a:r>
          </a:p>
          <a:p>
            <a:pPr marL="342900" indent="-342900" algn="just">
              <a:spcBef>
                <a:spcPts val="1200"/>
              </a:spcBef>
              <a:buFont typeface="Wingdings" panose="05000000000000000000" pitchFamily="2" charset="2"/>
              <a:buChar char="Ø"/>
            </a:pPr>
            <a:r>
              <a:rPr lang="zh-CN" altLang="en-US" sz="28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释放因子</a:t>
            </a:r>
            <a:r>
              <a:rPr lang="zh-CN" altLang="en-US"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release factor</a:t>
            </a:r>
            <a:r>
              <a:rPr lang="zh-CN" altLang="en-US"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RF</a:t>
            </a:r>
            <a:r>
              <a:rPr lang="zh-CN" altLang="en-US"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p>
            <a:pPr marL="800100" lvl="1" indent="-342900" algn="just">
              <a:spcBef>
                <a:spcPts val="1200"/>
              </a:spcBef>
              <a:buFont typeface="Arial" panose="020B0604020202020204" pitchFamily="34" charset="0"/>
              <a:buChar char="•"/>
            </a:pPr>
            <a:r>
              <a:rPr lang="en-US" altLang="zh-CN"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RF1</a:t>
            </a:r>
            <a:r>
              <a:rPr lang="zh-CN" altLang="en-US"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RF2</a:t>
            </a:r>
            <a:r>
              <a:rPr lang="zh-CN" altLang="en-US"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RF3</a:t>
            </a:r>
            <a:endParaRPr lang="zh-CN" altLang="en-US"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p:txBody>
      </p:sp>
      <mc:AlternateContent xmlns:mc="http://schemas.openxmlformats.org/markup-compatibility/2006">
        <mc:Choice xmlns:p14="http://schemas.microsoft.com/office/powerpoint/2010/main" Requires="p14">
          <p:contentPart p14:bwMode="auto" r:id="rId2">
            <p14:nvContentPartPr>
              <p14:cNvPr id="5" name="墨迹 4">
                <a:extLst>
                  <a:ext uri="{FF2B5EF4-FFF2-40B4-BE49-F238E27FC236}">
                    <a16:creationId xmlns:a16="http://schemas.microsoft.com/office/drawing/2014/main" id="{119E7DB2-028C-E7F8-B358-EA343DFF4413}"/>
                  </a:ext>
                </a:extLst>
              </p14:cNvPr>
              <p14:cNvContentPartPr/>
              <p14:nvPr/>
            </p14:nvContentPartPr>
            <p14:xfrm>
              <a:off x="1049451" y="3754851"/>
              <a:ext cx="1316160" cy="817560"/>
            </p14:xfrm>
          </p:contentPart>
        </mc:Choice>
        <mc:Fallback>
          <p:pic>
            <p:nvPicPr>
              <p:cNvPr id="5" name="墨迹 4">
                <a:extLst>
                  <a:ext uri="{FF2B5EF4-FFF2-40B4-BE49-F238E27FC236}">
                    <a16:creationId xmlns:a16="http://schemas.microsoft.com/office/drawing/2014/main" id="{119E7DB2-028C-E7F8-B358-EA343DFF4413}"/>
                  </a:ext>
                </a:extLst>
              </p:cNvPr>
              <p:cNvPicPr/>
              <p:nvPr/>
            </p:nvPicPr>
            <p:blipFill>
              <a:blip r:embed="rId3"/>
              <a:stretch>
                <a:fillRect/>
              </a:stretch>
            </p:blipFill>
            <p:spPr>
              <a:xfrm>
                <a:off x="1040811" y="3746211"/>
                <a:ext cx="1333800" cy="835200"/>
              </a:xfrm>
              <a:prstGeom prst="rect">
                <a:avLst/>
              </a:prstGeom>
            </p:spPr>
          </p:pic>
        </mc:Fallback>
      </mc:AlternateContent>
    </p:spTree>
    <p:extLst>
      <p:ext uri="{BB962C8B-B14F-4D97-AF65-F5344CB8AC3E}">
        <p14:creationId xmlns:p14="http://schemas.microsoft.com/office/powerpoint/2010/main" val="238086643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4">
            <a:extLst>
              <a:ext uri="{FF2B5EF4-FFF2-40B4-BE49-F238E27FC236}">
                <a16:creationId xmlns:a16="http://schemas.microsoft.com/office/drawing/2014/main" id="{01E0AE49-DB46-4CDB-8806-29FCE954DDF4}"/>
              </a:ext>
            </a:extLst>
          </p:cNvPr>
          <p:cNvSpPr>
            <a:spLocks noChangeArrowheads="1"/>
          </p:cNvSpPr>
          <p:nvPr/>
        </p:nvSpPr>
        <p:spPr bwMode="auto">
          <a:xfrm>
            <a:off x="467544" y="473868"/>
            <a:ext cx="3824287" cy="719138"/>
          </a:xfrm>
          <a:prstGeom prst="rect">
            <a:avLst/>
          </a:prstGeom>
          <a:noFill/>
          <a:ln w="9525">
            <a:noFill/>
            <a:miter lim="800000"/>
            <a:headEnd/>
            <a:tailEnd/>
          </a:ln>
          <a:effectLst/>
        </p:spPr>
        <p:txBody>
          <a:bodyPr anchor="ctr"/>
          <a:lstStyle/>
          <a:p>
            <a:pPr eaLnBrk="1" hangingPunct="1">
              <a:defRPr/>
            </a:pPr>
            <a:r>
              <a:rPr lang="zh-CN" altLang="en-US" sz="3600" b="1" dirty="0">
                <a:solidFill>
                  <a:schemeClr val="accent1"/>
                </a:solidFill>
                <a:latin typeface="Times New Roman" panose="02020603050405020304" pitchFamily="18" charset="0"/>
                <a:ea typeface="微软雅黑" panose="020B0503020204020204" pitchFamily="34" charset="-122"/>
                <a:cs typeface="Times New Roman" panose="02020603050405020304" pitchFamily="18" charset="0"/>
              </a:rPr>
              <a:t>（一）起始</a:t>
            </a:r>
          </a:p>
        </p:txBody>
      </p:sp>
      <p:sp>
        <p:nvSpPr>
          <p:cNvPr id="175107" name="Text Box 5">
            <a:extLst>
              <a:ext uri="{FF2B5EF4-FFF2-40B4-BE49-F238E27FC236}">
                <a16:creationId xmlns:a16="http://schemas.microsoft.com/office/drawing/2014/main" id="{3C40096A-FA6E-431C-BF01-7BB2547B48A1}"/>
              </a:ext>
            </a:extLst>
          </p:cNvPr>
          <p:cNvSpPr txBox="1">
            <a:spLocks noChangeArrowheads="1"/>
          </p:cNvSpPr>
          <p:nvPr/>
        </p:nvSpPr>
        <p:spPr bwMode="auto">
          <a:xfrm>
            <a:off x="785812" y="1571625"/>
            <a:ext cx="7890643" cy="131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lnSpc>
                <a:spcPct val="150000"/>
              </a:lnSpc>
              <a:spcBef>
                <a:spcPct val="0"/>
              </a:spcBef>
              <a:buClrTx/>
              <a:buFontTx/>
              <a:buNone/>
            </a:pPr>
            <a:r>
              <a:rPr lang="en-US" altLang="zh-CN" sz="2800"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2800"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指</a:t>
            </a:r>
            <a:r>
              <a:rPr lang="en-US" altLang="zh-CN" sz="2800"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mRNA</a:t>
            </a:r>
            <a:r>
              <a:rPr lang="zh-CN" altLang="en-US" sz="2800"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和起始氨基酰</a:t>
            </a:r>
            <a:r>
              <a:rPr lang="en-US" altLang="zh-CN" sz="2800"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-tRNA</a:t>
            </a:r>
            <a:r>
              <a:rPr lang="zh-CN" altLang="en-US" sz="2800"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分别与核糖体结合，形成翻译起始复合物的过程。</a:t>
            </a:r>
          </a:p>
        </p:txBody>
      </p:sp>
      <p:sp>
        <p:nvSpPr>
          <p:cNvPr id="50182" name="Rectangle 6">
            <a:extLst>
              <a:ext uri="{FF2B5EF4-FFF2-40B4-BE49-F238E27FC236}">
                <a16:creationId xmlns:a16="http://schemas.microsoft.com/office/drawing/2014/main" id="{514BE750-1D70-416F-8328-CE4EF1513C0F}"/>
              </a:ext>
            </a:extLst>
          </p:cNvPr>
          <p:cNvSpPr>
            <a:spLocks noChangeArrowheads="1"/>
          </p:cNvSpPr>
          <p:nvPr/>
        </p:nvSpPr>
        <p:spPr bwMode="auto">
          <a:xfrm>
            <a:off x="1857375" y="3000375"/>
            <a:ext cx="5616575" cy="302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542925" indent="-542925">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lnSpc>
                <a:spcPct val="150000"/>
              </a:lnSpc>
              <a:buClrTx/>
              <a:buFont typeface="Wingdings" panose="05000000000000000000" pitchFamily="2" charset="2"/>
              <a:buNone/>
            </a:pPr>
            <a:r>
              <a:rPr lang="en-US" altLang="zh-CN" sz="28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1. </a:t>
            </a:r>
            <a:r>
              <a:rPr lang="zh-CN" altLang="en-US" sz="28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核糖体大小亚基分离；</a:t>
            </a:r>
          </a:p>
          <a:p>
            <a:pPr eaLnBrk="1" hangingPunct="1">
              <a:lnSpc>
                <a:spcPct val="150000"/>
              </a:lnSpc>
              <a:buClrTx/>
              <a:buFont typeface="Wingdings" panose="05000000000000000000" pitchFamily="2" charset="2"/>
              <a:buNone/>
            </a:pPr>
            <a:r>
              <a:rPr lang="en-US" altLang="zh-CN" sz="28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2. mRNA</a:t>
            </a:r>
            <a:r>
              <a:rPr lang="zh-CN" altLang="en-US" sz="28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在小亚基定位结合；</a:t>
            </a:r>
          </a:p>
          <a:p>
            <a:pPr eaLnBrk="1" hangingPunct="1">
              <a:lnSpc>
                <a:spcPct val="150000"/>
              </a:lnSpc>
              <a:buClrTx/>
              <a:buFont typeface="Wingdings" panose="05000000000000000000" pitchFamily="2" charset="2"/>
              <a:buNone/>
            </a:pPr>
            <a:r>
              <a:rPr lang="en-US" altLang="zh-CN" sz="28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3. </a:t>
            </a:r>
            <a:r>
              <a:rPr lang="zh-CN" altLang="en-US" sz="28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起始氨基酰</a:t>
            </a:r>
            <a:r>
              <a:rPr lang="en-US" altLang="zh-CN" sz="28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-tRNA</a:t>
            </a:r>
            <a:r>
              <a:rPr lang="zh-CN" altLang="en-US" sz="28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的结合； </a:t>
            </a:r>
          </a:p>
          <a:p>
            <a:pPr eaLnBrk="1" hangingPunct="1">
              <a:lnSpc>
                <a:spcPct val="150000"/>
              </a:lnSpc>
              <a:buClrTx/>
              <a:buNone/>
            </a:pPr>
            <a:r>
              <a:rPr lang="en-US" altLang="zh-CN" sz="28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4. </a:t>
            </a:r>
            <a:r>
              <a:rPr lang="zh-CN" altLang="en-US" sz="28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核糖体大亚基结合。</a:t>
            </a:r>
          </a:p>
        </p:txBody>
      </p:sp>
      <p:sp>
        <p:nvSpPr>
          <p:cNvPr id="2" name="灯片编号占位符 1">
            <a:extLst>
              <a:ext uri="{FF2B5EF4-FFF2-40B4-BE49-F238E27FC236}">
                <a16:creationId xmlns:a16="http://schemas.microsoft.com/office/drawing/2014/main" id="{0D164C41-FA43-422D-ABB5-44FE6BEC7BEA}"/>
              </a:ext>
            </a:extLst>
          </p:cNvPr>
          <p:cNvSpPr>
            <a:spLocks noGrp="1"/>
          </p:cNvSpPr>
          <p:nvPr>
            <p:ph type="sldNum" sz="quarter" idx="4"/>
          </p:nvPr>
        </p:nvSpPr>
        <p:spPr/>
        <p:txBody>
          <a:bodyPr/>
          <a:lstStyle/>
          <a:p>
            <a:pPr>
              <a:defRPr/>
            </a:pPr>
            <a:fld id="{47650FDF-55A6-48C1-B389-FC790182308D}" type="slidenum">
              <a:rPr lang="zh-CN" altLang="en-US" smtClean="0"/>
              <a:pPr>
                <a:defRPr/>
              </a:pPr>
              <a:t>49</a:t>
            </a:fld>
            <a:endParaRPr lang="zh-CN" altLang="en-US"/>
          </a:p>
        </p:txBody>
      </p:sp>
      <p:sp>
        <p:nvSpPr>
          <p:cNvPr id="3" name="文本框 2">
            <a:extLst>
              <a:ext uri="{FF2B5EF4-FFF2-40B4-BE49-F238E27FC236}">
                <a16:creationId xmlns:a16="http://schemas.microsoft.com/office/drawing/2014/main" id="{92D5D72A-DE82-8550-EFDD-C6699A17C059}"/>
              </a:ext>
            </a:extLst>
          </p:cNvPr>
          <p:cNvSpPr txBox="1"/>
          <p:nvPr/>
        </p:nvSpPr>
        <p:spPr>
          <a:xfrm>
            <a:off x="6084168" y="4077072"/>
            <a:ext cx="2304256" cy="646331"/>
          </a:xfrm>
          <a:prstGeom prst="rect">
            <a:avLst/>
          </a:prstGeom>
          <a:noFill/>
        </p:spPr>
        <p:txBody>
          <a:bodyPr wrap="square" rtlCol="0">
            <a:spAutoFit/>
          </a:bodyPr>
          <a:lstStyle/>
          <a:p>
            <a:r>
              <a:rPr lang="zh-CN" altLang="en-US" dirty="0"/>
              <a:t>起始氨酰放在</a:t>
            </a:r>
            <a:r>
              <a:rPr lang="en-US" altLang="zh-CN" dirty="0"/>
              <a:t>P</a:t>
            </a:r>
            <a:r>
              <a:rPr lang="zh-CN" altLang="en-US" dirty="0"/>
              <a:t>位点（甲硫氨酸）</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4" fill="hold" grpId="0" nodeType="withEffect">
                                  <p:stCondLst>
                                    <p:cond delay="0"/>
                                  </p:stCondLst>
                                  <p:childTnLst>
                                    <p:set>
                                      <p:cBhvr>
                                        <p:cTn id="6" dur="1" fill="hold">
                                          <p:stCondLst>
                                            <p:cond delay="0"/>
                                          </p:stCondLst>
                                        </p:cTn>
                                        <p:tgtEl>
                                          <p:spTgt spid="50182">
                                            <p:txEl>
                                              <p:pRg st="0" end="0"/>
                                            </p:txEl>
                                          </p:spTgt>
                                        </p:tgtEl>
                                        <p:attrNameLst>
                                          <p:attrName>style.visibility</p:attrName>
                                        </p:attrNameLst>
                                      </p:cBhvr>
                                      <p:to>
                                        <p:strVal val="visible"/>
                                      </p:to>
                                    </p:set>
                                    <p:animEffect transition="in" filter="slide(fromBottom)">
                                      <p:cBhvr>
                                        <p:cTn id="7" dur="500"/>
                                        <p:tgtEl>
                                          <p:spTgt spid="50182">
                                            <p:txEl>
                                              <p:pRg st="0" end="0"/>
                                            </p:txEl>
                                          </p:spTgt>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50182">
                                            <p:txEl>
                                              <p:pRg st="1" end="1"/>
                                            </p:txEl>
                                          </p:spTgt>
                                        </p:tgtEl>
                                        <p:attrNameLst>
                                          <p:attrName>style.visibility</p:attrName>
                                        </p:attrNameLst>
                                      </p:cBhvr>
                                      <p:to>
                                        <p:strVal val="visible"/>
                                      </p:to>
                                    </p:set>
                                    <p:animEffect transition="in" filter="slide(fromBottom)">
                                      <p:cBhvr>
                                        <p:cTn id="10" dur="500"/>
                                        <p:tgtEl>
                                          <p:spTgt spid="50182">
                                            <p:txEl>
                                              <p:pRg st="1" end="1"/>
                                            </p:txEl>
                                          </p:spTgt>
                                        </p:tgtEl>
                                      </p:cBhvr>
                                    </p:animEffect>
                                  </p:childTnLst>
                                </p:cTn>
                              </p:par>
                              <p:par>
                                <p:cTn id="11" presetID="12" presetClass="entr" presetSubtype="4" fill="hold" grpId="0" nodeType="withEffect">
                                  <p:stCondLst>
                                    <p:cond delay="0"/>
                                  </p:stCondLst>
                                  <p:childTnLst>
                                    <p:set>
                                      <p:cBhvr>
                                        <p:cTn id="12" dur="1" fill="hold">
                                          <p:stCondLst>
                                            <p:cond delay="0"/>
                                          </p:stCondLst>
                                        </p:cTn>
                                        <p:tgtEl>
                                          <p:spTgt spid="50182">
                                            <p:txEl>
                                              <p:pRg st="2" end="2"/>
                                            </p:txEl>
                                          </p:spTgt>
                                        </p:tgtEl>
                                        <p:attrNameLst>
                                          <p:attrName>style.visibility</p:attrName>
                                        </p:attrNameLst>
                                      </p:cBhvr>
                                      <p:to>
                                        <p:strVal val="visible"/>
                                      </p:to>
                                    </p:set>
                                    <p:animEffect transition="in" filter="slide(fromBottom)">
                                      <p:cBhvr>
                                        <p:cTn id="13" dur="500"/>
                                        <p:tgtEl>
                                          <p:spTgt spid="50182">
                                            <p:txEl>
                                              <p:pRg st="2" end="2"/>
                                            </p:txEl>
                                          </p:spTgt>
                                        </p:tgtEl>
                                      </p:cBhvr>
                                    </p:animEffect>
                                  </p:childTnLst>
                                </p:cTn>
                              </p:par>
                              <p:par>
                                <p:cTn id="14" presetID="12" presetClass="entr" presetSubtype="4" fill="hold" grpId="0" nodeType="withEffect">
                                  <p:stCondLst>
                                    <p:cond delay="0"/>
                                  </p:stCondLst>
                                  <p:childTnLst>
                                    <p:set>
                                      <p:cBhvr>
                                        <p:cTn id="15" dur="1" fill="hold">
                                          <p:stCondLst>
                                            <p:cond delay="0"/>
                                          </p:stCondLst>
                                        </p:cTn>
                                        <p:tgtEl>
                                          <p:spTgt spid="50182">
                                            <p:txEl>
                                              <p:pRg st="3" end="3"/>
                                            </p:txEl>
                                          </p:spTgt>
                                        </p:tgtEl>
                                        <p:attrNameLst>
                                          <p:attrName>style.visibility</p:attrName>
                                        </p:attrNameLst>
                                      </p:cBhvr>
                                      <p:to>
                                        <p:strVal val="visible"/>
                                      </p:to>
                                    </p:set>
                                    <p:animEffect transition="in" filter="slide(fromBottom)">
                                      <p:cBhvr>
                                        <p:cTn id="16" dur="500"/>
                                        <p:tgtEl>
                                          <p:spTgt spid="5018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2" grpId="0" build="p" autoUpdateAnimBg="0" advAuto="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a:extLst>
              <a:ext uri="{FF2B5EF4-FFF2-40B4-BE49-F238E27FC236}">
                <a16:creationId xmlns:a16="http://schemas.microsoft.com/office/drawing/2014/main" id="{7B5DA225-C334-4163-9F79-98201DC37B26}"/>
              </a:ext>
            </a:extLst>
          </p:cNvPr>
          <p:cNvSpPr txBox="1">
            <a:spLocks noChangeArrowheads="1"/>
          </p:cNvSpPr>
          <p:nvPr/>
        </p:nvSpPr>
        <p:spPr bwMode="auto">
          <a:xfrm>
            <a:off x="257665" y="332656"/>
            <a:ext cx="5688012" cy="641350"/>
          </a:xfrm>
          <a:prstGeom prst="rect">
            <a:avLst/>
          </a:prstGeom>
          <a:noFill/>
          <a:ln w="9525">
            <a:noFill/>
            <a:miter lim="800000"/>
            <a:headEnd/>
            <a:tailEnd/>
          </a:ln>
          <a:effectLst/>
        </p:spPr>
        <p:txBody>
          <a:bodyPr>
            <a:spAutoFit/>
          </a:bodyPr>
          <a:lstStyle/>
          <a:p>
            <a:pPr>
              <a:spcBef>
                <a:spcPct val="50000"/>
              </a:spcBef>
              <a:defRPr/>
            </a:pPr>
            <a:r>
              <a:rPr kumimoji="1" lang="zh-CN" altLang="en-US" sz="3600" b="1" dirty="0">
                <a:ln w="10541" cmpd="sng">
                  <a:solidFill>
                    <a:schemeClr val="accent1">
                      <a:shade val="88000"/>
                      <a:satMod val="110000"/>
                    </a:schemeClr>
                  </a:solidFill>
                  <a:prstDash val="solid"/>
                </a:ln>
                <a:solidFill>
                  <a:schemeClr val="accent1"/>
                </a:solidFill>
                <a:latin typeface="宋体" pitchFamily="2" charset="-122"/>
              </a:rPr>
              <a:t>原核生物转录的模板</a:t>
            </a:r>
          </a:p>
        </p:txBody>
      </p:sp>
      <p:sp>
        <p:nvSpPr>
          <p:cNvPr id="154627" name="Rectangle 3">
            <a:extLst>
              <a:ext uri="{FF2B5EF4-FFF2-40B4-BE49-F238E27FC236}">
                <a16:creationId xmlns:a16="http://schemas.microsoft.com/office/drawing/2014/main" id="{8758B992-763C-4019-86E7-E36FDD468409}"/>
              </a:ext>
            </a:extLst>
          </p:cNvPr>
          <p:cNvSpPr>
            <a:spLocks noChangeArrowheads="1"/>
          </p:cNvSpPr>
          <p:nvPr/>
        </p:nvSpPr>
        <p:spPr bwMode="auto">
          <a:xfrm>
            <a:off x="467518" y="1340768"/>
            <a:ext cx="8208963" cy="4034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342900" indent="-342900">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533400" indent="-354013">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lvl="1" algn="just">
              <a:lnSpc>
                <a:spcPct val="130000"/>
              </a:lnSpc>
              <a:spcBef>
                <a:spcPct val="0"/>
              </a:spcBef>
              <a:buClrTx/>
              <a:buFont typeface="Wingdings" panose="05000000000000000000" pitchFamily="2" charset="2"/>
              <a:buChar char="Ø"/>
            </a:pPr>
            <a:r>
              <a:rPr kumimoji="1" lang="en-US" altLang="zh-CN"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DNA</a:t>
            </a:r>
            <a:r>
              <a:rPr kumimoji="1" lang="zh-CN" altLang="en-US"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分子上转录出</a:t>
            </a:r>
            <a:r>
              <a:rPr kumimoji="1" lang="en-US" altLang="zh-CN"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RNA</a:t>
            </a:r>
            <a:r>
              <a:rPr kumimoji="1" lang="zh-CN" altLang="en-US"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的区段，称为</a:t>
            </a:r>
            <a:r>
              <a:rPr kumimoji="1" lang="zh-CN" altLang="en-US" sz="28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结构基因</a:t>
            </a:r>
            <a:r>
              <a:rPr kumimoji="1" lang="en-US" altLang="zh-CN" sz="28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(structural gene)</a:t>
            </a:r>
            <a:r>
              <a:rPr kumimoji="1" lang="zh-CN" altLang="en-US"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t>
            </a:r>
          </a:p>
          <a:p>
            <a:pPr lvl="1" algn="just">
              <a:lnSpc>
                <a:spcPct val="130000"/>
              </a:lnSpc>
              <a:spcBef>
                <a:spcPct val="0"/>
              </a:spcBef>
              <a:buClrTx/>
              <a:buFont typeface="Wingdings" panose="05000000000000000000" pitchFamily="2" charset="2"/>
              <a:buChar char="Ø"/>
            </a:pPr>
            <a:r>
              <a:rPr kumimoji="1" lang="zh-CN" altLang="en-US"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转录的这种选择性称为</a:t>
            </a:r>
            <a:r>
              <a:rPr kumimoji="1" lang="zh-CN" altLang="en-US" sz="28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不对称转录</a:t>
            </a:r>
            <a:r>
              <a:rPr kumimoji="1" lang="en-US" altLang="zh-CN" sz="28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(asymmetric transcription)</a:t>
            </a:r>
            <a:r>
              <a:rPr kumimoji="1" lang="zh-CN" altLang="en-US"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，它有两方面含义：</a:t>
            </a:r>
            <a:endParaRPr kumimoji="1" lang="en-US" altLang="zh-CN"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p>
            <a:pPr lvl="2" algn="just">
              <a:lnSpc>
                <a:spcPct val="130000"/>
              </a:lnSpc>
              <a:spcBef>
                <a:spcPts val="1200"/>
              </a:spcBef>
              <a:buClrTx/>
              <a:buFont typeface="Arial" panose="020B0604020202020204" pitchFamily="34" charset="0"/>
              <a:buChar char="•"/>
            </a:pPr>
            <a:r>
              <a:rPr kumimoji="1"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在</a:t>
            </a:r>
            <a:r>
              <a:rPr kumimoji="1" lang="en-US" altLang="zh-CN"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DNA</a:t>
            </a:r>
            <a:r>
              <a:rPr kumimoji="1"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分子双链上，一股链用作模板指引转录，另一股链不转录；</a:t>
            </a:r>
            <a:endParaRPr kumimoji="1" lang="en-US" altLang="zh-CN"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p>
            <a:pPr lvl="2" algn="just">
              <a:lnSpc>
                <a:spcPct val="130000"/>
              </a:lnSpc>
              <a:spcBef>
                <a:spcPts val="1200"/>
              </a:spcBef>
              <a:buClrTx/>
              <a:buFont typeface="Arial" panose="020B0604020202020204" pitchFamily="34" charset="0"/>
              <a:buChar char="•"/>
            </a:pPr>
            <a:r>
              <a:rPr kumimoji="1" lang="zh-CN" altLang="en-US"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模板链并非总是在同一单链上。</a:t>
            </a:r>
          </a:p>
        </p:txBody>
      </p:sp>
      <p:sp>
        <p:nvSpPr>
          <p:cNvPr id="2" name="灯片编号占位符 1">
            <a:extLst>
              <a:ext uri="{FF2B5EF4-FFF2-40B4-BE49-F238E27FC236}">
                <a16:creationId xmlns:a16="http://schemas.microsoft.com/office/drawing/2014/main" id="{44DA5A17-CCCF-4019-A087-E9B19230DD06}"/>
              </a:ext>
            </a:extLst>
          </p:cNvPr>
          <p:cNvSpPr>
            <a:spLocks noGrp="1"/>
          </p:cNvSpPr>
          <p:nvPr>
            <p:ph type="sldNum" sz="quarter" idx="4"/>
          </p:nvPr>
        </p:nvSpPr>
        <p:spPr/>
        <p:txBody>
          <a:bodyPr/>
          <a:lstStyle/>
          <a:p>
            <a:pPr>
              <a:defRPr/>
            </a:pPr>
            <a:fld id="{47650FDF-55A6-48C1-B389-FC790182308D}" type="slidenum">
              <a:rPr lang="zh-CN" altLang="en-US" smtClean="0"/>
              <a:pPr>
                <a:defRPr/>
              </a:pPr>
              <a:t>5</a:t>
            </a:fld>
            <a:endParaRPr lang="zh-CN" altLang="en-US"/>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大小亚基2">
            <a:extLst>
              <a:ext uri="{FF2B5EF4-FFF2-40B4-BE49-F238E27FC236}">
                <a16:creationId xmlns:a16="http://schemas.microsoft.com/office/drawing/2014/main" id="{A0ECE614-D187-4F15-9541-ABCA22CAB8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050" y="1890713"/>
            <a:ext cx="4033838" cy="3322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3" name="Picture 3" descr="小亚基">
            <a:extLst>
              <a:ext uri="{FF2B5EF4-FFF2-40B4-BE49-F238E27FC236}">
                <a16:creationId xmlns:a16="http://schemas.microsoft.com/office/drawing/2014/main" id="{E9FF84EA-E920-44B2-9334-47946A1E02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0438" y="3752850"/>
            <a:ext cx="3743325"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4" name="Picture 4" descr="大小亚基分开">
            <a:extLst>
              <a:ext uri="{FF2B5EF4-FFF2-40B4-BE49-F238E27FC236}">
                <a16:creationId xmlns:a16="http://schemas.microsoft.com/office/drawing/2014/main" id="{ABB8E57F-4639-4D87-9557-B7F8020C631B}"/>
              </a:ext>
            </a:extLst>
          </p:cNvPr>
          <p:cNvPicPr>
            <a:picLocks noChangeAspect="1" noChangeArrowheads="1"/>
          </p:cNvPicPr>
          <p:nvPr/>
        </p:nvPicPr>
        <p:blipFill>
          <a:blip r:embed="rId4">
            <a:clrChange>
              <a:clrFrom>
                <a:srgbClr val="FBFBFB"/>
              </a:clrFrom>
              <a:clrTo>
                <a:srgbClr val="FBFBFB">
                  <a:alpha val="0"/>
                </a:srgbClr>
              </a:clrTo>
            </a:clrChange>
            <a:extLst>
              <a:ext uri="{28A0092B-C50C-407E-A947-70E740481C1C}">
                <a14:useLocalDpi xmlns:a14="http://schemas.microsoft.com/office/drawing/2010/main" val="0"/>
              </a:ext>
            </a:extLst>
          </a:blip>
          <a:srcRect/>
          <a:stretch>
            <a:fillRect/>
          </a:stretch>
        </p:blipFill>
        <p:spPr bwMode="auto">
          <a:xfrm>
            <a:off x="2124075" y="1773238"/>
            <a:ext cx="4032250" cy="227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5" name="Oval 5">
            <a:extLst>
              <a:ext uri="{FF2B5EF4-FFF2-40B4-BE49-F238E27FC236}">
                <a16:creationId xmlns:a16="http://schemas.microsoft.com/office/drawing/2014/main" id="{0B7E1553-0738-4121-A6C0-76534E35E1E7}"/>
              </a:ext>
            </a:extLst>
          </p:cNvPr>
          <p:cNvSpPr>
            <a:spLocks noChangeArrowheads="1"/>
          </p:cNvSpPr>
          <p:nvPr/>
        </p:nvSpPr>
        <p:spPr bwMode="auto">
          <a:xfrm>
            <a:off x="2339975" y="4149725"/>
            <a:ext cx="647700" cy="647700"/>
          </a:xfrm>
          <a:prstGeom prst="ellipse">
            <a:avLst/>
          </a:prstGeom>
          <a:solidFill>
            <a:srgbClr val="00B0F0"/>
          </a:solidFill>
          <a:ln>
            <a:solidFill>
              <a:srgbClr val="0070C0"/>
            </a:solidFill>
            <a:headEnd/>
            <a:tailEnd/>
          </a:ln>
        </p:spPr>
        <p:style>
          <a:lnRef idx="0">
            <a:schemeClr val="accent2"/>
          </a:lnRef>
          <a:fillRef idx="3">
            <a:schemeClr val="accent2"/>
          </a:fillRef>
          <a:effectRef idx="3">
            <a:schemeClr val="accent2"/>
          </a:effectRef>
          <a:fontRef idx="minor">
            <a:schemeClr val="lt1"/>
          </a:fontRef>
        </p:style>
        <p:txBody>
          <a:bodyPr wrap="none" anchor="ctr"/>
          <a:lstStyle/>
          <a:p>
            <a:pPr algn="ctr" eaLnBrk="1" hangingPunct="1">
              <a:defRPr/>
            </a:pPr>
            <a:r>
              <a:rPr lang="en-US" altLang="zh-CN" b="1" dirty="0">
                <a:solidFill>
                  <a:schemeClr val="bg2"/>
                </a:solidFill>
                <a:latin typeface="Times New Roman" pitchFamily="18" charset="0"/>
              </a:rPr>
              <a:t>IF-3</a:t>
            </a:r>
          </a:p>
        </p:txBody>
      </p:sp>
      <p:sp>
        <p:nvSpPr>
          <p:cNvPr id="51206" name="Rectangle 6">
            <a:extLst>
              <a:ext uri="{FF2B5EF4-FFF2-40B4-BE49-F238E27FC236}">
                <a16:creationId xmlns:a16="http://schemas.microsoft.com/office/drawing/2014/main" id="{D86DB9DE-B680-4B84-A05A-49EB1DBCE35F}"/>
              </a:ext>
            </a:extLst>
          </p:cNvPr>
          <p:cNvSpPr>
            <a:spLocks noChangeArrowheads="1"/>
          </p:cNvSpPr>
          <p:nvPr/>
        </p:nvSpPr>
        <p:spPr bwMode="auto">
          <a:xfrm>
            <a:off x="4716463" y="4076700"/>
            <a:ext cx="576262" cy="358775"/>
          </a:xfrm>
          <a:prstGeom prst="rect">
            <a:avLst/>
          </a:prstGeom>
          <a:solidFill>
            <a:srgbClr val="6DE23E"/>
          </a:solidFill>
          <a:ln>
            <a:headEnd/>
            <a:tailEnd/>
          </a:ln>
        </p:spPr>
        <p:style>
          <a:lnRef idx="0">
            <a:schemeClr val="accent4"/>
          </a:lnRef>
          <a:fillRef idx="3">
            <a:schemeClr val="accent4"/>
          </a:fillRef>
          <a:effectRef idx="3">
            <a:schemeClr val="accent4"/>
          </a:effectRef>
          <a:fontRef idx="minor">
            <a:schemeClr val="lt1"/>
          </a:fontRef>
        </p:style>
        <p:txBody>
          <a:bodyPr wrap="none" anchor="ctr"/>
          <a:lstStyle/>
          <a:p>
            <a:pPr algn="ctr" eaLnBrk="1" hangingPunct="1">
              <a:defRPr/>
            </a:pPr>
            <a:r>
              <a:rPr lang="en-US" altLang="zh-CN" b="1" dirty="0">
                <a:solidFill>
                  <a:srgbClr val="002060"/>
                </a:solidFill>
                <a:latin typeface="Times New Roman" pitchFamily="18" charset="0"/>
              </a:rPr>
              <a:t>IF-1</a:t>
            </a:r>
          </a:p>
        </p:txBody>
      </p:sp>
      <p:sp>
        <p:nvSpPr>
          <p:cNvPr id="176139" name="Rectangle 7">
            <a:extLst>
              <a:ext uri="{FF2B5EF4-FFF2-40B4-BE49-F238E27FC236}">
                <a16:creationId xmlns:a16="http://schemas.microsoft.com/office/drawing/2014/main" id="{BFE3EF47-FB91-4F76-AF8B-CBD3A71EADA2}"/>
              </a:ext>
            </a:extLst>
          </p:cNvPr>
          <p:cNvSpPr>
            <a:spLocks noChangeArrowheads="1"/>
          </p:cNvSpPr>
          <p:nvPr/>
        </p:nvSpPr>
        <p:spPr bwMode="auto">
          <a:xfrm>
            <a:off x="539552" y="893154"/>
            <a:ext cx="5832475" cy="58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2075" tIns="46038" rIns="92075" bIns="46038">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kumimoji="1" lang="en-US" altLang="zh-CN" sz="3200" dirty="0">
                <a:solidFill>
                  <a:srgbClr val="660066"/>
                </a:solidFill>
                <a:latin typeface="微软雅黑" panose="020B0503020204020204" pitchFamily="34" charset="-122"/>
                <a:ea typeface="微软雅黑" panose="020B0503020204020204" pitchFamily="34" charset="-122"/>
                <a:cs typeface="Times New Roman" panose="02020603050405020304" pitchFamily="18" charset="0"/>
              </a:rPr>
              <a:t>1. </a:t>
            </a:r>
            <a:r>
              <a:rPr kumimoji="1" lang="zh-CN" altLang="en-US" sz="3200" dirty="0">
                <a:solidFill>
                  <a:srgbClr val="660066"/>
                </a:solidFill>
                <a:latin typeface="微软雅黑" panose="020B0503020204020204" pitchFamily="34" charset="-122"/>
                <a:ea typeface="微软雅黑" panose="020B0503020204020204" pitchFamily="34" charset="-122"/>
                <a:cs typeface="Times New Roman" panose="02020603050405020304" pitchFamily="18" charset="0"/>
              </a:rPr>
              <a:t>核</a:t>
            </a:r>
            <a:r>
              <a:rPr kumimoji="1" lang="zh-CN" altLang="en-US" sz="3200" dirty="0">
                <a:solidFill>
                  <a:srgbClr val="660066"/>
                </a:solidFill>
                <a:latin typeface="Times New Roman" panose="02020603050405020304" pitchFamily="18" charset="0"/>
                <a:ea typeface="微软雅黑" panose="020B0503020204020204" pitchFamily="34" charset="-122"/>
                <a:cs typeface="Times New Roman" panose="02020603050405020304" pitchFamily="18" charset="0"/>
              </a:rPr>
              <a:t>糖</a:t>
            </a:r>
            <a:r>
              <a:rPr kumimoji="1" lang="zh-CN" altLang="en-US" sz="3200" dirty="0">
                <a:solidFill>
                  <a:srgbClr val="660066"/>
                </a:solidFill>
                <a:latin typeface="微软雅黑" panose="020B0503020204020204" pitchFamily="34" charset="-122"/>
                <a:ea typeface="微软雅黑" panose="020B0503020204020204" pitchFamily="34" charset="-122"/>
                <a:cs typeface="Times New Roman" panose="02020603050405020304" pitchFamily="18" charset="0"/>
              </a:rPr>
              <a:t>体大小亚基分离</a:t>
            </a:r>
          </a:p>
        </p:txBody>
      </p:sp>
      <p:sp>
        <p:nvSpPr>
          <p:cNvPr id="2" name="灯片编号占位符 1">
            <a:extLst>
              <a:ext uri="{FF2B5EF4-FFF2-40B4-BE49-F238E27FC236}">
                <a16:creationId xmlns:a16="http://schemas.microsoft.com/office/drawing/2014/main" id="{427F71B9-7279-4DD1-A988-81710DE4025B}"/>
              </a:ext>
            </a:extLst>
          </p:cNvPr>
          <p:cNvSpPr>
            <a:spLocks noGrp="1"/>
          </p:cNvSpPr>
          <p:nvPr>
            <p:ph type="sldNum" sz="quarter" idx="4"/>
          </p:nvPr>
        </p:nvSpPr>
        <p:spPr/>
        <p:txBody>
          <a:bodyPr/>
          <a:lstStyle/>
          <a:p>
            <a:pPr>
              <a:defRPr/>
            </a:pPr>
            <a:fld id="{47650FDF-55A6-48C1-B389-FC790182308D}" type="slidenum">
              <a:rPr lang="zh-CN" altLang="en-US" smtClean="0"/>
              <a:pPr>
                <a:defRPr/>
              </a:pPr>
              <a:t>50</a:t>
            </a:fld>
            <a:endParaRPr lang="zh-CN" altLang="en-US"/>
          </a:p>
        </p:txBody>
      </p:sp>
      <p:sp>
        <p:nvSpPr>
          <p:cNvPr id="3" name="文本框 2">
            <a:extLst>
              <a:ext uri="{FF2B5EF4-FFF2-40B4-BE49-F238E27FC236}">
                <a16:creationId xmlns:a16="http://schemas.microsoft.com/office/drawing/2014/main" id="{203D6E66-F76D-9F5A-91CD-1B9805DFEC97}"/>
              </a:ext>
            </a:extLst>
          </p:cNvPr>
          <p:cNvSpPr txBox="1"/>
          <p:nvPr/>
        </p:nvSpPr>
        <p:spPr>
          <a:xfrm>
            <a:off x="721098" y="4347554"/>
            <a:ext cx="1834902" cy="369332"/>
          </a:xfrm>
          <a:prstGeom prst="rect">
            <a:avLst/>
          </a:prstGeom>
          <a:noFill/>
        </p:spPr>
        <p:txBody>
          <a:bodyPr wrap="square" rtlCol="0">
            <a:spAutoFit/>
          </a:bodyPr>
          <a:lstStyle/>
          <a:p>
            <a:r>
              <a:rPr lang="en-US" altLang="zh-CN" dirty="0"/>
              <a:t>If3</a:t>
            </a:r>
            <a:r>
              <a:rPr lang="zh-CN" altLang="en-US" dirty="0"/>
              <a:t>拆大小亚基</a:t>
            </a:r>
            <a:endParaRPr lang="en-US" altLang="zh-CN"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2" fill="hold" nodeType="clickEffect">
                                  <p:stCondLst>
                                    <p:cond delay="0"/>
                                  </p:stCondLst>
                                  <p:childTnLst>
                                    <p:set>
                                      <p:cBhvr>
                                        <p:cTn id="6" dur="1" fill="hold">
                                          <p:stCondLst>
                                            <p:cond delay="0"/>
                                          </p:stCondLst>
                                        </p:cTn>
                                        <p:tgtEl>
                                          <p:spTgt spid="51205"/>
                                        </p:tgtEl>
                                        <p:attrNameLst>
                                          <p:attrName>style.visibility</p:attrName>
                                        </p:attrNameLst>
                                      </p:cBhvr>
                                      <p:to>
                                        <p:strVal val="visible"/>
                                      </p:to>
                                    </p:set>
                                    <p:anim calcmode="lin" valueType="num">
                                      <p:cBhvr additive="base">
                                        <p:cTn id="7" dur="500" fill="hold"/>
                                        <p:tgtEl>
                                          <p:spTgt spid="51205"/>
                                        </p:tgtEl>
                                        <p:attrNameLst>
                                          <p:attrName>ppt_x</p:attrName>
                                        </p:attrNameLst>
                                      </p:cBhvr>
                                      <p:tavLst>
                                        <p:tav tm="0">
                                          <p:val>
                                            <p:strVal val="0-#ppt_w/2"/>
                                          </p:val>
                                        </p:tav>
                                        <p:tav tm="100000">
                                          <p:val>
                                            <p:strVal val="#ppt_x"/>
                                          </p:val>
                                        </p:tav>
                                      </p:tavLst>
                                    </p:anim>
                                    <p:anim calcmode="lin" valueType="num">
                                      <p:cBhvr additive="base">
                                        <p:cTn id="8" dur="500" fill="hold"/>
                                        <p:tgtEl>
                                          <p:spTgt spid="5120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1206"/>
                                        </p:tgtEl>
                                        <p:attrNameLst>
                                          <p:attrName>style.visibility</p:attrName>
                                        </p:attrNameLst>
                                      </p:cBhvr>
                                      <p:to>
                                        <p:strVal val="visible"/>
                                      </p:to>
                                    </p:set>
                                    <p:anim calcmode="lin" valueType="num">
                                      <p:cBhvr additive="base">
                                        <p:cTn id="11" dur="500" fill="hold"/>
                                        <p:tgtEl>
                                          <p:spTgt spid="51206"/>
                                        </p:tgtEl>
                                        <p:attrNameLst>
                                          <p:attrName>ppt_x</p:attrName>
                                        </p:attrNameLst>
                                      </p:cBhvr>
                                      <p:tavLst>
                                        <p:tav tm="0">
                                          <p:val>
                                            <p:strVal val="#ppt_x"/>
                                          </p:val>
                                        </p:tav>
                                        <p:tav tm="100000">
                                          <p:val>
                                            <p:strVal val="#ppt_x"/>
                                          </p:val>
                                        </p:tav>
                                      </p:tavLst>
                                    </p:anim>
                                    <p:anim calcmode="lin" valueType="num">
                                      <p:cBhvr additive="base">
                                        <p:cTn id="12" dur="500" fill="hold"/>
                                        <p:tgtEl>
                                          <p:spTgt spid="51206"/>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xit" presetSubtype="0" fill="hold" nodeType="clickEffect">
                                  <p:stCondLst>
                                    <p:cond delay="0"/>
                                  </p:stCondLst>
                                  <p:childTnLst>
                                    <p:set>
                                      <p:cBhvr>
                                        <p:cTn id="16" dur="1" fill="hold">
                                          <p:stCondLst>
                                            <p:cond delay="0"/>
                                          </p:stCondLst>
                                        </p:cTn>
                                        <p:tgtEl>
                                          <p:spTgt spid="51202"/>
                                        </p:tgtEl>
                                        <p:attrNameLst>
                                          <p:attrName>style.visibility</p:attrName>
                                        </p:attrNameLst>
                                      </p:cBhvr>
                                      <p:to>
                                        <p:strVal val="hidden"/>
                                      </p:to>
                                    </p:set>
                                  </p:childTnLst>
                                </p:cTn>
                              </p:par>
                              <p:par>
                                <p:cTn id="17" presetID="1" presetClass="exit" presetSubtype="0" fill="hold" nodeType="withEffect">
                                  <p:stCondLst>
                                    <p:cond delay="0"/>
                                  </p:stCondLst>
                                  <p:childTnLst>
                                    <p:set>
                                      <p:cBhvr>
                                        <p:cTn id="18" dur="1" fill="hold">
                                          <p:stCondLst>
                                            <p:cond delay="0"/>
                                          </p:stCondLst>
                                        </p:cTn>
                                        <p:tgtEl>
                                          <p:spTgt spid="51202"/>
                                        </p:tgtEl>
                                        <p:attrNameLst>
                                          <p:attrName>style.visibility</p:attrName>
                                        </p:attrNameLst>
                                      </p:cBhvr>
                                      <p:to>
                                        <p:strVal val="hidden"/>
                                      </p:to>
                                    </p:set>
                                  </p:childTnLst>
                                </p:cTn>
                              </p:par>
                              <p:par>
                                <p:cTn id="19" presetID="1" presetClass="entr" presetSubtype="0" fill="hold" nodeType="withEffect">
                                  <p:stCondLst>
                                    <p:cond delay="0"/>
                                  </p:stCondLst>
                                  <p:childTnLst>
                                    <p:set>
                                      <p:cBhvr>
                                        <p:cTn id="20" dur="1" fill="hold">
                                          <p:stCondLst>
                                            <p:cond delay="0"/>
                                          </p:stCondLst>
                                        </p:cTn>
                                        <p:tgtEl>
                                          <p:spTgt spid="5120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1203"/>
                                        </p:tgtEl>
                                        <p:attrNameLst>
                                          <p:attrName>style.visibility</p:attrName>
                                        </p:attrNameLst>
                                      </p:cBhvr>
                                      <p:to>
                                        <p:strVal val="visible"/>
                                      </p:to>
                                    </p:set>
                                  </p:childTnLst>
                                </p:cTn>
                              </p:par>
                              <p:par>
                                <p:cTn id="23" presetID="0" presetClass="path" presetSubtype="0" accel="50000" decel="50000" fill="hold" nodeType="withEffect">
                                  <p:stCondLst>
                                    <p:cond delay="0"/>
                                  </p:stCondLst>
                                  <p:childTnLst>
                                    <p:animMotion origin="layout" path="M -2.77778E-7 -7.22543E-6 C 0.00208 -0.00879 0.00694 -0.01596 0.01267 -0.02128 C 0.01458 -0.02868 0.01805 -0.03122 0.02066 -0.03816 C 0.02309 -0.04486 0.0243 -0.04972 0.02864 -0.05503 C 0.03003 -0.05897 0.03177 -0.06521 0.03489 -0.06775 C 0.03889 -0.07099 0.04427 -0.07168 0.04757 -0.07608 C 0.04861 -0.07746 0.04948 -0.07954 0.05087 -0.08047 C 0.05382 -0.08255 0.06041 -0.08463 0.06041 -0.08463 C 0.06684 -0.09018 0.07187 -0.09295 0.07934 -0.09527 C 0.08906 -0.10359 0.09965 -0.10914 0.11111 -0.11214 C 0.16406 -0.11006 0.18281 -0.10821 0.23819 -0.11006 C 0.24531 -0.1133 0.25173 -0.11746 0.25868 -0.12047 C 0.26007 -0.12232 0.26562 -0.12764 0.26666 -0.12902 C 0.26996 -0.13342 0.27274 -0.1392 0.27621 -0.14382 " pathEditMode="relative" ptsTypes="fffffffffffffA">
                                      <p:cBhvr>
                                        <p:cTn id="24" dur="2000" fill="hold"/>
                                        <p:tgtEl>
                                          <p:spTgt spid="51204"/>
                                        </p:tgtEl>
                                        <p:attrNameLst>
                                          <p:attrName>ppt_x</p:attrName>
                                          <p:attrName>ppt_y</p:attrName>
                                        </p:attrNameLst>
                                      </p:cBhvr>
                                    </p:animMotion>
                                  </p:childTnLst>
                                </p:cTn>
                              </p:par>
                              <p:par>
                                <p:cTn id="25" presetID="42" presetClass="path" presetSubtype="0" accel="50000" decel="50000" fill="hold" nodeType="withEffect">
                                  <p:stCondLst>
                                    <p:cond delay="0"/>
                                  </p:stCondLst>
                                  <p:childTnLst>
                                    <p:animMotion origin="layout" path="M -8.33333E-7 4.44444E-6 L -8.33333E-7 0.25601 " pathEditMode="relative" rAng="0" ptsTypes="AA">
                                      <p:cBhvr>
                                        <p:cTn id="26" dur="2000" fill="hold"/>
                                        <p:tgtEl>
                                          <p:spTgt spid="51203"/>
                                        </p:tgtEl>
                                        <p:attrNameLst>
                                          <p:attrName>ppt_x</p:attrName>
                                          <p:attrName>ppt_y</p:attrName>
                                        </p:attrNameLst>
                                      </p:cBhvr>
                                      <p:rCtr x="0" y="12800"/>
                                    </p:animMotion>
                                  </p:childTnLst>
                                </p:cTn>
                              </p:par>
                              <p:par>
                                <p:cTn id="27" presetID="42" presetClass="path" presetSubtype="0" accel="50000" decel="50000" fill="hold" nodeType="withEffect">
                                  <p:stCondLst>
                                    <p:cond delay="0"/>
                                  </p:stCondLst>
                                  <p:childTnLst>
                                    <p:animMotion origin="layout" path="M -2.22222E-6 1.48148E-6 L -2.22222E-6 0.25717 " pathEditMode="relative" rAng="0" ptsTypes="AA">
                                      <p:cBhvr>
                                        <p:cTn id="28" dur="2000" fill="hold"/>
                                        <p:tgtEl>
                                          <p:spTgt spid="51206"/>
                                        </p:tgtEl>
                                        <p:attrNameLst>
                                          <p:attrName>ppt_x</p:attrName>
                                          <p:attrName>ppt_y</p:attrName>
                                        </p:attrNameLst>
                                      </p:cBhvr>
                                      <p:rCtr x="0" y="12800"/>
                                    </p:animMotion>
                                  </p:childTnLst>
                                </p:cTn>
                              </p:par>
                              <p:par>
                                <p:cTn id="29" presetID="42" presetClass="path" presetSubtype="0" accel="50000" decel="50000" fill="hold" nodeType="withEffect">
                                  <p:stCondLst>
                                    <p:cond delay="0"/>
                                  </p:stCondLst>
                                  <p:childTnLst>
                                    <p:animMotion origin="layout" path="M 5.55556E-7 -4.81481E-6 L 5.55556E-7 0.24676 " pathEditMode="relative" rAng="0" ptsTypes="AA">
                                      <p:cBhvr>
                                        <p:cTn id="30" dur="2000" fill="hold"/>
                                        <p:tgtEl>
                                          <p:spTgt spid="51205"/>
                                        </p:tgtEl>
                                        <p:attrNameLst>
                                          <p:attrName>ppt_x</p:attrName>
                                          <p:attrName>ppt_y</p:attrName>
                                        </p:attrNameLst>
                                      </p:cBhvr>
                                      <p:rCtr x="0" y="123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7154" name="Picture 2" descr="小亚基">
            <a:extLst>
              <a:ext uri="{FF2B5EF4-FFF2-40B4-BE49-F238E27FC236}">
                <a16:creationId xmlns:a16="http://schemas.microsoft.com/office/drawing/2014/main" id="{5A4BCB9C-6C85-4E99-9776-9BFF8EB9F1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4438" y="3824288"/>
            <a:ext cx="3887787" cy="145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3">
            <a:extLst>
              <a:ext uri="{FF2B5EF4-FFF2-40B4-BE49-F238E27FC236}">
                <a16:creationId xmlns:a16="http://schemas.microsoft.com/office/drawing/2014/main" id="{FEB77741-AE46-40F1-A0CE-1002FC18497D}"/>
              </a:ext>
            </a:extLst>
          </p:cNvPr>
          <p:cNvGrpSpPr>
            <a:grpSpLocks/>
          </p:cNvGrpSpPr>
          <p:nvPr/>
        </p:nvGrpSpPr>
        <p:grpSpPr bwMode="auto">
          <a:xfrm>
            <a:off x="2124075" y="3789363"/>
            <a:ext cx="5403850" cy="369887"/>
            <a:chOff x="2064" y="2341"/>
            <a:chExt cx="3404" cy="233"/>
          </a:xfrm>
        </p:grpSpPr>
        <p:sp>
          <p:nvSpPr>
            <p:cNvPr id="52228" name="Rectangle 4">
              <a:extLst>
                <a:ext uri="{FF2B5EF4-FFF2-40B4-BE49-F238E27FC236}">
                  <a16:creationId xmlns:a16="http://schemas.microsoft.com/office/drawing/2014/main" id="{32AB3E17-AC06-4068-A420-FEB01927777F}"/>
                </a:ext>
              </a:extLst>
            </p:cNvPr>
            <p:cNvSpPr>
              <a:spLocks noChangeArrowheads="1"/>
            </p:cNvSpPr>
            <p:nvPr/>
          </p:nvSpPr>
          <p:spPr bwMode="auto">
            <a:xfrm>
              <a:off x="2245" y="2387"/>
              <a:ext cx="2994" cy="136"/>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eaLnBrk="1" hangingPunct="1">
                <a:defRPr/>
              </a:pPr>
              <a:endParaRPr lang="zh-CN" altLang="en-US"/>
            </a:p>
          </p:txBody>
        </p:sp>
        <p:sp>
          <p:nvSpPr>
            <p:cNvPr id="52229" name="Rectangle 5">
              <a:extLst>
                <a:ext uri="{FF2B5EF4-FFF2-40B4-BE49-F238E27FC236}">
                  <a16:creationId xmlns:a16="http://schemas.microsoft.com/office/drawing/2014/main" id="{DF83C5FF-23D9-4318-AC16-30E5620B0FFE}"/>
                </a:ext>
              </a:extLst>
            </p:cNvPr>
            <p:cNvSpPr>
              <a:spLocks noChangeArrowheads="1"/>
            </p:cNvSpPr>
            <p:nvPr/>
          </p:nvSpPr>
          <p:spPr bwMode="auto">
            <a:xfrm>
              <a:off x="3425" y="2387"/>
              <a:ext cx="136" cy="136"/>
            </a:xfrm>
            <a:prstGeom prst="rect">
              <a:avLst/>
            </a:prstGeom>
            <a:ln>
              <a:solidFill>
                <a:schemeClr val="tx1"/>
              </a:solidFill>
              <a:headEnd/>
              <a:tailEnd/>
            </a:ln>
          </p:spPr>
          <p:style>
            <a:lnRef idx="0">
              <a:schemeClr val="accent4"/>
            </a:lnRef>
            <a:fillRef idx="3">
              <a:schemeClr val="accent4"/>
            </a:fillRef>
            <a:effectRef idx="3">
              <a:schemeClr val="accent4"/>
            </a:effectRef>
            <a:fontRef idx="minor">
              <a:schemeClr val="lt1"/>
            </a:fontRef>
          </p:style>
          <p:txBody>
            <a:bodyPr wrap="none" anchor="ctr"/>
            <a:lstStyle>
              <a:lvl1pPr eaLnBrk="0" hangingPunct="0">
                <a:defRPr>
                  <a:solidFill>
                    <a:schemeClr val="tx2"/>
                  </a:solidFill>
                  <a:latin typeface="Verdana" panose="020B0604030504040204" pitchFamily="34" charset="0"/>
                  <a:ea typeface="HY견고딕"/>
                  <a:cs typeface="HY견고딕"/>
                </a:defRPr>
              </a:lvl1pPr>
              <a:lvl2pPr marL="742950" indent="-285750" eaLnBrk="0" hangingPunct="0">
                <a:defRPr>
                  <a:solidFill>
                    <a:schemeClr val="tx2"/>
                  </a:solidFill>
                  <a:latin typeface="Verdana" panose="020B0604030504040204" pitchFamily="34" charset="0"/>
                  <a:ea typeface="HY견고딕"/>
                  <a:cs typeface="HY견고딕"/>
                </a:defRPr>
              </a:lvl2pPr>
              <a:lvl3pPr marL="1143000" indent="-228600" eaLnBrk="0" hangingPunct="0">
                <a:defRPr>
                  <a:solidFill>
                    <a:schemeClr val="tx2"/>
                  </a:solidFill>
                  <a:latin typeface="Verdana" panose="020B0604030504040204" pitchFamily="34" charset="0"/>
                  <a:ea typeface="HY견고딕"/>
                  <a:cs typeface="HY견고딕"/>
                </a:defRPr>
              </a:lvl3pPr>
              <a:lvl4pPr marL="1600200" indent="-228600" eaLnBrk="0" hangingPunct="0">
                <a:defRPr>
                  <a:solidFill>
                    <a:schemeClr val="tx2"/>
                  </a:solidFill>
                  <a:latin typeface="Verdana" panose="020B0604030504040204" pitchFamily="34" charset="0"/>
                  <a:ea typeface="HY견고딕"/>
                  <a:cs typeface="HY견고딕"/>
                </a:defRPr>
              </a:lvl4pPr>
              <a:lvl5pPr marL="2057400" indent="-228600" eaLnBrk="0" hangingPunct="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pPr algn="ctr" eaLnBrk="1" hangingPunct="1">
                <a:defRPr/>
              </a:pPr>
              <a:r>
                <a:rPr lang="en-US" altLang="zh-CN" sz="1600" b="1">
                  <a:solidFill>
                    <a:srgbClr val="002060"/>
                  </a:solidFill>
                  <a:latin typeface="Constantia" panose="02030602050306030303" pitchFamily="18" charset="0"/>
                  <a:ea typeface="华文新魏" panose="02010800040101010101" pitchFamily="2" charset="-122"/>
                </a:rPr>
                <a:t>A</a:t>
              </a:r>
            </a:p>
          </p:txBody>
        </p:sp>
        <p:sp>
          <p:nvSpPr>
            <p:cNvPr id="52230" name="Rectangle 6">
              <a:extLst>
                <a:ext uri="{FF2B5EF4-FFF2-40B4-BE49-F238E27FC236}">
                  <a16:creationId xmlns:a16="http://schemas.microsoft.com/office/drawing/2014/main" id="{E68A68A5-521D-49E6-B8EE-482BF7AFB524}"/>
                </a:ext>
              </a:extLst>
            </p:cNvPr>
            <p:cNvSpPr>
              <a:spLocks noChangeArrowheads="1"/>
            </p:cNvSpPr>
            <p:nvPr/>
          </p:nvSpPr>
          <p:spPr bwMode="auto">
            <a:xfrm>
              <a:off x="3561" y="2387"/>
              <a:ext cx="136" cy="136"/>
            </a:xfrm>
            <a:prstGeom prst="rect">
              <a:avLst/>
            </a:prstGeom>
            <a:ln>
              <a:solidFill>
                <a:schemeClr val="tx1"/>
              </a:solidFill>
              <a:headEnd/>
              <a:tailEnd/>
            </a:ln>
          </p:spPr>
          <p:style>
            <a:lnRef idx="0">
              <a:schemeClr val="accent4"/>
            </a:lnRef>
            <a:fillRef idx="3">
              <a:schemeClr val="accent4"/>
            </a:fillRef>
            <a:effectRef idx="3">
              <a:schemeClr val="accent4"/>
            </a:effectRef>
            <a:fontRef idx="minor">
              <a:schemeClr val="lt1"/>
            </a:fontRef>
          </p:style>
          <p:txBody>
            <a:bodyPr wrap="none" anchor="ctr"/>
            <a:lstStyle>
              <a:lvl1pPr eaLnBrk="0" hangingPunct="0">
                <a:defRPr>
                  <a:solidFill>
                    <a:schemeClr val="tx2"/>
                  </a:solidFill>
                  <a:latin typeface="Verdana" panose="020B0604030504040204" pitchFamily="34" charset="0"/>
                  <a:ea typeface="HY견고딕"/>
                  <a:cs typeface="HY견고딕"/>
                </a:defRPr>
              </a:lvl1pPr>
              <a:lvl2pPr marL="742950" indent="-285750" eaLnBrk="0" hangingPunct="0">
                <a:defRPr>
                  <a:solidFill>
                    <a:schemeClr val="tx2"/>
                  </a:solidFill>
                  <a:latin typeface="Verdana" panose="020B0604030504040204" pitchFamily="34" charset="0"/>
                  <a:ea typeface="HY견고딕"/>
                  <a:cs typeface="HY견고딕"/>
                </a:defRPr>
              </a:lvl2pPr>
              <a:lvl3pPr marL="1143000" indent="-228600" eaLnBrk="0" hangingPunct="0">
                <a:defRPr>
                  <a:solidFill>
                    <a:schemeClr val="tx2"/>
                  </a:solidFill>
                  <a:latin typeface="Verdana" panose="020B0604030504040204" pitchFamily="34" charset="0"/>
                  <a:ea typeface="HY견고딕"/>
                  <a:cs typeface="HY견고딕"/>
                </a:defRPr>
              </a:lvl3pPr>
              <a:lvl4pPr marL="1600200" indent="-228600" eaLnBrk="0" hangingPunct="0">
                <a:defRPr>
                  <a:solidFill>
                    <a:schemeClr val="tx2"/>
                  </a:solidFill>
                  <a:latin typeface="Verdana" panose="020B0604030504040204" pitchFamily="34" charset="0"/>
                  <a:ea typeface="HY견고딕"/>
                  <a:cs typeface="HY견고딕"/>
                </a:defRPr>
              </a:lvl4pPr>
              <a:lvl5pPr marL="2057400" indent="-228600" eaLnBrk="0" hangingPunct="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pPr algn="ctr" eaLnBrk="1" hangingPunct="1">
                <a:defRPr/>
              </a:pPr>
              <a:r>
                <a:rPr lang="en-US" altLang="zh-CN" sz="1600" b="1">
                  <a:solidFill>
                    <a:srgbClr val="002060"/>
                  </a:solidFill>
                  <a:latin typeface="Constantia" panose="02030602050306030303" pitchFamily="18" charset="0"/>
                  <a:ea typeface="华文新魏" panose="02010800040101010101" pitchFamily="2" charset="-122"/>
                </a:rPr>
                <a:t>U</a:t>
              </a:r>
            </a:p>
          </p:txBody>
        </p:sp>
        <p:sp>
          <p:nvSpPr>
            <p:cNvPr id="52231" name="Rectangle 7">
              <a:extLst>
                <a:ext uri="{FF2B5EF4-FFF2-40B4-BE49-F238E27FC236}">
                  <a16:creationId xmlns:a16="http://schemas.microsoft.com/office/drawing/2014/main" id="{3D705A82-0C05-4A94-9FDC-11D8CE4BF4D5}"/>
                </a:ext>
              </a:extLst>
            </p:cNvPr>
            <p:cNvSpPr>
              <a:spLocks noChangeArrowheads="1"/>
            </p:cNvSpPr>
            <p:nvPr/>
          </p:nvSpPr>
          <p:spPr bwMode="auto">
            <a:xfrm>
              <a:off x="3697" y="2387"/>
              <a:ext cx="136" cy="136"/>
            </a:xfrm>
            <a:prstGeom prst="rect">
              <a:avLst/>
            </a:prstGeom>
            <a:ln>
              <a:solidFill>
                <a:schemeClr val="tx1"/>
              </a:solidFill>
              <a:headEnd/>
              <a:tailEnd/>
            </a:ln>
          </p:spPr>
          <p:style>
            <a:lnRef idx="0">
              <a:schemeClr val="accent4"/>
            </a:lnRef>
            <a:fillRef idx="3">
              <a:schemeClr val="accent4"/>
            </a:fillRef>
            <a:effectRef idx="3">
              <a:schemeClr val="accent4"/>
            </a:effectRef>
            <a:fontRef idx="minor">
              <a:schemeClr val="lt1"/>
            </a:fontRef>
          </p:style>
          <p:txBody>
            <a:bodyPr wrap="none" anchor="ctr"/>
            <a:lstStyle>
              <a:lvl1pPr eaLnBrk="0" hangingPunct="0">
                <a:defRPr>
                  <a:solidFill>
                    <a:schemeClr val="tx2"/>
                  </a:solidFill>
                  <a:latin typeface="Verdana" panose="020B0604030504040204" pitchFamily="34" charset="0"/>
                  <a:ea typeface="HY견고딕"/>
                  <a:cs typeface="HY견고딕"/>
                </a:defRPr>
              </a:lvl1pPr>
              <a:lvl2pPr marL="742950" indent="-285750" eaLnBrk="0" hangingPunct="0">
                <a:defRPr>
                  <a:solidFill>
                    <a:schemeClr val="tx2"/>
                  </a:solidFill>
                  <a:latin typeface="Verdana" panose="020B0604030504040204" pitchFamily="34" charset="0"/>
                  <a:ea typeface="HY견고딕"/>
                  <a:cs typeface="HY견고딕"/>
                </a:defRPr>
              </a:lvl2pPr>
              <a:lvl3pPr marL="1143000" indent="-228600" eaLnBrk="0" hangingPunct="0">
                <a:defRPr>
                  <a:solidFill>
                    <a:schemeClr val="tx2"/>
                  </a:solidFill>
                  <a:latin typeface="Verdana" panose="020B0604030504040204" pitchFamily="34" charset="0"/>
                  <a:ea typeface="HY견고딕"/>
                  <a:cs typeface="HY견고딕"/>
                </a:defRPr>
              </a:lvl3pPr>
              <a:lvl4pPr marL="1600200" indent="-228600" eaLnBrk="0" hangingPunct="0">
                <a:defRPr>
                  <a:solidFill>
                    <a:schemeClr val="tx2"/>
                  </a:solidFill>
                  <a:latin typeface="Verdana" panose="020B0604030504040204" pitchFamily="34" charset="0"/>
                  <a:ea typeface="HY견고딕"/>
                  <a:cs typeface="HY견고딕"/>
                </a:defRPr>
              </a:lvl4pPr>
              <a:lvl5pPr marL="2057400" indent="-228600" eaLnBrk="0" hangingPunct="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pPr algn="ctr" eaLnBrk="1" hangingPunct="1">
                <a:defRPr/>
              </a:pPr>
              <a:r>
                <a:rPr lang="en-US" altLang="zh-CN" sz="1600" b="1">
                  <a:solidFill>
                    <a:srgbClr val="002060"/>
                  </a:solidFill>
                  <a:latin typeface="Constantia" panose="02030602050306030303" pitchFamily="18" charset="0"/>
                  <a:ea typeface="华文新魏" panose="02010800040101010101" pitchFamily="2" charset="-122"/>
                </a:rPr>
                <a:t>G</a:t>
              </a:r>
            </a:p>
          </p:txBody>
        </p:sp>
        <p:sp>
          <p:nvSpPr>
            <p:cNvPr id="52232" name="Rectangle 8">
              <a:extLst>
                <a:ext uri="{FF2B5EF4-FFF2-40B4-BE49-F238E27FC236}">
                  <a16:creationId xmlns:a16="http://schemas.microsoft.com/office/drawing/2014/main" id="{1B827A37-7EAE-416E-82FB-A92DF1061FFB}"/>
                </a:ext>
              </a:extLst>
            </p:cNvPr>
            <p:cNvSpPr>
              <a:spLocks noChangeArrowheads="1"/>
            </p:cNvSpPr>
            <p:nvPr/>
          </p:nvSpPr>
          <p:spPr bwMode="auto">
            <a:xfrm>
              <a:off x="3833" y="2387"/>
              <a:ext cx="136" cy="136"/>
            </a:xfrm>
            <a:prstGeom prst="rect">
              <a:avLst/>
            </a:prstGeom>
            <a:ln>
              <a:solidFill>
                <a:schemeClr val="tx1"/>
              </a:solidFill>
              <a:headEnd/>
              <a:tailEnd/>
            </a:ln>
          </p:spPr>
          <p:style>
            <a:lnRef idx="0">
              <a:schemeClr val="accent4"/>
            </a:lnRef>
            <a:fillRef idx="3">
              <a:schemeClr val="accent4"/>
            </a:fillRef>
            <a:effectRef idx="3">
              <a:schemeClr val="accent4"/>
            </a:effectRef>
            <a:fontRef idx="minor">
              <a:schemeClr val="lt1"/>
            </a:fontRef>
          </p:style>
          <p:txBody>
            <a:bodyPr wrap="none" anchor="ctr"/>
            <a:lstStyle/>
            <a:p>
              <a:pPr algn="ctr" eaLnBrk="1" hangingPunct="1">
                <a:defRPr/>
              </a:pPr>
              <a:endParaRPr lang="zh-CN" altLang="zh-CN" b="1">
                <a:solidFill>
                  <a:schemeClr val="bg2"/>
                </a:solidFill>
              </a:endParaRPr>
            </a:p>
          </p:txBody>
        </p:sp>
        <p:sp>
          <p:nvSpPr>
            <p:cNvPr id="52233" name="Rectangle 9">
              <a:extLst>
                <a:ext uri="{FF2B5EF4-FFF2-40B4-BE49-F238E27FC236}">
                  <a16:creationId xmlns:a16="http://schemas.microsoft.com/office/drawing/2014/main" id="{A6312E5A-B0FD-47BD-B2E0-7A79C9435634}"/>
                </a:ext>
              </a:extLst>
            </p:cNvPr>
            <p:cNvSpPr>
              <a:spLocks noChangeArrowheads="1"/>
            </p:cNvSpPr>
            <p:nvPr/>
          </p:nvSpPr>
          <p:spPr bwMode="auto">
            <a:xfrm>
              <a:off x="3969" y="2387"/>
              <a:ext cx="136" cy="136"/>
            </a:xfrm>
            <a:prstGeom prst="rect">
              <a:avLst/>
            </a:prstGeom>
            <a:ln>
              <a:solidFill>
                <a:schemeClr val="tx1"/>
              </a:solidFill>
              <a:headEnd/>
              <a:tailEnd/>
            </a:ln>
          </p:spPr>
          <p:style>
            <a:lnRef idx="0">
              <a:schemeClr val="accent4"/>
            </a:lnRef>
            <a:fillRef idx="3">
              <a:schemeClr val="accent4"/>
            </a:fillRef>
            <a:effectRef idx="3">
              <a:schemeClr val="accent4"/>
            </a:effectRef>
            <a:fontRef idx="minor">
              <a:schemeClr val="lt1"/>
            </a:fontRef>
          </p:style>
          <p:txBody>
            <a:bodyPr wrap="none" anchor="ctr"/>
            <a:lstStyle/>
            <a:p>
              <a:pPr eaLnBrk="1" hangingPunct="1">
                <a:defRPr/>
              </a:pPr>
              <a:endParaRPr lang="zh-CN" altLang="en-US"/>
            </a:p>
          </p:txBody>
        </p:sp>
        <p:sp>
          <p:nvSpPr>
            <p:cNvPr id="52234" name="Rectangle 10">
              <a:extLst>
                <a:ext uri="{FF2B5EF4-FFF2-40B4-BE49-F238E27FC236}">
                  <a16:creationId xmlns:a16="http://schemas.microsoft.com/office/drawing/2014/main" id="{CC1144AB-34F0-4957-9C67-A3C404961285}"/>
                </a:ext>
              </a:extLst>
            </p:cNvPr>
            <p:cNvSpPr>
              <a:spLocks noChangeArrowheads="1"/>
            </p:cNvSpPr>
            <p:nvPr/>
          </p:nvSpPr>
          <p:spPr bwMode="auto">
            <a:xfrm>
              <a:off x="4105" y="2387"/>
              <a:ext cx="136" cy="136"/>
            </a:xfrm>
            <a:prstGeom prst="rect">
              <a:avLst/>
            </a:prstGeom>
            <a:ln>
              <a:solidFill>
                <a:schemeClr val="tx1"/>
              </a:solidFill>
              <a:headEnd/>
              <a:tailEnd/>
            </a:ln>
          </p:spPr>
          <p:style>
            <a:lnRef idx="0">
              <a:schemeClr val="accent4"/>
            </a:lnRef>
            <a:fillRef idx="3">
              <a:schemeClr val="accent4"/>
            </a:fillRef>
            <a:effectRef idx="3">
              <a:schemeClr val="accent4"/>
            </a:effectRef>
            <a:fontRef idx="minor">
              <a:schemeClr val="lt1"/>
            </a:fontRef>
          </p:style>
          <p:txBody>
            <a:bodyPr wrap="none" anchor="ctr"/>
            <a:lstStyle/>
            <a:p>
              <a:pPr eaLnBrk="1" hangingPunct="1">
                <a:defRPr/>
              </a:pPr>
              <a:endParaRPr lang="zh-CN" altLang="en-US"/>
            </a:p>
          </p:txBody>
        </p:sp>
        <p:sp>
          <p:nvSpPr>
            <p:cNvPr id="177184" name="Text Box 11">
              <a:extLst>
                <a:ext uri="{FF2B5EF4-FFF2-40B4-BE49-F238E27FC236}">
                  <a16:creationId xmlns:a16="http://schemas.microsoft.com/office/drawing/2014/main" id="{23B4AB6B-ADF1-44C8-B720-8C071B5806AE}"/>
                </a:ext>
              </a:extLst>
            </p:cNvPr>
            <p:cNvSpPr txBox="1">
              <a:spLocks noChangeArrowheads="1"/>
            </p:cNvSpPr>
            <p:nvPr/>
          </p:nvSpPr>
          <p:spPr bwMode="auto">
            <a:xfrm>
              <a:off x="2064" y="2341"/>
              <a:ext cx="229"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lang="en-US" altLang="zh-CN" sz="1800">
                  <a:solidFill>
                    <a:srgbClr val="002060"/>
                  </a:solidFill>
                  <a:latin typeface="Times New Roman" panose="02020603050405020304" pitchFamily="18" charset="0"/>
                  <a:cs typeface="Times New Roman" panose="02020603050405020304" pitchFamily="18" charset="0"/>
                </a:rPr>
                <a:t>5'</a:t>
              </a:r>
            </a:p>
          </p:txBody>
        </p:sp>
        <p:sp>
          <p:nvSpPr>
            <p:cNvPr id="177185" name="Text Box 12">
              <a:extLst>
                <a:ext uri="{FF2B5EF4-FFF2-40B4-BE49-F238E27FC236}">
                  <a16:creationId xmlns:a16="http://schemas.microsoft.com/office/drawing/2014/main" id="{D022A249-66E7-435E-82AF-8467C003B5CC}"/>
                </a:ext>
              </a:extLst>
            </p:cNvPr>
            <p:cNvSpPr txBox="1">
              <a:spLocks noChangeArrowheads="1"/>
            </p:cNvSpPr>
            <p:nvPr/>
          </p:nvSpPr>
          <p:spPr bwMode="auto">
            <a:xfrm>
              <a:off x="5239" y="2341"/>
              <a:ext cx="229"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lang="en-US" altLang="zh-CN" sz="1800">
                  <a:solidFill>
                    <a:srgbClr val="002060"/>
                  </a:solidFill>
                  <a:latin typeface="Times New Roman" panose="02020603050405020304" pitchFamily="18" charset="0"/>
                  <a:cs typeface="Times New Roman" panose="02020603050405020304" pitchFamily="18" charset="0"/>
                </a:rPr>
                <a:t>3'</a:t>
              </a:r>
            </a:p>
          </p:txBody>
        </p:sp>
      </p:grpSp>
      <p:sp>
        <p:nvSpPr>
          <p:cNvPr id="52237" name="Oval 13">
            <a:extLst>
              <a:ext uri="{FF2B5EF4-FFF2-40B4-BE49-F238E27FC236}">
                <a16:creationId xmlns:a16="http://schemas.microsoft.com/office/drawing/2014/main" id="{9B2E5882-5682-4426-8907-3FFCACEC8F4C}"/>
              </a:ext>
            </a:extLst>
          </p:cNvPr>
          <p:cNvSpPr>
            <a:spLocks noChangeArrowheads="1"/>
          </p:cNvSpPr>
          <p:nvPr/>
        </p:nvSpPr>
        <p:spPr bwMode="auto">
          <a:xfrm>
            <a:off x="2628900" y="4364038"/>
            <a:ext cx="647700" cy="647700"/>
          </a:xfrm>
          <a:prstGeom prst="ellipse">
            <a:avLst/>
          </a:prstGeom>
          <a:solidFill>
            <a:srgbClr val="00B0F0"/>
          </a:solidFill>
          <a:ln>
            <a:solidFill>
              <a:srgbClr val="0070C0"/>
            </a:solidFill>
            <a:headEnd/>
            <a:tailEnd/>
          </a:ln>
        </p:spPr>
        <p:style>
          <a:lnRef idx="0">
            <a:schemeClr val="accent2"/>
          </a:lnRef>
          <a:fillRef idx="3">
            <a:schemeClr val="accent2"/>
          </a:fillRef>
          <a:effectRef idx="3">
            <a:schemeClr val="accent2"/>
          </a:effectRef>
          <a:fontRef idx="minor">
            <a:schemeClr val="lt1"/>
          </a:fontRef>
        </p:style>
        <p:txBody>
          <a:bodyPr wrap="none" anchor="ctr"/>
          <a:lstStyle/>
          <a:p>
            <a:pPr algn="ctr" eaLnBrk="1" hangingPunct="1">
              <a:defRPr/>
            </a:pPr>
            <a:r>
              <a:rPr lang="en-US" altLang="zh-CN" b="1">
                <a:solidFill>
                  <a:schemeClr val="bg2"/>
                </a:solidFill>
                <a:latin typeface="Times New Roman" pitchFamily="18" charset="0"/>
              </a:rPr>
              <a:t>IF-3</a:t>
            </a:r>
          </a:p>
        </p:txBody>
      </p:sp>
      <p:sp>
        <p:nvSpPr>
          <p:cNvPr id="52238" name="Rectangle 14">
            <a:extLst>
              <a:ext uri="{FF2B5EF4-FFF2-40B4-BE49-F238E27FC236}">
                <a16:creationId xmlns:a16="http://schemas.microsoft.com/office/drawing/2014/main" id="{BE256C28-A19E-4629-AB72-F6808F8D9E6A}"/>
              </a:ext>
            </a:extLst>
          </p:cNvPr>
          <p:cNvSpPr>
            <a:spLocks noChangeArrowheads="1"/>
          </p:cNvSpPr>
          <p:nvPr/>
        </p:nvSpPr>
        <p:spPr bwMode="auto">
          <a:xfrm>
            <a:off x="5005388" y="4148138"/>
            <a:ext cx="431800" cy="360362"/>
          </a:xfrm>
          <a:prstGeom prst="rect">
            <a:avLst/>
          </a:prstGeom>
          <a:solidFill>
            <a:srgbClr val="6DE23E"/>
          </a:solidFill>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algn="ctr" eaLnBrk="1" hangingPunct="1">
              <a:defRPr/>
            </a:pPr>
            <a:r>
              <a:rPr lang="en-US" altLang="zh-CN" b="1">
                <a:solidFill>
                  <a:srgbClr val="002060"/>
                </a:solidFill>
                <a:latin typeface="Times New Roman" pitchFamily="18" charset="0"/>
              </a:rPr>
              <a:t>IF-1</a:t>
            </a:r>
          </a:p>
        </p:txBody>
      </p:sp>
      <p:sp>
        <p:nvSpPr>
          <p:cNvPr id="177162" name="Rectangle 15">
            <a:extLst>
              <a:ext uri="{FF2B5EF4-FFF2-40B4-BE49-F238E27FC236}">
                <a16:creationId xmlns:a16="http://schemas.microsoft.com/office/drawing/2014/main" id="{A37A17B5-35C3-4B1F-8AF2-38A4690A9E19}"/>
              </a:ext>
            </a:extLst>
          </p:cNvPr>
          <p:cNvSpPr>
            <a:spLocks noChangeArrowheads="1"/>
          </p:cNvSpPr>
          <p:nvPr/>
        </p:nvSpPr>
        <p:spPr bwMode="auto">
          <a:xfrm>
            <a:off x="539552" y="908720"/>
            <a:ext cx="6088161" cy="58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92075" tIns="46038" rIns="92075" bIns="46038">
            <a:spAutoFit/>
          </a:bodyPr>
          <a:lstStyle/>
          <a:p>
            <a:pPr eaLnBrk="1" hangingPunct="1"/>
            <a:r>
              <a:rPr kumimoji="1" lang="en-US" altLang="zh-CN" sz="3200" b="1" dirty="0">
                <a:solidFill>
                  <a:srgbClr val="660066"/>
                </a:solidFill>
                <a:latin typeface="微软雅黑" panose="020B0503020204020204" pitchFamily="34" charset="-122"/>
                <a:ea typeface="微软雅黑" panose="020B0503020204020204" pitchFamily="34" charset="-122"/>
                <a:cs typeface="Times New Roman" panose="02020603050405020304" pitchFamily="18" charset="0"/>
              </a:rPr>
              <a:t>2. mRNA</a:t>
            </a:r>
            <a:r>
              <a:rPr kumimoji="1" lang="zh-CN" altLang="en-US" sz="3200" b="1" dirty="0">
                <a:solidFill>
                  <a:srgbClr val="660066"/>
                </a:solidFill>
                <a:latin typeface="微软雅黑" panose="020B0503020204020204" pitchFamily="34" charset="-122"/>
                <a:ea typeface="微软雅黑" panose="020B0503020204020204" pitchFamily="34" charset="-122"/>
                <a:cs typeface="Times New Roman" panose="02020603050405020304" pitchFamily="18" charset="0"/>
              </a:rPr>
              <a:t>在小亚基定位结合</a:t>
            </a:r>
          </a:p>
        </p:txBody>
      </p:sp>
      <p:sp>
        <p:nvSpPr>
          <p:cNvPr id="3" name="灯片编号占位符 2">
            <a:extLst>
              <a:ext uri="{FF2B5EF4-FFF2-40B4-BE49-F238E27FC236}">
                <a16:creationId xmlns:a16="http://schemas.microsoft.com/office/drawing/2014/main" id="{9A26F667-73EB-4272-9767-2A449E29D3E3}"/>
              </a:ext>
            </a:extLst>
          </p:cNvPr>
          <p:cNvSpPr>
            <a:spLocks noGrp="1"/>
          </p:cNvSpPr>
          <p:nvPr>
            <p:ph type="sldNum" sz="quarter" idx="4"/>
          </p:nvPr>
        </p:nvSpPr>
        <p:spPr/>
        <p:txBody>
          <a:bodyPr/>
          <a:lstStyle/>
          <a:p>
            <a:pPr>
              <a:defRPr/>
            </a:pPr>
            <a:fld id="{47650FDF-55A6-48C1-B389-FC790182308D}" type="slidenum">
              <a:rPr lang="zh-CN" altLang="en-US" smtClean="0"/>
              <a:pPr>
                <a:defRPr/>
              </a:pPr>
              <a:t>51</a:t>
            </a:fld>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3"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3000" fill="hold"/>
                                        <p:tgtEl>
                                          <p:spTgt spid="2"/>
                                        </p:tgtEl>
                                        <p:attrNameLst>
                                          <p:attrName>ppt_x</p:attrName>
                                        </p:attrNameLst>
                                      </p:cBhvr>
                                      <p:tavLst>
                                        <p:tav tm="0">
                                          <p:val>
                                            <p:strVal val="1+#ppt_w/2"/>
                                          </p:val>
                                        </p:tav>
                                        <p:tav tm="100000">
                                          <p:val>
                                            <p:strVal val="#ppt_x"/>
                                          </p:val>
                                        </p:tav>
                                      </p:tavLst>
                                    </p:anim>
                                    <p:anim calcmode="lin" valueType="num">
                                      <p:cBhvr additive="base">
                                        <p:cTn id="8" dur="30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8178" name="Picture 2" descr="小亚基">
            <a:extLst>
              <a:ext uri="{FF2B5EF4-FFF2-40B4-BE49-F238E27FC236}">
                <a16:creationId xmlns:a16="http://schemas.microsoft.com/office/drawing/2014/main" id="{8CF02B56-1E82-46F0-9041-497519E6D5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975" y="3789363"/>
            <a:ext cx="3887788" cy="145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5" name="Oval 3">
            <a:extLst>
              <a:ext uri="{FF2B5EF4-FFF2-40B4-BE49-F238E27FC236}">
                <a16:creationId xmlns:a16="http://schemas.microsoft.com/office/drawing/2014/main" id="{A7274105-F2A2-48F7-A714-A4A8B28A0E69}"/>
              </a:ext>
            </a:extLst>
          </p:cNvPr>
          <p:cNvSpPr>
            <a:spLocks noChangeArrowheads="1"/>
          </p:cNvSpPr>
          <p:nvPr/>
        </p:nvSpPr>
        <p:spPr bwMode="auto">
          <a:xfrm>
            <a:off x="2484438" y="4329113"/>
            <a:ext cx="647700" cy="647700"/>
          </a:xfrm>
          <a:prstGeom prst="ellipse">
            <a:avLst/>
          </a:prstGeom>
          <a:solidFill>
            <a:srgbClr val="00B0F0"/>
          </a:solidFill>
          <a:ln>
            <a:solidFill>
              <a:srgbClr val="0070C0"/>
            </a:solidFill>
            <a:headEnd/>
            <a:tailEnd/>
          </a:ln>
        </p:spPr>
        <p:style>
          <a:lnRef idx="0">
            <a:schemeClr val="accent2"/>
          </a:lnRef>
          <a:fillRef idx="3">
            <a:schemeClr val="accent2"/>
          </a:fillRef>
          <a:effectRef idx="3">
            <a:schemeClr val="accent2"/>
          </a:effectRef>
          <a:fontRef idx="minor">
            <a:schemeClr val="lt1"/>
          </a:fontRef>
        </p:style>
        <p:txBody>
          <a:bodyPr wrap="none" anchor="ctr"/>
          <a:lstStyle/>
          <a:p>
            <a:pPr algn="ctr" eaLnBrk="1" hangingPunct="1">
              <a:defRPr/>
            </a:pPr>
            <a:r>
              <a:rPr lang="en-US" altLang="zh-CN" b="1">
                <a:solidFill>
                  <a:schemeClr val="bg2"/>
                </a:solidFill>
                <a:latin typeface="Times New Roman" pitchFamily="18" charset="0"/>
              </a:rPr>
              <a:t>IF-3</a:t>
            </a:r>
          </a:p>
        </p:txBody>
      </p:sp>
      <p:sp>
        <p:nvSpPr>
          <p:cNvPr id="54276" name="Rectangle 4">
            <a:extLst>
              <a:ext uri="{FF2B5EF4-FFF2-40B4-BE49-F238E27FC236}">
                <a16:creationId xmlns:a16="http://schemas.microsoft.com/office/drawing/2014/main" id="{A518716E-26EF-4D17-8222-59012BC11DC6}"/>
              </a:ext>
            </a:extLst>
          </p:cNvPr>
          <p:cNvSpPr>
            <a:spLocks noChangeArrowheads="1"/>
          </p:cNvSpPr>
          <p:nvPr/>
        </p:nvSpPr>
        <p:spPr bwMode="auto">
          <a:xfrm>
            <a:off x="4860925" y="4113213"/>
            <a:ext cx="431800" cy="360362"/>
          </a:xfrm>
          <a:prstGeom prst="rect">
            <a:avLst/>
          </a:prstGeom>
          <a:solidFill>
            <a:srgbClr val="6DE23E"/>
          </a:solidFill>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lgn="ctr" eaLnBrk="1" hangingPunct="1">
              <a:defRPr/>
            </a:pPr>
            <a:r>
              <a:rPr lang="en-US" altLang="zh-CN" b="1" dirty="0">
                <a:solidFill>
                  <a:srgbClr val="002060"/>
                </a:solidFill>
                <a:latin typeface="Times New Roman" pitchFamily="18" charset="0"/>
              </a:rPr>
              <a:t>IF-1</a:t>
            </a:r>
          </a:p>
        </p:txBody>
      </p:sp>
      <p:pic>
        <p:nvPicPr>
          <p:cNvPr id="54277" name="Picture 5" descr="起始tRNA">
            <a:extLst>
              <a:ext uri="{FF2B5EF4-FFF2-40B4-BE49-F238E27FC236}">
                <a16:creationId xmlns:a16="http://schemas.microsoft.com/office/drawing/2014/main" id="{3A1E6903-173E-4896-A688-4EC3CBC75B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40200" y="2386013"/>
            <a:ext cx="900113"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6">
            <a:extLst>
              <a:ext uri="{FF2B5EF4-FFF2-40B4-BE49-F238E27FC236}">
                <a16:creationId xmlns:a16="http://schemas.microsoft.com/office/drawing/2014/main" id="{D1358988-94A0-423B-8728-B449CF4321ED}"/>
              </a:ext>
            </a:extLst>
          </p:cNvPr>
          <p:cNvGrpSpPr>
            <a:grpSpLocks/>
          </p:cNvGrpSpPr>
          <p:nvPr/>
        </p:nvGrpSpPr>
        <p:grpSpPr bwMode="auto">
          <a:xfrm>
            <a:off x="4175125" y="3706813"/>
            <a:ext cx="579438" cy="82550"/>
            <a:chOff x="2947" y="2788"/>
            <a:chExt cx="365" cy="52"/>
          </a:xfrm>
        </p:grpSpPr>
        <p:sp>
          <p:nvSpPr>
            <p:cNvPr id="178218" name="Line 7">
              <a:extLst>
                <a:ext uri="{FF2B5EF4-FFF2-40B4-BE49-F238E27FC236}">
                  <a16:creationId xmlns:a16="http://schemas.microsoft.com/office/drawing/2014/main" id="{7A3F9383-9F00-49B4-9FE1-35A7BE8E799F}"/>
                </a:ext>
              </a:extLst>
            </p:cNvPr>
            <p:cNvSpPr>
              <a:spLocks noChangeShapeType="1"/>
            </p:cNvSpPr>
            <p:nvPr/>
          </p:nvSpPr>
          <p:spPr bwMode="auto">
            <a:xfrm>
              <a:off x="2947" y="2795"/>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78219" name="Line 8">
              <a:extLst>
                <a:ext uri="{FF2B5EF4-FFF2-40B4-BE49-F238E27FC236}">
                  <a16:creationId xmlns:a16="http://schemas.microsoft.com/office/drawing/2014/main" id="{F146F1B0-6F9D-43A0-A8AF-E4BFEF6E257B}"/>
                </a:ext>
              </a:extLst>
            </p:cNvPr>
            <p:cNvSpPr>
              <a:spLocks noChangeShapeType="1"/>
            </p:cNvSpPr>
            <p:nvPr/>
          </p:nvSpPr>
          <p:spPr bwMode="auto">
            <a:xfrm>
              <a:off x="2947" y="2840"/>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78220" name="Line 9">
              <a:extLst>
                <a:ext uri="{FF2B5EF4-FFF2-40B4-BE49-F238E27FC236}">
                  <a16:creationId xmlns:a16="http://schemas.microsoft.com/office/drawing/2014/main" id="{7ED3970C-FC6D-4E12-9E7A-1D7125822BC9}"/>
                </a:ext>
              </a:extLst>
            </p:cNvPr>
            <p:cNvSpPr>
              <a:spLocks noChangeShapeType="1"/>
            </p:cNvSpPr>
            <p:nvPr/>
          </p:nvSpPr>
          <p:spPr bwMode="auto">
            <a:xfrm>
              <a:off x="3085" y="2795"/>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78221" name="Line 10">
              <a:extLst>
                <a:ext uri="{FF2B5EF4-FFF2-40B4-BE49-F238E27FC236}">
                  <a16:creationId xmlns:a16="http://schemas.microsoft.com/office/drawing/2014/main" id="{13261034-6390-4B3D-A8EC-D5F45B67D5F0}"/>
                </a:ext>
              </a:extLst>
            </p:cNvPr>
            <p:cNvSpPr>
              <a:spLocks noChangeShapeType="1"/>
            </p:cNvSpPr>
            <p:nvPr/>
          </p:nvSpPr>
          <p:spPr bwMode="auto">
            <a:xfrm>
              <a:off x="3085" y="2840"/>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78222" name="Line 11">
              <a:extLst>
                <a:ext uri="{FF2B5EF4-FFF2-40B4-BE49-F238E27FC236}">
                  <a16:creationId xmlns:a16="http://schemas.microsoft.com/office/drawing/2014/main" id="{4B909C82-0A86-4C14-886E-B291D237AC8A}"/>
                </a:ext>
              </a:extLst>
            </p:cNvPr>
            <p:cNvSpPr>
              <a:spLocks noChangeShapeType="1"/>
            </p:cNvSpPr>
            <p:nvPr/>
          </p:nvSpPr>
          <p:spPr bwMode="auto">
            <a:xfrm>
              <a:off x="3221" y="2788"/>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78223" name="Line 12">
              <a:extLst>
                <a:ext uri="{FF2B5EF4-FFF2-40B4-BE49-F238E27FC236}">
                  <a16:creationId xmlns:a16="http://schemas.microsoft.com/office/drawing/2014/main" id="{BC079BD0-739E-4133-A0BA-448B0A9AADA5}"/>
                </a:ext>
              </a:extLst>
            </p:cNvPr>
            <p:cNvSpPr>
              <a:spLocks noChangeShapeType="1"/>
            </p:cNvSpPr>
            <p:nvPr/>
          </p:nvSpPr>
          <p:spPr bwMode="auto">
            <a:xfrm>
              <a:off x="3221" y="2815"/>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78224" name="Line 13">
              <a:extLst>
                <a:ext uri="{FF2B5EF4-FFF2-40B4-BE49-F238E27FC236}">
                  <a16:creationId xmlns:a16="http://schemas.microsoft.com/office/drawing/2014/main" id="{DB86A3C9-0120-4061-88E2-E08343D1F860}"/>
                </a:ext>
              </a:extLst>
            </p:cNvPr>
            <p:cNvSpPr>
              <a:spLocks noChangeShapeType="1"/>
            </p:cNvSpPr>
            <p:nvPr/>
          </p:nvSpPr>
          <p:spPr bwMode="auto">
            <a:xfrm>
              <a:off x="3221" y="2840"/>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3" name="Group 14">
            <a:extLst>
              <a:ext uri="{FF2B5EF4-FFF2-40B4-BE49-F238E27FC236}">
                <a16:creationId xmlns:a16="http://schemas.microsoft.com/office/drawing/2014/main" id="{088AC8A1-8E87-4110-95F8-44DAE59C7B9E}"/>
              </a:ext>
            </a:extLst>
          </p:cNvPr>
          <p:cNvGrpSpPr>
            <a:grpSpLocks/>
          </p:cNvGrpSpPr>
          <p:nvPr/>
        </p:nvGrpSpPr>
        <p:grpSpPr bwMode="auto">
          <a:xfrm>
            <a:off x="4572000" y="2852738"/>
            <a:ext cx="1098550" cy="504825"/>
            <a:chOff x="3606" y="1797"/>
            <a:chExt cx="707" cy="317"/>
          </a:xfrm>
        </p:grpSpPr>
        <p:sp>
          <p:nvSpPr>
            <p:cNvPr id="54287" name="Oval 15">
              <a:extLst>
                <a:ext uri="{FF2B5EF4-FFF2-40B4-BE49-F238E27FC236}">
                  <a16:creationId xmlns:a16="http://schemas.microsoft.com/office/drawing/2014/main" id="{BF2A2252-1EFE-4C53-86D1-424E177C1455}"/>
                </a:ext>
              </a:extLst>
            </p:cNvPr>
            <p:cNvSpPr>
              <a:spLocks noChangeArrowheads="1"/>
            </p:cNvSpPr>
            <p:nvPr/>
          </p:nvSpPr>
          <p:spPr bwMode="auto">
            <a:xfrm>
              <a:off x="3606" y="1797"/>
              <a:ext cx="317" cy="317"/>
            </a:xfrm>
            <a:prstGeom prst="ellipse">
              <a:avLst/>
            </a:prstGeom>
            <a:solidFill>
              <a:srgbClr val="FFFF00"/>
            </a:solidFill>
            <a:ln>
              <a:headEnd/>
              <a:tailEnd/>
            </a:ln>
          </p:spPr>
          <p:style>
            <a:lnRef idx="0">
              <a:schemeClr val="accent4"/>
            </a:lnRef>
            <a:fillRef idx="3">
              <a:schemeClr val="accent4"/>
            </a:fillRef>
            <a:effectRef idx="3">
              <a:schemeClr val="accent4"/>
            </a:effectRef>
            <a:fontRef idx="minor">
              <a:schemeClr val="lt1"/>
            </a:fontRef>
          </p:style>
          <p:txBody>
            <a:bodyPr wrap="none" anchor="ctr"/>
            <a:lstStyle/>
            <a:p>
              <a:pPr algn="ctr" eaLnBrk="1" hangingPunct="1">
                <a:defRPr/>
              </a:pPr>
              <a:r>
                <a:rPr lang="en-US" altLang="zh-CN" b="1">
                  <a:solidFill>
                    <a:schemeClr val="tx1"/>
                  </a:solidFill>
                  <a:latin typeface="Times New Roman" pitchFamily="18" charset="0"/>
                </a:rPr>
                <a:t>IF-2</a:t>
              </a:r>
            </a:p>
          </p:txBody>
        </p:sp>
        <p:sp>
          <p:nvSpPr>
            <p:cNvPr id="178216" name="Line 16">
              <a:extLst>
                <a:ext uri="{FF2B5EF4-FFF2-40B4-BE49-F238E27FC236}">
                  <a16:creationId xmlns:a16="http://schemas.microsoft.com/office/drawing/2014/main" id="{84F1A24C-7353-46D1-AC8A-B9075C8F4B38}"/>
                </a:ext>
              </a:extLst>
            </p:cNvPr>
            <p:cNvSpPr>
              <a:spLocks noChangeShapeType="1"/>
            </p:cNvSpPr>
            <p:nvPr/>
          </p:nvSpPr>
          <p:spPr bwMode="auto">
            <a:xfrm>
              <a:off x="3923" y="1933"/>
              <a:ext cx="46" cy="0"/>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78217" name="Text Box 17">
              <a:extLst>
                <a:ext uri="{FF2B5EF4-FFF2-40B4-BE49-F238E27FC236}">
                  <a16:creationId xmlns:a16="http://schemas.microsoft.com/office/drawing/2014/main" id="{F38D7120-7144-4DEA-9A8F-5821F731AF95}"/>
                </a:ext>
              </a:extLst>
            </p:cNvPr>
            <p:cNvSpPr txBox="1">
              <a:spLocks noChangeArrowheads="1"/>
            </p:cNvSpPr>
            <p:nvPr/>
          </p:nvSpPr>
          <p:spPr bwMode="auto">
            <a:xfrm>
              <a:off x="3923" y="1842"/>
              <a:ext cx="390"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lang="en-US" altLang="zh-CN" sz="1600">
                  <a:solidFill>
                    <a:schemeClr val="tx1"/>
                  </a:solidFill>
                  <a:latin typeface="Times New Roman" panose="02020603050405020304" pitchFamily="18" charset="0"/>
                  <a:cs typeface="Times New Roman" panose="02020603050405020304" pitchFamily="18" charset="0"/>
                </a:rPr>
                <a:t>GTP</a:t>
              </a:r>
            </a:p>
          </p:txBody>
        </p:sp>
      </p:grpSp>
      <p:sp>
        <p:nvSpPr>
          <p:cNvPr id="178188" name="Rectangle 18">
            <a:extLst>
              <a:ext uri="{FF2B5EF4-FFF2-40B4-BE49-F238E27FC236}">
                <a16:creationId xmlns:a16="http://schemas.microsoft.com/office/drawing/2014/main" id="{5C4A9D9E-4CC4-47B4-B437-35639CA238C9}"/>
              </a:ext>
            </a:extLst>
          </p:cNvPr>
          <p:cNvSpPr>
            <a:spLocks noChangeArrowheads="1"/>
          </p:cNvSpPr>
          <p:nvPr/>
        </p:nvSpPr>
        <p:spPr bwMode="auto">
          <a:xfrm>
            <a:off x="251620" y="879962"/>
            <a:ext cx="8712868" cy="52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92075" tIns="46038" rIns="92075" bIns="46038">
            <a:spAutoFit/>
          </a:bodyPr>
          <a:lstStyle/>
          <a:p>
            <a:pPr eaLnBrk="1" hangingPunct="1"/>
            <a:r>
              <a:rPr kumimoji="1" lang="en-US" altLang="zh-CN" sz="2800" b="1" dirty="0">
                <a:solidFill>
                  <a:srgbClr val="660066"/>
                </a:solidFill>
                <a:latin typeface="Times New Roman" panose="02020603050405020304" pitchFamily="18" charset="0"/>
                <a:ea typeface="微软雅黑" panose="020B0503020204020204" pitchFamily="34" charset="-122"/>
                <a:cs typeface="Times New Roman" panose="02020603050405020304" pitchFamily="18" charset="0"/>
              </a:rPr>
              <a:t>3. </a:t>
            </a:r>
            <a:r>
              <a:rPr kumimoji="1" lang="zh-CN" altLang="en-US" sz="2800" b="1" dirty="0">
                <a:solidFill>
                  <a:srgbClr val="660066"/>
                </a:solidFill>
                <a:latin typeface="Times New Roman" panose="02020603050405020304" pitchFamily="18" charset="0"/>
                <a:ea typeface="微软雅黑" panose="020B0503020204020204" pitchFamily="34" charset="-122"/>
                <a:cs typeface="Times New Roman" panose="02020603050405020304" pitchFamily="18" charset="0"/>
              </a:rPr>
              <a:t>起始氨基酰</a:t>
            </a:r>
            <a:r>
              <a:rPr kumimoji="1" lang="en-US" altLang="zh-CN" sz="2800" b="1" dirty="0">
                <a:solidFill>
                  <a:srgbClr val="660066"/>
                </a:solidFill>
                <a:latin typeface="Times New Roman" panose="02020603050405020304" pitchFamily="18" charset="0"/>
                <a:ea typeface="微软雅黑" panose="020B0503020204020204" pitchFamily="34" charset="-122"/>
                <a:cs typeface="Times New Roman" panose="02020603050405020304" pitchFamily="18" charset="0"/>
              </a:rPr>
              <a:t>tRNA(</a:t>
            </a:r>
            <a:r>
              <a:rPr kumimoji="1" lang="en-US" altLang="zh-CN" sz="2800" b="1" dirty="0" err="1">
                <a:solidFill>
                  <a:srgbClr val="660066"/>
                </a:solidFill>
                <a:latin typeface="Times New Roman" panose="02020603050405020304" pitchFamily="18" charset="0"/>
                <a:ea typeface="微软雅黑" panose="020B0503020204020204" pitchFamily="34" charset="-122"/>
                <a:cs typeface="Times New Roman" panose="02020603050405020304" pitchFamily="18" charset="0"/>
              </a:rPr>
              <a:t>fMet-tRNA</a:t>
            </a:r>
            <a:r>
              <a:rPr kumimoji="1" lang="en-US" altLang="zh-CN" sz="2800" b="1" baseline="30000" dirty="0" err="1">
                <a:solidFill>
                  <a:srgbClr val="660066"/>
                </a:solidFill>
                <a:latin typeface="Times New Roman" panose="02020603050405020304" pitchFamily="18" charset="0"/>
                <a:ea typeface="微软雅黑" panose="020B0503020204020204" pitchFamily="34" charset="-122"/>
                <a:cs typeface="Times New Roman" panose="02020603050405020304" pitchFamily="18" charset="0"/>
              </a:rPr>
              <a:t>fMet</a:t>
            </a:r>
            <a:r>
              <a:rPr kumimoji="1" lang="en-US" altLang="zh-CN" sz="2800" b="1" dirty="0">
                <a:solidFill>
                  <a:srgbClr val="660066"/>
                </a:solidFill>
                <a:latin typeface="Times New Roman" panose="02020603050405020304" pitchFamily="18" charset="0"/>
                <a:ea typeface="微软雅黑" panose="020B0503020204020204" pitchFamily="34" charset="-122"/>
                <a:cs typeface="Times New Roman" panose="02020603050405020304" pitchFamily="18" charset="0"/>
              </a:rPr>
              <a:t> )</a:t>
            </a:r>
            <a:r>
              <a:rPr kumimoji="1" lang="zh-CN" altLang="en-US" sz="2800" b="1" dirty="0">
                <a:solidFill>
                  <a:srgbClr val="660066"/>
                </a:solidFill>
                <a:latin typeface="Times New Roman" panose="02020603050405020304" pitchFamily="18" charset="0"/>
                <a:ea typeface="微软雅黑" panose="020B0503020204020204" pitchFamily="34" charset="-122"/>
                <a:cs typeface="Times New Roman" panose="02020603050405020304" pitchFamily="18" charset="0"/>
              </a:rPr>
              <a:t>结合到小亚基</a:t>
            </a:r>
            <a:r>
              <a:rPr kumimoji="1" lang="en-US" altLang="zh-CN" sz="2800" b="1" dirty="0">
                <a:solidFill>
                  <a:srgbClr val="660066"/>
                </a:solidFill>
                <a:latin typeface="Times New Roman" panose="02020603050405020304" pitchFamily="18" charset="0"/>
                <a:ea typeface="微软雅黑" panose="020B0503020204020204" pitchFamily="34" charset="-122"/>
                <a:cs typeface="Times New Roman" panose="02020603050405020304" pitchFamily="18" charset="0"/>
              </a:rPr>
              <a:t>P</a:t>
            </a:r>
            <a:r>
              <a:rPr kumimoji="1" lang="zh-CN" altLang="en-US" sz="2800" b="1" dirty="0">
                <a:solidFill>
                  <a:srgbClr val="660066"/>
                </a:solidFill>
                <a:latin typeface="Times New Roman" panose="02020603050405020304" pitchFamily="18" charset="0"/>
                <a:ea typeface="微软雅黑" panose="020B0503020204020204" pitchFamily="34" charset="-122"/>
                <a:cs typeface="Times New Roman" panose="02020603050405020304" pitchFamily="18" charset="0"/>
              </a:rPr>
              <a:t>位</a:t>
            </a:r>
          </a:p>
        </p:txBody>
      </p:sp>
      <p:grpSp>
        <p:nvGrpSpPr>
          <p:cNvPr id="178189" name="Group 19">
            <a:extLst>
              <a:ext uri="{FF2B5EF4-FFF2-40B4-BE49-F238E27FC236}">
                <a16:creationId xmlns:a16="http://schemas.microsoft.com/office/drawing/2014/main" id="{E37EA723-F892-4EDF-A553-0F562635E614}"/>
              </a:ext>
            </a:extLst>
          </p:cNvPr>
          <p:cNvGrpSpPr>
            <a:grpSpLocks/>
          </p:cNvGrpSpPr>
          <p:nvPr/>
        </p:nvGrpSpPr>
        <p:grpSpPr bwMode="auto">
          <a:xfrm>
            <a:off x="1979613" y="3752850"/>
            <a:ext cx="5403850" cy="369888"/>
            <a:chOff x="2064" y="2341"/>
            <a:chExt cx="3404" cy="233"/>
          </a:xfrm>
        </p:grpSpPr>
        <p:sp>
          <p:nvSpPr>
            <p:cNvPr id="54292" name="Rectangle 20">
              <a:extLst>
                <a:ext uri="{FF2B5EF4-FFF2-40B4-BE49-F238E27FC236}">
                  <a16:creationId xmlns:a16="http://schemas.microsoft.com/office/drawing/2014/main" id="{58EC2CEA-EF13-481F-8911-1BAF853BBB01}"/>
                </a:ext>
              </a:extLst>
            </p:cNvPr>
            <p:cNvSpPr>
              <a:spLocks noChangeArrowheads="1"/>
            </p:cNvSpPr>
            <p:nvPr/>
          </p:nvSpPr>
          <p:spPr bwMode="auto">
            <a:xfrm>
              <a:off x="2245" y="2387"/>
              <a:ext cx="2994" cy="136"/>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eaLnBrk="1" hangingPunct="1">
                <a:defRPr/>
              </a:pPr>
              <a:endParaRPr lang="zh-CN" altLang="en-US"/>
            </a:p>
          </p:txBody>
        </p:sp>
        <p:sp>
          <p:nvSpPr>
            <p:cNvPr id="54293" name="Rectangle 21">
              <a:extLst>
                <a:ext uri="{FF2B5EF4-FFF2-40B4-BE49-F238E27FC236}">
                  <a16:creationId xmlns:a16="http://schemas.microsoft.com/office/drawing/2014/main" id="{5A9DB2B2-ACBD-4603-83ED-99D9520AFAC1}"/>
                </a:ext>
              </a:extLst>
            </p:cNvPr>
            <p:cNvSpPr>
              <a:spLocks noChangeArrowheads="1"/>
            </p:cNvSpPr>
            <p:nvPr/>
          </p:nvSpPr>
          <p:spPr bwMode="auto">
            <a:xfrm>
              <a:off x="3425" y="2387"/>
              <a:ext cx="136" cy="136"/>
            </a:xfrm>
            <a:prstGeom prst="rect">
              <a:avLst/>
            </a:prstGeom>
            <a:ln>
              <a:solidFill>
                <a:schemeClr val="tx1"/>
              </a:solidFill>
              <a:headEnd/>
              <a:tailEnd/>
            </a:ln>
          </p:spPr>
          <p:style>
            <a:lnRef idx="0">
              <a:schemeClr val="accent4"/>
            </a:lnRef>
            <a:fillRef idx="3">
              <a:schemeClr val="accent4"/>
            </a:fillRef>
            <a:effectRef idx="3">
              <a:schemeClr val="accent4"/>
            </a:effectRef>
            <a:fontRef idx="minor">
              <a:schemeClr val="lt1"/>
            </a:fontRef>
          </p:style>
          <p:txBody>
            <a:bodyPr wrap="none" anchor="ctr"/>
            <a:lstStyle>
              <a:lvl1pPr eaLnBrk="0" hangingPunct="0">
                <a:defRPr>
                  <a:solidFill>
                    <a:schemeClr val="tx2"/>
                  </a:solidFill>
                  <a:latin typeface="Verdana" panose="020B0604030504040204" pitchFamily="34" charset="0"/>
                  <a:ea typeface="HY견고딕"/>
                  <a:cs typeface="HY견고딕"/>
                </a:defRPr>
              </a:lvl1pPr>
              <a:lvl2pPr marL="742950" indent="-285750" eaLnBrk="0" hangingPunct="0">
                <a:defRPr>
                  <a:solidFill>
                    <a:schemeClr val="tx2"/>
                  </a:solidFill>
                  <a:latin typeface="Verdana" panose="020B0604030504040204" pitchFamily="34" charset="0"/>
                  <a:ea typeface="HY견고딕"/>
                  <a:cs typeface="HY견고딕"/>
                </a:defRPr>
              </a:lvl2pPr>
              <a:lvl3pPr marL="1143000" indent="-228600" eaLnBrk="0" hangingPunct="0">
                <a:defRPr>
                  <a:solidFill>
                    <a:schemeClr val="tx2"/>
                  </a:solidFill>
                  <a:latin typeface="Verdana" panose="020B0604030504040204" pitchFamily="34" charset="0"/>
                  <a:ea typeface="HY견고딕"/>
                  <a:cs typeface="HY견고딕"/>
                </a:defRPr>
              </a:lvl3pPr>
              <a:lvl4pPr marL="1600200" indent="-228600" eaLnBrk="0" hangingPunct="0">
                <a:defRPr>
                  <a:solidFill>
                    <a:schemeClr val="tx2"/>
                  </a:solidFill>
                  <a:latin typeface="Verdana" panose="020B0604030504040204" pitchFamily="34" charset="0"/>
                  <a:ea typeface="HY견고딕"/>
                  <a:cs typeface="HY견고딕"/>
                </a:defRPr>
              </a:lvl4pPr>
              <a:lvl5pPr marL="2057400" indent="-228600" eaLnBrk="0" hangingPunct="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pPr algn="ctr" eaLnBrk="1" hangingPunct="1">
                <a:defRPr/>
              </a:pPr>
              <a:r>
                <a:rPr lang="en-US" altLang="zh-CN" sz="1600" b="1">
                  <a:solidFill>
                    <a:srgbClr val="002060"/>
                  </a:solidFill>
                  <a:latin typeface="Constantia" panose="02030602050306030303" pitchFamily="18" charset="0"/>
                  <a:ea typeface="华文新魏" panose="02010800040101010101" pitchFamily="2" charset="-122"/>
                </a:rPr>
                <a:t>A</a:t>
              </a:r>
            </a:p>
          </p:txBody>
        </p:sp>
        <p:sp>
          <p:nvSpPr>
            <p:cNvPr id="54294" name="Rectangle 22">
              <a:extLst>
                <a:ext uri="{FF2B5EF4-FFF2-40B4-BE49-F238E27FC236}">
                  <a16:creationId xmlns:a16="http://schemas.microsoft.com/office/drawing/2014/main" id="{4F1F3F40-4700-4036-BC89-657DCA1810E9}"/>
                </a:ext>
              </a:extLst>
            </p:cNvPr>
            <p:cNvSpPr>
              <a:spLocks noChangeArrowheads="1"/>
            </p:cNvSpPr>
            <p:nvPr/>
          </p:nvSpPr>
          <p:spPr bwMode="auto">
            <a:xfrm>
              <a:off x="3561" y="2387"/>
              <a:ext cx="136" cy="136"/>
            </a:xfrm>
            <a:prstGeom prst="rect">
              <a:avLst/>
            </a:prstGeom>
            <a:ln>
              <a:solidFill>
                <a:schemeClr val="tx1"/>
              </a:solidFill>
              <a:headEnd/>
              <a:tailEnd/>
            </a:ln>
          </p:spPr>
          <p:style>
            <a:lnRef idx="0">
              <a:schemeClr val="accent4"/>
            </a:lnRef>
            <a:fillRef idx="3">
              <a:schemeClr val="accent4"/>
            </a:fillRef>
            <a:effectRef idx="3">
              <a:schemeClr val="accent4"/>
            </a:effectRef>
            <a:fontRef idx="minor">
              <a:schemeClr val="lt1"/>
            </a:fontRef>
          </p:style>
          <p:txBody>
            <a:bodyPr wrap="none" anchor="ctr"/>
            <a:lstStyle>
              <a:lvl1pPr eaLnBrk="0" hangingPunct="0">
                <a:defRPr>
                  <a:solidFill>
                    <a:schemeClr val="tx2"/>
                  </a:solidFill>
                  <a:latin typeface="Verdana" panose="020B0604030504040204" pitchFamily="34" charset="0"/>
                  <a:ea typeface="HY견고딕"/>
                  <a:cs typeface="HY견고딕"/>
                </a:defRPr>
              </a:lvl1pPr>
              <a:lvl2pPr marL="742950" indent="-285750" eaLnBrk="0" hangingPunct="0">
                <a:defRPr>
                  <a:solidFill>
                    <a:schemeClr val="tx2"/>
                  </a:solidFill>
                  <a:latin typeface="Verdana" panose="020B0604030504040204" pitchFamily="34" charset="0"/>
                  <a:ea typeface="HY견고딕"/>
                  <a:cs typeface="HY견고딕"/>
                </a:defRPr>
              </a:lvl2pPr>
              <a:lvl3pPr marL="1143000" indent="-228600" eaLnBrk="0" hangingPunct="0">
                <a:defRPr>
                  <a:solidFill>
                    <a:schemeClr val="tx2"/>
                  </a:solidFill>
                  <a:latin typeface="Verdana" panose="020B0604030504040204" pitchFamily="34" charset="0"/>
                  <a:ea typeface="HY견고딕"/>
                  <a:cs typeface="HY견고딕"/>
                </a:defRPr>
              </a:lvl3pPr>
              <a:lvl4pPr marL="1600200" indent="-228600" eaLnBrk="0" hangingPunct="0">
                <a:defRPr>
                  <a:solidFill>
                    <a:schemeClr val="tx2"/>
                  </a:solidFill>
                  <a:latin typeface="Verdana" panose="020B0604030504040204" pitchFamily="34" charset="0"/>
                  <a:ea typeface="HY견고딕"/>
                  <a:cs typeface="HY견고딕"/>
                </a:defRPr>
              </a:lvl4pPr>
              <a:lvl5pPr marL="2057400" indent="-228600" eaLnBrk="0" hangingPunct="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pPr algn="ctr" eaLnBrk="1" hangingPunct="1">
                <a:defRPr/>
              </a:pPr>
              <a:r>
                <a:rPr lang="en-US" altLang="zh-CN" sz="1600" b="1">
                  <a:solidFill>
                    <a:srgbClr val="002060"/>
                  </a:solidFill>
                  <a:latin typeface="Constantia" panose="02030602050306030303" pitchFamily="18" charset="0"/>
                  <a:ea typeface="华文新魏" panose="02010800040101010101" pitchFamily="2" charset="-122"/>
                </a:rPr>
                <a:t>U</a:t>
              </a:r>
            </a:p>
          </p:txBody>
        </p:sp>
        <p:sp>
          <p:nvSpPr>
            <p:cNvPr id="54295" name="Rectangle 23">
              <a:extLst>
                <a:ext uri="{FF2B5EF4-FFF2-40B4-BE49-F238E27FC236}">
                  <a16:creationId xmlns:a16="http://schemas.microsoft.com/office/drawing/2014/main" id="{A7BD6E24-22A2-41B5-ABEE-2668CAA49BC4}"/>
                </a:ext>
              </a:extLst>
            </p:cNvPr>
            <p:cNvSpPr>
              <a:spLocks noChangeArrowheads="1"/>
            </p:cNvSpPr>
            <p:nvPr/>
          </p:nvSpPr>
          <p:spPr bwMode="auto">
            <a:xfrm>
              <a:off x="3697" y="2387"/>
              <a:ext cx="136" cy="136"/>
            </a:xfrm>
            <a:prstGeom prst="rect">
              <a:avLst/>
            </a:prstGeom>
            <a:ln>
              <a:solidFill>
                <a:schemeClr val="tx1"/>
              </a:solidFill>
              <a:headEnd/>
              <a:tailEnd/>
            </a:ln>
          </p:spPr>
          <p:style>
            <a:lnRef idx="0">
              <a:schemeClr val="accent4"/>
            </a:lnRef>
            <a:fillRef idx="3">
              <a:schemeClr val="accent4"/>
            </a:fillRef>
            <a:effectRef idx="3">
              <a:schemeClr val="accent4"/>
            </a:effectRef>
            <a:fontRef idx="minor">
              <a:schemeClr val="lt1"/>
            </a:fontRef>
          </p:style>
          <p:txBody>
            <a:bodyPr wrap="none" anchor="ctr"/>
            <a:lstStyle>
              <a:lvl1pPr eaLnBrk="0" hangingPunct="0">
                <a:defRPr>
                  <a:solidFill>
                    <a:schemeClr val="tx2"/>
                  </a:solidFill>
                  <a:latin typeface="Verdana" panose="020B0604030504040204" pitchFamily="34" charset="0"/>
                  <a:ea typeface="HY견고딕"/>
                  <a:cs typeface="HY견고딕"/>
                </a:defRPr>
              </a:lvl1pPr>
              <a:lvl2pPr marL="742950" indent="-285750" eaLnBrk="0" hangingPunct="0">
                <a:defRPr>
                  <a:solidFill>
                    <a:schemeClr val="tx2"/>
                  </a:solidFill>
                  <a:latin typeface="Verdana" panose="020B0604030504040204" pitchFamily="34" charset="0"/>
                  <a:ea typeface="HY견고딕"/>
                  <a:cs typeface="HY견고딕"/>
                </a:defRPr>
              </a:lvl2pPr>
              <a:lvl3pPr marL="1143000" indent="-228600" eaLnBrk="0" hangingPunct="0">
                <a:defRPr>
                  <a:solidFill>
                    <a:schemeClr val="tx2"/>
                  </a:solidFill>
                  <a:latin typeface="Verdana" panose="020B0604030504040204" pitchFamily="34" charset="0"/>
                  <a:ea typeface="HY견고딕"/>
                  <a:cs typeface="HY견고딕"/>
                </a:defRPr>
              </a:lvl3pPr>
              <a:lvl4pPr marL="1600200" indent="-228600" eaLnBrk="0" hangingPunct="0">
                <a:defRPr>
                  <a:solidFill>
                    <a:schemeClr val="tx2"/>
                  </a:solidFill>
                  <a:latin typeface="Verdana" panose="020B0604030504040204" pitchFamily="34" charset="0"/>
                  <a:ea typeface="HY견고딕"/>
                  <a:cs typeface="HY견고딕"/>
                </a:defRPr>
              </a:lvl4pPr>
              <a:lvl5pPr marL="2057400" indent="-228600" eaLnBrk="0" hangingPunct="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pPr algn="ctr" eaLnBrk="1" hangingPunct="1">
                <a:defRPr/>
              </a:pPr>
              <a:r>
                <a:rPr lang="en-US" altLang="zh-CN" sz="1600" b="1">
                  <a:solidFill>
                    <a:srgbClr val="002060"/>
                  </a:solidFill>
                  <a:latin typeface="Constantia" panose="02030602050306030303" pitchFamily="18" charset="0"/>
                  <a:ea typeface="华文新魏" panose="02010800040101010101" pitchFamily="2" charset="-122"/>
                </a:rPr>
                <a:t>G</a:t>
              </a:r>
            </a:p>
          </p:txBody>
        </p:sp>
        <p:sp>
          <p:nvSpPr>
            <p:cNvPr id="54296" name="Rectangle 24">
              <a:extLst>
                <a:ext uri="{FF2B5EF4-FFF2-40B4-BE49-F238E27FC236}">
                  <a16:creationId xmlns:a16="http://schemas.microsoft.com/office/drawing/2014/main" id="{923ED962-7994-4ABF-80EF-B609E595DF4C}"/>
                </a:ext>
              </a:extLst>
            </p:cNvPr>
            <p:cNvSpPr>
              <a:spLocks noChangeArrowheads="1"/>
            </p:cNvSpPr>
            <p:nvPr/>
          </p:nvSpPr>
          <p:spPr bwMode="auto">
            <a:xfrm>
              <a:off x="3833" y="2387"/>
              <a:ext cx="136" cy="136"/>
            </a:xfrm>
            <a:prstGeom prst="rect">
              <a:avLst/>
            </a:prstGeom>
            <a:ln>
              <a:solidFill>
                <a:schemeClr val="tx1"/>
              </a:solidFill>
              <a:headEnd/>
              <a:tailEnd/>
            </a:ln>
          </p:spPr>
          <p:style>
            <a:lnRef idx="0">
              <a:schemeClr val="accent4"/>
            </a:lnRef>
            <a:fillRef idx="3">
              <a:schemeClr val="accent4"/>
            </a:fillRef>
            <a:effectRef idx="3">
              <a:schemeClr val="accent4"/>
            </a:effectRef>
            <a:fontRef idx="minor">
              <a:schemeClr val="lt1"/>
            </a:fontRef>
          </p:style>
          <p:txBody>
            <a:bodyPr wrap="none" anchor="ctr"/>
            <a:lstStyle/>
            <a:p>
              <a:pPr algn="ctr" eaLnBrk="1" hangingPunct="1">
                <a:defRPr/>
              </a:pPr>
              <a:endParaRPr lang="zh-CN" altLang="zh-CN" b="1">
                <a:solidFill>
                  <a:schemeClr val="bg2"/>
                </a:solidFill>
              </a:endParaRPr>
            </a:p>
          </p:txBody>
        </p:sp>
        <p:sp>
          <p:nvSpPr>
            <p:cNvPr id="54297" name="Rectangle 25">
              <a:extLst>
                <a:ext uri="{FF2B5EF4-FFF2-40B4-BE49-F238E27FC236}">
                  <a16:creationId xmlns:a16="http://schemas.microsoft.com/office/drawing/2014/main" id="{677C8407-5E38-4A96-9AB3-11990D091C78}"/>
                </a:ext>
              </a:extLst>
            </p:cNvPr>
            <p:cNvSpPr>
              <a:spLocks noChangeArrowheads="1"/>
            </p:cNvSpPr>
            <p:nvPr/>
          </p:nvSpPr>
          <p:spPr bwMode="auto">
            <a:xfrm>
              <a:off x="3969" y="2387"/>
              <a:ext cx="136" cy="136"/>
            </a:xfrm>
            <a:prstGeom prst="rect">
              <a:avLst/>
            </a:prstGeom>
            <a:ln>
              <a:solidFill>
                <a:schemeClr val="tx1"/>
              </a:solidFill>
              <a:headEnd/>
              <a:tailEnd/>
            </a:ln>
          </p:spPr>
          <p:style>
            <a:lnRef idx="0">
              <a:schemeClr val="accent4"/>
            </a:lnRef>
            <a:fillRef idx="3">
              <a:schemeClr val="accent4"/>
            </a:fillRef>
            <a:effectRef idx="3">
              <a:schemeClr val="accent4"/>
            </a:effectRef>
            <a:fontRef idx="minor">
              <a:schemeClr val="lt1"/>
            </a:fontRef>
          </p:style>
          <p:txBody>
            <a:bodyPr wrap="none" anchor="ctr"/>
            <a:lstStyle/>
            <a:p>
              <a:pPr eaLnBrk="1" hangingPunct="1">
                <a:defRPr/>
              </a:pPr>
              <a:endParaRPr lang="zh-CN" altLang="en-US"/>
            </a:p>
          </p:txBody>
        </p:sp>
        <p:sp>
          <p:nvSpPr>
            <p:cNvPr id="54298" name="Rectangle 26">
              <a:extLst>
                <a:ext uri="{FF2B5EF4-FFF2-40B4-BE49-F238E27FC236}">
                  <a16:creationId xmlns:a16="http://schemas.microsoft.com/office/drawing/2014/main" id="{1BC02413-B161-462E-82C7-3517FBB6948D}"/>
                </a:ext>
              </a:extLst>
            </p:cNvPr>
            <p:cNvSpPr>
              <a:spLocks noChangeArrowheads="1"/>
            </p:cNvSpPr>
            <p:nvPr/>
          </p:nvSpPr>
          <p:spPr bwMode="auto">
            <a:xfrm>
              <a:off x="4105" y="2387"/>
              <a:ext cx="136" cy="136"/>
            </a:xfrm>
            <a:prstGeom prst="rect">
              <a:avLst/>
            </a:prstGeom>
            <a:ln>
              <a:solidFill>
                <a:schemeClr val="tx1"/>
              </a:solidFill>
              <a:headEnd/>
              <a:tailEnd/>
            </a:ln>
          </p:spPr>
          <p:style>
            <a:lnRef idx="0">
              <a:schemeClr val="accent4"/>
            </a:lnRef>
            <a:fillRef idx="3">
              <a:schemeClr val="accent4"/>
            </a:fillRef>
            <a:effectRef idx="3">
              <a:schemeClr val="accent4"/>
            </a:effectRef>
            <a:fontRef idx="minor">
              <a:schemeClr val="lt1"/>
            </a:fontRef>
          </p:style>
          <p:txBody>
            <a:bodyPr wrap="none" anchor="ctr"/>
            <a:lstStyle/>
            <a:p>
              <a:pPr eaLnBrk="1" hangingPunct="1">
                <a:defRPr/>
              </a:pPr>
              <a:endParaRPr lang="zh-CN" altLang="en-US"/>
            </a:p>
          </p:txBody>
        </p:sp>
        <p:sp>
          <p:nvSpPr>
            <p:cNvPr id="178211" name="Text Box 27">
              <a:extLst>
                <a:ext uri="{FF2B5EF4-FFF2-40B4-BE49-F238E27FC236}">
                  <a16:creationId xmlns:a16="http://schemas.microsoft.com/office/drawing/2014/main" id="{0BDE2453-F1D5-4E5D-A2A4-E347290D1447}"/>
                </a:ext>
              </a:extLst>
            </p:cNvPr>
            <p:cNvSpPr txBox="1">
              <a:spLocks noChangeArrowheads="1"/>
            </p:cNvSpPr>
            <p:nvPr/>
          </p:nvSpPr>
          <p:spPr bwMode="auto">
            <a:xfrm>
              <a:off x="2064" y="2341"/>
              <a:ext cx="229"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lang="en-US" altLang="zh-CN" sz="1800">
                  <a:solidFill>
                    <a:srgbClr val="002060"/>
                  </a:solidFill>
                  <a:latin typeface="Times New Roman" panose="02020603050405020304" pitchFamily="18" charset="0"/>
                  <a:cs typeface="Times New Roman" panose="02020603050405020304" pitchFamily="18" charset="0"/>
                </a:rPr>
                <a:t>5'</a:t>
              </a:r>
            </a:p>
          </p:txBody>
        </p:sp>
        <p:sp>
          <p:nvSpPr>
            <p:cNvPr id="178212" name="Text Box 28">
              <a:extLst>
                <a:ext uri="{FF2B5EF4-FFF2-40B4-BE49-F238E27FC236}">
                  <a16:creationId xmlns:a16="http://schemas.microsoft.com/office/drawing/2014/main" id="{3284C5C3-47D2-4096-9F4B-3ADCA4BD3CAF}"/>
                </a:ext>
              </a:extLst>
            </p:cNvPr>
            <p:cNvSpPr txBox="1">
              <a:spLocks noChangeArrowheads="1"/>
            </p:cNvSpPr>
            <p:nvPr/>
          </p:nvSpPr>
          <p:spPr bwMode="auto">
            <a:xfrm>
              <a:off x="5239" y="2341"/>
              <a:ext cx="229"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lang="en-US" altLang="zh-CN" sz="1800">
                  <a:solidFill>
                    <a:srgbClr val="002060"/>
                  </a:solidFill>
                  <a:latin typeface="Times New Roman" panose="02020603050405020304" pitchFamily="18" charset="0"/>
                  <a:cs typeface="Times New Roman" panose="02020603050405020304" pitchFamily="18" charset="0"/>
                </a:rPr>
                <a:t>3'</a:t>
              </a:r>
            </a:p>
          </p:txBody>
        </p:sp>
      </p:grpSp>
      <p:sp>
        <p:nvSpPr>
          <p:cNvPr id="4" name="灯片编号占位符 3">
            <a:extLst>
              <a:ext uri="{FF2B5EF4-FFF2-40B4-BE49-F238E27FC236}">
                <a16:creationId xmlns:a16="http://schemas.microsoft.com/office/drawing/2014/main" id="{F9C7E7BF-E1E5-4A7A-B945-C60FF3547F7A}"/>
              </a:ext>
            </a:extLst>
          </p:cNvPr>
          <p:cNvSpPr>
            <a:spLocks noGrp="1"/>
          </p:cNvSpPr>
          <p:nvPr>
            <p:ph type="sldNum" sz="quarter" idx="4"/>
          </p:nvPr>
        </p:nvSpPr>
        <p:spPr/>
        <p:txBody>
          <a:bodyPr/>
          <a:lstStyle/>
          <a:p>
            <a:pPr>
              <a:defRPr/>
            </a:pPr>
            <a:fld id="{47650FDF-55A6-48C1-B389-FC790182308D}" type="slidenum">
              <a:rPr lang="zh-CN" altLang="en-US" smtClean="0"/>
              <a:pPr>
                <a:defRPr/>
              </a:pPr>
              <a:t>52</a:t>
            </a:fld>
            <a:endParaRPr lang="zh-CN" altLang="en-US"/>
          </a:p>
        </p:txBody>
      </p:sp>
      <p:sp>
        <p:nvSpPr>
          <p:cNvPr id="5" name="矩形 4">
            <a:extLst>
              <a:ext uri="{FF2B5EF4-FFF2-40B4-BE49-F238E27FC236}">
                <a16:creationId xmlns:a16="http://schemas.microsoft.com/office/drawing/2014/main" id="{558565A1-B93A-4AF3-AD94-0C4E2C0F4C3D}"/>
              </a:ext>
            </a:extLst>
          </p:cNvPr>
          <p:cNvSpPr/>
          <p:nvPr/>
        </p:nvSpPr>
        <p:spPr>
          <a:xfrm>
            <a:off x="1187624" y="1671349"/>
            <a:ext cx="5739072" cy="461665"/>
          </a:xfrm>
          <a:prstGeom prst="rect">
            <a:avLst/>
          </a:prstGeom>
        </p:spPr>
        <p:txBody>
          <a:bodyPr wrap="none">
            <a:spAutoFit/>
          </a:bodyPr>
          <a:lstStyle/>
          <a:p>
            <a:r>
              <a:rPr kumimoji="1" lang="en-US" altLang="zh-CN" sz="2400" b="1" dirty="0" err="1">
                <a:solidFill>
                  <a:srgbClr val="660066"/>
                </a:solidFill>
                <a:latin typeface="Times New Roman" panose="02020603050405020304" pitchFamily="18" charset="0"/>
                <a:ea typeface="微软雅黑" panose="020B0503020204020204" pitchFamily="34" charset="-122"/>
                <a:cs typeface="Times New Roman" panose="02020603050405020304" pitchFamily="18" charset="0"/>
              </a:rPr>
              <a:t>fMet</a:t>
            </a:r>
            <a:r>
              <a:rPr kumimoji="1" lang="zh-CN" altLang="en-US" sz="2400" b="1" dirty="0">
                <a:solidFill>
                  <a:srgbClr val="660066"/>
                </a:solidFill>
                <a:latin typeface="Times New Roman" panose="02020603050405020304" pitchFamily="18" charset="0"/>
                <a:ea typeface="微软雅黑" panose="020B0503020204020204" pitchFamily="34" charset="-122"/>
                <a:cs typeface="Times New Roman" panose="02020603050405020304" pitchFamily="18" charset="0"/>
              </a:rPr>
              <a:t>：</a:t>
            </a:r>
            <a:r>
              <a:rPr kumimoji="1" lang="en-US" altLang="zh-CN" sz="2400" b="1" dirty="0">
                <a:solidFill>
                  <a:srgbClr val="660066"/>
                </a:solidFill>
                <a:latin typeface="Times New Roman" panose="02020603050405020304" pitchFamily="18" charset="0"/>
                <a:ea typeface="微软雅黑" panose="020B0503020204020204" pitchFamily="34" charset="-122"/>
                <a:cs typeface="Times New Roman" panose="02020603050405020304" pitchFamily="18" charset="0"/>
              </a:rPr>
              <a:t>formyl-methionine</a:t>
            </a:r>
            <a:r>
              <a:rPr kumimoji="1" lang="zh-CN" altLang="en-US" sz="2400" b="1" dirty="0">
                <a:solidFill>
                  <a:srgbClr val="660066"/>
                </a:solidFill>
                <a:latin typeface="Times New Roman" panose="02020603050405020304" pitchFamily="18" charset="0"/>
                <a:ea typeface="微软雅黑" panose="020B0503020204020204" pitchFamily="34" charset="-122"/>
                <a:cs typeface="Times New Roman" panose="02020603050405020304" pitchFamily="18" charset="0"/>
              </a:rPr>
              <a:t>，甲酰甲硫氨酸</a:t>
            </a:r>
            <a:endParaRPr lang="zh-CN" altLang="en-US" sz="24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nodeType="clickEffect">
                                  <p:stCondLst>
                                    <p:cond delay="0"/>
                                  </p:stCondLst>
                                  <p:childTnLst>
                                    <p:set>
                                      <p:cBhvr>
                                        <p:cTn id="6" dur="1" fill="hold">
                                          <p:stCondLst>
                                            <p:cond delay="0"/>
                                          </p:stCondLst>
                                        </p:cTn>
                                        <p:tgtEl>
                                          <p:spTgt spid="54277"/>
                                        </p:tgtEl>
                                        <p:attrNameLst>
                                          <p:attrName>style.visibility</p:attrName>
                                        </p:attrNameLst>
                                      </p:cBhvr>
                                      <p:to>
                                        <p:strVal val="visible"/>
                                      </p:to>
                                    </p:set>
                                    <p:animEffect transition="in" filter="wipe(down)">
                                      <p:cBhvr>
                                        <p:cTn id="7" dur="580">
                                          <p:stCondLst>
                                            <p:cond delay="0"/>
                                          </p:stCondLst>
                                        </p:cTn>
                                        <p:tgtEl>
                                          <p:spTgt spid="54277"/>
                                        </p:tgtEl>
                                      </p:cBhvr>
                                    </p:animEffect>
                                    <p:anim calcmode="lin" valueType="num">
                                      <p:cBhvr>
                                        <p:cTn id="8" dur="1822" tmFilter="0,0; 0.14,0.36; 0.43,0.73; 0.71,0.91; 1.0,1.0">
                                          <p:stCondLst>
                                            <p:cond delay="0"/>
                                          </p:stCondLst>
                                        </p:cTn>
                                        <p:tgtEl>
                                          <p:spTgt spid="5427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427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427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427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4277"/>
                                        </p:tgtEl>
                                        <p:attrNameLst>
                                          <p:attrName>ppt_y</p:attrName>
                                        </p:attrNameLst>
                                      </p:cBhvr>
                                      <p:tavLst>
                                        <p:tav tm="0" fmla="#ppt_y-sin(pi*$)/81">
                                          <p:val>
                                            <p:fltVal val="0"/>
                                          </p:val>
                                        </p:tav>
                                        <p:tav tm="100000">
                                          <p:val>
                                            <p:fltVal val="1"/>
                                          </p:val>
                                        </p:tav>
                                      </p:tavLst>
                                    </p:anim>
                                    <p:animScale>
                                      <p:cBhvr>
                                        <p:cTn id="13" dur="26">
                                          <p:stCondLst>
                                            <p:cond delay="650"/>
                                          </p:stCondLst>
                                        </p:cTn>
                                        <p:tgtEl>
                                          <p:spTgt spid="54277"/>
                                        </p:tgtEl>
                                      </p:cBhvr>
                                      <p:to x="100000" y="60000"/>
                                    </p:animScale>
                                    <p:animScale>
                                      <p:cBhvr>
                                        <p:cTn id="14" dur="166" decel="50000">
                                          <p:stCondLst>
                                            <p:cond delay="676"/>
                                          </p:stCondLst>
                                        </p:cTn>
                                        <p:tgtEl>
                                          <p:spTgt spid="54277"/>
                                        </p:tgtEl>
                                      </p:cBhvr>
                                      <p:to x="100000" y="100000"/>
                                    </p:animScale>
                                    <p:animScale>
                                      <p:cBhvr>
                                        <p:cTn id="15" dur="26">
                                          <p:stCondLst>
                                            <p:cond delay="1312"/>
                                          </p:stCondLst>
                                        </p:cTn>
                                        <p:tgtEl>
                                          <p:spTgt spid="54277"/>
                                        </p:tgtEl>
                                      </p:cBhvr>
                                      <p:to x="100000" y="80000"/>
                                    </p:animScale>
                                    <p:animScale>
                                      <p:cBhvr>
                                        <p:cTn id="16" dur="166" decel="50000">
                                          <p:stCondLst>
                                            <p:cond delay="1338"/>
                                          </p:stCondLst>
                                        </p:cTn>
                                        <p:tgtEl>
                                          <p:spTgt spid="54277"/>
                                        </p:tgtEl>
                                      </p:cBhvr>
                                      <p:to x="100000" y="100000"/>
                                    </p:animScale>
                                    <p:animScale>
                                      <p:cBhvr>
                                        <p:cTn id="17" dur="26">
                                          <p:stCondLst>
                                            <p:cond delay="1642"/>
                                          </p:stCondLst>
                                        </p:cTn>
                                        <p:tgtEl>
                                          <p:spTgt spid="54277"/>
                                        </p:tgtEl>
                                      </p:cBhvr>
                                      <p:to x="100000" y="90000"/>
                                    </p:animScale>
                                    <p:animScale>
                                      <p:cBhvr>
                                        <p:cTn id="18" dur="166" decel="50000">
                                          <p:stCondLst>
                                            <p:cond delay="1668"/>
                                          </p:stCondLst>
                                        </p:cTn>
                                        <p:tgtEl>
                                          <p:spTgt spid="54277"/>
                                        </p:tgtEl>
                                      </p:cBhvr>
                                      <p:to x="100000" y="100000"/>
                                    </p:animScale>
                                    <p:animScale>
                                      <p:cBhvr>
                                        <p:cTn id="19" dur="26">
                                          <p:stCondLst>
                                            <p:cond delay="1808"/>
                                          </p:stCondLst>
                                        </p:cTn>
                                        <p:tgtEl>
                                          <p:spTgt spid="54277"/>
                                        </p:tgtEl>
                                      </p:cBhvr>
                                      <p:to x="100000" y="95000"/>
                                    </p:animScale>
                                    <p:animScale>
                                      <p:cBhvr>
                                        <p:cTn id="20" dur="166" decel="50000">
                                          <p:stCondLst>
                                            <p:cond delay="1834"/>
                                          </p:stCondLst>
                                        </p:cTn>
                                        <p:tgtEl>
                                          <p:spTgt spid="54277"/>
                                        </p:tgtEl>
                                      </p:cBhvr>
                                      <p:to x="100000" y="100000"/>
                                    </p:animScale>
                                  </p:childTnLst>
                                </p:cTn>
                              </p:par>
                              <p:par>
                                <p:cTn id="21" presetID="2" presetClass="entr" presetSubtype="3" fill="hold" nodeType="withEffect">
                                  <p:stCondLst>
                                    <p:cond delay="50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1000" fill="hold"/>
                                        <p:tgtEl>
                                          <p:spTgt spid="3"/>
                                        </p:tgtEl>
                                        <p:attrNameLst>
                                          <p:attrName>ppt_x</p:attrName>
                                        </p:attrNameLst>
                                      </p:cBhvr>
                                      <p:tavLst>
                                        <p:tav tm="0">
                                          <p:val>
                                            <p:strVal val="1+#ppt_w/2"/>
                                          </p:val>
                                        </p:tav>
                                        <p:tav tm="100000">
                                          <p:val>
                                            <p:strVal val="#ppt_x"/>
                                          </p:val>
                                        </p:tav>
                                      </p:tavLst>
                                    </p:anim>
                                    <p:anim calcmode="lin" valueType="num">
                                      <p:cBhvr additive="base">
                                        <p:cTn id="24" dur="1000" fill="hold"/>
                                        <p:tgtEl>
                                          <p:spTgt spid="3"/>
                                        </p:tgtEl>
                                        <p:attrNameLst>
                                          <p:attrName>ppt_y</p:attrName>
                                        </p:attrNameLst>
                                      </p:cBhvr>
                                      <p:tavLst>
                                        <p:tav tm="0">
                                          <p:val>
                                            <p:strVal val="0-#ppt_h/2"/>
                                          </p:val>
                                        </p:tav>
                                        <p:tav tm="100000">
                                          <p:val>
                                            <p:strVal val="#ppt_y"/>
                                          </p:val>
                                        </p:tav>
                                      </p:tavLst>
                                    </p:anim>
                                  </p:childTnLst>
                                </p:cTn>
                              </p:par>
                            </p:childTnLst>
                          </p:cTn>
                        </p:par>
                        <p:par>
                          <p:cTn id="25" fill="hold" nodeType="afterGroup">
                            <p:stCondLst>
                              <p:cond delay="2000"/>
                            </p:stCondLst>
                            <p:childTnLst>
                              <p:par>
                                <p:cTn id="26" presetID="12" presetClass="entr" presetSubtype="4" fill="hold" nodeType="after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slide(fromBottom)">
                                      <p:cBhvr>
                                        <p:cTn id="28" dur="500"/>
                                        <p:tgtEl>
                                          <p:spTgt spid="2"/>
                                        </p:tgtEl>
                                      </p:cBhvr>
                                    </p:animEffect>
                                  </p:childTnLst>
                                </p:cTn>
                              </p:par>
                            </p:childTnLst>
                          </p:cTn>
                        </p:par>
                        <p:par>
                          <p:cTn id="29" fill="hold" nodeType="afterGroup">
                            <p:stCondLst>
                              <p:cond delay="2500"/>
                            </p:stCondLst>
                            <p:childTnLst>
                              <p:par>
                                <p:cTn id="30" presetID="26" presetClass="emph" presetSubtype="0" fill="hold" nodeType="afterEffect">
                                  <p:stCondLst>
                                    <p:cond delay="0"/>
                                  </p:stCondLst>
                                  <p:childTnLst>
                                    <p:animEffect transition="out" filter="fade">
                                      <p:cBhvr>
                                        <p:cTn id="31" dur="500" tmFilter="0, 0; .2, .5; .8, .5; 1, 0"/>
                                        <p:tgtEl>
                                          <p:spTgt spid="2"/>
                                        </p:tgtEl>
                                      </p:cBhvr>
                                    </p:animEffect>
                                    <p:animScale>
                                      <p:cBhvr>
                                        <p:cTn id="32"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大小亚基分开">
            <a:extLst>
              <a:ext uri="{FF2B5EF4-FFF2-40B4-BE49-F238E27FC236}">
                <a16:creationId xmlns:a16="http://schemas.microsoft.com/office/drawing/2014/main" id="{7AFA0D2F-9484-461C-81B4-605F838211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46190">
            <a:off x="2339975" y="1770063"/>
            <a:ext cx="3887788" cy="223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9203" name="Picture 3" descr="小亚基">
            <a:extLst>
              <a:ext uri="{FF2B5EF4-FFF2-40B4-BE49-F238E27FC236}">
                <a16:creationId xmlns:a16="http://schemas.microsoft.com/office/drawing/2014/main" id="{442CADAA-9266-455A-B30E-2051DEE581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9975" y="3789363"/>
            <a:ext cx="3887788" cy="145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0" name="Oval 4">
            <a:extLst>
              <a:ext uri="{FF2B5EF4-FFF2-40B4-BE49-F238E27FC236}">
                <a16:creationId xmlns:a16="http://schemas.microsoft.com/office/drawing/2014/main" id="{AC48BA67-7A68-47CA-8FA2-0862E673A8BE}"/>
              </a:ext>
            </a:extLst>
          </p:cNvPr>
          <p:cNvSpPr>
            <a:spLocks noChangeArrowheads="1"/>
          </p:cNvSpPr>
          <p:nvPr/>
        </p:nvSpPr>
        <p:spPr bwMode="auto">
          <a:xfrm>
            <a:off x="2484438" y="4329113"/>
            <a:ext cx="647700" cy="647700"/>
          </a:xfrm>
          <a:prstGeom prst="ellipse">
            <a:avLst/>
          </a:prstGeom>
          <a:solidFill>
            <a:srgbClr val="00B0F0"/>
          </a:solidFill>
          <a:ln>
            <a:solidFill>
              <a:srgbClr val="0070C0"/>
            </a:solidFill>
            <a:headEnd/>
            <a:tailEnd/>
          </a:ln>
        </p:spPr>
        <p:style>
          <a:lnRef idx="0">
            <a:schemeClr val="accent2"/>
          </a:lnRef>
          <a:fillRef idx="3">
            <a:schemeClr val="accent2"/>
          </a:fillRef>
          <a:effectRef idx="3">
            <a:schemeClr val="accent2"/>
          </a:effectRef>
          <a:fontRef idx="minor">
            <a:schemeClr val="lt1"/>
          </a:fontRef>
        </p:style>
        <p:txBody>
          <a:bodyPr wrap="none" anchor="ctr"/>
          <a:lstStyle/>
          <a:p>
            <a:pPr algn="ctr" eaLnBrk="1" hangingPunct="1">
              <a:defRPr/>
            </a:pPr>
            <a:r>
              <a:rPr lang="en-US" altLang="zh-CN" b="1" dirty="0">
                <a:solidFill>
                  <a:schemeClr val="bg2"/>
                </a:solidFill>
                <a:latin typeface="Times New Roman" pitchFamily="18" charset="0"/>
              </a:rPr>
              <a:t>IF-3</a:t>
            </a:r>
          </a:p>
        </p:txBody>
      </p:sp>
      <p:sp>
        <p:nvSpPr>
          <p:cNvPr id="55301" name="Rectangle 5">
            <a:extLst>
              <a:ext uri="{FF2B5EF4-FFF2-40B4-BE49-F238E27FC236}">
                <a16:creationId xmlns:a16="http://schemas.microsoft.com/office/drawing/2014/main" id="{4015EED9-41AA-49C7-8087-2311632BCC91}"/>
              </a:ext>
            </a:extLst>
          </p:cNvPr>
          <p:cNvSpPr>
            <a:spLocks noChangeArrowheads="1"/>
          </p:cNvSpPr>
          <p:nvPr/>
        </p:nvSpPr>
        <p:spPr bwMode="auto">
          <a:xfrm>
            <a:off x="4860925" y="4113213"/>
            <a:ext cx="431800" cy="360362"/>
          </a:xfrm>
          <a:prstGeom prst="rect">
            <a:avLst/>
          </a:prstGeom>
          <a:solidFill>
            <a:srgbClr val="6DE23E"/>
          </a:solidFill>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algn="ctr" eaLnBrk="1" hangingPunct="1">
              <a:defRPr/>
            </a:pPr>
            <a:r>
              <a:rPr lang="en-US" altLang="zh-CN" b="1" dirty="0">
                <a:solidFill>
                  <a:srgbClr val="002060"/>
                </a:solidFill>
                <a:latin typeface="Times New Roman" pitchFamily="18" charset="0"/>
              </a:rPr>
              <a:t>IF-1</a:t>
            </a:r>
          </a:p>
        </p:txBody>
      </p:sp>
      <p:pic>
        <p:nvPicPr>
          <p:cNvPr id="179210" name="Picture 6" descr="起始tRNA">
            <a:extLst>
              <a:ext uri="{FF2B5EF4-FFF2-40B4-BE49-F238E27FC236}">
                <a16:creationId xmlns:a16="http://schemas.microsoft.com/office/drawing/2014/main" id="{4DE75BFD-48AB-4D43-803F-789642A8E0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40200" y="2386013"/>
            <a:ext cx="900113"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9211" name="Group 7">
            <a:extLst>
              <a:ext uri="{FF2B5EF4-FFF2-40B4-BE49-F238E27FC236}">
                <a16:creationId xmlns:a16="http://schemas.microsoft.com/office/drawing/2014/main" id="{AA165774-57BD-4C05-BF72-46ED3F5EAB09}"/>
              </a:ext>
            </a:extLst>
          </p:cNvPr>
          <p:cNvGrpSpPr>
            <a:grpSpLocks/>
          </p:cNvGrpSpPr>
          <p:nvPr/>
        </p:nvGrpSpPr>
        <p:grpSpPr bwMode="auto">
          <a:xfrm>
            <a:off x="4175125" y="3706813"/>
            <a:ext cx="579438" cy="82550"/>
            <a:chOff x="2947" y="2788"/>
            <a:chExt cx="365" cy="52"/>
          </a:xfrm>
        </p:grpSpPr>
        <p:sp>
          <p:nvSpPr>
            <p:cNvPr id="179244" name="Line 8">
              <a:extLst>
                <a:ext uri="{FF2B5EF4-FFF2-40B4-BE49-F238E27FC236}">
                  <a16:creationId xmlns:a16="http://schemas.microsoft.com/office/drawing/2014/main" id="{7247617A-329C-4EFB-A62A-EB56D9C93618}"/>
                </a:ext>
              </a:extLst>
            </p:cNvPr>
            <p:cNvSpPr>
              <a:spLocks noChangeShapeType="1"/>
            </p:cNvSpPr>
            <p:nvPr/>
          </p:nvSpPr>
          <p:spPr bwMode="auto">
            <a:xfrm>
              <a:off x="2947" y="2795"/>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79245" name="Line 9">
              <a:extLst>
                <a:ext uri="{FF2B5EF4-FFF2-40B4-BE49-F238E27FC236}">
                  <a16:creationId xmlns:a16="http://schemas.microsoft.com/office/drawing/2014/main" id="{0D1C14AA-1CB7-473A-845B-58055503E560}"/>
                </a:ext>
              </a:extLst>
            </p:cNvPr>
            <p:cNvSpPr>
              <a:spLocks noChangeShapeType="1"/>
            </p:cNvSpPr>
            <p:nvPr/>
          </p:nvSpPr>
          <p:spPr bwMode="auto">
            <a:xfrm>
              <a:off x="2947" y="2840"/>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79246" name="Line 10">
              <a:extLst>
                <a:ext uri="{FF2B5EF4-FFF2-40B4-BE49-F238E27FC236}">
                  <a16:creationId xmlns:a16="http://schemas.microsoft.com/office/drawing/2014/main" id="{A46260FA-8FA0-40F0-9064-F1907B2CE1D3}"/>
                </a:ext>
              </a:extLst>
            </p:cNvPr>
            <p:cNvSpPr>
              <a:spLocks noChangeShapeType="1"/>
            </p:cNvSpPr>
            <p:nvPr/>
          </p:nvSpPr>
          <p:spPr bwMode="auto">
            <a:xfrm>
              <a:off x="3085" y="2795"/>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79247" name="Line 11">
              <a:extLst>
                <a:ext uri="{FF2B5EF4-FFF2-40B4-BE49-F238E27FC236}">
                  <a16:creationId xmlns:a16="http://schemas.microsoft.com/office/drawing/2014/main" id="{332E5FE7-77BC-4DD1-AE88-3FB04ED78DC1}"/>
                </a:ext>
              </a:extLst>
            </p:cNvPr>
            <p:cNvSpPr>
              <a:spLocks noChangeShapeType="1"/>
            </p:cNvSpPr>
            <p:nvPr/>
          </p:nvSpPr>
          <p:spPr bwMode="auto">
            <a:xfrm>
              <a:off x="3085" y="2840"/>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79248" name="Line 12">
              <a:extLst>
                <a:ext uri="{FF2B5EF4-FFF2-40B4-BE49-F238E27FC236}">
                  <a16:creationId xmlns:a16="http://schemas.microsoft.com/office/drawing/2014/main" id="{B61DD7F2-7B9B-413A-A256-BC98172506F6}"/>
                </a:ext>
              </a:extLst>
            </p:cNvPr>
            <p:cNvSpPr>
              <a:spLocks noChangeShapeType="1"/>
            </p:cNvSpPr>
            <p:nvPr/>
          </p:nvSpPr>
          <p:spPr bwMode="auto">
            <a:xfrm>
              <a:off x="3221" y="2788"/>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79249" name="Line 13">
              <a:extLst>
                <a:ext uri="{FF2B5EF4-FFF2-40B4-BE49-F238E27FC236}">
                  <a16:creationId xmlns:a16="http://schemas.microsoft.com/office/drawing/2014/main" id="{F9EE4928-1640-4A02-A9F2-0A14D054BE35}"/>
                </a:ext>
              </a:extLst>
            </p:cNvPr>
            <p:cNvSpPr>
              <a:spLocks noChangeShapeType="1"/>
            </p:cNvSpPr>
            <p:nvPr/>
          </p:nvSpPr>
          <p:spPr bwMode="auto">
            <a:xfrm>
              <a:off x="3221" y="2815"/>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79250" name="Line 14">
              <a:extLst>
                <a:ext uri="{FF2B5EF4-FFF2-40B4-BE49-F238E27FC236}">
                  <a16:creationId xmlns:a16="http://schemas.microsoft.com/office/drawing/2014/main" id="{CD3EFC2A-89BC-4454-BE81-58EEE8259EB4}"/>
                </a:ext>
              </a:extLst>
            </p:cNvPr>
            <p:cNvSpPr>
              <a:spLocks noChangeShapeType="1"/>
            </p:cNvSpPr>
            <p:nvPr/>
          </p:nvSpPr>
          <p:spPr bwMode="auto">
            <a:xfrm>
              <a:off x="3221" y="2840"/>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55311" name="Oval 15">
            <a:extLst>
              <a:ext uri="{FF2B5EF4-FFF2-40B4-BE49-F238E27FC236}">
                <a16:creationId xmlns:a16="http://schemas.microsoft.com/office/drawing/2014/main" id="{933E0535-F211-41DA-A3D6-852079ECC9E3}"/>
              </a:ext>
            </a:extLst>
          </p:cNvPr>
          <p:cNvSpPr>
            <a:spLocks noChangeArrowheads="1"/>
          </p:cNvSpPr>
          <p:nvPr/>
        </p:nvSpPr>
        <p:spPr bwMode="auto">
          <a:xfrm>
            <a:off x="4572000" y="2852738"/>
            <a:ext cx="492125" cy="504825"/>
          </a:xfrm>
          <a:prstGeom prst="ellipse">
            <a:avLst/>
          </a:prstGeom>
          <a:solidFill>
            <a:srgbClr val="FFFF00"/>
          </a:solidFill>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algn="ctr" eaLnBrk="1" hangingPunct="1">
              <a:defRPr/>
            </a:pPr>
            <a:r>
              <a:rPr lang="en-US" altLang="zh-CN" b="1">
                <a:solidFill>
                  <a:schemeClr val="tx1"/>
                </a:solidFill>
                <a:latin typeface="Times New Roman" pitchFamily="18" charset="0"/>
              </a:rPr>
              <a:t>IF-2</a:t>
            </a:r>
          </a:p>
        </p:txBody>
      </p:sp>
      <p:sp>
        <p:nvSpPr>
          <p:cNvPr id="55312" name="Line 16">
            <a:extLst>
              <a:ext uri="{FF2B5EF4-FFF2-40B4-BE49-F238E27FC236}">
                <a16:creationId xmlns:a16="http://schemas.microsoft.com/office/drawing/2014/main" id="{790432F7-5E1E-407B-A57F-C27575654987}"/>
              </a:ext>
            </a:extLst>
          </p:cNvPr>
          <p:cNvSpPr>
            <a:spLocks noChangeShapeType="1"/>
          </p:cNvSpPr>
          <p:nvPr/>
        </p:nvSpPr>
        <p:spPr bwMode="auto">
          <a:xfrm>
            <a:off x="5064125" y="3068638"/>
            <a:ext cx="71438"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5313" name="Text Box 17">
            <a:extLst>
              <a:ext uri="{FF2B5EF4-FFF2-40B4-BE49-F238E27FC236}">
                <a16:creationId xmlns:a16="http://schemas.microsoft.com/office/drawing/2014/main" id="{BC286030-5571-49CF-952A-E7C223063035}"/>
              </a:ext>
            </a:extLst>
          </p:cNvPr>
          <p:cNvSpPr txBox="1">
            <a:spLocks noChangeArrowheads="1"/>
          </p:cNvSpPr>
          <p:nvPr/>
        </p:nvSpPr>
        <p:spPr bwMode="auto">
          <a:xfrm>
            <a:off x="5064125" y="2924175"/>
            <a:ext cx="6413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lang="en-US" altLang="zh-CN" sz="1600">
                <a:solidFill>
                  <a:schemeClr val="tx1"/>
                </a:solidFill>
                <a:latin typeface="Verdana" panose="020B0604030504040204" pitchFamily="34" charset="0"/>
              </a:rPr>
              <a:t>GTP</a:t>
            </a:r>
          </a:p>
        </p:txBody>
      </p:sp>
      <p:sp>
        <p:nvSpPr>
          <p:cNvPr id="55314" name="Text Box 18">
            <a:extLst>
              <a:ext uri="{FF2B5EF4-FFF2-40B4-BE49-F238E27FC236}">
                <a16:creationId xmlns:a16="http://schemas.microsoft.com/office/drawing/2014/main" id="{E284EF0D-ADC9-4D0E-AC0D-E1F14B15DCFA}"/>
              </a:ext>
            </a:extLst>
          </p:cNvPr>
          <p:cNvSpPr txBox="1">
            <a:spLocks noChangeArrowheads="1"/>
          </p:cNvSpPr>
          <p:nvPr/>
        </p:nvSpPr>
        <p:spPr bwMode="auto">
          <a:xfrm>
            <a:off x="5003800" y="2997200"/>
            <a:ext cx="67151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lang="en-US" altLang="zh-CN" sz="1600">
                <a:solidFill>
                  <a:schemeClr val="tx1"/>
                </a:solidFill>
                <a:latin typeface="Verdana" panose="020B0604030504040204" pitchFamily="34" charset="0"/>
              </a:rPr>
              <a:t>GDP</a:t>
            </a:r>
          </a:p>
        </p:txBody>
      </p:sp>
      <p:sp>
        <p:nvSpPr>
          <p:cNvPr id="55315" name="Text Box 19">
            <a:extLst>
              <a:ext uri="{FF2B5EF4-FFF2-40B4-BE49-F238E27FC236}">
                <a16:creationId xmlns:a16="http://schemas.microsoft.com/office/drawing/2014/main" id="{6A4F25BB-1722-4D77-90AC-CD982547EA15}"/>
              </a:ext>
            </a:extLst>
          </p:cNvPr>
          <p:cNvSpPr txBox="1">
            <a:spLocks noChangeArrowheads="1"/>
          </p:cNvSpPr>
          <p:nvPr/>
        </p:nvSpPr>
        <p:spPr bwMode="auto">
          <a:xfrm>
            <a:off x="5435600" y="2924175"/>
            <a:ext cx="4064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lang="en-US" altLang="zh-CN" sz="1600">
                <a:solidFill>
                  <a:schemeClr val="tx1"/>
                </a:solidFill>
                <a:latin typeface="Verdana" panose="020B0604030504040204" pitchFamily="34" charset="0"/>
              </a:rPr>
              <a:t>Pi</a:t>
            </a:r>
          </a:p>
        </p:txBody>
      </p:sp>
      <p:sp>
        <p:nvSpPr>
          <p:cNvPr id="179219" name="Rectangle 20">
            <a:extLst>
              <a:ext uri="{FF2B5EF4-FFF2-40B4-BE49-F238E27FC236}">
                <a16:creationId xmlns:a16="http://schemas.microsoft.com/office/drawing/2014/main" id="{2BE9D2E9-2105-430D-A9CE-18C7E452B057}"/>
              </a:ext>
            </a:extLst>
          </p:cNvPr>
          <p:cNvSpPr>
            <a:spLocks noChangeArrowheads="1"/>
          </p:cNvSpPr>
          <p:nvPr/>
        </p:nvSpPr>
        <p:spPr bwMode="auto">
          <a:xfrm>
            <a:off x="428625" y="928688"/>
            <a:ext cx="7993063"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92075" tIns="46038" rIns="92075" bIns="46038">
            <a:spAutoFit/>
          </a:bodyPr>
          <a:lstStyle/>
          <a:p>
            <a:pPr eaLnBrk="1" hangingPunct="1"/>
            <a:r>
              <a:rPr kumimoji="1" lang="en-US" altLang="zh-CN" sz="2800" b="1" dirty="0">
                <a:solidFill>
                  <a:srgbClr val="660066"/>
                </a:solidFill>
                <a:latin typeface="Times New Roman" panose="02020603050405020304" pitchFamily="18" charset="0"/>
                <a:ea typeface="微软雅黑" panose="020B0503020204020204" pitchFamily="34" charset="-122"/>
                <a:cs typeface="Times New Roman" panose="02020603050405020304" pitchFamily="18" charset="0"/>
              </a:rPr>
              <a:t>4.</a:t>
            </a:r>
            <a:r>
              <a:rPr kumimoji="1" lang="zh-CN" altLang="en-US" sz="2800" b="1" dirty="0">
                <a:solidFill>
                  <a:srgbClr val="660066"/>
                </a:solidFill>
                <a:latin typeface="Times New Roman" panose="02020603050405020304" pitchFamily="18" charset="0"/>
                <a:ea typeface="微软雅黑" panose="020B0503020204020204" pitchFamily="34" charset="-122"/>
                <a:cs typeface="Times New Roman" panose="02020603050405020304" pitchFamily="18" charset="0"/>
              </a:rPr>
              <a:t>核糖体大亚基结合，起始复合物形成</a:t>
            </a:r>
          </a:p>
        </p:txBody>
      </p:sp>
      <p:grpSp>
        <p:nvGrpSpPr>
          <p:cNvPr id="179220" name="Group 21">
            <a:extLst>
              <a:ext uri="{FF2B5EF4-FFF2-40B4-BE49-F238E27FC236}">
                <a16:creationId xmlns:a16="http://schemas.microsoft.com/office/drawing/2014/main" id="{9F2C1B31-F846-42A0-A0E2-4B23791165F8}"/>
              </a:ext>
            </a:extLst>
          </p:cNvPr>
          <p:cNvGrpSpPr>
            <a:grpSpLocks/>
          </p:cNvGrpSpPr>
          <p:nvPr/>
        </p:nvGrpSpPr>
        <p:grpSpPr bwMode="auto">
          <a:xfrm>
            <a:off x="1979613" y="3752850"/>
            <a:ext cx="5403850" cy="369888"/>
            <a:chOff x="2064" y="2341"/>
            <a:chExt cx="3404" cy="233"/>
          </a:xfrm>
        </p:grpSpPr>
        <p:sp>
          <p:nvSpPr>
            <p:cNvPr id="55318" name="Rectangle 22">
              <a:extLst>
                <a:ext uri="{FF2B5EF4-FFF2-40B4-BE49-F238E27FC236}">
                  <a16:creationId xmlns:a16="http://schemas.microsoft.com/office/drawing/2014/main" id="{893BB311-F911-4DAB-91E9-4CF25F55963F}"/>
                </a:ext>
              </a:extLst>
            </p:cNvPr>
            <p:cNvSpPr>
              <a:spLocks noChangeArrowheads="1"/>
            </p:cNvSpPr>
            <p:nvPr/>
          </p:nvSpPr>
          <p:spPr bwMode="auto">
            <a:xfrm>
              <a:off x="2245" y="2387"/>
              <a:ext cx="2994" cy="136"/>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eaLnBrk="1" hangingPunct="1">
                <a:defRPr/>
              </a:pPr>
              <a:endParaRPr lang="zh-CN" altLang="en-US"/>
            </a:p>
          </p:txBody>
        </p:sp>
        <p:sp>
          <p:nvSpPr>
            <p:cNvPr id="55319" name="Rectangle 23">
              <a:extLst>
                <a:ext uri="{FF2B5EF4-FFF2-40B4-BE49-F238E27FC236}">
                  <a16:creationId xmlns:a16="http://schemas.microsoft.com/office/drawing/2014/main" id="{FD8E7D60-B1F8-4A64-8758-0BEB6B2EDF68}"/>
                </a:ext>
              </a:extLst>
            </p:cNvPr>
            <p:cNvSpPr>
              <a:spLocks noChangeArrowheads="1"/>
            </p:cNvSpPr>
            <p:nvPr/>
          </p:nvSpPr>
          <p:spPr bwMode="auto">
            <a:xfrm>
              <a:off x="3425" y="2387"/>
              <a:ext cx="136" cy="136"/>
            </a:xfrm>
            <a:prstGeom prst="rect">
              <a:avLst/>
            </a:prstGeom>
            <a:ln>
              <a:solidFill>
                <a:srgbClr val="000000"/>
              </a:solidFill>
              <a:headEnd/>
              <a:tailEnd/>
            </a:ln>
          </p:spPr>
          <p:style>
            <a:lnRef idx="0">
              <a:schemeClr val="accent4"/>
            </a:lnRef>
            <a:fillRef idx="3">
              <a:schemeClr val="accent4"/>
            </a:fillRef>
            <a:effectRef idx="3">
              <a:schemeClr val="accent4"/>
            </a:effectRef>
            <a:fontRef idx="minor">
              <a:schemeClr val="lt1"/>
            </a:fontRef>
          </p:style>
          <p:txBody>
            <a:bodyPr wrap="none" anchor="ctr"/>
            <a:lstStyle>
              <a:lvl1pPr eaLnBrk="0" hangingPunct="0">
                <a:defRPr>
                  <a:solidFill>
                    <a:schemeClr val="tx2"/>
                  </a:solidFill>
                  <a:latin typeface="Verdana" panose="020B0604030504040204" pitchFamily="34" charset="0"/>
                  <a:ea typeface="HY견고딕"/>
                  <a:cs typeface="HY견고딕"/>
                </a:defRPr>
              </a:lvl1pPr>
              <a:lvl2pPr marL="742950" indent="-285750" eaLnBrk="0" hangingPunct="0">
                <a:defRPr>
                  <a:solidFill>
                    <a:schemeClr val="tx2"/>
                  </a:solidFill>
                  <a:latin typeface="Verdana" panose="020B0604030504040204" pitchFamily="34" charset="0"/>
                  <a:ea typeface="HY견고딕"/>
                  <a:cs typeface="HY견고딕"/>
                </a:defRPr>
              </a:lvl2pPr>
              <a:lvl3pPr marL="1143000" indent="-228600" eaLnBrk="0" hangingPunct="0">
                <a:defRPr>
                  <a:solidFill>
                    <a:schemeClr val="tx2"/>
                  </a:solidFill>
                  <a:latin typeface="Verdana" panose="020B0604030504040204" pitchFamily="34" charset="0"/>
                  <a:ea typeface="HY견고딕"/>
                  <a:cs typeface="HY견고딕"/>
                </a:defRPr>
              </a:lvl3pPr>
              <a:lvl4pPr marL="1600200" indent="-228600" eaLnBrk="0" hangingPunct="0">
                <a:defRPr>
                  <a:solidFill>
                    <a:schemeClr val="tx2"/>
                  </a:solidFill>
                  <a:latin typeface="Verdana" panose="020B0604030504040204" pitchFamily="34" charset="0"/>
                  <a:ea typeface="HY견고딕"/>
                  <a:cs typeface="HY견고딕"/>
                </a:defRPr>
              </a:lvl4pPr>
              <a:lvl5pPr marL="2057400" indent="-228600" eaLnBrk="0" hangingPunct="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pPr algn="ctr" eaLnBrk="1" hangingPunct="1">
                <a:defRPr/>
              </a:pPr>
              <a:r>
                <a:rPr lang="en-US" altLang="zh-CN" sz="1600" b="1">
                  <a:solidFill>
                    <a:schemeClr val="tx1"/>
                  </a:solidFill>
                  <a:latin typeface="Constantia" panose="02030602050306030303" pitchFamily="18" charset="0"/>
                  <a:ea typeface="华文新魏" panose="02010800040101010101" pitchFamily="2" charset="-122"/>
                </a:rPr>
                <a:t>A</a:t>
              </a:r>
            </a:p>
          </p:txBody>
        </p:sp>
        <p:sp>
          <p:nvSpPr>
            <p:cNvPr id="55320" name="Rectangle 24">
              <a:extLst>
                <a:ext uri="{FF2B5EF4-FFF2-40B4-BE49-F238E27FC236}">
                  <a16:creationId xmlns:a16="http://schemas.microsoft.com/office/drawing/2014/main" id="{D068BFEE-84E8-4DC8-83CE-7D289007FBAF}"/>
                </a:ext>
              </a:extLst>
            </p:cNvPr>
            <p:cNvSpPr>
              <a:spLocks noChangeArrowheads="1"/>
            </p:cNvSpPr>
            <p:nvPr/>
          </p:nvSpPr>
          <p:spPr bwMode="auto">
            <a:xfrm>
              <a:off x="3561" y="2387"/>
              <a:ext cx="136" cy="136"/>
            </a:xfrm>
            <a:prstGeom prst="rect">
              <a:avLst/>
            </a:prstGeom>
            <a:ln>
              <a:solidFill>
                <a:srgbClr val="000000"/>
              </a:solidFill>
              <a:headEnd/>
              <a:tailEnd/>
            </a:ln>
          </p:spPr>
          <p:style>
            <a:lnRef idx="0">
              <a:schemeClr val="accent4"/>
            </a:lnRef>
            <a:fillRef idx="3">
              <a:schemeClr val="accent4"/>
            </a:fillRef>
            <a:effectRef idx="3">
              <a:schemeClr val="accent4"/>
            </a:effectRef>
            <a:fontRef idx="minor">
              <a:schemeClr val="lt1"/>
            </a:fontRef>
          </p:style>
          <p:txBody>
            <a:bodyPr wrap="none" anchor="ctr"/>
            <a:lstStyle>
              <a:lvl1pPr eaLnBrk="0" hangingPunct="0">
                <a:defRPr>
                  <a:solidFill>
                    <a:schemeClr val="tx2"/>
                  </a:solidFill>
                  <a:latin typeface="Verdana" panose="020B0604030504040204" pitchFamily="34" charset="0"/>
                  <a:ea typeface="HY견고딕"/>
                  <a:cs typeface="HY견고딕"/>
                </a:defRPr>
              </a:lvl1pPr>
              <a:lvl2pPr marL="742950" indent="-285750" eaLnBrk="0" hangingPunct="0">
                <a:defRPr>
                  <a:solidFill>
                    <a:schemeClr val="tx2"/>
                  </a:solidFill>
                  <a:latin typeface="Verdana" panose="020B0604030504040204" pitchFamily="34" charset="0"/>
                  <a:ea typeface="HY견고딕"/>
                  <a:cs typeface="HY견고딕"/>
                </a:defRPr>
              </a:lvl2pPr>
              <a:lvl3pPr marL="1143000" indent="-228600" eaLnBrk="0" hangingPunct="0">
                <a:defRPr>
                  <a:solidFill>
                    <a:schemeClr val="tx2"/>
                  </a:solidFill>
                  <a:latin typeface="Verdana" panose="020B0604030504040204" pitchFamily="34" charset="0"/>
                  <a:ea typeface="HY견고딕"/>
                  <a:cs typeface="HY견고딕"/>
                </a:defRPr>
              </a:lvl3pPr>
              <a:lvl4pPr marL="1600200" indent="-228600" eaLnBrk="0" hangingPunct="0">
                <a:defRPr>
                  <a:solidFill>
                    <a:schemeClr val="tx2"/>
                  </a:solidFill>
                  <a:latin typeface="Verdana" panose="020B0604030504040204" pitchFamily="34" charset="0"/>
                  <a:ea typeface="HY견고딕"/>
                  <a:cs typeface="HY견고딕"/>
                </a:defRPr>
              </a:lvl4pPr>
              <a:lvl5pPr marL="2057400" indent="-228600" eaLnBrk="0" hangingPunct="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pPr algn="ctr" eaLnBrk="1" hangingPunct="1">
                <a:defRPr/>
              </a:pPr>
              <a:r>
                <a:rPr lang="en-US" altLang="zh-CN" sz="1600" b="1">
                  <a:solidFill>
                    <a:srgbClr val="002060"/>
                  </a:solidFill>
                  <a:latin typeface="Constantia" panose="02030602050306030303" pitchFamily="18" charset="0"/>
                  <a:ea typeface="华文新魏" panose="02010800040101010101" pitchFamily="2" charset="-122"/>
                </a:rPr>
                <a:t>U</a:t>
              </a:r>
            </a:p>
          </p:txBody>
        </p:sp>
        <p:sp>
          <p:nvSpPr>
            <p:cNvPr id="55321" name="Rectangle 25">
              <a:extLst>
                <a:ext uri="{FF2B5EF4-FFF2-40B4-BE49-F238E27FC236}">
                  <a16:creationId xmlns:a16="http://schemas.microsoft.com/office/drawing/2014/main" id="{6D1715DD-BC75-4737-AA68-BD6AA6E55D56}"/>
                </a:ext>
              </a:extLst>
            </p:cNvPr>
            <p:cNvSpPr>
              <a:spLocks noChangeArrowheads="1"/>
            </p:cNvSpPr>
            <p:nvPr/>
          </p:nvSpPr>
          <p:spPr bwMode="auto">
            <a:xfrm>
              <a:off x="3697" y="2387"/>
              <a:ext cx="136" cy="136"/>
            </a:xfrm>
            <a:prstGeom prst="rect">
              <a:avLst/>
            </a:prstGeom>
            <a:ln>
              <a:solidFill>
                <a:srgbClr val="000000"/>
              </a:solidFill>
              <a:headEnd/>
              <a:tailEnd/>
            </a:ln>
          </p:spPr>
          <p:style>
            <a:lnRef idx="0">
              <a:schemeClr val="accent4"/>
            </a:lnRef>
            <a:fillRef idx="3">
              <a:schemeClr val="accent4"/>
            </a:fillRef>
            <a:effectRef idx="3">
              <a:schemeClr val="accent4"/>
            </a:effectRef>
            <a:fontRef idx="minor">
              <a:schemeClr val="lt1"/>
            </a:fontRef>
          </p:style>
          <p:txBody>
            <a:bodyPr wrap="none" anchor="ctr"/>
            <a:lstStyle>
              <a:lvl1pPr eaLnBrk="0" hangingPunct="0">
                <a:defRPr>
                  <a:solidFill>
                    <a:schemeClr val="tx2"/>
                  </a:solidFill>
                  <a:latin typeface="Verdana" panose="020B0604030504040204" pitchFamily="34" charset="0"/>
                  <a:ea typeface="HY견고딕"/>
                  <a:cs typeface="HY견고딕"/>
                </a:defRPr>
              </a:lvl1pPr>
              <a:lvl2pPr marL="742950" indent="-285750" eaLnBrk="0" hangingPunct="0">
                <a:defRPr>
                  <a:solidFill>
                    <a:schemeClr val="tx2"/>
                  </a:solidFill>
                  <a:latin typeface="Verdana" panose="020B0604030504040204" pitchFamily="34" charset="0"/>
                  <a:ea typeface="HY견고딕"/>
                  <a:cs typeface="HY견고딕"/>
                </a:defRPr>
              </a:lvl2pPr>
              <a:lvl3pPr marL="1143000" indent="-228600" eaLnBrk="0" hangingPunct="0">
                <a:defRPr>
                  <a:solidFill>
                    <a:schemeClr val="tx2"/>
                  </a:solidFill>
                  <a:latin typeface="Verdana" panose="020B0604030504040204" pitchFamily="34" charset="0"/>
                  <a:ea typeface="HY견고딕"/>
                  <a:cs typeface="HY견고딕"/>
                </a:defRPr>
              </a:lvl3pPr>
              <a:lvl4pPr marL="1600200" indent="-228600" eaLnBrk="0" hangingPunct="0">
                <a:defRPr>
                  <a:solidFill>
                    <a:schemeClr val="tx2"/>
                  </a:solidFill>
                  <a:latin typeface="Verdana" panose="020B0604030504040204" pitchFamily="34" charset="0"/>
                  <a:ea typeface="HY견고딕"/>
                  <a:cs typeface="HY견고딕"/>
                </a:defRPr>
              </a:lvl4pPr>
              <a:lvl5pPr marL="2057400" indent="-228600" eaLnBrk="0" hangingPunct="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pPr algn="ctr" eaLnBrk="1" hangingPunct="1">
                <a:defRPr/>
              </a:pPr>
              <a:r>
                <a:rPr lang="en-US" altLang="zh-CN" sz="1600" b="1">
                  <a:solidFill>
                    <a:srgbClr val="002060"/>
                  </a:solidFill>
                  <a:latin typeface="Constantia" panose="02030602050306030303" pitchFamily="18" charset="0"/>
                  <a:ea typeface="华文新魏" panose="02010800040101010101" pitchFamily="2" charset="-122"/>
                </a:rPr>
                <a:t>G</a:t>
              </a:r>
            </a:p>
          </p:txBody>
        </p:sp>
        <p:sp>
          <p:nvSpPr>
            <p:cNvPr id="55322" name="Rectangle 26">
              <a:extLst>
                <a:ext uri="{FF2B5EF4-FFF2-40B4-BE49-F238E27FC236}">
                  <a16:creationId xmlns:a16="http://schemas.microsoft.com/office/drawing/2014/main" id="{DE660DE5-E913-48B9-8E19-33EE19808C51}"/>
                </a:ext>
              </a:extLst>
            </p:cNvPr>
            <p:cNvSpPr>
              <a:spLocks noChangeArrowheads="1"/>
            </p:cNvSpPr>
            <p:nvPr/>
          </p:nvSpPr>
          <p:spPr bwMode="auto">
            <a:xfrm>
              <a:off x="3833" y="2387"/>
              <a:ext cx="136" cy="136"/>
            </a:xfrm>
            <a:prstGeom prst="rect">
              <a:avLst/>
            </a:prstGeom>
            <a:ln>
              <a:solidFill>
                <a:srgbClr val="000000"/>
              </a:solidFill>
              <a:headEnd/>
              <a:tailEnd/>
            </a:ln>
          </p:spPr>
          <p:style>
            <a:lnRef idx="0">
              <a:schemeClr val="accent4"/>
            </a:lnRef>
            <a:fillRef idx="3">
              <a:schemeClr val="accent4"/>
            </a:fillRef>
            <a:effectRef idx="3">
              <a:schemeClr val="accent4"/>
            </a:effectRef>
            <a:fontRef idx="minor">
              <a:schemeClr val="lt1"/>
            </a:fontRef>
          </p:style>
          <p:txBody>
            <a:bodyPr wrap="none" anchor="ctr"/>
            <a:lstStyle/>
            <a:p>
              <a:pPr algn="ctr" eaLnBrk="1" hangingPunct="1">
                <a:defRPr/>
              </a:pPr>
              <a:endParaRPr lang="zh-CN" altLang="zh-CN" b="1">
                <a:solidFill>
                  <a:schemeClr val="bg2"/>
                </a:solidFill>
              </a:endParaRPr>
            </a:p>
          </p:txBody>
        </p:sp>
        <p:sp>
          <p:nvSpPr>
            <p:cNvPr id="55323" name="Rectangle 27">
              <a:extLst>
                <a:ext uri="{FF2B5EF4-FFF2-40B4-BE49-F238E27FC236}">
                  <a16:creationId xmlns:a16="http://schemas.microsoft.com/office/drawing/2014/main" id="{4151436A-CACC-4AB9-A20C-026EF05831DB}"/>
                </a:ext>
              </a:extLst>
            </p:cNvPr>
            <p:cNvSpPr>
              <a:spLocks noChangeArrowheads="1"/>
            </p:cNvSpPr>
            <p:nvPr/>
          </p:nvSpPr>
          <p:spPr bwMode="auto">
            <a:xfrm>
              <a:off x="3969" y="2387"/>
              <a:ext cx="136" cy="136"/>
            </a:xfrm>
            <a:prstGeom prst="rect">
              <a:avLst/>
            </a:prstGeom>
            <a:ln>
              <a:solidFill>
                <a:srgbClr val="000000"/>
              </a:solidFill>
              <a:headEnd/>
              <a:tailEnd/>
            </a:ln>
          </p:spPr>
          <p:style>
            <a:lnRef idx="0">
              <a:schemeClr val="accent4"/>
            </a:lnRef>
            <a:fillRef idx="3">
              <a:schemeClr val="accent4"/>
            </a:fillRef>
            <a:effectRef idx="3">
              <a:schemeClr val="accent4"/>
            </a:effectRef>
            <a:fontRef idx="minor">
              <a:schemeClr val="lt1"/>
            </a:fontRef>
          </p:style>
          <p:txBody>
            <a:bodyPr wrap="none" anchor="ctr"/>
            <a:lstStyle/>
            <a:p>
              <a:pPr eaLnBrk="1" hangingPunct="1">
                <a:defRPr/>
              </a:pPr>
              <a:endParaRPr lang="zh-CN" altLang="en-US"/>
            </a:p>
          </p:txBody>
        </p:sp>
        <p:sp>
          <p:nvSpPr>
            <p:cNvPr id="55324" name="Rectangle 28">
              <a:extLst>
                <a:ext uri="{FF2B5EF4-FFF2-40B4-BE49-F238E27FC236}">
                  <a16:creationId xmlns:a16="http://schemas.microsoft.com/office/drawing/2014/main" id="{AF5C809D-CE16-43FE-9637-8EA5B54F1BCB}"/>
                </a:ext>
              </a:extLst>
            </p:cNvPr>
            <p:cNvSpPr>
              <a:spLocks noChangeArrowheads="1"/>
            </p:cNvSpPr>
            <p:nvPr/>
          </p:nvSpPr>
          <p:spPr bwMode="auto">
            <a:xfrm>
              <a:off x="4105" y="2387"/>
              <a:ext cx="136" cy="136"/>
            </a:xfrm>
            <a:prstGeom prst="rect">
              <a:avLst/>
            </a:prstGeom>
            <a:ln>
              <a:solidFill>
                <a:srgbClr val="000000"/>
              </a:solidFill>
              <a:headEnd/>
              <a:tailEnd/>
            </a:ln>
          </p:spPr>
          <p:style>
            <a:lnRef idx="0">
              <a:schemeClr val="accent4"/>
            </a:lnRef>
            <a:fillRef idx="3">
              <a:schemeClr val="accent4"/>
            </a:fillRef>
            <a:effectRef idx="3">
              <a:schemeClr val="accent4"/>
            </a:effectRef>
            <a:fontRef idx="minor">
              <a:schemeClr val="lt1"/>
            </a:fontRef>
          </p:style>
          <p:txBody>
            <a:bodyPr wrap="none" anchor="ctr"/>
            <a:lstStyle/>
            <a:p>
              <a:pPr eaLnBrk="1" hangingPunct="1">
                <a:defRPr/>
              </a:pPr>
              <a:endParaRPr lang="zh-CN" altLang="en-US"/>
            </a:p>
          </p:txBody>
        </p:sp>
        <p:sp>
          <p:nvSpPr>
            <p:cNvPr id="179242" name="Text Box 29">
              <a:extLst>
                <a:ext uri="{FF2B5EF4-FFF2-40B4-BE49-F238E27FC236}">
                  <a16:creationId xmlns:a16="http://schemas.microsoft.com/office/drawing/2014/main" id="{54A206C0-C884-447C-8F2B-89569162BDEB}"/>
                </a:ext>
              </a:extLst>
            </p:cNvPr>
            <p:cNvSpPr txBox="1">
              <a:spLocks noChangeArrowheads="1"/>
            </p:cNvSpPr>
            <p:nvPr/>
          </p:nvSpPr>
          <p:spPr bwMode="auto">
            <a:xfrm>
              <a:off x="2064" y="2341"/>
              <a:ext cx="229"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lang="en-US" altLang="zh-CN" sz="1800">
                  <a:solidFill>
                    <a:srgbClr val="002060"/>
                  </a:solidFill>
                  <a:latin typeface="Times New Roman" panose="02020603050405020304" pitchFamily="18" charset="0"/>
                  <a:cs typeface="Times New Roman" panose="02020603050405020304" pitchFamily="18" charset="0"/>
                </a:rPr>
                <a:t>5'</a:t>
              </a:r>
            </a:p>
          </p:txBody>
        </p:sp>
        <p:sp>
          <p:nvSpPr>
            <p:cNvPr id="179243" name="Text Box 30">
              <a:extLst>
                <a:ext uri="{FF2B5EF4-FFF2-40B4-BE49-F238E27FC236}">
                  <a16:creationId xmlns:a16="http://schemas.microsoft.com/office/drawing/2014/main" id="{324AAC6F-AD45-492D-90DC-3BB27BC5DCD3}"/>
                </a:ext>
              </a:extLst>
            </p:cNvPr>
            <p:cNvSpPr txBox="1">
              <a:spLocks noChangeArrowheads="1"/>
            </p:cNvSpPr>
            <p:nvPr/>
          </p:nvSpPr>
          <p:spPr bwMode="auto">
            <a:xfrm>
              <a:off x="5239" y="2341"/>
              <a:ext cx="229"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lang="en-US" altLang="zh-CN" sz="1800">
                  <a:solidFill>
                    <a:srgbClr val="002060"/>
                  </a:solidFill>
                  <a:latin typeface="Times New Roman" panose="02020603050405020304" pitchFamily="18" charset="0"/>
                  <a:cs typeface="Times New Roman" panose="02020603050405020304" pitchFamily="18" charset="0"/>
                </a:rPr>
                <a:t>3'</a:t>
              </a:r>
            </a:p>
          </p:txBody>
        </p:sp>
      </p:grpSp>
      <p:sp>
        <p:nvSpPr>
          <p:cNvPr id="2" name="灯片编号占位符 1">
            <a:extLst>
              <a:ext uri="{FF2B5EF4-FFF2-40B4-BE49-F238E27FC236}">
                <a16:creationId xmlns:a16="http://schemas.microsoft.com/office/drawing/2014/main" id="{9AB5B7C1-D691-4511-922A-4223D3201A21}"/>
              </a:ext>
            </a:extLst>
          </p:cNvPr>
          <p:cNvSpPr>
            <a:spLocks noGrp="1"/>
          </p:cNvSpPr>
          <p:nvPr>
            <p:ph type="sldNum" sz="quarter" idx="4"/>
          </p:nvPr>
        </p:nvSpPr>
        <p:spPr/>
        <p:txBody>
          <a:bodyPr/>
          <a:lstStyle/>
          <a:p>
            <a:pPr>
              <a:defRPr/>
            </a:pPr>
            <a:fld id="{47650FDF-55A6-48C1-B389-FC790182308D}" type="slidenum">
              <a:rPr lang="zh-CN" altLang="en-US" smtClean="0"/>
              <a:pPr>
                <a:defRPr/>
              </a:pPr>
              <a:t>53</a:t>
            </a:fld>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xit" presetSubtype="0" fill="hold" grpId="0" nodeType="clickEffect">
                                  <p:stCondLst>
                                    <p:cond delay="0"/>
                                  </p:stCondLst>
                                  <p:childTnLst>
                                    <p:animEffect transition="out" filter="dissolve">
                                      <p:cBhvr>
                                        <p:cTn id="6" dur="500"/>
                                        <p:tgtEl>
                                          <p:spTgt spid="55313"/>
                                        </p:tgtEl>
                                      </p:cBhvr>
                                    </p:animEffect>
                                    <p:set>
                                      <p:cBhvr>
                                        <p:cTn id="7" dur="1" fill="hold">
                                          <p:stCondLst>
                                            <p:cond delay="499"/>
                                          </p:stCondLst>
                                        </p:cTn>
                                        <p:tgtEl>
                                          <p:spTgt spid="55313"/>
                                        </p:tgtEl>
                                        <p:attrNameLst>
                                          <p:attrName>style.visibility</p:attrName>
                                        </p:attrNameLst>
                                      </p:cBhvr>
                                      <p:to>
                                        <p:strVal val="hidden"/>
                                      </p:to>
                                    </p:set>
                                  </p:childTnLst>
                                </p:cTn>
                              </p:par>
                              <p:par>
                                <p:cTn id="8" presetID="9" presetClass="entr" presetSubtype="0" fill="hold" grpId="0" nodeType="withEffect">
                                  <p:stCondLst>
                                    <p:cond delay="0"/>
                                  </p:stCondLst>
                                  <p:childTnLst>
                                    <p:set>
                                      <p:cBhvr>
                                        <p:cTn id="9" dur="1" fill="hold">
                                          <p:stCondLst>
                                            <p:cond delay="0"/>
                                          </p:stCondLst>
                                        </p:cTn>
                                        <p:tgtEl>
                                          <p:spTgt spid="55314"/>
                                        </p:tgtEl>
                                        <p:attrNameLst>
                                          <p:attrName>style.visibility</p:attrName>
                                        </p:attrNameLst>
                                      </p:cBhvr>
                                      <p:to>
                                        <p:strVal val="visible"/>
                                      </p:to>
                                    </p:set>
                                    <p:animEffect transition="in" filter="dissolve">
                                      <p:cBhvr>
                                        <p:cTn id="10" dur="500"/>
                                        <p:tgtEl>
                                          <p:spTgt spid="55314"/>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55315"/>
                                        </p:tgtEl>
                                        <p:attrNameLst>
                                          <p:attrName>style.visibility</p:attrName>
                                        </p:attrNameLst>
                                      </p:cBhvr>
                                      <p:to>
                                        <p:strVal val="visible"/>
                                      </p:to>
                                    </p:set>
                                    <p:animEffect transition="in" filter="dissolve">
                                      <p:cBhvr>
                                        <p:cTn id="13" dur="500"/>
                                        <p:tgtEl>
                                          <p:spTgt spid="55315"/>
                                        </p:tgtEl>
                                      </p:cBhvr>
                                    </p:animEffect>
                                  </p:childTnLst>
                                </p:cTn>
                              </p:par>
                              <p:par>
                                <p:cTn id="14" presetID="1" presetClass="exit" presetSubtype="0" fill="hold" nodeType="withEffect">
                                  <p:stCondLst>
                                    <p:cond delay="0"/>
                                  </p:stCondLst>
                                  <p:childTnLst>
                                    <p:set>
                                      <p:cBhvr>
                                        <p:cTn id="15" dur="1" fill="hold">
                                          <p:stCondLst>
                                            <p:cond delay="0"/>
                                          </p:stCondLst>
                                        </p:cTn>
                                        <p:tgtEl>
                                          <p:spTgt spid="55312"/>
                                        </p:tgtEl>
                                        <p:attrNameLst>
                                          <p:attrName>style.visibility</p:attrName>
                                        </p:attrNameLst>
                                      </p:cBhvr>
                                      <p:to>
                                        <p:strVal val="hidden"/>
                                      </p:to>
                                    </p:set>
                                  </p:childTnLst>
                                </p:cTn>
                              </p:par>
                            </p:childTnLst>
                          </p:cTn>
                        </p:par>
                        <p:par>
                          <p:cTn id="16" fill="hold" nodeType="afterGroup">
                            <p:stCondLst>
                              <p:cond delay="500"/>
                            </p:stCondLst>
                            <p:childTnLst>
                              <p:par>
                                <p:cTn id="17" presetID="1" presetClass="exit" presetSubtype="0" fill="hold" grpId="1" nodeType="afterEffect">
                                  <p:stCondLst>
                                    <p:cond delay="0"/>
                                  </p:stCondLst>
                                  <p:childTnLst>
                                    <p:set>
                                      <p:cBhvr>
                                        <p:cTn id="18" dur="1" fill="hold">
                                          <p:stCondLst>
                                            <p:cond delay="0"/>
                                          </p:stCondLst>
                                        </p:cTn>
                                        <p:tgtEl>
                                          <p:spTgt spid="55314"/>
                                        </p:tgtEl>
                                        <p:attrNameLst>
                                          <p:attrName>style.visibility</p:attrName>
                                        </p:attrNameLst>
                                      </p:cBhvr>
                                      <p:to>
                                        <p:strVal val="hidden"/>
                                      </p:to>
                                    </p:set>
                                  </p:childTnLst>
                                </p:cTn>
                              </p:par>
                              <p:par>
                                <p:cTn id="19" presetID="1" presetClass="exit" presetSubtype="0" fill="hold" grpId="1" nodeType="withEffect">
                                  <p:stCondLst>
                                    <p:cond delay="0"/>
                                  </p:stCondLst>
                                  <p:childTnLst>
                                    <p:set>
                                      <p:cBhvr>
                                        <p:cTn id="20" dur="1" fill="hold">
                                          <p:stCondLst>
                                            <p:cond delay="0"/>
                                          </p:stCondLst>
                                        </p:cTn>
                                        <p:tgtEl>
                                          <p:spTgt spid="55315"/>
                                        </p:tgtEl>
                                        <p:attrNameLst>
                                          <p:attrName>style.visibility</p:attrName>
                                        </p:attrNameLst>
                                      </p:cBhvr>
                                      <p:to>
                                        <p:strVal val="hidden"/>
                                      </p:to>
                                    </p:set>
                                  </p:childTnLst>
                                </p:cTn>
                              </p:par>
                            </p:childTnLst>
                          </p:cTn>
                        </p:par>
                        <p:par>
                          <p:cTn id="21" fill="hold" nodeType="afterGroup">
                            <p:stCondLst>
                              <p:cond delay="500"/>
                            </p:stCondLst>
                            <p:childTnLst>
                              <p:par>
                                <p:cTn id="22" presetID="2" presetClass="exit" presetSubtype="8" fill="hold" nodeType="afterEffect">
                                  <p:stCondLst>
                                    <p:cond delay="0"/>
                                  </p:stCondLst>
                                  <p:childTnLst>
                                    <p:anim calcmode="lin" valueType="num">
                                      <p:cBhvr additive="base">
                                        <p:cTn id="23" dur="2000"/>
                                        <p:tgtEl>
                                          <p:spTgt spid="55300"/>
                                        </p:tgtEl>
                                        <p:attrNameLst>
                                          <p:attrName>ppt_x</p:attrName>
                                        </p:attrNameLst>
                                      </p:cBhvr>
                                      <p:tavLst>
                                        <p:tav tm="0">
                                          <p:val>
                                            <p:strVal val="ppt_x"/>
                                          </p:val>
                                        </p:tav>
                                        <p:tav tm="100000">
                                          <p:val>
                                            <p:strVal val="0-ppt_w/2"/>
                                          </p:val>
                                        </p:tav>
                                      </p:tavLst>
                                    </p:anim>
                                    <p:anim calcmode="lin" valueType="num">
                                      <p:cBhvr additive="base">
                                        <p:cTn id="24" dur="2000"/>
                                        <p:tgtEl>
                                          <p:spTgt spid="55300"/>
                                        </p:tgtEl>
                                        <p:attrNameLst>
                                          <p:attrName>ppt_y</p:attrName>
                                        </p:attrNameLst>
                                      </p:cBhvr>
                                      <p:tavLst>
                                        <p:tav tm="0">
                                          <p:val>
                                            <p:strVal val="ppt_y"/>
                                          </p:val>
                                        </p:tav>
                                        <p:tav tm="100000">
                                          <p:val>
                                            <p:strVal val="ppt_y"/>
                                          </p:val>
                                        </p:tav>
                                      </p:tavLst>
                                    </p:anim>
                                    <p:set>
                                      <p:cBhvr>
                                        <p:cTn id="25" dur="1" fill="hold">
                                          <p:stCondLst>
                                            <p:cond delay="1999"/>
                                          </p:stCondLst>
                                        </p:cTn>
                                        <p:tgtEl>
                                          <p:spTgt spid="55300"/>
                                        </p:tgtEl>
                                        <p:attrNameLst>
                                          <p:attrName>style.visibility</p:attrName>
                                        </p:attrNameLst>
                                      </p:cBhvr>
                                      <p:to>
                                        <p:strVal val="hidden"/>
                                      </p:to>
                                    </p:set>
                                  </p:childTnLst>
                                </p:cTn>
                              </p:par>
                              <p:par>
                                <p:cTn id="26" presetID="2" presetClass="exit" presetSubtype="2" fill="hold" nodeType="withEffect">
                                  <p:stCondLst>
                                    <p:cond delay="0"/>
                                  </p:stCondLst>
                                  <p:childTnLst>
                                    <p:anim calcmode="lin" valueType="num">
                                      <p:cBhvr additive="base">
                                        <p:cTn id="27" dur="2000"/>
                                        <p:tgtEl>
                                          <p:spTgt spid="55311"/>
                                        </p:tgtEl>
                                        <p:attrNameLst>
                                          <p:attrName>ppt_x</p:attrName>
                                        </p:attrNameLst>
                                      </p:cBhvr>
                                      <p:tavLst>
                                        <p:tav tm="0">
                                          <p:val>
                                            <p:strVal val="ppt_x"/>
                                          </p:val>
                                        </p:tav>
                                        <p:tav tm="100000">
                                          <p:val>
                                            <p:strVal val="1+ppt_w/2"/>
                                          </p:val>
                                        </p:tav>
                                      </p:tavLst>
                                    </p:anim>
                                    <p:anim calcmode="lin" valueType="num">
                                      <p:cBhvr additive="base">
                                        <p:cTn id="28" dur="2000"/>
                                        <p:tgtEl>
                                          <p:spTgt spid="55311"/>
                                        </p:tgtEl>
                                        <p:attrNameLst>
                                          <p:attrName>ppt_y</p:attrName>
                                        </p:attrNameLst>
                                      </p:cBhvr>
                                      <p:tavLst>
                                        <p:tav tm="0">
                                          <p:val>
                                            <p:strVal val="ppt_y"/>
                                          </p:val>
                                        </p:tav>
                                        <p:tav tm="100000">
                                          <p:val>
                                            <p:strVal val="ppt_y"/>
                                          </p:val>
                                        </p:tav>
                                      </p:tavLst>
                                    </p:anim>
                                    <p:set>
                                      <p:cBhvr>
                                        <p:cTn id="29" dur="1" fill="hold">
                                          <p:stCondLst>
                                            <p:cond delay="1999"/>
                                          </p:stCondLst>
                                        </p:cTn>
                                        <p:tgtEl>
                                          <p:spTgt spid="55311"/>
                                        </p:tgtEl>
                                        <p:attrNameLst>
                                          <p:attrName>style.visibility</p:attrName>
                                        </p:attrNameLst>
                                      </p:cBhvr>
                                      <p:to>
                                        <p:strVal val="hidden"/>
                                      </p:to>
                                    </p:set>
                                  </p:childTnLst>
                                </p:cTn>
                              </p:par>
                              <p:par>
                                <p:cTn id="30" presetID="2" presetClass="exit" presetSubtype="4" fill="hold" nodeType="withEffect">
                                  <p:stCondLst>
                                    <p:cond delay="0"/>
                                  </p:stCondLst>
                                  <p:childTnLst>
                                    <p:anim calcmode="lin" valueType="num">
                                      <p:cBhvr additive="base">
                                        <p:cTn id="31" dur="2000"/>
                                        <p:tgtEl>
                                          <p:spTgt spid="55301"/>
                                        </p:tgtEl>
                                        <p:attrNameLst>
                                          <p:attrName>ppt_x</p:attrName>
                                        </p:attrNameLst>
                                      </p:cBhvr>
                                      <p:tavLst>
                                        <p:tav tm="0">
                                          <p:val>
                                            <p:strVal val="ppt_x"/>
                                          </p:val>
                                        </p:tav>
                                        <p:tav tm="100000">
                                          <p:val>
                                            <p:strVal val="ppt_x"/>
                                          </p:val>
                                        </p:tav>
                                      </p:tavLst>
                                    </p:anim>
                                    <p:anim calcmode="lin" valueType="num">
                                      <p:cBhvr additive="base">
                                        <p:cTn id="32" dur="2000"/>
                                        <p:tgtEl>
                                          <p:spTgt spid="55301"/>
                                        </p:tgtEl>
                                        <p:attrNameLst>
                                          <p:attrName>ppt_y</p:attrName>
                                        </p:attrNameLst>
                                      </p:cBhvr>
                                      <p:tavLst>
                                        <p:tav tm="0">
                                          <p:val>
                                            <p:strVal val="ppt_y"/>
                                          </p:val>
                                        </p:tav>
                                        <p:tav tm="100000">
                                          <p:val>
                                            <p:strVal val="1+ppt_h/2"/>
                                          </p:val>
                                        </p:tav>
                                      </p:tavLst>
                                    </p:anim>
                                    <p:set>
                                      <p:cBhvr>
                                        <p:cTn id="33" dur="1" fill="hold">
                                          <p:stCondLst>
                                            <p:cond delay="1999"/>
                                          </p:stCondLst>
                                        </p:cTn>
                                        <p:tgtEl>
                                          <p:spTgt spid="55301"/>
                                        </p:tgtEl>
                                        <p:attrNameLst>
                                          <p:attrName>style.visibility</p:attrName>
                                        </p:attrNameLst>
                                      </p:cBhvr>
                                      <p:to>
                                        <p:strVal val="hidden"/>
                                      </p:to>
                                    </p:set>
                                  </p:childTnLst>
                                </p:cTn>
                              </p:par>
                            </p:childTnLst>
                          </p:cTn>
                        </p:par>
                        <p:par>
                          <p:cTn id="34" fill="hold" nodeType="afterGroup">
                            <p:stCondLst>
                              <p:cond delay="2500"/>
                            </p:stCondLst>
                            <p:childTnLst>
                              <p:par>
                                <p:cTn id="35" presetID="2" presetClass="entr" presetSubtype="9" fill="hold" nodeType="afterEffect">
                                  <p:stCondLst>
                                    <p:cond delay="1000"/>
                                  </p:stCondLst>
                                  <p:childTnLst>
                                    <p:set>
                                      <p:cBhvr>
                                        <p:cTn id="36" dur="1" fill="hold">
                                          <p:stCondLst>
                                            <p:cond delay="0"/>
                                          </p:stCondLst>
                                        </p:cTn>
                                        <p:tgtEl>
                                          <p:spTgt spid="55298"/>
                                        </p:tgtEl>
                                        <p:attrNameLst>
                                          <p:attrName>style.visibility</p:attrName>
                                        </p:attrNameLst>
                                      </p:cBhvr>
                                      <p:to>
                                        <p:strVal val="visible"/>
                                      </p:to>
                                    </p:set>
                                    <p:anim calcmode="lin" valueType="num">
                                      <p:cBhvr additive="base">
                                        <p:cTn id="37" dur="2000" fill="hold"/>
                                        <p:tgtEl>
                                          <p:spTgt spid="55298"/>
                                        </p:tgtEl>
                                        <p:attrNameLst>
                                          <p:attrName>ppt_x</p:attrName>
                                        </p:attrNameLst>
                                      </p:cBhvr>
                                      <p:tavLst>
                                        <p:tav tm="0">
                                          <p:val>
                                            <p:strVal val="0-#ppt_w/2"/>
                                          </p:val>
                                        </p:tav>
                                        <p:tav tm="100000">
                                          <p:val>
                                            <p:strVal val="#ppt_x"/>
                                          </p:val>
                                        </p:tav>
                                      </p:tavLst>
                                    </p:anim>
                                    <p:anim calcmode="lin" valueType="num">
                                      <p:cBhvr additive="base">
                                        <p:cTn id="38" dur="2000" fill="hold"/>
                                        <p:tgtEl>
                                          <p:spTgt spid="5529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13" grpId="0"/>
      <p:bldP spid="55314" grpId="0"/>
      <p:bldP spid="55314" grpId="1"/>
      <p:bldP spid="55315" grpId="0"/>
      <p:bldP spid="55315" grpId="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大小亚基2">
            <a:extLst>
              <a:ext uri="{FF2B5EF4-FFF2-40B4-BE49-F238E27FC236}">
                <a16:creationId xmlns:a16="http://schemas.microsoft.com/office/drawing/2014/main" id="{4229DB81-1314-4514-B434-7C88061FCE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050" y="1771650"/>
            <a:ext cx="4465638" cy="367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3" name="Picture 3" descr="小亚基">
            <a:extLst>
              <a:ext uri="{FF2B5EF4-FFF2-40B4-BE49-F238E27FC236}">
                <a16:creationId xmlns:a16="http://schemas.microsoft.com/office/drawing/2014/main" id="{F701BB8E-0E63-4DE2-BBED-28E4FD4143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513" y="3789363"/>
            <a:ext cx="4141787" cy="153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4" name="Picture 4" descr="大小亚基分开">
            <a:extLst>
              <a:ext uri="{FF2B5EF4-FFF2-40B4-BE49-F238E27FC236}">
                <a16:creationId xmlns:a16="http://schemas.microsoft.com/office/drawing/2014/main" id="{C0CB993E-F806-4DD6-A0AE-73581A3774E8}"/>
              </a:ext>
            </a:extLst>
          </p:cNvPr>
          <p:cNvPicPr>
            <a:picLocks noChangeAspect="1" noChangeArrowheads="1"/>
          </p:cNvPicPr>
          <p:nvPr/>
        </p:nvPicPr>
        <p:blipFill>
          <a:blip r:embed="rId4">
            <a:clrChange>
              <a:clrFrom>
                <a:srgbClr val="FBFBFB"/>
              </a:clrFrom>
              <a:clrTo>
                <a:srgbClr val="FBFBFB">
                  <a:alpha val="0"/>
                </a:srgbClr>
              </a:clrTo>
            </a:clrChange>
            <a:extLst>
              <a:ext uri="{28A0092B-C50C-407E-A947-70E740481C1C}">
                <a14:useLocalDpi xmlns:a14="http://schemas.microsoft.com/office/drawing/2010/main" val="0"/>
              </a:ext>
            </a:extLst>
          </a:blip>
          <a:srcRect/>
          <a:stretch>
            <a:fillRect/>
          </a:stretch>
        </p:blipFill>
        <p:spPr bwMode="auto">
          <a:xfrm>
            <a:off x="2124075" y="1557338"/>
            <a:ext cx="4462463" cy="2522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5" name="Oval 5">
            <a:extLst>
              <a:ext uri="{FF2B5EF4-FFF2-40B4-BE49-F238E27FC236}">
                <a16:creationId xmlns:a16="http://schemas.microsoft.com/office/drawing/2014/main" id="{878E53DE-0FFD-463E-88EA-2AE20C5D6DD9}"/>
              </a:ext>
            </a:extLst>
          </p:cNvPr>
          <p:cNvSpPr>
            <a:spLocks noChangeArrowheads="1"/>
          </p:cNvSpPr>
          <p:nvPr/>
        </p:nvSpPr>
        <p:spPr bwMode="auto">
          <a:xfrm>
            <a:off x="2339975" y="4137025"/>
            <a:ext cx="714375" cy="706438"/>
          </a:xfrm>
          <a:prstGeom prst="ellipse">
            <a:avLst/>
          </a:prstGeom>
          <a:solidFill>
            <a:srgbClr val="00B0F0"/>
          </a:solidFill>
          <a:ln>
            <a:solidFill>
              <a:srgbClr val="0070C0"/>
            </a:solidFill>
            <a:headEnd/>
            <a:tailEnd/>
          </a:ln>
        </p:spPr>
        <p:style>
          <a:lnRef idx="0">
            <a:schemeClr val="accent2"/>
          </a:lnRef>
          <a:fillRef idx="3">
            <a:schemeClr val="accent2"/>
          </a:fillRef>
          <a:effectRef idx="3">
            <a:schemeClr val="accent2"/>
          </a:effectRef>
          <a:fontRef idx="minor">
            <a:schemeClr val="lt1"/>
          </a:fontRef>
        </p:style>
        <p:txBody>
          <a:bodyPr wrap="none" anchor="ctr"/>
          <a:lstStyle/>
          <a:p>
            <a:pPr algn="ctr" eaLnBrk="1" hangingPunct="1">
              <a:defRPr/>
            </a:pPr>
            <a:r>
              <a:rPr lang="en-US" altLang="zh-CN" b="1">
                <a:solidFill>
                  <a:schemeClr val="bg2"/>
                </a:solidFill>
                <a:latin typeface="Times New Roman" pitchFamily="18" charset="0"/>
              </a:rPr>
              <a:t>IF-3</a:t>
            </a:r>
          </a:p>
        </p:txBody>
      </p:sp>
      <p:sp>
        <p:nvSpPr>
          <p:cNvPr id="56326" name="Rectangle 6">
            <a:extLst>
              <a:ext uri="{FF2B5EF4-FFF2-40B4-BE49-F238E27FC236}">
                <a16:creationId xmlns:a16="http://schemas.microsoft.com/office/drawing/2014/main" id="{0B20AB3B-D095-4C4B-9969-A4191E09ECF8}"/>
              </a:ext>
            </a:extLst>
          </p:cNvPr>
          <p:cNvSpPr>
            <a:spLocks noChangeArrowheads="1"/>
          </p:cNvSpPr>
          <p:nvPr/>
        </p:nvSpPr>
        <p:spPr bwMode="auto">
          <a:xfrm>
            <a:off x="4859338" y="4149725"/>
            <a:ext cx="635000" cy="390525"/>
          </a:xfrm>
          <a:prstGeom prst="rect">
            <a:avLst/>
          </a:prstGeom>
          <a:solidFill>
            <a:srgbClr val="6DE23E"/>
          </a:solidFill>
          <a:ln>
            <a:headEnd/>
            <a:tailEnd/>
          </a:ln>
        </p:spPr>
        <p:style>
          <a:lnRef idx="0">
            <a:schemeClr val="accent4"/>
          </a:lnRef>
          <a:fillRef idx="3">
            <a:schemeClr val="accent4"/>
          </a:fillRef>
          <a:effectRef idx="3">
            <a:schemeClr val="accent4"/>
          </a:effectRef>
          <a:fontRef idx="minor">
            <a:schemeClr val="lt1"/>
          </a:fontRef>
        </p:style>
        <p:txBody>
          <a:bodyPr wrap="none" anchor="ctr"/>
          <a:lstStyle/>
          <a:p>
            <a:pPr algn="ctr" eaLnBrk="1" hangingPunct="1">
              <a:defRPr/>
            </a:pPr>
            <a:r>
              <a:rPr lang="en-US" altLang="zh-CN" b="1">
                <a:solidFill>
                  <a:schemeClr val="tx1"/>
                </a:solidFill>
                <a:latin typeface="Times New Roman" pitchFamily="18" charset="0"/>
              </a:rPr>
              <a:t>IF-1</a:t>
            </a:r>
          </a:p>
        </p:txBody>
      </p:sp>
      <p:grpSp>
        <p:nvGrpSpPr>
          <p:cNvPr id="2" name="Group 7">
            <a:extLst>
              <a:ext uri="{FF2B5EF4-FFF2-40B4-BE49-F238E27FC236}">
                <a16:creationId xmlns:a16="http://schemas.microsoft.com/office/drawing/2014/main" id="{8FC1C575-7B67-46AD-ADEF-8FF73BB389F6}"/>
              </a:ext>
            </a:extLst>
          </p:cNvPr>
          <p:cNvGrpSpPr>
            <a:grpSpLocks/>
          </p:cNvGrpSpPr>
          <p:nvPr/>
        </p:nvGrpSpPr>
        <p:grpSpPr bwMode="auto">
          <a:xfrm>
            <a:off x="2051050" y="3716338"/>
            <a:ext cx="5338763" cy="368300"/>
            <a:chOff x="2064" y="2341"/>
            <a:chExt cx="3407" cy="194"/>
          </a:xfrm>
        </p:grpSpPr>
        <p:sp>
          <p:nvSpPr>
            <p:cNvPr id="56328" name="Rectangle 8">
              <a:extLst>
                <a:ext uri="{FF2B5EF4-FFF2-40B4-BE49-F238E27FC236}">
                  <a16:creationId xmlns:a16="http://schemas.microsoft.com/office/drawing/2014/main" id="{BE71A7E8-8FD6-49BD-BE45-A80955093994}"/>
                </a:ext>
              </a:extLst>
            </p:cNvPr>
            <p:cNvSpPr>
              <a:spLocks noChangeArrowheads="1"/>
            </p:cNvSpPr>
            <p:nvPr/>
          </p:nvSpPr>
          <p:spPr bwMode="auto">
            <a:xfrm>
              <a:off x="2245" y="2387"/>
              <a:ext cx="2994" cy="136"/>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eaLnBrk="1" hangingPunct="1">
                <a:defRPr/>
              </a:pPr>
              <a:endParaRPr lang="zh-CN" altLang="en-US"/>
            </a:p>
          </p:txBody>
        </p:sp>
        <p:sp>
          <p:nvSpPr>
            <p:cNvPr id="56329" name="Rectangle 9">
              <a:extLst>
                <a:ext uri="{FF2B5EF4-FFF2-40B4-BE49-F238E27FC236}">
                  <a16:creationId xmlns:a16="http://schemas.microsoft.com/office/drawing/2014/main" id="{9811432D-DE38-42CA-90E6-B04C9189BC21}"/>
                </a:ext>
              </a:extLst>
            </p:cNvPr>
            <p:cNvSpPr>
              <a:spLocks noChangeArrowheads="1"/>
            </p:cNvSpPr>
            <p:nvPr/>
          </p:nvSpPr>
          <p:spPr bwMode="auto">
            <a:xfrm>
              <a:off x="3425" y="2387"/>
              <a:ext cx="136" cy="136"/>
            </a:xfrm>
            <a:prstGeom prst="rect">
              <a:avLst/>
            </a:prstGeom>
            <a:ln>
              <a:solidFill>
                <a:srgbClr val="000000"/>
              </a:solidFill>
              <a:headEnd/>
              <a:tailEnd/>
            </a:ln>
          </p:spPr>
          <p:style>
            <a:lnRef idx="0">
              <a:schemeClr val="accent4"/>
            </a:lnRef>
            <a:fillRef idx="3">
              <a:schemeClr val="accent4"/>
            </a:fillRef>
            <a:effectRef idx="3">
              <a:schemeClr val="accent4"/>
            </a:effectRef>
            <a:fontRef idx="minor">
              <a:schemeClr val="lt1"/>
            </a:fontRef>
          </p:style>
          <p:txBody>
            <a:bodyPr wrap="none" anchor="ctr"/>
            <a:lstStyle>
              <a:lvl1pPr eaLnBrk="0" hangingPunct="0">
                <a:defRPr>
                  <a:solidFill>
                    <a:schemeClr val="tx2"/>
                  </a:solidFill>
                  <a:latin typeface="Verdana" panose="020B0604030504040204" pitchFamily="34" charset="0"/>
                  <a:ea typeface="HY견고딕"/>
                  <a:cs typeface="HY견고딕"/>
                </a:defRPr>
              </a:lvl1pPr>
              <a:lvl2pPr marL="742950" indent="-285750" eaLnBrk="0" hangingPunct="0">
                <a:defRPr>
                  <a:solidFill>
                    <a:schemeClr val="tx2"/>
                  </a:solidFill>
                  <a:latin typeface="Verdana" panose="020B0604030504040204" pitchFamily="34" charset="0"/>
                  <a:ea typeface="HY견고딕"/>
                  <a:cs typeface="HY견고딕"/>
                </a:defRPr>
              </a:lvl2pPr>
              <a:lvl3pPr marL="1143000" indent="-228600" eaLnBrk="0" hangingPunct="0">
                <a:defRPr>
                  <a:solidFill>
                    <a:schemeClr val="tx2"/>
                  </a:solidFill>
                  <a:latin typeface="Verdana" panose="020B0604030504040204" pitchFamily="34" charset="0"/>
                  <a:ea typeface="HY견고딕"/>
                  <a:cs typeface="HY견고딕"/>
                </a:defRPr>
              </a:lvl3pPr>
              <a:lvl4pPr marL="1600200" indent="-228600" eaLnBrk="0" hangingPunct="0">
                <a:defRPr>
                  <a:solidFill>
                    <a:schemeClr val="tx2"/>
                  </a:solidFill>
                  <a:latin typeface="Verdana" panose="020B0604030504040204" pitchFamily="34" charset="0"/>
                  <a:ea typeface="HY견고딕"/>
                  <a:cs typeface="HY견고딕"/>
                </a:defRPr>
              </a:lvl4pPr>
              <a:lvl5pPr marL="2057400" indent="-228600" eaLnBrk="0" hangingPunct="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pPr algn="ctr" eaLnBrk="1" hangingPunct="1">
                <a:defRPr/>
              </a:pPr>
              <a:r>
                <a:rPr lang="en-US" altLang="zh-CN" sz="1600" b="1">
                  <a:solidFill>
                    <a:schemeClr val="tx1"/>
                  </a:solidFill>
                  <a:latin typeface="Constantia" panose="02030602050306030303" pitchFamily="18" charset="0"/>
                  <a:ea typeface="华文新魏" panose="02010800040101010101" pitchFamily="2" charset="-122"/>
                </a:rPr>
                <a:t>A</a:t>
              </a:r>
            </a:p>
          </p:txBody>
        </p:sp>
        <p:sp>
          <p:nvSpPr>
            <p:cNvPr id="56330" name="Rectangle 10">
              <a:extLst>
                <a:ext uri="{FF2B5EF4-FFF2-40B4-BE49-F238E27FC236}">
                  <a16:creationId xmlns:a16="http://schemas.microsoft.com/office/drawing/2014/main" id="{7E4B1A84-8B9E-4113-93DF-E56BB89A2EA4}"/>
                </a:ext>
              </a:extLst>
            </p:cNvPr>
            <p:cNvSpPr>
              <a:spLocks noChangeArrowheads="1"/>
            </p:cNvSpPr>
            <p:nvPr/>
          </p:nvSpPr>
          <p:spPr bwMode="auto">
            <a:xfrm>
              <a:off x="3561" y="2387"/>
              <a:ext cx="136" cy="136"/>
            </a:xfrm>
            <a:prstGeom prst="rect">
              <a:avLst/>
            </a:prstGeom>
            <a:ln>
              <a:solidFill>
                <a:srgbClr val="000000"/>
              </a:solidFill>
              <a:headEnd/>
              <a:tailEnd/>
            </a:ln>
          </p:spPr>
          <p:style>
            <a:lnRef idx="0">
              <a:schemeClr val="accent4"/>
            </a:lnRef>
            <a:fillRef idx="3">
              <a:schemeClr val="accent4"/>
            </a:fillRef>
            <a:effectRef idx="3">
              <a:schemeClr val="accent4"/>
            </a:effectRef>
            <a:fontRef idx="minor">
              <a:schemeClr val="lt1"/>
            </a:fontRef>
          </p:style>
          <p:txBody>
            <a:bodyPr wrap="none" anchor="ctr"/>
            <a:lstStyle>
              <a:lvl1pPr eaLnBrk="0" hangingPunct="0">
                <a:defRPr>
                  <a:solidFill>
                    <a:schemeClr val="tx2"/>
                  </a:solidFill>
                  <a:latin typeface="Verdana" panose="020B0604030504040204" pitchFamily="34" charset="0"/>
                  <a:ea typeface="HY견고딕"/>
                  <a:cs typeface="HY견고딕"/>
                </a:defRPr>
              </a:lvl1pPr>
              <a:lvl2pPr marL="742950" indent="-285750" eaLnBrk="0" hangingPunct="0">
                <a:defRPr>
                  <a:solidFill>
                    <a:schemeClr val="tx2"/>
                  </a:solidFill>
                  <a:latin typeface="Verdana" panose="020B0604030504040204" pitchFamily="34" charset="0"/>
                  <a:ea typeface="HY견고딕"/>
                  <a:cs typeface="HY견고딕"/>
                </a:defRPr>
              </a:lvl2pPr>
              <a:lvl3pPr marL="1143000" indent="-228600" eaLnBrk="0" hangingPunct="0">
                <a:defRPr>
                  <a:solidFill>
                    <a:schemeClr val="tx2"/>
                  </a:solidFill>
                  <a:latin typeface="Verdana" panose="020B0604030504040204" pitchFamily="34" charset="0"/>
                  <a:ea typeface="HY견고딕"/>
                  <a:cs typeface="HY견고딕"/>
                </a:defRPr>
              </a:lvl3pPr>
              <a:lvl4pPr marL="1600200" indent="-228600" eaLnBrk="0" hangingPunct="0">
                <a:defRPr>
                  <a:solidFill>
                    <a:schemeClr val="tx2"/>
                  </a:solidFill>
                  <a:latin typeface="Verdana" panose="020B0604030504040204" pitchFamily="34" charset="0"/>
                  <a:ea typeface="HY견고딕"/>
                  <a:cs typeface="HY견고딕"/>
                </a:defRPr>
              </a:lvl4pPr>
              <a:lvl5pPr marL="2057400" indent="-228600" eaLnBrk="0" hangingPunct="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pPr algn="ctr" eaLnBrk="1" hangingPunct="1">
                <a:defRPr/>
              </a:pPr>
              <a:r>
                <a:rPr lang="en-US" altLang="zh-CN" sz="1600" b="1">
                  <a:solidFill>
                    <a:schemeClr val="tx1"/>
                  </a:solidFill>
                  <a:latin typeface="Constantia" panose="02030602050306030303" pitchFamily="18" charset="0"/>
                  <a:ea typeface="华文新魏" panose="02010800040101010101" pitchFamily="2" charset="-122"/>
                </a:rPr>
                <a:t>U</a:t>
              </a:r>
            </a:p>
          </p:txBody>
        </p:sp>
        <p:sp>
          <p:nvSpPr>
            <p:cNvPr id="56331" name="Rectangle 11">
              <a:extLst>
                <a:ext uri="{FF2B5EF4-FFF2-40B4-BE49-F238E27FC236}">
                  <a16:creationId xmlns:a16="http://schemas.microsoft.com/office/drawing/2014/main" id="{ED8432EF-1747-437A-BDC4-0820326085AF}"/>
                </a:ext>
              </a:extLst>
            </p:cNvPr>
            <p:cNvSpPr>
              <a:spLocks noChangeArrowheads="1"/>
            </p:cNvSpPr>
            <p:nvPr/>
          </p:nvSpPr>
          <p:spPr bwMode="auto">
            <a:xfrm>
              <a:off x="3697" y="2387"/>
              <a:ext cx="136" cy="136"/>
            </a:xfrm>
            <a:prstGeom prst="rect">
              <a:avLst/>
            </a:prstGeom>
            <a:ln>
              <a:solidFill>
                <a:srgbClr val="000000"/>
              </a:solidFill>
              <a:headEnd/>
              <a:tailEnd/>
            </a:ln>
          </p:spPr>
          <p:style>
            <a:lnRef idx="0">
              <a:schemeClr val="accent4"/>
            </a:lnRef>
            <a:fillRef idx="3">
              <a:schemeClr val="accent4"/>
            </a:fillRef>
            <a:effectRef idx="3">
              <a:schemeClr val="accent4"/>
            </a:effectRef>
            <a:fontRef idx="minor">
              <a:schemeClr val="lt1"/>
            </a:fontRef>
          </p:style>
          <p:txBody>
            <a:bodyPr wrap="none" anchor="ctr"/>
            <a:lstStyle>
              <a:lvl1pPr eaLnBrk="0" hangingPunct="0">
                <a:defRPr>
                  <a:solidFill>
                    <a:schemeClr val="tx2"/>
                  </a:solidFill>
                  <a:latin typeface="Verdana" panose="020B0604030504040204" pitchFamily="34" charset="0"/>
                  <a:ea typeface="HY견고딕"/>
                  <a:cs typeface="HY견고딕"/>
                </a:defRPr>
              </a:lvl1pPr>
              <a:lvl2pPr marL="742950" indent="-285750" eaLnBrk="0" hangingPunct="0">
                <a:defRPr>
                  <a:solidFill>
                    <a:schemeClr val="tx2"/>
                  </a:solidFill>
                  <a:latin typeface="Verdana" panose="020B0604030504040204" pitchFamily="34" charset="0"/>
                  <a:ea typeface="HY견고딕"/>
                  <a:cs typeface="HY견고딕"/>
                </a:defRPr>
              </a:lvl2pPr>
              <a:lvl3pPr marL="1143000" indent="-228600" eaLnBrk="0" hangingPunct="0">
                <a:defRPr>
                  <a:solidFill>
                    <a:schemeClr val="tx2"/>
                  </a:solidFill>
                  <a:latin typeface="Verdana" panose="020B0604030504040204" pitchFamily="34" charset="0"/>
                  <a:ea typeface="HY견고딕"/>
                  <a:cs typeface="HY견고딕"/>
                </a:defRPr>
              </a:lvl3pPr>
              <a:lvl4pPr marL="1600200" indent="-228600" eaLnBrk="0" hangingPunct="0">
                <a:defRPr>
                  <a:solidFill>
                    <a:schemeClr val="tx2"/>
                  </a:solidFill>
                  <a:latin typeface="Verdana" panose="020B0604030504040204" pitchFamily="34" charset="0"/>
                  <a:ea typeface="HY견고딕"/>
                  <a:cs typeface="HY견고딕"/>
                </a:defRPr>
              </a:lvl4pPr>
              <a:lvl5pPr marL="2057400" indent="-228600" eaLnBrk="0" hangingPunct="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pPr algn="ctr" eaLnBrk="1" hangingPunct="1">
                <a:defRPr/>
              </a:pPr>
              <a:r>
                <a:rPr lang="en-US" altLang="zh-CN" sz="1600" b="1">
                  <a:solidFill>
                    <a:schemeClr val="tx1"/>
                  </a:solidFill>
                  <a:latin typeface="Constantia" panose="02030602050306030303" pitchFamily="18" charset="0"/>
                  <a:ea typeface="华文新魏" panose="02010800040101010101" pitchFamily="2" charset="-122"/>
                </a:rPr>
                <a:t>G</a:t>
              </a:r>
            </a:p>
          </p:txBody>
        </p:sp>
        <p:sp>
          <p:nvSpPr>
            <p:cNvPr id="56332" name="Rectangle 12">
              <a:extLst>
                <a:ext uri="{FF2B5EF4-FFF2-40B4-BE49-F238E27FC236}">
                  <a16:creationId xmlns:a16="http://schemas.microsoft.com/office/drawing/2014/main" id="{C1A9D3E1-D155-4299-8FEC-5F0E3D07F793}"/>
                </a:ext>
              </a:extLst>
            </p:cNvPr>
            <p:cNvSpPr>
              <a:spLocks noChangeArrowheads="1"/>
            </p:cNvSpPr>
            <p:nvPr/>
          </p:nvSpPr>
          <p:spPr bwMode="auto">
            <a:xfrm>
              <a:off x="3833" y="2387"/>
              <a:ext cx="136" cy="136"/>
            </a:xfrm>
            <a:prstGeom prst="rect">
              <a:avLst/>
            </a:prstGeom>
            <a:ln>
              <a:solidFill>
                <a:srgbClr val="000000"/>
              </a:solidFill>
              <a:headEnd/>
              <a:tailEnd/>
            </a:ln>
          </p:spPr>
          <p:style>
            <a:lnRef idx="0">
              <a:schemeClr val="accent4"/>
            </a:lnRef>
            <a:fillRef idx="3">
              <a:schemeClr val="accent4"/>
            </a:fillRef>
            <a:effectRef idx="3">
              <a:schemeClr val="accent4"/>
            </a:effectRef>
            <a:fontRef idx="minor">
              <a:schemeClr val="lt1"/>
            </a:fontRef>
          </p:style>
          <p:txBody>
            <a:bodyPr wrap="none" anchor="ctr"/>
            <a:lstStyle/>
            <a:p>
              <a:pPr algn="ctr" eaLnBrk="1" hangingPunct="1">
                <a:defRPr/>
              </a:pPr>
              <a:endParaRPr lang="zh-CN" altLang="zh-CN" b="1">
                <a:solidFill>
                  <a:schemeClr val="bg2"/>
                </a:solidFill>
              </a:endParaRPr>
            </a:p>
          </p:txBody>
        </p:sp>
        <p:sp>
          <p:nvSpPr>
            <p:cNvPr id="56333" name="Rectangle 13">
              <a:extLst>
                <a:ext uri="{FF2B5EF4-FFF2-40B4-BE49-F238E27FC236}">
                  <a16:creationId xmlns:a16="http://schemas.microsoft.com/office/drawing/2014/main" id="{8556A5BC-EDA6-4D9F-9FFB-8D40B6A3ADEB}"/>
                </a:ext>
              </a:extLst>
            </p:cNvPr>
            <p:cNvSpPr>
              <a:spLocks noChangeArrowheads="1"/>
            </p:cNvSpPr>
            <p:nvPr/>
          </p:nvSpPr>
          <p:spPr bwMode="auto">
            <a:xfrm>
              <a:off x="3969" y="2387"/>
              <a:ext cx="136" cy="136"/>
            </a:xfrm>
            <a:prstGeom prst="rect">
              <a:avLst/>
            </a:prstGeom>
            <a:ln>
              <a:solidFill>
                <a:srgbClr val="000000"/>
              </a:solidFill>
              <a:headEnd/>
              <a:tailEnd/>
            </a:ln>
          </p:spPr>
          <p:style>
            <a:lnRef idx="0">
              <a:schemeClr val="accent4"/>
            </a:lnRef>
            <a:fillRef idx="3">
              <a:schemeClr val="accent4"/>
            </a:fillRef>
            <a:effectRef idx="3">
              <a:schemeClr val="accent4"/>
            </a:effectRef>
            <a:fontRef idx="minor">
              <a:schemeClr val="lt1"/>
            </a:fontRef>
          </p:style>
          <p:txBody>
            <a:bodyPr wrap="none" anchor="ctr"/>
            <a:lstStyle/>
            <a:p>
              <a:pPr eaLnBrk="1" hangingPunct="1">
                <a:defRPr/>
              </a:pPr>
              <a:endParaRPr lang="zh-CN" altLang="en-US"/>
            </a:p>
          </p:txBody>
        </p:sp>
        <p:sp>
          <p:nvSpPr>
            <p:cNvPr id="56334" name="Rectangle 14">
              <a:extLst>
                <a:ext uri="{FF2B5EF4-FFF2-40B4-BE49-F238E27FC236}">
                  <a16:creationId xmlns:a16="http://schemas.microsoft.com/office/drawing/2014/main" id="{99D879D8-05AF-4067-B54F-E4E211B5FB44}"/>
                </a:ext>
              </a:extLst>
            </p:cNvPr>
            <p:cNvSpPr>
              <a:spLocks noChangeArrowheads="1"/>
            </p:cNvSpPr>
            <p:nvPr/>
          </p:nvSpPr>
          <p:spPr bwMode="auto">
            <a:xfrm>
              <a:off x="4105" y="2387"/>
              <a:ext cx="136" cy="136"/>
            </a:xfrm>
            <a:prstGeom prst="rect">
              <a:avLst/>
            </a:prstGeom>
            <a:ln>
              <a:solidFill>
                <a:srgbClr val="000000"/>
              </a:solidFill>
              <a:headEnd/>
              <a:tailEnd/>
            </a:ln>
          </p:spPr>
          <p:style>
            <a:lnRef idx="0">
              <a:schemeClr val="accent4"/>
            </a:lnRef>
            <a:fillRef idx="3">
              <a:schemeClr val="accent4"/>
            </a:fillRef>
            <a:effectRef idx="3">
              <a:schemeClr val="accent4"/>
            </a:effectRef>
            <a:fontRef idx="minor">
              <a:schemeClr val="lt1"/>
            </a:fontRef>
          </p:style>
          <p:txBody>
            <a:bodyPr wrap="none" anchor="ctr"/>
            <a:lstStyle/>
            <a:p>
              <a:pPr eaLnBrk="1" hangingPunct="1">
                <a:defRPr/>
              </a:pPr>
              <a:endParaRPr lang="zh-CN" altLang="en-US"/>
            </a:p>
          </p:txBody>
        </p:sp>
        <p:sp>
          <p:nvSpPr>
            <p:cNvPr id="180279" name="Text Box 15">
              <a:extLst>
                <a:ext uri="{FF2B5EF4-FFF2-40B4-BE49-F238E27FC236}">
                  <a16:creationId xmlns:a16="http://schemas.microsoft.com/office/drawing/2014/main" id="{677D43B9-B93F-477E-A3DD-0CE000E3ED7B}"/>
                </a:ext>
              </a:extLst>
            </p:cNvPr>
            <p:cNvSpPr txBox="1">
              <a:spLocks noChangeArrowheads="1"/>
            </p:cNvSpPr>
            <p:nvPr/>
          </p:nvSpPr>
          <p:spPr bwMode="auto">
            <a:xfrm>
              <a:off x="2064" y="2341"/>
              <a:ext cx="232"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lang="en-US" altLang="zh-CN" sz="1800">
                  <a:solidFill>
                    <a:schemeClr val="tx1"/>
                  </a:solidFill>
                  <a:latin typeface="Times New Roman" panose="02020603050405020304" pitchFamily="18" charset="0"/>
                  <a:cs typeface="Times New Roman" panose="02020603050405020304" pitchFamily="18" charset="0"/>
                </a:rPr>
                <a:t>5'</a:t>
              </a:r>
            </a:p>
          </p:txBody>
        </p:sp>
        <p:sp>
          <p:nvSpPr>
            <p:cNvPr id="180280" name="Text Box 16">
              <a:extLst>
                <a:ext uri="{FF2B5EF4-FFF2-40B4-BE49-F238E27FC236}">
                  <a16:creationId xmlns:a16="http://schemas.microsoft.com/office/drawing/2014/main" id="{94CD74F3-60E4-44AC-8035-859E8A26E3E4}"/>
                </a:ext>
              </a:extLst>
            </p:cNvPr>
            <p:cNvSpPr txBox="1">
              <a:spLocks noChangeArrowheads="1"/>
            </p:cNvSpPr>
            <p:nvPr/>
          </p:nvSpPr>
          <p:spPr bwMode="auto">
            <a:xfrm>
              <a:off x="5239" y="2341"/>
              <a:ext cx="232"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lang="en-US" altLang="zh-CN" sz="1800">
                  <a:solidFill>
                    <a:schemeClr val="tx1"/>
                  </a:solidFill>
                  <a:latin typeface="Times New Roman" panose="02020603050405020304" pitchFamily="18" charset="0"/>
                  <a:cs typeface="Times New Roman" panose="02020603050405020304" pitchFamily="18" charset="0"/>
                </a:rPr>
                <a:t>3'</a:t>
              </a:r>
            </a:p>
          </p:txBody>
        </p:sp>
      </p:grpSp>
      <p:pic>
        <p:nvPicPr>
          <p:cNvPr id="56337" name="Picture 17" descr="起始tRNA">
            <a:extLst>
              <a:ext uri="{FF2B5EF4-FFF2-40B4-BE49-F238E27FC236}">
                <a16:creationId xmlns:a16="http://schemas.microsoft.com/office/drawing/2014/main" id="{817C610F-4DF9-4FD5-AC66-38B3DDBD732C}"/>
              </a:ext>
            </a:extLst>
          </p:cNvPr>
          <p:cNvPicPr>
            <a:picLocks noChangeAspect="1" noChangeArrowheads="1"/>
          </p:cNvPicPr>
          <p:nvPr/>
        </p:nvPicPr>
        <p:blipFill>
          <a:blip r:embed="rId5">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4184650" y="2386013"/>
            <a:ext cx="900113"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18">
            <a:extLst>
              <a:ext uri="{FF2B5EF4-FFF2-40B4-BE49-F238E27FC236}">
                <a16:creationId xmlns:a16="http://schemas.microsoft.com/office/drawing/2014/main" id="{20E02C8C-BDFE-415A-B26E-F5C7C05B9FF0}"/>
              </a:ext>
            </a:extLst>
          </p:cNvPr>
          <p:cNvGrpSpPr>
            <a:grpSpLocks/>
          </p:cNvGrpSpPr>
          <p:nvPr/>
        </p:nvGrpSpPr>
        <p:grpSpPr bwMode="auto">
          <a:xfrm>
            <a:off x="4211638" y="3706813"/>
            <a:ext cx="579437" cy="82550"/>
            <a:chOff x="2947" y="2788"/>
            <a:chExt cx="365" cy="52"/>
          </a:xfrm>
        </p:grpSpPr>
        <p:sp>
          <p:nvSpPr>
            <p:cNvPr id="180251" name="Line 19">
              <a:extLst>
                <a:ext uri="{FF2B5EF4-FFF2-40B4-BE49-F238E27FC236}">
                  <a16:creationId xmlns:a16="http://schemas.microsoft.com/office/drawing/2014/main" id="{57A754FF-6CED-45C7-950D-0FA9A5F44009}"/>
                </a:ext>
              </a:extLst>
            </p:cNvPr>
            <p:cNvSpPr>
              <a:spLocks noChangeShapeType="1"/>
            </p:cNvSpPr>
            <p:nvPr/>
          </p:nvSpPr>
          <p:spPr bwMode="auto">
            <a:xfrm>
              <a:off x="2947" y="2795"/>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0252" name="Line 20">
              <a:extLst>
                <a:ext uri="{FF2B5EF4-FFF2-40B4-BE49-F238E27FC236}">
                  <a16:creationId xmlns:a16="http://schemas.microsoft.com/office/drawing/2014/main" id="{145EFB4F-F4B9-4520-A762-9E71FA5009CB}"/>
                </a:ext>
              </a:extLst>
            </p:cNvPr>
            <p:cNvSpPr>
              <a:spLocks noChangeShapeType="1"/>
            </p:cNvSpPr>
            <p:nvPr/>
          </p:nvSpPr>
          <p:spPr bwMode="auto">
            <a:xfrm>
              <a:off x="2947" y="2840"/>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0253" name="Line 21">
              <a:extLst>
                <a:ext uri="{FF2B5EF4-FFF2-40B4-BE49-F238E27FC236}">
                  <a16:creationId xmlns:a16="http://schemas.microsoft.com/office/drawing/2014/main" id="{BD773243-38F9-4E4F-AB96-1BE417BD8470}"/>
                </a:ext>
              </a:extLst>
            </p:cNvPr>
            <p:cNvSpPr>
              <a:spLocks noChangeShapeType="1"/>
            </p:cNvSpPr>
            <p:nvPr/>
          </p:nvSpPr>
          <p:spPr bwMode="auto">
            <a:xfrm>
              <a:off x="3085" y="2795"/>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0254" name="Line 22">
              <a:extLst>
                <a:ext uri="{FF2B5EF4-FFF2-40B4-BE49-F238E27FC236}">
                  <a16:creationId xmlns:a16="http://schemas.microsoft.com/office/drawing/2014/main" id="{CE790375-84D6-4BB8-A83A-6D146E50E342}"/>
                </a:ext>
              </a:extLst>
            </p:cNvPr>
            <p:cNvSpPr>
              <a:spLocks noChangeShapeType="1"/>
            </p:cNvSpPr>
            <p:nvPr/>
          </p:nvSpPr>
          <p:spPr bwMode="auto">
            <a:xfrm>
              <a:off x="3085" y="2840"/>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0255" name="Line 23">
              <a:extLst>
                <a:ext uri="{FF2B5EF4-FFF2-40B4-BE49-F238E27FC236}">
                  <a16:creationId xmlns:a16="http://schemas.microsoft.com/office/drawing/2014/main" id="{ADC00868-D8DA-43A9-8CB2-9588ECF96A89}"/>
                </a:ext>
              </a:extLst>
            </p:cNvPr>
            <p:cNvSpPr>
              <a:spLocks noChangeShapeType="1"/>
            </p:cNvSpPr>
            <p:nvPr/>
          </p:nvSpPr>
          <p:spPr bwMode="auto">
            <a:xfrm>
              <a:off x="3221" y="2788"/>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0256" name="Line 24">
              <a:extLst>
                <a:ext uri="{FF2B5EF4-FFF2-40B4-BE49-F238E27FC236}">
                  <a16:creationId xmlns:a16="http://schemas.microsoft.com/office/drawing/2014/main" id="{7975EA2D-3C20-40EB-B4F2-E1601347FC97}"/>
                </a:ext>
              </a:extLst>
            </p:cNvPr>
            <p:cNvSpPr>
              <a:spLocks noChangeShapeType="1"/>
            </p:cNvSpPr>
            <p:nvPr/>
          </p:nvSpPr>
          <p:spPr bwMode="auto">
            <a:xfrm>
              <a:off x="3221" y="2815"/>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0257" name="Line 25">
              <a:extLst>
                <a:ext uri="{FF2B5EF4-FFF2-40B4-BE49-F238E27FC236}">
                  <a16:creationId xmlns:a16="http://schemas.microsoft.com/office/drawing/2014/main" id="{48B85E40-29ED-469E-9F93-3AC2597B8BD7}"/>
                </a:ext>
              </a:extLst>
            </p:cNvPr>
            <p:cNvSpPr>
              <a:spLocks noChangeShapeType="1"/>
            </p:cNvSpPr>
            <p:nvPr/>
          </p:nvSpPr>
          <p:spPr bwMode="auto">
            <a:xfrm>
              <a:off x="3221" y="2840"/>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4" name="Group 26">
            <a:extLst>
              <a:ext uri="{FF2B5EF4-FFF2-40B4-BE49-F238E27FC236}">
                <a16:creationId xmlns:a16="http://schemas.microsoft.com/office/drawing/2014/main" id="{79708EC4-C058-4BED-B255-396FE64AD6CC}"/>
              </a:ext>
            </a:extLst>
          </p:cNvPr>
          <p:cNvGrpSpPr>
            <a:grpSpLocks/>
          </p:cNvGrpSpPr>
          <p:nvPr/>
        </p:nvGrpSpPr>
        <p:grpSpPr bwMode="auto">
          <a:xfrm>
            <a:off x="4641850" y="2857500"/>
            <a:ext cx="1133475" cy="504825"/>
            <a:chOff x="3606" y="1797"/>
            <a:chExt cx="730" cy="317"/>
          </a:xfrm>
        </p:grpSpPr>
        <p:sp>
          <p:nvSpPr>
            <p:cNvPr id="156694" name="Oval 27">
              <a:extLst>
                <a:ext uri="{FF2B5EF4-FFF2-40B4-BE49-F238E27FC236}">
                  <a16:creationId xmlns:a16="http://schemas.microsoft.com/office/drawing/2014/main" id="{87149439-23DC-413E-8913-678BC497B9D3}"/>
                </a:ext>
              </a:extLst>
            </p:cNvPr>
            <p:cNvSpPr>
              <a:spLocks noChangeArrowheads="1"/>
            </p:cNvSpPr>
            <p:nvPr/>
          </p:nvSpPr>
          <p:spPr bwMode="auto">
            <a:xfrm>
              <a:off x="3606" y="1797"/>
              <a:ext cx="317" cy="317"/>
            </a:xfrm>
            <a:prstGeom prst="ellipse">
              <a:avLst/>
            </a:prstGeom>
            <a:solidFill>
              <a:srgbClr val="FFFF00"/>
            </a:solidFill>
            <a:ln>
              <a:headEnd/>
              <a:tailEnd/>
            </a:ln>
          </p:spPr>
          <p:style>
            <a:lnRef idx="0">
              <a:schemeClr val="accent6"/>
            </a:lnRef>
            <a:fillRef idx="3">
              <a:schemeClr val="accent6"/>
            </a:fillRef>
            <a:effectRef idx="3">
              <a:schemeClr val="accent6"/>
            </a:effectRef>
            <a:fontRef idx="minor">
              <a:schemeClr val="lt1"/>
            </a:fontRef>
          </p:style>
          <p:txBody>
            <a:bodyPr wrap="none" anchor="ctr"/>
            <a:lstStyle/>
            <a:p>
              <a:pPr algn="ctr" eaLnBrk="1" hangingPunct="1">
                <a:defRPr/>
              </a:pPr>
              <a:r>
                <a:rPr lang="en-US" altLang="zh-CN" b="1" dirty="0">
                  <a:solidFill>
                    <a:schemeClr val="tx1"/>
                  </a:solidFill>
                  <a:latin typeface="Times New Roman" pitchFamily="18" charset="0"/>
                </a:rPr>
                <a:t>IF-2</a:t>
              </a:r>
            </a:p>
          </p:txBody>
        </p:sp>
        <p:sp>
          <p:nvSpPr>
            <p:cNvPr id="156695" name="Line 28">
              <a:extLst>
                <a:ext uri="{FF2B5EF4-FFF2-40B4-BE49-F238E27FC236}">
                  <a16:creationId xmlns:a16="http://schemas.microsoft.com/office/drawing/2014/main" id="{295ACFE2-5BAF-42CA-8CC3-9026A251BB02}"/>
                </a:ext>
              </a:extLst>
            </p:cNvPr>
            <p:cNvSpPr>
              <a:spLocks noChangeShapeType="1"/>
            </p:cNvSpPr>
            <p:nvPr/>
          </p:nvSpPr>
          <p:spPr bwMode="auto">
            <a:xfrm>
              <a:off x="3923" y="1933"/>
              <a:ext cx="46" cy="0"/>
            </a:xfrm>
            <a:prstGeom prst="line">
              <a:avLst/>
            </a:prstGeom>
            <a:ln>
              <a:headEnd/>
              <a:tailEnd/>
            </a:ln>
          </p:spPr>
          <p:style>
            <a:lnRef idx="2">
              <a:schemeClr val="dk1"/>
            </a:lnRef>
            <a:fillRef idx="0">
              <a:schemeClr val="dk1"/>
            </a:fillRef>
            <a:effectRef idx="1">
              <a:schemeClr val="dk1"/>
            </a:effectRef>
            <a:fontRef idx="minor">
              <a:schemeClr val="tx1"/>
            </a:fontRef>
          </p:style>
          <p:txBody>
            <a:bodyPr/>
            <a:lstStyle/>
            <a:p>
              <a:pPr eaLnBrk="1" hangingPunct="1">
                <a:defRPr/>
              </a:pPr>
              <a:endParaRPr lang="zh-CN" altLang="en-US"/>
            </a:p>
          </p:txBody>
        </p:sp>
        <p:sp>
          <p:nvSpPr>
            <p:cNvPr id="180250" name="Text Box 29">
              <a:extLst>
                <a:ext uri="{FF2B5EF4-FFF2-40B4-BE49-F238E27FC236}">
                  <a16:creationId xmlns:a16="http://schemas.microsoft.com/office/drawing/2014/main" id="{BD63B570-1620-40D3-87E6-A02DBC12E070}"/>
                </a:ext>
              </a:extLst>
            </p:cNvPr>
            <p:cNvSpPr txBox="1">
              <a:spLocks noChangeArrowheads="1"/>
            </p:cNvSpPr>
            <p:nvPr/>
          </p:nvSpPr>
          <p:spPr bwMode="auto">
            <a:xfrm>
              <a:off x="3923" y="1842"/>
              <a:ext cx="413"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lang="en-US" altLang="zh-CN" sz="1600">
                  <a:solidFill>
                    <a:schemeClr val="tx1"/>
                  </a:solidFill>
                  <a:latin typeface="Verdana" panose="020B0604030504040204" pitchFamily="34" charset="0"/>
                </a:rPr>
                <a:t>GTP</a:t>
              </a:r>
            </a:p>
          </p:txBody>
        </p:sp>
      </p:grpSp>
      <p:sp>
        <p:nvSpPr>
          <p:cNvPr id="56350" name="Oval 30">
            <a:extLst>
              <a:ext uri="{FF2B5EF4-FFF2-40B4-BE49-F238E27FC236}">
                <a16:creationId xmlns:a16="http://schemas.microsoft.com/office/drawing/2014/main" id="{EB97A8FC-1F4B-4295-8584-F5D0E45FD523}"/>
              </a:ext>
            </a:extLst>
          </p:cNvPr>
          <p:cNvSpPr>
            <a:spLocks noChangeArrowheads="1"/>
          </p:cNvSpPr>
          <p:nvPr/>
        </p:nvSpPr>
        <p:spPr bwMode="auto">
          <a:xfrm>
            <a:off x="4644008" y="2852936"/>
            <a:ext cx="492125" cy="504825"/>
          </a:xfrm>
          <a:prstGeom prst="ellipse">
            <a:avLst/>
          </a:prstGeom>
          <a:solidFill>
            <a:srgbClr val="FFFF00"/>
          </a:solidFill>
          <a:ln>
            <a:headEnd/>
            <a:tailEnd/>
          </a:ln>
        </p:spPr>
        <p:style>
          <a:lnRef idx="0">
            <a:schemeClr val="accent4"/>
          </a:lnRef>
          <a:fillRef idx="3">
            <a:schemeClr val="accent4"/>
          </a:fillRef>
          <a:effectRef idx="3">
            <a:schemeClr val="accent4"/>
          </a:effectRef>
          <a:fontRef idx="minor">
            <a:schemeClr val="lt1"/>
          </a:fontRef>
        </p:style>
        <p:txBody>
          <a:bodyPr wrap="none" anchor="ctr"/>
          <a:lstStyle/>
          <a:p>
            <a:pPr algn="ctr" eaLnBrk="1" hangingPunct="1">
              <a:defRPr/>
            </a:pPr>
            <a:r>
              <a:rPr lang="en-US" altLang="zh-CN" b="1" dirty="0">
                <a:solidFill>
                  <a:schemeClr val="tx1"/>
                </a:solidFill>
                <a:latin typeface="Times New Roman" pitchFamily="18" charset="0"/>
              </a:rPr>
              <a:t>IF-2</a:t>
            </a:r>
          </a:p>
        </p:txBody>
      </p:sp>
      <p:sp>
        <p:nvSpPr>
          <p:cNvPr id="56351" name="Text Box 31">
            <a:extLst>
              <a:ext uri="{FF2B5EF4-FFF2-40B4-BE49-F238E27FC236}">
                <a16:creationId xmlns:a16="http://schemas.microsoft.com/office/drawing/2014/main" id="{A235D462-D008-4654-8D21-7BEE4B7C4428}"/>
              </a:ext>
            </a:extLst>
          </p:cNvPr>
          <p:cNvSpPr txBox="1">
            <a:spLocks noChangeArrowheads="1"/>
          </p:cNvSpPr>
          <p:nvPr/>
        </p:nvSpPr>
        <p:spPr bwMode="auto">
          <a:xfrm>
            <a:off x="5027613" y="2889250"/>
            <a:ext cx="7397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lang="en-US" altLang="zh-CN" sz="1600">
                <a:solidFill>
                  <a:schemeClr val="tx1"/>
                </a:solidFill>
                <a:latin typeface="Verdana" panose="020B0604030504040204" pitchFamily="34" charset="0"/>
              </a:rPr>
              <a:t>-GTP</a:t>
            </a:r>
          </a:p>
        </p:txBody>
      </p:sp>
      <p:sp>
        <p:nvSpPr>
          <p:cNvPr id="56352" name="Text Box 32">
            <a:extLst>
              <a:ext uri="{FF2B5EF4-FFF2-40B4-BE49-F238E27FC236}">
                <a16:creationId xmlns:a16="http://schemas.microsoft.com/office/drawing/2014/main" id="{1B5184DD-B105-48AA-A861-1D8CE358982B}"/>
              </a:ext>
            </a:extLst>
          </p:cNvPr>
          <p:cNvSpPr txBox="1">
            <a:spLocks noChangeArrowheads="1"/>
          </p:cNvSpPr>
          <p:nvPr/>
        </p:nvSpPr>
        <p:spPr bwMode="auto">
          <a:xfrm>
            <a:off x="5003800" y="3068638"/>
            <a:ext cx="67151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lang="en-US" altLang="zh-CN" sz="1600">
                <a:solidFill>
                  <a:schemeClr val="tx1"/>
                </a:solidFill>
                <a:latin typeface="Verdana" panose="020B0604030504040204" pitchFamily="34" charset="0"/>
              </a:rPr>
              <a:t>GDP</a:t>
            </a:r>
          </a:p>
        </p:txBody>
      </p:sp>
      <p:sp>
        <p:nvSpPr>
          <p:cNvPr id="56353" name="Text Box 33">
            <a:extLst>
              <a:ext uri="{FF2B5EF4-FFF2-40B4-BE49-F238E27FC236}">
                <a16:creationId xmlns:a16="http://schemas.microsoft.com/office/drawing/2014/main" id="{6F87B4FC-2473-4D2D-B7FC-932334D1750C}"/>
              </a:ext>
            </a:extLst>
          </p:cNvPr>
          <p:cNvSpPr txBox="1">
            <a:spLocks noChangeArrowheads="1"/>
          </p:cNvSpPr>
          <p:nvPr/>
        </p:nvSpPr>
        <p:spPr bwMode="auto">
          <a:xfrm>
            <a:off x="5364163" y="2852738"/>
            <a:ext cx="4064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lang="en-US" altLang="zh-CN" sz="1600">
                <a:solidFill>
                  <a:schemeClr val="tx1"/>
                </a:solidFill>
                <a:latin typeface="Verdana" panose="020B0604030504040204" pitchFamily="34" charset="0"/>
              </a:rPr>
              <a:t>Pi</a:t>
            </a:r>
          </a:p>
        </p:txBody>
      </p:sp>
      <p:sp>
        <p:nvSpPr>
          <p:cNvPr id="180245" name="Rectangle 34">
            <a:extLst>
              <a:ext uri="{FF2B5EF4-FFF2-40B4-BE49-F238E27FC236}">
                <a16:creationId xmlns:a16="http://schemas.microsoft.com/office/drawing/2014/main" id="{0324FF6C-F926-40C7-A5F6-81F29F30F317}"/>
              </a:ext>
            </a:extLst>
          </p:cNvPr>
          <p:cNvSpPr>
            <a:spLocks noChangeArrowheads="1"/>
          </p:cNvSpPr>
          <p:nvPr/>
        </p:nvSpPr>
        <p:spPr bwMode="auto">
          <a:xfrm>
            <a:off x="612515" y="735004"/>
            <a:ext cx="4103687" cy="58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92075" tIns="46038" rIns="92075" bIns="46038">
            <a:spAutoFit/>
          </a:bodyPr>
          <a:lstStyle/>
          <a:p>
            <a:pPr eaLnBrk="1" hangingPunct="1"/>
            <a:r>
              <a:rPr kumimoji="1" lang="zh-CN" altLang="en-US" sz="3200" b="1" dirty="0">
                <a:solidFill>
                  <a:srgbClr val="660066"/>
                </a:solidFill>
                <a:latin typeface="Times New Roman" panose="02020603050405020304" pitchFamily="18" charset="0"/>
                <a:ea typeface="微软雅黑" panose="020B0503020204020204" pitchFamily="34" charset="-122"/>
                <a:cs typeface="Times New Roman" panose="02020603050405020304" pitchFamily="18" charset="0"/>
              </a:rPr>
              <a:t>起始复合物形成过程</a:t>
            </a:r>
          </a:p>
        </p:txBody>
      </p:sp>
      <p:sp>
        <p:nvSpPr>
          <p:cNvPr id="5" name="灯片编号占位符 4">
            <a:extLst>
              <a:ext uri="{FF2B5EF4-FFF2-40B4-BE49-F238E27FC236}">
                <a16:creationId xmlns:a16="http://schemas.microsoft.com/office/drawing/2014/main" id="{B18210A9-3610-439D-B791-7C334AA44CCE}"/>
              </a:ext>
            </a:extLst>
          </p:cNvPr>
          <p:cNvSpPr>
            <a:spLocks noGrp="1"/>
          </p:cNvSpPr>
          <p:nvPr>
            <p:ph type="sldNum" sz="quarter" idx="4"/>
          </p:nvPr>
        </p:nvSpPr>
        <p:spPr/>
        <p:txBody>
          <a:bodyPr/>
          <a:lstStyle/>
          <a:p>
            <a:pPr>
              <a:defRPr/>
            </a:pPr>
            <a:fld id="{47650FDF-55A6-48C1-B389-FC790182308D}" type="slidenum">
              <a:rPr lang="zh-CN" altLang="en-US" smtClean="0"/>
              <a:pPr>
                <a:defRPr/>
              </a:pPr>
              <a:t>54</a:t>
            </a:fld>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2" fill="hold" nodeType="clickEffect">
                                  <p:stCondLst>
                                    <p:cond delay="0"/>
                                  </p:stCondLst>
                                  <p:childTnLst>
                                    <p:set>
                                      <p:cBhvr>
                                        <p:cTn id="6" dur="1" fill="hold">
                                          <p:stCondLst>
                                            <p:cond delay="0"/>
                                          </p:stCondLst>
                                        </p:cTn>
                                        <p:tgtEl>
                                          <p:spTgt spid="56325"/>
                                        </p:tgtEl>
                                        <p:attrNameLst>
                                          <p:attrName>style.visibility</p:attrName>
                                        </p:attrNameLst>
                                      </p:cBhvr>
                                      <p:to>
                                        <p:strVal val="visible"/>
                                      </p:to>
                                    </p:set>
                                    <p:anim calcmode="lin" valueType="num">
                                      <p:cBhvr additive="base">
                                        <p:cTn id="7" dur="500" fill="hold"/>
                                        <p:tgtEl>
                                          <p:spTgt spid="56325"/>
                                        </p:tgtEl>
                                        <p:attrNameLst>
                                          <p:attrName>ppt_x</p:attrName>
                                        </p:attrNameLst>
                                      </p:cBhvr>
                                      <p:tavLst>
                                        <p:tav tm="0">
                                          <p:val>
                                            <p:strVal val="0-#ppt_w/2"/>
                                          </p:val>
                                        </p:tav>
                                        <p:tav tm="100000">
                                          <p:val>
                                            <p:strVal val="#ppt_x"/>
                                          </p:val>
                                        </p:tav>
                                      </p:tavLst>
                                    </p:anim>
                                    <p:anim calcmode="lin" valueType="num">
                                      <p:cBhvr additive="base">
                                        <p:cTn id="8" dur="500" fill="hold"/>
                                        <p:tgtEl>
                                          <p:spTgt spid="5632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6326"/>
                                        </p:tgtEl>
                                        <p:attrNameLst>
                                          <p:attrName>style.visibility</p:attrName>
                                        </p:attrNameLst>
                                      </p:cBhvr>
                                      <p:to>
                                        <p:strVal val="visible"/>
                                      </p:to>
                                    </p:set>
                                    <p:anim calcmode="lin" valueType="num">
                                      <p:cBhvr additive="base">
                                        <p:cTn id="11" dur="500" fill="hold"/>
                                        <p:tgtEl>
                                          <p:spTgt spid="56326"/>
                                        </p:tgtEl>
                                        <p:attrNameLst>
                                          <p:attrName>ppt_x</p:attrName>
                                        </p:attrNameLst>
                                      </p:cBhvr>
                                      <p:tavLst>
                                        <p:tav tm="0">
                                          <p:val>
                                            <p:strVal val="#ppt_x"/>
                                          </p:val>
                                        </p:tav>
                                        <p:tav tm="100000">
                                          <p:val>
                                            <p:strVal val="#ppt_x"/>
                                          </p:val>
                                        </p:tav>
                                      </p:tavLst>
                                    </p:anim>
                                    <p:anim calcmode="lin" valueType="num">
                                      <p:cBhvr additive="base">
                                        <p:cTn id="12" dur="500" fill="hold"/>
                                        <p:tgtEl>
                                          <p:spTgt spid="56326"/>
                                        </p:tgtEl>
                                        <p:attrNameLst>
                                          <p:attrName>ppt_y</p:attrName>
                                        </p:attrNameLst>
                                      </p:cBhvr>
                                      <p:tavLst>
                                        <p:tav tm="0">
                                          <p:val>
                                            <p:strVal val="1+#ppt_h/2"/>
                                          </p:val>
                                        </p:tav>
                                        <p:tav tm="100000">
                                          <p:val>
                                            <p:strVal val="#ppt_y"/>
                                          </p:val>
                                        </p:tav>
                                      </p:tavLst>
                                    </p:anim>
                                  </p:childTnLst>
                                </p:cTn>
                              </p:par>
                            </p:childTnLst>
                          </p:cTn>
                        </p:par>
                        <p:par>
                          <p:cTn id="13" fill="hold" nodeType="withGroup">
                            <p:stCondLst>
                              <p:cond delay="500"/>
                            </p:stCondLst>
                            <p:childTnLst>
                              <p:par>
                                <p:cTn id="14" presetID="1" presetClass="exit" presetSubtype="0" fill="hold" nodeType="afterEffect">
                                  <p:stCondLst>
                                    <p:cond delay="0"/>
                                  </p:stCondLst>
                                  <p:childTnLst>
                                    <p:set>
                                      <p:cBhvr>
                                        <p:cTn id="15" dur="1" fill="hold">
                                          <p:stCondLst>
                                            <p:cond delay="0"/>
                                          </p:stCondLst>
                                        </p:cTn>
                                        <p:tgtEl>
                                          <p:spTgt spid="56322"/>
                                        </p:tgtEl>
                                        <p:attrNameLst>
                                          <p:attrName>style.visibility</p:attrName>
                                        </p:attrNameLst>
                                      </p:cBhvr>
                                      <p:to>
                                        <p:strVal val="hidden"/>
                                      </p:to>
                                    </p:set>
                                  </p:childTnLst>
                                </p:cTn>
                              </p:par>
                              <p:par>
                                <p:cTn id="16" presetID="1" presetClass="exit" presetSubtype="0" fill="hold" nodeType="withEffect">
                                  <p:stCondLst>
                                    <p:cond delay="0"/>
                                  </p:stCondLst>
                                  <p:childTnLst>
                                    <p:set>
                                      <p:cBhvr>
                                        <p:cTn id="17" dur="1" fill="hold">
                                          <p:stCondLst>
                                            <p:cond delay="0"/>
                                          </p:stCondLst>
                                        </p:cTn>
                                        <p:tgtEl>
                                          <p:spTgt spid="56322"/>
                                        </p:tgtEl>
                                        <p:attrNameLst>
                                          <p:attrName>style.visibility</p:attrName>
                                        </p:attrNameLst>
                                      </p:cBhvr>
                                      <p:to>
                                        <p:strVal val="hidden"/>
                                      </p:to>
                                    </p:set>
                                  </p:childTnLst>
                                </p:cTn>
                              </p:par>
                              <p:par>
                                <p:cTn id="18" presetID="1" presetClass="entr" presetSubtype="0" fill="hold" nodeType="withEffect">
                                  <p:stCondLst>
                                    <p:cond delay="0"/>
                                  </p:stCondLst>
                                  <p:childTnLst>
                                    <p:set>
                                      <p:cBhvr>
                                        <p:cTn id="19" dur="1" fill="hold">
                                          <p:stCondLst>
                                            <p:cond delay="0"/>
                                          </p:stCondLst>
                                        </p:cTn>
                                        <p:tgtEl>
                                          <p:spTgt spid="56324"/>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56323"/>
                                        </p:tgtEl>
                                        <p:attrNameLst>
                                          <p:attrName>style.visibility</p:attrName>
                                        </p:attrNameLst>
                                      </p:cBhvr>
                                      <p:to>
                                        <p:strVal val="visible"/>
                                      </p:to>
                                    </p:set>
                                  </p:childTnLst>
                                </p:cTn>
                              </p:par>
                            </p:childTnLst>
                          </p:cTn>
                        </p:par>
                        <p:par>
                          <p:cTn id="22" fill="hold" nodeType="afterGroup">
                            <p:stCondLst>
                              <p:cond delay="500"/>
                            </p:stCondLst>
                            <p:childTnLst>
                              <p:par>
                                <p:cTn id="23" presetID="2" presetClass="exit" presetSubtype="1" fill="hold" nodeType="afterEffect">
                                  <p:stCondLst>
                                    <p:cond delay="0"/>
                                  </p:stCondLst>
                                  <p:childTnLst>
                                    <p:anim calcmode="lin" valueType="num">
                                      <p:cBhvr additive="base">
                                        <p:cTn id="24" dur="2000"/>
                                        <p:tgtEl>
                                          <p:spTgt spid="56324"/>
                                        </p:tgtEl>
                                        <p:attrNameLst>
                                          <p:attrName>ppt_x</p:attrName>
                                        </p:attrNameLst>
                                      </p:cBhvr>
                                      <p:tavLst>
                                        <p:tav tm="0">
                                          <p:val>
                                            <p:strVal val="ppt_x"/>
                                          </p:val>
                                        </p:tav>
                                        <p:tav tm="100000">
                                          <p:val>
                                            <p:strVal val="ppt_x"/>
                                          </p:val>
                                        </p:tav>
                                      </p:tavLst>
                                    </p:anim>
                                    <p:anim calcmode="lin" valueType="num">
                                      <p:cBhvr additive="base">
                                        <p:cTn id="25" dur="2000"/>
                                        <p:tgtEl>
                                          <p:spTgt spid="56324"/>
                                        </p:tgtEl>
                                        <p:attrNameLst>
                                          <p:attrName>ppt_y</p:attrName>
                                        </p:attrNameLst>
                                      </p:cBhvr>
                                      <p:tavLst>
                                        <p:tav tm="0">
                                          <p:val>
                                            <p:strVal val="ppt_y"/>
                                          </p:val>
                                        </p:tav>
                                        <p:tav tm="100000">
                                          <p:val>
                                            <p:strVal val="0-ppt_h/2"/>
                                          </p:val>
                                        </p:tav>
                                      </p:tavLst>
                                    </p:anim>
                                    <p:set>
                                      <p:cBhvr>
                                        <p:cTn id="26" dur="1" fill="hold">
                                          <p:stCondLst>
                                            <p:cond delay="1999"/>
                                          </p:stCondLst>
                                        </p:cTn>
                                        <p:tgtEl>
                                          <p:spTgt spid="56324"/>
                                        </p:tgtEl>
                                        <p:attrNameLst>
                                          <p:attrName>style.visibility</p:attrName>
                                        </p:attrNameLst>
                                      </p:cBhvr>
                                      <p:to>
                                        <p:strVal val="hidden"/>
                                      </p:to>
                                    </p:set>
                                  </p:childTnLst>
                                </p:cTn>
                              </p:par>
                            </p:childTnLst>
                          </p:cTn>
                        </p:par>
                        <p:par>
                          <p:cTn id="27" fill="hold" nodeType="withGroup">
                            <p:stCondLst>
                              <p:cond delay="2500"/>
                            </p:stCondLst>
                            <p:childTnLst>
                              <p:par>
                                <p:cTn id="28" presetID="2" presetClass="entr" presetSubtype="3" fill="hold" nodeType="afterEffect">
                                  <p:stCondLst>
                                    <p:cond delay="0"/>
                                  </p:stCondLst>
                                  <p:childTnLst>
                                    <p:set>
                                      <p:cBhvr>
                                        <p:cTn id="29" dur="1" fill="hold">
                                          <p:stCondLst>
                                            <p:cond delay="0"/>
                                          </p:stCondLst>
                                        </p:cTn>
                                        <p:tgtEl>
                                          <p:spTgt spid="2"/>
                                        </p:tgtEl>
                                        <p:attrNameLst>
                                          <p:attrName>style.visibility</p:attrName>
                                        </p:attrNameLst>
                                      </p:cBhvr>
                                      <p:to>
                                        <p:strVal val="visible"/>
                                      </p:to>
                                    </p:set>
                                    <p:anim calcmode="lin" valueType="num">
                                      <p:cBhvr additive="base">
                                        <p:cTn id="30" dur="3000" fill="hold"/>
                                        <p:tgtEl>
                                          <p:spTgt spid="2"/>
                                        </p:tgtEl>
                                        <p:attrNameLst>
                                          <p:attrName>ppt_x</p:attrName>
                                        </p:attrNameLst>
                                      </p:cBhvr>
                                      <p:tavLst>
                                        <p:tav tm="0">
                                          <p:val>
                                            <p:strVal val="1+#ppt_w/2"/>
                                          </p:val>
                                        </p:tav>
                                        <p:tav tm="100000">
                                          <p:val>
                                            <p:strVal val="#ppt_x"/>
                                          </p:val>
                                        </p:tav>
                                      </p:tavLst>
                                    </p:anim>
                                    <p:anim calcmode="lin" valueType="num">
                                      <p:cBhvr additive="base">
                                        <p:cTn id="31" dur="3000" fill="hold"/>
                                        <p:tgtEl>
                                          <p:spTgt spid="2"/>
                                        </p:tgtEl>
                                        <p:attrNameLst>
                                          <p:attrName>ppt_y</p:attrName>
                                        </p:attrNameLst>
                                      </p:cBhvr>
                                      <p:tavLst>
                                        <p:tav tm="0">
                                          <p:val>
                                            <p:strVal val="0-#ppt_h/2"/>
                                          </p:val>
                                        </p:tav>
                                        <p:tav tm="100000">
                                          <p:val>
                                            <p:strVal val="#ppt_y"/>
                                          </p:val>
                                        </p:tav>
                                      </p:tavLst>
                                    </p:anim>
                                  </p:childTnLst>
                                </p:cTn>
                              </p:par>
                            </p:childTnLst>
                          </p:cTn>
                        </p:par>
                        <p:par>
                          <p:cTn id="32" fill="hold" nodeType="withGroup">
                            <p:stCondLst>
                              <p:cond delay="5500"/>
                            </p:stCondLst>
                            <p:childTnLst>
                              <p:par>
                                <p:cTn id="33" presetID="26" presetClass="entr" presetSubtype="0" fill="hold" nodeType="afterEffect">
                                  <p:stCondLst>
                                    <p:cond delay="0"/>
                                  </p:stCondLst>
                                  <p:childTnLst>
                                    <p:set>
                                      <p:cBhvr>
                                        <p:cTn id="34" dur="1" fill="hold">
                                          <p:stCondLst>
                                            <p:cond delay="0"/>
                                          </p:stCondLst>
                                        </p:cTn>
                                        <p:tgtEl>
                                          <p:spTgt spid="56337"/>
                                        </p:tgtEl>
                                        <p:attrNameLst>
                                          <p:attrName>style.visibility</p:attrName>
                                        </p:attrNameLst>
                                      </p:cBhvr>
                                      <p:to>
                                        <p:strVal val="visible"/>
                                      </p:to>
                                    </p:set>
                                    <p:animEffect transition="in" filter="wipe(down)">
                                      <p:cBhvr>
                                        <p:cTn id="35" dur="580">
                                          <p:stCondLst>
                                            <p:cond delay="0"/>
                                          </p:stCondLst>
                                        </p:cTn>
                                        <p:tgtEl>
                                          <p:spTgt spid="56337"/>
                                        </p:tgtEl>
                                      </p:cBhvr>
                                    </p:animEffect>
                                    <p:anim calcmode="lin" valueType="num">
                                      <p:cBhvr>
                                        <p:cTn id="36" dur="1822" tmFilter="0,0; 0.14,0.36; 0.43,0.73; 0.71,0.91; 1.0,1.0">
                                          <p:stCondLst>
                                            <p:cond delay="0"/>
                                          </p:stCondLst>
                                        </p:cTn>
                                        <p:tgtEl>
                                          <p:spTgt spid="56337"/>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56337"/>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56337"/>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56337"/>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56337"/>
                                        </p:tgtEl>
                                        <p:attrNameLst>
                                          <p:attrName>ppt_y</p:attrName>
                                        </p:attrNameLst>
                                      </p:cBhvr>
                                      <p:tavLst>
                                        <p:tav tm="0" fmla="#ppt_y-sin(pi*$)/81">
                                          <p:val>
                                            <p:fltVal val="0"/>
                                          </p:val>
                                        </p:tav>
                                        <p:tav tm="100000">
                                          <p:val>
                                            <p:fltVal val="1"/>
                                          </p:val>
                                        </p:tav>
                                      </p:tavLst>
                                    </p:anim>
                                    <p:animScale>
                                      <p:cBhvr>
                                        <p:cTn id="41" dur="26">
                                          <p:stCondLst>
                                            <p:cond delay="650"/>
                                          </p:stCondLst>
                                        </p:cTn>
                                        <p:tgtEl>
                                          <p:spTgt spid="56337"/>
                                        </p:tgtEl>
                                      </p:cBhvr>
                                      <p:to x="100000" y="60000"/>
                                    </p:animScale>
                                    <p:animScale>
                                      <p:cBhvr>
                                        <p:cTn id="42" dur="166" decel="50000">
                                          <p:stCondLst>
                                            <p:cond delay="676"/>
                                          </p:stCondLst>
                                        </p:cTn>
                                        <p:tgtEl>
                                          <p:spTgt spid="56337"/>
                                        </p:tgtEl>
                                      </p:cBhvr>
                                      <p:to x="100000" y="100000"/>
                                    </p:animScale>
                                    <p:animScale>
                                      <p:cBhvr>
                                        <p:cTn id="43" dur="26">
                                          <p:stCondLst>
                                            <p:cond delay="1312"/>
                                          </p:stCondLst>
                                        </p:cTn>
                                        <p:tgtEl>
                                          <p:spTgt spid="56337"/>
                                        </p:tgtEl>
                                      </p:cBhvr>
                                      <p:to x="100000" y="80000"/>
                                    </p:animScale>
                                    <p:animScale>
                                      <p:cBhvr>
                                        <p:cTn id="44" dur="166" decel="50000">
                                          <p:stCondLst>
                                            <p:cond delay="1338"/>
                                          </p:stCondLst>
                                        </p:cTn>
                                        <p:tgtEl>
                                          <p:spTgt spid="56337"/>
                                        </p:tgtEl>
                                      </p:cBhvr>
                                      <p:to x="100000" y="100000"/>
                                    </p:animScale>
                                    <p:animScale>
                                      <p:cBhvr>
                                        <p:cTn id="45" dur="26">
                                          <p:stCondLst>
                                            <p:cond delay="1642"/>
                                          </p:stCondLst>
                                        </p:cTn>
                                        <p:tgtEl>
                                          <p:spTgt spid="56337"/>
                                        </p:tgtEl>
                                      </p:cBhvr>
                                      <p:to x="100000" y="90000"/>
                                    </p:animScale>
                                    <p:animScale>
                                      <p:cBhvr>
                                        <p:cTn id="46" dur="166" decel="50000">
                                          <p:stCondLst>
                                            <p:cond delay="1668"/>
                                          </p:stCondLst>
                                        </p:cTn>
                                        <p:tgtEl>
                                          <p:spTgt spid="56337"/>
                                        </p:tgtEl>
                                      </p:cBhvr>
                                      <p:to x="100000" y="100000"/>
                                    </p:animScale>
                                    <p:animScale>
                                      <p:cBhvr>
                                        <p:cTn id="47" dur="26">
                                          <p:stCondLst>
                                            <p:cond delay="1808"/>
                                          </p:stCondLst>
                                        </p:cTn>
                                        <p:tgtEl>
                                          <p:spTgt spid="56337"/>
                                        </p:tgtEl>
                                      </p:cBhvr>
                                      <p:to x="100000" y="95000"/>
                                    </p:animScale>
                                    <p:animScale>
                                      <p:cBhvr>
                                        <p:cTn id="48" dur="166" decel="50000">
                                          <p:stCondLst>
                                            <p:cond delay="1834"/>
                                          </p:stCondLst>
                                        </p:cTn>
                                        <p:tgtEl>
                                          <p:spTgt spid="56337"/>
                                        </p:tgtEl>
                                      </p:cBhvr>
                                      <p:to x="100000" y="100000"/>
                                    </p:animScale>
                                  </p:childTnLst>
                                </p:cTn>
                              </p:par>
                              <p:par>
                                <p:cTn id="49" presetID="2" presetClass="entr" presetSubtype="3" fill="hold" nodeType="withEffect">
                                  <p:stCondLst>
                                    <p:cond delay="500"/>
                                  </p:stCondLst>
                                  <p:childTnLst>
                                    <p:set>
                                      <p:cBhvr>
                                        <p:cTn id="50" dur="1" fill="hold">
                                          <p:stCondLst>
                                            <p:cond delay="0"/>
                                          </p:stCondLst>
                                        </p:cTn>
                                        <p:tgtEl>
                                          <p:spTgt spid="4"/>
                                        </p:tgtEl>
                                        <p:attrNameLst>
                                          <p:attrName>style.visibility</p:attrName>
                                        </p:attrNameLst>
                                      </p:cBhvr>
                                      <p:to>
                                        <p:strVal val="visible"/>
                                      </p:to>
                                    </p:set>
                                    <p:anim calcmode="lin" valueType="num">
                                      <p:cBhvr additive="base">
                                        <p:cTn id="51" dur="1000" fill="hold"/>
                                        <p:tgtEl>
                                          <p:spTgt spid="4"/>
                                        </p:tgtEl>
                                        <p:attrNameLst>
                                          <p:attrName>ppt_x</p:attrName>
                                        </p:attrNameLst>
                                      </p:cBhvr>
                                      <p:tavLst>
                                        <p:tav tm="0">
                                          <p:val>
                                            <p:strVal val="1+#ppt_w/2"/>
                                          </p:val>
                                        </p:tav>
                                        <p:tav tm="100000">
                                          <p:val>
                                            <p:strVal val="#ppt_x"/>
                                          </p:val>
                                        </p:tav>
                                      </p:tavLst>
                                    </p:anim>
                                    <p:anim calcmode="lin" valueType="num">
                                      <p:cBhvr additive="base">
                                        <p:cTn id="52" dur="1000" fill="hold"/>
                                        <p:tgtEl>
                                          <p:spTgt spid="4"/>
                                        </p:tgtEl>
                                        <p:attrNameLst>
                                          <p:attrName>ppt_y</p:attrName>
                                        </p:attrNameLst>
                                      </p:cBhvr>
                                      <p:tavLst>
                                        <p:tav tm="0">
                                          <p:val>
                                            <p:strVal val="0-#ppt_h/2"/>
                                          </p:val>
                                        </p:tav>
                                        <p:tav tm="100000">
                                          <p:val>
                                            <p:strVal val="#ppt_y"/>
                                          </p:val>
                                        </p:tav>
                                      </p:tavLst>
                                    </p:anim>
                                  </p:childTnLst>
                                </p:cTn>
                              </p:par>
                            </p:childTnLst>
                          </p:cTn>
                        </p:par>
                        <p:par>
                          <p:cTn id="53" fill="hold" nodeType="afterGroup">
                            <p:stCondLst>
                              <p:cond delay="7500"/>
                            </p:stCondLst>
                            <p:childTnLst>
                              <p:par>
                                <p:cTn id="54" presetID="12" presetClass="entr" presetSubtype="4" fill="hold" nodeType="afterEffect">
                                  <p:stCondLst>
                                    <p:cond delay="0"/>
                                  </p:stCondLst>
                                  <p:childTnLst>
                                    <p:set>
                                      <p:cBhvr>
                                        <p:cTn id="55" dur="1" fill="hold">
                                          <p:stCondLst>
                                            <p:cond delay="0"/>
                                          </p:stCondLst>
                                        </p:cTn>
                                        <p:tgtEl>
                                          <p:spTgt spid="3"/>
                                        </p:tgtEl>
                                        <p:attrNameLst>
                                          <p:attrName>style.visibility</p:attrName>
                                        </p:attrNameLst>
                                      </p:cBhvr>
                                      <p:to>
                                        <p:strVal val="visible"/>
                                      </p:to>
                                    </p:set>
                                    <p:animEffect transition="in" filter="slide(fromBottom)">
                                      <p:cBhvr>
                                        <p:cTn id="56" dur="500"/>
                                        <p:tgtEl>
                                          <p:spTgt spid="3"/>
                                        </p:tgtEl>
                                      </p:cBhvr>
                                    </p:animEffect>
                                  </p:childTnLst>
                                </p:cTn>
                              </p:par>
                            </p:childTnLst>
                          </p:cTn>
                        </p:par>
                        <p:par>
                          <p:cTn id="57" fill="hold" nodeType="afterGroup">
                            <p:stCondLst>
                              <p:cond delay="8000"/>
                            </p:stCondLst>
                            <p:childTnLst>
                              <p:par>
                                <p:cTn id="58" presetID="26" presetClass="emph" presetSubtype="0" fill="hold" nodeType="afterEffect">
                                  <p:stCondLst>
                                    <p:cond delay="0"/>
                                  </p:stCondLst>
                                  <p:childTnLst>
                                    <p:animEffect transition="out" filter="fade">
                                      <p:cBhvr>
                                        <p:cTn id="59" dur="500" tmFilter="0, 0; .2, .5; .8, .5; 1, 0"/>
                                        <p:tgtEl>
                                          <p:spTgt spid="3"/>
                                        </p:tgtEl>
                                      </p:cBhvr>
                                    </p:animEffect>
                                    <p:animScale>
                                      <p:cBhvr>
                                        <p:cTn id="60" dur="250" autoRev="1" fill="hold"/>
                                        <p:tgtEl>
                                          <p:spTgt spid="3"/>
                                        </p:tgtEl>
                                      </p:cBhvr>
                                      <p:by x="105000" y="105000"/>
                                    </p:animScale>
                                  </p:childTnLst>
                                </p:cTn>
                              </p:par>
                            </p:childTnLst>
                          </p:cTn>
                        </p:par>
                        <p:par>
                          <p:cTn id="61" fill="hold" nodeType="withGroup">
                            <p:stCondLst>
                              <p:cond delay="8500"/>
                            </p:stCondLst>
                            <p:childTnLst>
                              <p:par>
                                <p:cTn id="62" presetID="1" presetClass="exit" presetSubtype="0" fill="hold" nodeType="afterEffect">
                                  <p:stCondLst>
                                    <p:cond delay="0"/>
                                  </p:stCondLst>
                                  <p:childTnLst>
                                    <p:set>
                                      <p:cBhvr>
                                        <p:cTn id="63" dur="1" fill="hold">
                                          <p:stCondLst>
                                            <p:cond delay="0"/>
                                          </p:stCondLst>
                                        </p:cTn>
                                        <p:tgtEl>
                                          <p:spTgt spid="4"/>
                                        </p:tgtEl>
                                        <p:attrNameLst>
                                          <p:attrName>style.visibility</p:attrName>
                                        </p:attrNameLst>
                                      </p:cBhvr>
                                      <p:to>
                                        <p:strVal val="hidden"/>
                                      </p:to>
                                    </p:set>
                                  </p:childTnLst>
                                </p:cTn>
                              </p:par>
                              <p:par>
                                <p:cTn id="64" presetID="1" presetClass="entr" presetSubtype="0" fill="hold" grpId="1" nodeType="withEffect">
                                  <p:stCondLst>
                                    <p:cond delay="0"/>
                                  </p:stCondLst>
                                  <p:childTnLst>
                                    <p:set>
                                      <p:cBhvr>
                                        <p:cTn id="65" dur="1" fill="hold">
                                          <p:stCondLst>
                                            <p:cond delay="0"/>
                                          </p:stCondLst>
                                        </p:cTn>
                                        <p:tgtEl>
                                          <p:spTgt spid="56351"/>
                                        </p:tgtEl>
                                        <p:attrNameLst>
                                          <p:attrName>style.visibility</p:attrName>
                                        </p:attrNameLst>
                                      </p:cBhvr>
                                      <p:to>
                                        <p:strVal val="visible"/>
                                      </p:to>
                                    </p:set>
                                  </p:childTnLst>
                                </p:cTn>
                              </p:par>
                              <p:par>
                                <p:cTn id="66" presetID="1" presetClass="entr" presetSubtype="0" fill="hold" nodeType="withEffect">
                                  <p:stCondLst>
                                    <p:cond delay="0"/>
                                  </p:stCondLst>
                                  <p:childTnLst>
                                    <p:set>
                                      <p:cBhvr>
                                        <p:cTn id="67" dur="1" fill="hold">
                                          <p:stCondLst>
                                            <p:cond delay="0"/>
                                          </p:stCondLst>
                                        </p:cTn>
                                        <p:tgtEl>
                                          <p:spTgt spid="56350"/>
                                        </p:tgtEl>
                                        <p:attrNameLst>
                                          <p:attrName>style.visibility</p:attrName>
                                        </p:attrNameLst>
                                      </p:cBhvr>
                                      <p:to>
                                        <p:strVal val="visible"/>
                                      </p:to>
                                    </p:set>
                                  </p:childTnLst>
                                </p:cTn>
                              </p:par>
                            </p:childTnLst>
                          </p:cTn>
                        </p:par>
                        <p:par>
                          <p:cTn id="68" fill="hold" nodeType="afterGroup">
                            <p:stCondLst>
                              <p:cond delay="8500"/>
                            </p:stCondLst>
                            <p:childTnLst>
                              <p:par>
                                <p:cTn id="69" presetID="9" presetClass="exit" presetSubtype="0" fill="hold" grpId="0" nodeType="afterEffect">
                                  <p:stCondLst>
                                    <p:cond delay="0"/>
                                  </p:stCondLst>
                                  <p:childTnLst>
                                    <p:animEffect transition="out" filter="dissolve">
                                      <p:cBhvr>
                                        <p:cTn id="70" dur="500"/>
                                        <p:tgtEl>
                                          <p:spTgt spid="56351"/>
                                        </p:tgtEl>
                                      </p:cBhvr>
                                    </p:animEffect>
                                    <p:set>
                                      <p:cBhvr>
                                        <p:cTn id="71" dur="1" fill="hold">
                                          <p:stCondLst>
                                            <p:cond delay="499"/>
                                          </p:stCondLst>
                                        </p:cTn>
                                        <p:tgtEl>
                                          <p:spTgt spid="56351"/>
                                        </p:tgtEl>
                                        <p:attrNameLst>
                                          <p:attrName>style.visibility</p:attrName>
                                        </p:attrNameLst>
                                      </p:cBhvr>
                                      <p:to>
                                        <p:strVal val="hidden"/>
                                      </p:to>
                                    </p:set>
                                  </p:childTnLst>
                                </p:cTn>
                              </p:par>
                              <p:par>
                                <p:cTn id="72" presetID="9" presetClass="entr" presetSubtype="0" fill="hold" grpId="0" nodeType="withEffect">
                                  <p:stCondLst>
                                    <p:cond delay="0"/>
                                  </p:stCondLst>
                                  <p:childTnLst>
                                    <p:set>
                                      <p:cBhvr>
                                        <p:cTn id="73" dur="1" fill="hold">
                                          <p:stCondLst>
                                            <p:cond delay="0"/>
                                          </p:stCondLst>
                                        </p:cTn>
                                        <p:tgtEl>
                                          <p:spTgt spid="56352"/>
                                        </p:tgtEl>
                                        <p:attrNameLst>
                                          <p:attrName>style.visibility</p:attrName>
                                        </p:attrNameLst>
                                      </p:cBhvr>
                                      <p:to>
                                        <p:strVal val="visible"/>
                                      </p:to>
                                    </p:set>
                                    <p:animEffect transition="in" filter="dissolve">
                                      <p:cBhvr>
                                        <p:cTn id="74" dur="500"/>
                                        <p:tgtEl>
                                          <p:spTgt spid="56352"/>
                                        </p:tgtEl>
                                      </p:cBhvr>
                                    </p:animEffect>
                                  </p:childTnLst>
                                </p:cTn>
                              </p:par>
                              <p:par>
                                <p:cTn id="75" presetID="9" presetClass="entr" presetSubtype="0" fill="hold" grpId="0" nodeType="withEffect">
                                  <p:stCondLst>
                                    <p:cond delay="0"/>
                                  </p:stCondLst>
                                  <p:childTnLst>
                                    <p:set>
                                      <p:cBhvr>
                                        <p:cTn id="76" dur="1" fill="hold">
                                          <p:stCondLst>
                                            <p:cond delay="0"/>
                                          </p:stCondLst>
                                        </p:cTn>
                                        <p:tgtEl>
                                          <p:spTgt spid="56353"/>
                                        </p:tgtEl>
                                        <p:attrNameLst>
                                          <p:attrName>style.visibility</p:attrName>
                                        </p:attrNameLst>
                                      </p:cBhvr>
                                      <p:to>
                                        <p:strVal val="visible"/>
                                      </p:to>
                                    </p:set>
                                    <p:animEffect transition="in" filter="dissolve">
                                      <p:cBhvr>
                                        <p:cTn id="77" dur="500"/>
                                        <p:tgtEl>
                                          <p:spTgt spid="56353"/>
                                        </p:tgtEl>
                                      </p:cBhvr>
                                    </p:animEffect>
                                  </p:childTnLst>
                                </p:cTn>
                              </p:par>
                            </p:childTnLst>
                          </p:cTn>
                        </p:par>
                        <p:par>
                          <p:cTn id="78" fill="hold" nodeType="afterGroup">
                            <p:stCondLst>
                              <p:cond delay="9000"/>
                            </p:stCondLst>
                            <p:childTnLst>
                              <p:par>
                                <p:cTn id="79" presetID="1" presetClass="exit" presetSubtype="0" fill="hold" grpId="1" nodeType="afterEffect">
                                  <p:stCondLst>
                                    <p:cond delay="0"/>
                                  </p:stCondLst>
                                  <p:childTnLst>
                                    <p:set>
                                      <p:cBhvr>
                                        <p:cTn id="80" dur="1" fill="hold">
                                          <p:stCondLst>
                                            <p:cond delay="0"/>
                                          </p:stCondLst>
                                        </p:cTn>
                                        <p:tgtEl>
                                          <p:spTgt spid="56352"/>
                                        </p:tgtEl>
                                        <p:attrNameLst>
                                          <p:attrName>style.visibility</p:attrName>
                                        </p:attrNameLst>
                                      </p:cBhvr>
                                      <p:to>
                                        <p:strVal val="hidden"/>
                                      </p:to>
                                    </p:set>
                                  </p:childTnLst>
                                </p:cTn>
                              </p:par>
                              <p:par>
                                <p:cTn id="81" presetID="1" presetClass="exit" presetSubtype="0" fill="hold" grpId="1" nodeType="withEffect">
                                  <p:stCondLst>
                                    <p:cond delay="0"/>
                                  </p:stCondLst>
                                  <p:childTnLst>
                                    <p:set>
                                      <p:cBhvr>
                                        <p:cTn id="82" dur="1" fill="hold">
                                          <p:stCondLst>
                                            <p:cond delay="0"/>
                                          </p:stCondLst>
                                        </p:cTn>
                                        <p:tgtEl>
                                          <p:spTgt spid="56353"/>
                                        </p:tgtEl>
                                        <p:attrNameLst>
                                          <p:attrName>style.visibility</p:attrName>
                                        </p:attrNameLst>
                                      </p:cBhvr>
                                      <p:to>
                                        <p:strVal val="hidden"/>
                                      </p:to>
                                    </p:set>
                                  </p:childTnLst>
                                </p:cTn>
                              </p:par>
                              <p:par>
                                <p:cTn id="83" presetID="2" presetClass="exit" presetSubtype="2" fill="hold" nodeType="withEffect">
                                  <p:stCondLst>
                                    <p:cond delay="0"/>
                                  </p:stCondLst>
                                  <p:childTnLst>
                                    <p:anim calcmode="lin" valueType="num">
                                      <p:cBhvr additive="base">
                                        <p:cTn id="84" dur="2000"/>
                                        <p:tgtEl>
                                          <p:spTgt spid="56350"/>
                                        </p:tgtEl>
                                        <p:attrNameLst>
                                          <p:attrName>ppt_x</p:attrName>
                                        </p:attrNameLst>
                                      </p:cBhvr>
                                      <p:tavLst>
                                        <p:tav tm="0">
                                          <p:val>
                                            <p:strVal val="ppt_x"/>
                                          </p:val>
                                        </p:tav>
                                        <p:tav tm="100000">
                                          <p:val>
                                            <p:strVal val="1+ppt_w/2"/>
                                          </p:val>
                                        </p:tav>
                                      </p:tavLst>
                                    </p:anim>
                                    <p:anim calcmode="lin" valueType="num">
                                      <p:cBhvr additive="base">
                                        <p:cTn id="85" dur="2000"/>
                                        <p:tgtEl>
                                          <p:spTgt spid="56350"/>
                                        </p:tgtEl>
                                        <p:attrNameLst>
                                          <p:attrName>ppt_y</p:attrName>
                                        </p:attrNameLst>
                                      </p:cBhvr>
                                      <p:tavLst>
                                        <p:tav tm="0">
                                          <p:val>
                                            <p:strVal val="ppt_y"/>
                                          </p:val>
                                        </p:tav>
                                        <p:tav tm="100000">
                                          <p:val>
                                            <p:strVal val="ppt_y"/>
                                          </p:val>
                                        </p:tav>
                                      </p:tavLst>
                                    </p:anim>
                                    <p:set>
                                      <p:cBhvr>
                                        <p:cTn id="86" dur="1" fill="hold">
                                          <p:stCondLst>
                                            <p:cond delay="1999"/>
                                          </p:stCondLst>
                                        </p:cTn>
                                        <p:tgtEl>
                                          <p:spTgt spid="56350"/>
                                        </p:tgtEl>
                                        <p:attrNameLst>
                                          <p:attrName>style.visibility</p:attrName>
                                        </p:attrNameLst>
                                      </p:cBhvr>
                                      <p:to>
                                        <p:strVal val="hidden"/>
                                      </p:to>
                                    </p:set>
                                  </p:childTnLst>
                                </p:cTn>
                              </p:par>
                              <p:par>
                                <p:cTn id="87" presetID="2" presetClass="exit" presetSubtype="8" fill="hold" nodeType="withEffect">
                                  <p:stCondLst>
                                    <p:cond delay="0"/>
                                  </p:stCondLst>
                                  <p:childTnLst>
                                    <p:anim calcmode="lin" valueType="num">
                                      <p:cBhvr additive="base">
                                        <p:cTn id="88" dur="2000"/>
                                        <p:tgtEl>
                                          <p:spTgt spid="56325"/>
                                        </p:tgtEl>
                                        <p:attrNameLst>
                                          <p:attrName>ppt_x</p:attrName>
                                        </p:attrNameLst>
                                      </p:cBhvr>
                                      <p:tavLst>
                                        <p:tav tm="0">
                                          <p:val>
                                            <p:strVal val="ppt_x"/>
                                          </p:val>
                                        </p:tav>
                                        <p:tav tm="100000">
                                          <p:val>
                                            <p:strVal val="0-ppt_w/2"/>
                                          </p:val>
                                        </p:tav>
                                      </p:tavLst>
                                    </p:anim>
                                    <p:anim calcmode="lin" valueType="num">
                                      <p:cBhvr additive="base">
                                        <p:cTn id="89" dur="2000"/>
                                        <p:tgtEl>
                                          <p:spTgt spid="56325"/>
                                        </p:tgtEl>
                                        <p:attrNameLst>
                                          <p:attrName>ppt_y</p:attrName>
                                        </p:attrNameLst>
                                      </p:cBhvr>
                                      <p:tavLst>
                                        <p:tav tm="0">
                                          <p:val>
                                            <p:strVal val="ppt_y"/>
                                          </p:val>
                                        </p:tav>
                                        <p:tav tm="100000">
                                          <p:val>
                                            <p:strVal val="ppt_y"/>
                                          </p:val>
                                        </p:tav>
                                      </p:tavLst>
                                    </p:anim>
                                    <p:set>
                                      <p:cBhvr>
                                        <p:cTn id="90" dur="1" fill="hold">
                                          <p:stCondLst>
                                            <p:cond delay="1999"/>
                                          </p:stCondLst>
                                        </p:cTn>
                                        <p:tgtEl>
                                          <p:spTgt spid="56325"/>
                                        </p:tgtEl>
                                        <p:attrNameLst>
                                          <p:attrName>style.visibility</p:attrName>
                                        </p:attrNameLst>
                                      </p:cBhvr>
                                      <p:to>
                                        <p:strVal val="hidden"/>
                                      </p:to>
                                    </p:set>
                                  </p:childTnLst>
                                </p:cTn>
                              </p:par>
                              <p:par>
                                <p:cTn id="91" presetID="2" presetClass="exit" presetSubtype="4" fill="hold" nodeType="withEffect">
                                  <p:stCondLst>
                                    <p:cond delay="0"/>
                                  </p:stCondLst>
                                  <p:childTnLst>
                                    <p:anim calcmode="lin" valueType="num">
                                      <p:cBhvr additive="base">
                                        <p:cTn id="92" dur="2000"/>
                                        <p:tgtEl>
                                          <p:spTgt spid="56326"/>
                                        </p:tgtEl>
                                        <p:attrNameLst>
                                          <p:attrName>ppt_x</p:attrName>
                                        </p:attrNameLst>
                                      </p:cBhvr>
                                      <p:tavLst>
                                        <p:tav tm="0">
                                          <p:val>
                                            <p:strVal val="ppt_x"/>
                                          </p:val>
                                        </p:tav>
                                        <p:tav tm="100000">
                                          <p:val>
                                            <p:strVal val="ppt_x"/>
                                          </p:val>
                                        </p:tav>
                                      </p:tavLst>
                                    </p:anim>
                                    <p:anim calcmode="lin" valueType="num">
                                      <p:cBhvr additive="base">
                                        <p:cTn id="93" dur="2000"/>
                                        <p:tgtEl>
                                          <p:spTgt spid="56326"/>
                                        </p:tgtEl>
                                        <p:attrNameLst>
                                          <p:attrName>ppt_y</p:attrName>
                                        </p:attrNameLst>
                                      </p:cBhvr>
                                      <p:tavLst>
                                        <p:tav tm="0">
                                          <p:val>
                                            <p:strVal val="ppt_y"/>
                                          </p:val>
                                        </p:tav>
                                        <p:tav tm="100000">
                                          <p:val>
                                            <p:strVal val="1+ppt_h/2"/>
                                          </p:val>
                                        </p:tav>
                                      </p:tavLst>
                                    </p:anim>
                                    <p:set>
                                      <p:cBhvr>
                                        <p:cTn id="94" dur="1" fill="hold">
                                          <p:stCondLst>
                                            <p:cond delay="1999"/>
                                          </p:stCondLst>
                                        </p:cTn>
                                        <p:tgtEl>
                                          <p:spTgt spid="56326"/>
                                        </p:tgtEl>
                                        <p:attrNameLst>
                                          <p:attrName>style.visibility</p:attrName>
                                        </p:attrNameLst>
                                      </p:cBhvr>
                                      <p:to>
                                        <p:strVal val="hidden"/>
                                      </p:to>
                                    </p:set>
                                  </p:childTnLst>
                                </p:cTn>
                              </p:par>
                            </p:childTnLst>
                          </p:cTn>
                        </p:par>
                        <p:par>
                          <p:cTn id="95" fill="hold" nodeType="withGroup">
                            <p:stCondLst>
                              <p:cond delay="11000"/>
                            </p:stCondLst>
                            <p:childTnLst>
                              <p:par>
                                <p:cTn id="96" presetID="2" presetClass="entr" presetSubtype="9" fill="hold" nodeType="afterEffect">
                                  <p:stCondLst>
                                    <p:cond delay="0"/>
                                  </p:stCondLst>
                                  <p:childTnLst>
                                    <p:set>
                                      <p:cBhvr>
                                        <p:cTn id="97" dur="1" fill="hold">
                                          <p:stCondLst>
                                            <p:cond delay="0"/>
                                          </p:stCondLst>
                                        </p:cTn>
                                        <p:tgtEl>
                                          <p:spTgt spid="56324"/>
                                        </p:tgtEl>
                                        <p:attrNameLst>
                                          <p:attrName>style.visibility</p:attrName>
                                        </p:attrNameLst>
                                      </p:cBhvr>
                                      <p:to>
                                        <p:strVal val="visible"/>
                                      </p:to>
                                    </p:set>
                                    <p:anim calcmode="lin" valueType="num">
                                      <p:cBhvr additive="base">
                                        <p:cTn id="98" dur="1000" fill="hold"/>
                                        <p:tgtEl>
                                          <p:spTgt spid="56324"/>
                                        </p:tgtEl>
                                        <p:attrNameLst>
                                          <p:attrName>ppt_x</p:attrName>
                                        </p:attrNameLst>
                                      </p:cBhvr>
                                      <p:tavLst>
                                        <p:tav tm="0">
                                          <p:val>
                                            <p:strVal val="0-#ppt_w/2"/>
                                          </p:val>
                                        </p:tav>
                                        <p:tav tm="100000">
                                          <p:val>
                                            <p:strVal val="#ppt_x"/>
                                          </p:val>
                                        </p:tav>
                                      </p:tavLst>
                                    </p:anim>
                                    <p:anim calcmode="lin" valueType="num">
                                      <p:cBhvr additive="base">
                                        <p:cTn id="99" dur="1000" fill="hold"/>
                                        <p:tgtEl>
                                          <p:spTgt spid="5632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51" grpId="0"/>
      <p:bldP spid="56351" grpId="1"/>
      <p:bldP spid="56352" grpId="0"/>
      <p:bldP spid="56352" grpId="1"/>
      <p:bldP spid="56353" grpId="0"/>
      <p:bldP spid="56353" grpId="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31EFCA3B-99D6-4BD0-9653-33975ED41681}"/>
              </a:ext>
            </a:extLst>
          </p:cNvPr>
          <p:cNvSpPr>
            <a:spLocks noGrp="1" noChangeArrowheads="1"/>
          </p:cNvSpPr>
          <p:nvPr>
            <p:ph type="body" idx="4294967295"/>
          </p:nvPr>
        </p:nvSpPr>
        <p:spPr>
          <a:xfrm>
            <a:off x="785813" y="1633538"/>
            <a:ext cx="7632700" cy="1081087"/>
          </a:xfrm>
        </p:spPr>
        <p:txBody>
          <a:bodyPr/>
          <a:lstStyle/>
          <a:p>
            <a:pPr marL="444500" indent="-444500" algn="just">
              <a:lnSpc>
                <a:spcPct val="110000"/>
              </a:lnSpc>
              <a:defRPr/>
            </a:pPr>
            <a:r>
              <a:rPr sz="2800" dirty="0">
                <a:solidFill>
                  <a:schemeClr val="tx1"/>
                </a:solidFill>
                <a:effectLst/>
                <a:latin typeface="Times New Roman" panose="02020603050405020304" pitchFamily="18" charset="0"/>
                <a:ea typeface="微软雅黑" panose="020B0503020204020204" pitchFamily="34" charset="-122"/>
                <a:cs typeface="Times New Roman" panose="02020603050405020304" pitchFamily="18" charset="0"/>
              </a:rPr>
              <a:t>指在</a:t>
            </a:r>
            <a:r>
              <a:rPr lang="en-US" altLang="zh-CN" sz="2800" dirty="0">
                <a:solidFill>
                  <a:schemeClr val="tx1"/>
                </a:solidFill>
                <a:effectLst/>
                <a:latin typeface="Times New Roman" panose="02020603050405020304" pitchFamily="18" charset="0"/>
                <a:ea typeface="微软雅黑" panose="020B0503020204020204" pitchFamily="34" charset="-122"/>
                <a:cs typeface="Times New Roman" panose="02020603050405020304" pitchFamily="18" charset="0"/>
              </a:rPr>
              <a:t>mRNA</a:t>
            </a:r>
            <a:r>
              <a:rPr sz="2800" dirty="0">
                <a:solidFill>
                  <a:schemeClr val="tx1"/>
                </a:solidFill>
                <a:effectLst/>
                <a:latin typeface="Times New Roman" panose="02020603050405020304" pitchFamily="18" charset="0"/>
                <a:ea typeface="微软雅黑" panose="020B0503020204020204" pitchFamily="34" charset="-122"/>
                <a:cs typeface="Times New Roman" panose="02020603050405020304" pitchFamily="18" charset="0"/>
              </a:rPr>
              <a:t>模板的指导下，氨基酸依次进入核</a:t>
            </a:r>
            <a:r>
              <a:rPr lang="zh-CN" altLang="en-US" sz="2800" dirty="0">
                <a:solidFill>
                  <a:schemeClr val="tx1"/>
                </a:solidFill>
                <a:effectLst/>
                <a:latin typeface="Times New Roman" panose="02020603050405020304" pitchFamily="18" charset="0"/>
                <a:ea typeface="微软雅黑" panose="020B0503020204020204" pitchFamily="34" charset="-122"/>
                <a:cs typeface="Times New Roman" panose="02020603050405020304" pitchFamily="18" charset="0"/>
              </a:rPr>
              <a:t>糖</a:t>
            </a:r>
            <a:r>
              <a:rPr sz="2800" dirty="0">
                <a:solidFill>
                  <a:schemeClr val="tx1"/>
                </a:solidFill>
                <a:effectLst/>
                <a:latin typeface="Times New Roman" panose="02020603050405020304" pitchFamily="18" charset="0"/>
                <a:ea typeface="微软雅黑" panose="020B0503020204020204" pitchFamily="34" charset="-122"/>
                <a:cs typeface="Times New Roman" panose="02020603050405020304" pitchFamily="18" charset="0"/>
              </a:rPr>
              <a:t>体并聚合成多肽链的过程。</a:t>
            </a:r>
          </a:p>
        </p:txBody>
      </p:sp>
      <p:sp>
        <p:nvSpPr>
          <p:cNvPr id="57347" name="Rectangle 3">
            <a:extLst>
              <a:ext uri="{FF2B5EF4-FFF2-40B4-BE49-F238E27FC236}">
                <a16:creationId xmlns:a16="http://schemas.microsoft.com/office/drawing/2014/main" id="{BBD37045-26EF-43D3-AD19-1C37CEDC041B}"/>
              </a:ext>
            </a:extLst>
          </p:cNvPr>
          <p:cNvSpPr>
            <a:spLocks noChangeArrowheads="1"/>
          </p:cNvSpPr>
          <p:nvPr/>
        </p:nvSpPr>
        <p:spPr bwMode="auto">
          <a:xfrm>
            <a:off x="1362075" y="3480085"/>
            <a:ext cx="6480175" cy="187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lnSpc>
                <a:spcPct val="120000"/>
              </a:lnSpc>
              <a:buClrTx/>
              <a:buFont typeface="Wingdings" panose="05000000000000000000" pitchFamily="2" charset="2"/>
              <a:buNone/>
            </a:pPr>
            <a:r>
              <a:rPr lang="en-US" altLang="zh-CN" sz="2800" dirty="0">
                <a:solidFill>
                  <a:srgbClr val="660066"/>
                </a:solidFill>
                <a:latin typeface="Times New Roman" panose="02020603050405020304" pitchFamily="18" charset="0"/>
                <a:ea typeface="微软雅黑" panose="020B0503020204020204" pitchFamily="34" charset="-122"/>
                <a:cs typeface="Times New Roman" panose="02020603050405020304" pitchFamily="18" charset="0"/>
              </a:rPr>
              <a:t>1. </a:t>
            </a:r>
            <a:r>
              <a:rPr lang="zh-CN" altLang="en-US" sz="2800" dirty="0">
                <a:solidFill>
                  <a:srgbClr val="660066"/>
                </a:solidFill>
                <a:latin typeface="Times New Roman" panose="02020603050405020304" pitchFamily="18" charset="0"/>
                <a:ea typeface="微软雅黑" panose="020B0503020204020204" pitchFamily="34" charset="-122"/>
                <a:cs typeface="Times New Roman" panose="02020603050405020304" pitchFamily="18" charset="0"/>
              </a:rPr>
              <a:t>进位</a:t>
            </a:r>
            <a:r>
              <a:rPr lang="en-US" altLang="zh-CN" sz="2800" dirty="0">
                <a:solidFill>
                  <a:srgbClr val="660066"/>
                </a:solidFill>
                <a:latin typeface="Times New Roman" panose="02020603050405020304" pitchFamily="18" charset="0"/>
                <a:ea typeface="微软雅黑" panose="020B0503020204020204" pitchFamily="34" charset="-122"/>
                <a:cs typeface="Times New Roman" panose="02020603050405020304" pitchFamily="18" charset="0"/>
              </a:rPr>
              <a:t>(positioning)/</a:t>
            </a:r>
            <a:r>
              <a:rPr lang="zh-CN" altLang="en-US" sz="2800" dirty="0">
                <a:solidFill>
                  <a:srgbClr val="660066"/>
                </a:solidFill>
                <a:latin typeface="Times New Roman" panose="02020603050405020304" pitchFamily="18" charset="0"/>
                <a:ea typeface="微软雅黑" panose="020B0503020204020204" pitchFamily="34" charset="-122"/>
                <a:cs typeface="Times New Roman" panose="02020603050405020304" pitchFamily="18" charset="0"/>
              </a:rPr>
              <a:t>注册</a:t>
            </a:r>
            <a:r>
              <a:rPr lang="en-US" altLang="zh-CN" sz="2800" dirty="0">
                <a:solidFill>
                  <a:srgbClr val="660066"/>
                </a:solidFill>
                <a:latin typeface="Times New Roman" panose="02020603050405020304" pitchFamily="18" charset="0"/>
                <a:ea typeface="微软雅黑" panose="020B0503020204020204" pitchFamily="34" charset="-122"/>
                <a:cs typeface="Times New Roman" panose="02020603050405020304" pitchFamily="18" charset="0"/>
              </a:rPr>
              <a:t>(registration)</a:t>
            </a:r>
          </a:p>
          <a:p>
            <a:pPr eaLnBrk="1" hangingPunct="1">
              <a:lnSpc>
                <a:spcPct val="120000"/>
              </a:lnSpc>
              <a:buClrTx/>
              <a:buFont typeface="Wingdings" panose="05000000000000000000" pitchFamily="2" charset="2"/>
              <a:buNone/>
            </a:pPr>
            <a:r>
              <a:rPr lang="en-US" altLang="zh-CN" sz="2800" dirty="0">
                <a:solidFill>
                  <a:srgbClr val="660066"/>
                </a:solidFill>
                <a:latin typeface="Times New Roman" panose="02020603050405020304" pitchFamily="18" charset="0"/>
                <a:ea typeface="微软雅黑" panose="020B0503020204020204" pitchFamily="34" charset="-122"/>
                <a:cs typeface="Times New Roman" panose="02020603050405020304" pitchFamily="18" charset="0"/>
              </a:rPr>
              <a:t>2. </a:t>
            </a:r>
            <a:r>
              <a:rPr lang="zh-CN" altLang="en-US" sz="2800" dirty="0">
                <a:solidFill>
                  <a:srgbClr val="660066"/>
                </a:solidFill>
                <a:latin typeface="Times New Roman" panose="02020603050405020304" pitchFamily="18" charset="0"/>
                <a:ea typeface="微软雅黑" panose="020B0503020204020204" pitchFamily="34" charset="-122"/>
                <a:cs typeface="Times New Roman" panose="02020603050405020304" pitchFamily="18" charset="0"/>
              </a:rPr>
              <a:t>成肽</a:t>
            </a:r>
            <a:r>
              <a:rPr lang="en-US" altLang="zh-CN" sz="2800" dirty="0">
                <a:solidFill>
                  <a:srgbClr val="660066"/>
                </a:solidFill>
                <a:latin typeface="Times New Roman" panose="02020603050405020304" pitchFamily="18" charset="0"/>
                <a:ea typeface="微软雅黑" panose="020B0503020204020204" pitchFamily="34" charset="-122"/>
                <a:cs typeface="Times New Roman" panose="02020603050405020304" pitchFamily="18" charset="0"/>
              </a:rPr>
              <a:t>(peptide bond formation)</a:t>
            </a:r>
          </a:p>
          <a:p>
            <a:pPr eaLnBrk="1" hangingPunct="1">
              <a:lnSpc>
                <a:spcPct val="120000"/>
              </a:lnSpc>
              <a:buClrTx/>
              <a:buFont typeface="Wingdings" panose="05000000000000000000" pitchFamily="2" charset="2"/>
              <a:buNone/>
            </a:pPr>
            <a:r>
              <a:rPr lang="en-US" altLang="zh-CN" sz="2800" dirty="0">
                <a:solidFill>
                  <a:srgbClr val="660066"/>
                </a:solidFill>
                <a:latin typeface="Times New Roman" panose="02020603050405020304" pitchFamily="18" charset="0"/>
                <a:ea typeface="微软雅黑" panose="020B0503020204020204" pitchFamily="34" charset="-122"/>
                <a:cs typeface="Times New Roman" panose="02020603050405020304" pitchFamily="18" charset="0"/>
              </a:rPr>
              <a:t>3. </a:t>
            </a:r>
            <a:r>
              <a:rPr lang="zh-CN" altLang="en-US" sz="2800" dirty="0">
                <a:solidFill>
                  <a:srgbClr val="660066"/>
                </a:solidFill>
                <a:latin typeface="Times New Roman" panose="02020603050405020304" pitchFamily="18" charset="0"/>
                <a:ea typeface="微软雅黑" panose="020B0503020204020204" pitchFamily="34" charset="-122"/>
                <a:cs typeface="Times New Roman" panose="02020603050405020304" pitchFamily="18" charset="0"/>
              </a:rPr>
              <a:t>转位</a:t>
            </a:r>
            <a:r>
              <a:rPr lang="en-US" altLang="zh-CN" sz="2800" dirty="0">
                <a:solidFill>
                  <a:srgbClr val="660066"/>
                </a:solidFill>
                <a:latin typeface="Times New Roman" panose="02020603050405020304" pitchFamily="18" charset="0"/>
                <a:ea typeface="微软雅黑" panose="020B0503020204020204" pitchFamily="34" charset="-122"/>
                <a:cs typeface="Times New Roman" panose="02020603050405020304" pitchFamily="18" charset="0"/>
              </a:rPr>
              <a:t>(translocation)      </a:t>
            </a:r>
          </a:p>
        </p:txBody>
      </p:sp>
      <p:sp>
        <p:nvSpPr>
          <p:cNvPr id="181252" name="Rectangle 4">
            <a:extLst>
              <a:ext uri="{FF2B5EF4-FFF2-40B4-BE49-F238E27FC236}">
                <a16:creationId xmlns:a16="http://schemas.microsoft.com/office/drawing/2014/main" id="{D4592860-9519-4B2C-9969-B3012ADF18A9}"/>
              </a:ext>
            </a:extLst>
          </p:cNvPr>
          <p:cNvSpPr>
            <a:spLocks noChangeArrowheads="1"/>
          </p:cNvSpPr>
          <p:nvPr/>
        </p:nvSpPr>
        <p:spPr bwMode="auto">
          <a:xfrm>
            <a:off x="0" y="714375"/>
            <a:ext cx="382428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lang="zh-CN" altLang="en-US" sz="3200">
                <a:solidFill>
                  <a:srgbClr val="660066"/>
                </a:solidFill>
                <a:latin typeface="Times New Roman" panose="02020603050405020304" pitchFamily="18" charset="0"/>
                <a:ea typeface="微软雅黑" panose="020B0503020204020204" pitchFamily="34" charset="-122"/>
                <a:cs typeface="Times New Roman" panose="02020603050405020304" pitchFamily="18" charset="0"/>
              </a:rPr>
              <a:t>（二）延长</a:t>
            </a:r>
          </a:p>
        </p:txBody>
      </p:sp>
      <p:sp>
        <p:nvSpPr>
          <p:cNvPr id="57349" name="Rectangle 5">
            <a:extLst>
              <a:ext uri="{FF2B5EF4-FFF2-40B4-BE49-F238E27FC236}">
                <a16:creationId xmlns:a16="http://schemas.microsoft.com/office/drawing/2014/main" id="{284758E0-D172-459F-AEF6-42756B0891EA}"/>
              </a:ext>
            </a:extLst>
          </p:cNvPr>
          <p:cNvSpPr>
            <a:spLocks noChangeArrowheads="1"/>
          </p:cNvSpPr>
          <p:nvPr/>
        </p:nvSpPr>
        <p:spPr bwMode="auto">
          <a:xfrm>
            <a:off x="749300" y="2750343"/>
            <a:ext cx="7561262" cy="92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marL="444500" indent="-444500">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lgn="just" eaLnBrk="1" hangingPunct="1">
              <a:lnSpc>
                <a:spcPct val="120000"/>
              </a:lnSpc>
              <a:buClrTx/>
              <a:buFont typeface="Wingdings" panose="05000000000000000000" pitchFamily="2" charset="2"/>
              <a:buChar char="Ø"/>
            </a:pPr>
            <a:r>
              <a:rPr lang="zh-CN" altLang="en-US" sz="2800" dirty="0">
                <a:solidFill>
                  <a:srgbClr val="000099"/>
                </a:solidFill>
                <a:latin typeface="Times New Roman" panose="02020603050405020304" pitchFamily="18" charset="0"/>
                <a:ea typeface="微软雅黑" panose="020B0503020204020204" pitchFamily="34" charset="-122"/>
                <a:cs typeface="Times New Roman" panose="02020603050405020304" pitchFamily="18" charset="0"/>
              </a:rPr>
              <a:t>包括以下三步：</a:t>
            </a:r>
          </a:p>
        </p:txBody>
      </p:sp>
      <p:sp>
        <p:nvSpPr>
          <p:cNvPr id="57350" name="Rectangle 6">
            <a:extLst>
              <a:ext uri="{FF2B5EF4-FFF2-40B4-BE49-F238E27FC236}">
                <a16:creationId xmlns:a16="http://schemas.microsoft.com/office/drawing/2014/main" id="{936D8F18-38F1-4B7E-AB51-CC6D052E01C0}"/>
              </a:ext>
            </a:extLst>
          </p:cNvPr>
          <p:cNvSpPr>
            <a:spLocks noChangeArrowheads="1"/>
          </p:cNvSpPr>
          <p:nvPr/>
        </p:nvSpPr>
        <p:spPr bwMode="auto">
          <a:xfrm>
            <a:off x="800069" y="5448127"/>
            <a:ext cx="7345363"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marL="444500" indent="-444500">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lgn="just" eaLnBrk="1" hangingPunct="1">
              <a:lnSpc>
                <a:spcPct val="110000"/>
              </a:lnSpc>
              <a:buClrTx/>
              <a:buFont typeface="Wingdings" panose="05000000000000000000" pitchFamily="2" charset="2"/>
              <a:buChar char="Ø"/>
            </a:pPr>
            <a:r>
              <a:rPr lang="zh-CN" altLang="en-US" sz="2800" dirty="0">
                <a:solidFill>
                  <a:srgbClr val="000099"/>
                </a:solidFill>
                <a:latin typeface="Times New Roman" panose="02020603050405020304" pitchFamily="18" charset="0"/>
                <a:ea typeface="微软雅黑" panose="020B0503020204020204" pitchFamily="34" charset="-122"/>
                <a:cs typeface="Times New Roman" panose="02020603050405020304" pitchFamily="18" charset="0"/>
              </a:rPr>
              <a:t>每轮循环使多肽链增加一个氨基酸残基。</a:t>
            </a:r>
          </a:p>
        </p:txBody>
      </p:sp>
      <p:sp>
        <p:nvSpPr>
          <p:cNvPr id="2" name="灯片编号占位符 1">
            <a:extLst>
              <a:ext uri="{FF2B5EF4-FFF2-40B4-BE49-F238E27FC236}">
                <a16:creationId xmlns:a16="http://schemas.microsoft.com/office/drawing/2014/main" id="{E8BDE21A-B7B3-4C62-B9F0-7A5317A5721A}"/>
              </a:ext>
            </a:extLst>
          </p:cNvPr>
          <p:cNvSpPr>
            <a:spLocks noGrp="1"/>
          </p:cNvSpPr>
          <p:nvPr>
            <p:ph type="sldNum" sz="quarter" idx="4"/>
          </p:nvPr>
        </p:nvSpPr>
        <p:spPr/>
        <p:txBody>
          <a:bodyPr/>
          <a:lstStyle/>
          <a:p>
            <a:pPr>
              <a:defRPr/>
            </a:pPr>
            <a:fld id="{47650FDF-55A6-48C1-B389-FC790182308D}" type="slidenum">
              <a:rPr lang="zh-CN" altLang="en-US" smtClean="0"/>
              <a:pPr>
                <a:defRPr/>
              </a:pPr>
              <a:t>55</a:t>
            </a:fld>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7349"/>
                                        </p:tgtEl>
                                        <p:attrNameLst>
                                          <p:attrName>style.visibility</p:attrName>
                                        </p:attrNameLst>
                                      </p:cBhvr>
                                      <p:to>
                                        <p:strVal val="visible"/>
                                      </p:to>
                                    </p:set>
                                    <p:animEffect transition="in" filter="blinds(horizontal)">
                                      <p:cBhvr>
                                        <p:cTn id="7" dur="500"/>
                                        <p:tgtEl>
                                          <p:spTgt spid="57349"/>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57347"/>
                                        </p:tgtEl>
                                        <p:attrNameLst>
                                          <p:attrName>style.visibility</p:attrName>
                                        </p:attrNameLst>
                                      </p:cBhvr>
                                      <p:to>
                                        <p:strVal val="visible"/>
                                      </p:to>
                                    </p:set>
                                    <p:animEffect transition="in" filter="blinds(horizontal)">
                                      <p:cBhvr>
                                        <p:cTn id="10" dur="500"/>
                                        <p:tgtEl>
                                          <p:spTgt spid="57347"/>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57350"/>
                                        </p:tgtEl>
                                        <p:attrNameLst>
                                          <p:attrName>style.visibility</p:attrName>
                                        </p:attrNameLst>
                                      </p:cBhvr>
                                      <p:to>
                                        <p:strVal val="visible"/>
                                      </p:to>
                                    </p:set>
                                    <p:animEffect transition="in" filter="blinds(horizontal)">
                                      <p:cBhvr>
                                        <p:cTn id="15" dur="500"/>
                                        <p:tgtEl>
                                          <p:spTgt spid="573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p:bldP spid="57349" grpId="0"/>
      <p:bldP spid="57350" grpId="0"/>
    </p:bldLst>
  </p:timing>
</p:sld>
</file>

<file path=ppt/slides/slide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2274" name="Rectangle 2">
            <a:extLst>
              <a:ext uri="{FF2B5EF4-FFF2-40B4-BE49-F238E27FC236}">
                <a16:creationId xmlns:a16="http://schemas.microsoft.com/office/drawing/2014/main" id="{4AC1B6D7-0B0C-4891-93A0-AA0B8A61B415}"/>
              </a:ext>
            </a:extLst>
          </p:cNvPr>
          <p:cNvSpPr>
            <a:spLocks noChangeArrowheads="1"/>
          </p:cNvSpPr>
          <p:nvPr/>
        </p:nvSpPr>
        <p:spPr bwMode="auto">
          <a:xfrm>
            <a:off x="357188" y="1071563"/>
            <a:ext cx="2681849"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kumimoji="1" lang="en-US" altLang="zh-CN" sz="3200">
                <a:solidFill>
                  <a:srgbClr val="660066"/>
                </a:solidFill>
                <a:latin typeface="微软雅黑" panose="020B0503020204020204" pitchFamily="34" charset="-122"/>
                <a:ea typeface="微软雅黑" panose="020B0503020204020204" pitchFamily="34" charset="-122"/>
                <a:cs typeface="Times New Roman" panose="02020603050405020304" pitchFamily="18" charset="0"/>
              </a:rPr>
              <a:t>1. </a:t>
            </a:r>
            <a:r>
              <a:rPr kumimoji="1" lang="zh-CN" altLang="en-US" sz="3200">
                <a:solidFill>
                  <a:srgbClr val="660066"/>
                </a:solidFill>
                <a:latin typeface="微软雅黑" panose="020B0503020204020204" pitchFamily="34" charset="-122"/>
                <a:ea typeface="微软雅黑" panose="020B0503020204020204" pitchFamily="34" charset="-122"/>
                <a:cs typeface="Times New Roman" panose="02020603050405020304" pitchFamily="18" charset="0"/>
              </a:rPr>
              <a:t>进位</a:t>
            </a:r>
          </a:p>
        </p:txBody>
      </p:sp>
      <p:pic>
        <p:nvPicPr>
          <p:cNvPr id="182275" name="Picture 3" descr="进位">
            <a:extLst>
              <a:ext uri="{FF2B5EF4-FFF2-40B4-BE49-F238E27FC236}">
                <a16:creationId xmlns:a16="http://schemas.microsoft.com/office/drawing/2014/main" id="{B6792E3A-62AF-43C8-86DE-1370FAC45B10}"/>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4659313" y="260350"/>
            <a:ext cx="4484687" cy="6381750"/>
          </a:xfrm>
        </p:spPr>
      </p:pic>
      <p:sp>
        <p:nvSpPr>
          <p:cNvPr id="182276" name="Text Box 4">
            <a:extLst>
              <a:ext uri="{FF2B5EF4-FFF2-40B4-BE49-F238E27FC236}">
                <a16:creationId xmlns:a16="http://schemas.microsoft.com/office/drawing/2014/main" id="{8B99EE58-483F-4522-A05D-CB0638E12E4E}"/>
              </a:ext>
            </a:extLst>
          </p:cNvPr>
          <p:cNvSpPr txBox="1">
            <a:spLocks noChangeArrowheads="1"/>
          </p:cNvSpPr>
          <p:nvPr/>
        </p:nvSpPr>
        <p:spPr bwMode="auto">
          <a:xfrm>
            <a:off x="214313" y="1928813"/>
            <a:ext cx="5149775" cy="2601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lnSpc>
                <a:spcPct val="150000"/>
              </a:lnSpc>
              <a:spcBef>
                <a:spcPct val="0"/>
              </a:spcBef>
              <a:buClrTx/>
              <a:buFontTx/>
              <a:buNone/>
            </a:pPr>
            <a:r>
              <a:rPr lang="en-US" altLang="zh-CN" sz="2800" dirty="0">
                <a:solidFill>
                  <a:srgbClr val="002060"/>
                </a:solidFill>
                <a:latin typeface="微软雅黑" panose="020B0503020204020204" pitchFamily="34" charset="-122"/>
                <a:ea typeface="微软雅黑" panose="020B0503020204020204" pitchFamily="34" charset="-122"/>
              </a:rPr>
              <a:t>        </a:t>
            </a:r>
            <a:r>
              <a:rPr lang="zh-CN" altLang="en-US" sz="2800" dirty="0">
                <a:solidFill>
                  <a:srgbClr val="002060"/>
                </a:solidFill>
                <a:latin typeface="微软雅黑" panose="020B0503020204020204" pitchFamily="34" charset="-122"/>
                <a:ea typeface="微软雅黑" panose="020B0503020204020204" pitchFamily="34" charset="-122"/>
              </a:rPr>
              <a:t>又称</a:t>
            </a:r>
            <a:r>
              <a:rPr lang="zh-CN" altLang="en-US" sz="2800" dirty="0">
                <a:solidFill>
                  <a:srgbClr val="C00000"/>
                </a:solidFill>
                <a:latin typeface="微软雅黑" panose="020B0503020204020204" pitchFamily="34" charset="-122"/>
                <a:ea typeface="微软雅黑" panose="020B0503020204020204" pitchFamily="34" charset="-122"/>
              </a:rPr>
              <a:t>注册</a:t>
            </a:r>
            <a:r>
              <a:rPr lang="en-US" altLang="zh-CN" sz="2800" dirty="0">
                <a:solidFill>
                  <a:srgbClr val="C00000"/>
                </a:solidFill>
                <a:latin typeface="微软雅黑" panose="020B0503020204020204" pitchFamily="34" charset="-122"/>
                <a:ea typeface="微软雅黑" panose="020B0503020204020204" pitchFamily="34" charset="-122"/>
              </a:rPr>
              <a:t>(registration)</a:t>
            </a:r>
            <a:r>
              <a:rPr lang="zh-CN" altLang="en-US" sz="2800" dirty="0">
                <a:solidFill>
                  <a:srgbClr val="002060"/>
                </a:solidFill>
                <a:latin typeface="微软雅黑" panose="020B0503020204020204" pitchFamily="34" charset="-122"/>
                <a:ea typeface="微软雅黑" panose="020B0503020204020204" pitchFamily="34" charset="-122"/>
              </a:rPr>
              <a:t>，</a:t>
            </a:r>
          </a:p>
          <a:p>
            <a:pPr eaLnBrk="1" hangingPunct="1">
              <a:lnSpc>
                <a:spcPct val="150000"/>
              </a:lnSpc>
              <a:spcBef>
                <a:spcPct val="0"/>
              </a:spcBef>
              <a:buClrTx/>
              <a:buFontTx/>
              <a:buNone/>
            </a:pPr>
            <a:r>
              <a:rPr lang="zh-CN" altLang="en-US" sz="2800" dirty="0">
                <a:solidFill>
                  <a:srgbClr val="002060"/>
                </a:solidFill>
                <a:latin typeface="微软雅黑" panose="020B0503020204020204" pitchFamily="34" charset="-122"/>
                <a:ea typeface="微软雅黑" panose="020B0503020204020204" pitchFamily="34" charset="-122"/>
              </a:rPr>
              <a:t>是</a:t>
            </a:r>
            <a:r>
              <a:rPr kumimoji="1" lang="zh-CN" altLang="en-US" sz="2800" dirty="0">
                <a:solidFill>
                  <a:srgbClr val="002060"/>
                </a:solidFill>
                <a:latin typeface="微软雅黑" panose="020B0503020204020204" pitchFamily="34" charset="-122"/>
                <a:ea typeface="微软雅黑" panose="020B0503020204020204" pitchFamily="34" charset="-122"/>
              </a:rPr>
              <a:t>指一个氨基酰</a:t>
            </a:r>
            <a:r>
              <a:rPr kumimoji="1" lang="en-US" altLang="zh-CN" sz="2800" dirty="0">
                <a:solidFill>
                  <a:srgbClr val="002060"/>
                </a:solidFill>
                <a:latin typeface="微软雅黑" panose="020B0503020204020204" pitchFamily="34" charset="-122"/>
                <a:ea typeface="微软雅黑" panose="020B0503020204020204" pitchFamily="34" charset="-122"/>
              </a:rPr>
              <a:t>-tRNA</a:t>
            </a:r>
            <a:r>
              <a:rPr kumimoji="1" lang="zh-CN" altLang="en-US" sz="2800" dirty="0">
                <a:solidFill>
                  <a:srgbClr val="002060"/>
                </a:solidFill>
                <a:latin typeface="微软雅黑" panose="020B0503020204020204" pitchFamily="34" charset="-122"/>
                <a:ea typeface="微软雅黑" panose="020B0503020204020204" pitchFamily="34" charset="-122"/>
              </a:rPr>
              <a:t>按照</a:t>
            </a:r>
            <a:r>
              <a:rPr kumimoji="1" lang="en-US" altLang="zh-CN" sz="2800" dirty="0">
                <a:solidFill>
                  <a:srgbClr val="002060"/>
                </a:solidFill>
                <a:latin typeface="微软雅黑" panose="020B0503020204020204" pitchFamily="34" charset="-122"/>
                <a:ea typeface="微软雅黑" panose="020B0503020204020204" pitchFamily="34" charset="-122"/>
              </a:rPr>
              <a:t>mRNA</a:t>
            </a:r>
            <a:r>
              <a:rPr kumimoji="1" lang="zh-CN" altLang="en-US" sz="2800" dirty="0">
                <a:solidFill>
                  <a:srgbClr val="002060"/>
                </a:solidFill>
                <a:latin typeface="微软雅黑" panose="020B0503020204020204" pitchFamily="34" charset="-122"/>
                <a:ea typeface="微软雅黑" panose="020B0503020204020204" pitchFamily="34" charset="-122"/>
              </a:rPr>
              <a:t>模板的指令进入并结合到核</a:t>
            </a:r>
            <a:r>
              <a:rPr kumimoji="1" lang="zh-CN" altLang="en-US" sz="2800"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糖</a:t>
            </a:r>
            <a:r>
              <a:rPr kumimoji="1" lang="zh-CN" altLang="en-US" sz="2800" dirty="0">
                <a:solidFill>
                  <a:srgbClr val="002060"/>
                </a:solidFill>
                <a:latin typeface="微软雅黑" panose="020B0503020204020204" pitchFamily="34" charset="-122"/>
                <a:ea typeface="微软雅黑" panose="020B0503020204020204" pitchFamily="34" charset="-122"/>
              </a:rPr>
              <a:t>体</a:t>
            </a:r>
            <a:r>
              <a:rPr kumimoji="1" lang="en-US" altLang="zh-CN" sz="2800" dirty="0">
                <a:solidFill>
                  <a:srgbClr val="002060"/>
                </a:solidFill>
                <a:latin typeface="微软雅黑" panose="020B0503020204020204" pitchFamily="34" charset="-122"/>
                <a:ea typeface="微软雅黑" panose="020B0503020204020204" pitchFamily="34" charset="-122"/>
              </a:rPr>
              <a:t>A</a:t>
            </a:r>
            <a:r>
              <a:rPr kumimoji="1" lang="zh-CN" altLang="en-US" sz="2800" dirty="0">
                <a:solidFill>
                  <a:srgbClr val="002060"/>
                </a:solidFill>
                <a:latin typeface="微软雅黑" panose="020B0503020204020204" pitchFamily="34" charset="-122"/>
                <a:ea typeface="微软雅黑" panose="020B0503020204020204" pitchFamily="34" charset="-122"/>
              </a:rPr>
              <a:t>位的过程。</a:t>
            </a:r>
            <a:endParaRPr lang="zh-CN" altLang="en-US" sz="2800" dirty="0">
              <a:solidFill>
                <a:srgbClr val="002060"/>
              </a:solidFill>
              <a:latin typeface="微软雅黑" panose="020B0503020204020204" pitchFamily="34" charset="-122"/>
              <a:ea typeface="微软雅黑" panose="020B0503020204020204" pitchFamily="34" charset="-122"/>
            </a:endParaRPr>
          </a:p>
        </p:txBody>
      </p:sp>
      <p:sp>
        <p:nvSpPr>
          <p:cNvPr id="2" name="灯片编号占位符 1">
            <a:extLst>
              <a:ext uri="{FF2B5EF4-FFF2-40B4-BE49-F238E27FC236}">
                <a16:creationId xmlns:a16="http://schemas.microsoft.com/office/drawing/2014/main" id="{FF2DCCB4-346E-4C5C-B2BF-C68007B76FD7}"/>
              </a:ext>
            </a:extLst>
          </p:cNvPr>
          <p:cNvSpPr>
            <a:spLocks noGrp="1"/>
          </p:cNvSpPr>
          <p:nvPr>
            <p:ph type="sldNum" sz="quarter" idx="4"/>
          </p:nvPr>
        </p:nvSpPr>
        <p:spPr/>
        <p:txBody>
          <a:bodyPr/>
          <a:lstStyle/>
          <a:p>
            <a:pPr>
              <a:defRPr/>
            </a:pPr>
            <a:fld id="{47650FDF-55A6-48C1-B389-FC790182308D}" type="slidenum">
              <a:rPr lang="zh-CN" altLang="en-US" smtClean="0"/>
              <a:pPr>
                <a:defRPr/>
              </a:pPr>
              <a:t>56</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999"/>
    </mc:Choice>
    <mc:Fallback xmlns="">
      <p:transition spd="slow"/>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3298" name="Picture 2" descr="大亚基(有E位)">
            <a:extLst>
              <a:ext uri="{FF2B5EF4-FFF2-40B4-BE49-F238E27FC236}">
                <a16:creationId xmlns:a16="http://schemas.microsoft.com/office/drawing/2014/main" id="{0C0B9D40-9F0F-4194-8C14-29BEBE724C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2205038"/>
            <a:ext cx="3600450" cy="241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3299" name="Picture 3" descr="小亚基2">
            <a:extLst>
              <a:ext uri="{FF2B5EF4-FFF2-40B4-BE49-F238E27FC236}">
                <a16:creationId xmlns:a16="http://schemas.microsoft.com/office/drawing/2014/main" id="{3352C555-47FB-40FF-ADD1-8664A159F1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2863" y="4365625"/>
            <a:ext cx="3671887" cy="1243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4" name="Oval 4">
            <a:extLst>
              <a:ext uri="{FF2B5EF4-FFF2-40B4-BE49-F238E27FC236}">
                <a16:creationId xmlns:a16="http://schemas.microsoft.com/office/drawing/2014/main" id="{6F0514D6-7DB7-4E3F-9F93-F9D9423694DB}"/>
              </a:ext>
            </a:extLst>
          </p:cNvPr>
          <p:cNvSpPr>
            <a:spLocks noChangeArrowheads="1"/>
          </p:cNvSpPr>
          <p:nvPr/>
        </p:nvSpPr>
        <p:spPr bwMode="auto">
          <a:xfrm>
            <a:off x="6154738" y="1628775"/>
            <a:ext cx="503237" cy="469900"/>
          </a:xfrm>
          <a:prstGeom prst="ellipse">
            <a:avLst/>
          </a:prstGeom>
          <a:ln>
            <a:headEnd/>
            <a:tailEnd/>
          </a:ln>
        </p:spPr>
        <p:style>
          <a:lnRef idx="0">
            <a:schemeClr val="accent6"/>
          </a:lnRef>
          <a:fillRef idx="3">
            <a:schemeClr val="accent6"/>
          </a:fillRef>
          <a:effectRef idx="3">
            <a:schemeClr val="accent6"/>
          </a:effectRef>
          <a:fontRef idx="minor">
            <a:schemeClr val="lt1"/>
          </a:fontRef>
        </p:style>
        <p:txBody>
          <a:bodyPr wrap="none" lIns="92075" tIns="46038" rIns="92075" bIns="46038" anchor="ctr"/>
          <a:lstStyle/>
          <a:p>
            <a:pPr algn="ctr" eaLnBrk="1" hangingPunct="1">
              <a:defRPr/>
            </a:pPr>
            <a:r>
              <a:rPr kumimoji="1" lang="en-US" altLang="zh-CN" sz="2400" b="1">
                <a:solidFill>
                  <a:schemeClr val="tx1"/>
                </a:solidFill>
                <a:latin typeface="Times New Roman" pitchFamily="18" charset="0"/>
              </a:rPr>
              <a:t>Tu</a:t>
            </a:r>
          </a:p>
        </p:txBody>
      </p:sp>
      <p:sp>
        <p:nvSpPr>
          <p:cNvPr id="61445" name="Oval 5">
            <a:extLst>
              <a:ext uri="{FF2B5EF4-FFF2-40B4-BE49-F238E27FC236}">
                <a16:creationId xmlns:a16="http://schemas.microsoft.com/office/drawing/2014/main" id="{439BB0CA-2433-4F71-B1A3-855177806996}"/>
              </a:ext>
            </a:extLst>
          </p:cNvPr>
          <p:cNvSpPr>
            <a:spLocks noChangeArrowheads="1"/>
          </p:cNvSpPr>
          <p:nvPr/>
        </p:nvSpPr>
        <p:spPr bwMode="auto">
          <a:xfrm>
            <a:off x="6659563" y="1628775"/>
            <a:ext cx="503237" cy="469900"/>
          </a:xfrm>
          <a:prstGeom prst="ellipse">
            <a:avLst/>
          </a:prstGeom>
          <a:solidFill>
            <a:srgbClr val="663300"/>
          </a:solidFill>
          <a:ln>
            <a:headEnd/>
            <a:tailEnd/>
          </a:ln>
        </p:spPr>
        <p:style>
          <a:lnRef idx="0">
            <a:schemeClr val="accent3"/>
          </a:lnRef>
          <a:fillRef idx="3">
            <a:schemeClr val="accent3"/>
          </a:fillRef>
          <a:effectRef idx="3">
            <a:schemeClr val="accent3"/>
          </a:effectRef>
          <a:fontRef idx="minor">
            <a:schemeClr val="lt1"/>
          </a:fontRef>
        </p:style>
        <p:txBody>
          <a:bodyPr wrap="none" lIns="92075" tIns="46038" rIns="92075" bIns="46038" anchor="ctr"/>
          <a:lstStyle/>
          <a:p>
            <a:pPr algn="ctr" eaLnBrk="1" hangingPunct="1">
              <a:defRPr/>
            </a:pPr>
            <a:r>
              <a:rPr kumimoji="1" lang="en-US" altLang="zh-CN" sz="2400" b="1">
                <a:latin typeface="Times New Roman" pitchFamily="18" charset="0"/>
              </a:rPr>
              <a:t>Ts</a:t>
            </a:r>
          </a:p>
        </p:txBody>
      </p:sp>
      <p:sp>
        <p:nvSpPr>
          <p:cNvPr id="61446" name="Text Box 6">
            <a:extLst>
              <a:ext uri="{FF2B5EF4-FFF2-40B4-BE49-F238E27FC236}">
                <a16:creationId xmlns:a16="http://schemas.microsoft.com/office/drawing/2014/main" id="{5715FD25-FCD0-4B34-B9E2-314AF5887A65}"/>
              </a:ext>
            </a:extLst>
          </p:cNvPr>
          <p:cNvSpPr txBox="1">
            <a:spLocks noChangeArrowheads="1"/>
          </p:cNvSpPr>
          <p:nvPr/>
        </p:nvSpPr>
        <p:spPr bwMode="auto">
          <a:xfrm>
            <a:off x="6696075" y="1593850"/>
            <a:ext cx="16557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2075" tIns="46038" rIns="92075" bIns="46038">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kumimoji="1" lang="en-US" altLang="zh-CN">
                <a:solidFill>
                  <a:schemeClr val="tx1"/>
                </a:solidFill>
                <a:latin typeface="Times New Roman" panose="02020603050405020304" pitchFamily="18" charset="0"/>
              </a:rPr>
              <a:t>GTP</a:t>
            </a:r>
          </a:p>
        </p:txBody>
      </p:sp>
      <p:sp>
        <p:nvSpPr>
          <p:cNvPr id="61447" name="Line 7">
            <a:extLst>
              <a:ext uri="{FF2B5EF4-FFF2-40B4-BE49-F238E27FC236}">
                <a16:creationId xmlns:a16="http://schemas.microsoft.com/office/drawing/2014/main" id="{9FFCF980-2705-4A60-A669-7D9283B92296}"/>
              </a:ext>
            </a:extLst>
          </p:cNvPr>
          <p:cNvSpPr>
            <a:spLocks noChangeShapeType="1"/>
          </p:cNvSpPr>
          <p:nvPr/>
        </p:nvSpPr>
        <p:spPr bwMode="auto">
          <a:xfrm>
            <a:off x="6659563" y="1844675"/>
            <a:ext cx="144462" cy="0"/>
          </a:xfrm>
          <a:prstGeom prst="line">
            <a:avLst/>
          </a:prstGeom>
          <a:ln>
            <a:headEnd/>
            <a:tailEnd/>
          </a:ln>
        </p:spPr>
        <p:style>
          <a:lnRef idx="2">
            <a:schemeClr val="dk1"/>
          </a:lnRef>
          <a:fillRef idx="0">
            <a:schemeClr val="dk1"/>
          </a:fillRef>
          <a:effectRef idx="1">
            <a:schemeClr val="dk1"/>
          </a:effectRef>
          <a:fontRef idx="minor">
            <a:schemeClr val="tx1"/>
          </a:fontRef>
        </p:style>
        <p:txBody>
          <a:bodyPr lIns="92075" tIns="46038" rIns="92075" bIns="46038" anchor="ctr"/>
          <a:lstStyle/>
          <a:p>
            <a:pPr eaLnBrk="1" hangingPunct="1">
              <a:defRPr/>
            </a:pPr>
            <a:endParaRPr lang="zh-CN" altLang="en-US"/>
          </a:p>
        </p:txBody>
      </p:sp>
      <p:sp>
        <p:nvSpPr>
          <p:cNvPr id="61448" name="Text Box 8">
            <a:extLst>
              <a:ext uri="{FF2B5EF4-FFF2-40B4-BE49-F238E27FC236}">
                <a16:creationId xmlns:a16="http://schemas.microsoft.com/office/drawing/2014/main" id="{42A78FE0-771D-4D85-BD54-55D965C46624}"/>
              </a:ext>
            </a:extLst>
          </p:cNvPr>
          <p:cNvSpPr txBox="1">
            <a:spLocks noChangeArrowheads="1"/>
          </p:cNvSpPr>
          <p:nvPr/>
        </p:nvSpPr>
        <p:spPr bwMode="auto">
          <a:xfrm>
            <a:off x="4641850" y="3500438"/>
            <a:ext cx="16557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2075" tIns="46038" rIns="92075" bIns="46038">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kumimoji="1" lang="en-US" altLang="zh-CN">
                <a:solidFill>
                  <a:schemeClr val="bg1"/>
                </a:solidFill>
                <a:latin typeface="Times New Roman" panose="02020603050405020304" pitchFamily="18" charset="0"/>
              </a:rPr>
              <a:t>GDP</a:t>
            </a:r>
          </a:p>
        </p:txBody>
      </p:sp>
      <p:pic>
        <p:nvPicPr>
          <p:cNvPr id="183309" name="Picture 9" descr="起始tRNA">
            <a:extLst>
              <a:ext uri="{FF2B5EF4-FFF2-40B4-BE49-F238E27FC236}">
                <a16:creationId xmlns:a16="http://schemas.microsoft.com/office/drawing/2014/main" id="{61504DCD-8476-499F-A471-01FB4BA81C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49575" y="2914650"/>
            <a:ext cx="900113"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3310" name="Group 10">
            <a:extLst>
              <a:ext uri="{FF2B5EF4-FFF2-40B4-BE49-F238E27FC236}">
                <a16:creationId xmlns:a16="http://schemas.microsoft.com/office/drawing/2014/main" id="{17F6C23B-2D11-48CE-B057-8A9AD4D5473F}"/>
              </a:ext>
            </a:extLst>
          </p:cNvPr>
          <p:cNvGrpSpPr>
            <a:grpSpLocks/>
          </p:cNvGrpSpPr>
          <p:nvPr/>
        </p:nvGrpSpPr>
        <p:grpSpPr bwMode="auto">
          <a:xfrm>
            <a:off x="2987675" y="4221163"/>
            <a:ext cx="579438" cy="82550"/>
            <a:chOff x="2947" y="2788"/>
            <a:chExt cx="365" cy="52"/>
          </a:xfrm>
        </p:grpSpPr>
        <p:sp>
          <p:nvSpPr>
            <p:cNvPr id="183354" name="Line 11">
              <a:extLst>
                <a:ext uri="{FF2B5EF4-FFF2-40B4-BE49-F238E27FC236}">
                  <a16:creationId xmlns:a16="http://schemas.microsoft.com/office/drawing/2014/main" id="{4DCC0E32-02EA-4C69-A4DC-8454F6DEE749}"/>
                </a:ext>
              </a:extLst>
            </p:cNvPr>
            <p:cNvSpPr>
              <a:spLocks noChangeShapeType="1"/>
            </p:cNvSpPr>
            <p:nvPr/>
          </p:nvSpPr>
          <p:spPr bwMode="auto">
            <a:xfrm>
              <a:off x="2947" y="2795"/>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3355" name="Line 12">
              <a:extLst>
                <a:ext uri="{FF2B5EF4-FFF2-40B4-BE49-F238E27FC236}">
                  <a16:creationId xmlns:a16="http://schemas.microsoft.com/office/drawing/2014/main" id="{0813DFF7-9918-4AAD-81EC-545D99A98AEC}"/>
                </a:ext>
              </a:extLst>
            </p:cNvPr>
            <p:cNvSpPr>
              <a:spLocks noChangeShapeType="1"/>
            </p:cNvSpPr>
            <p:nvPr/>
          </p:nvSpPr>
          <p:spPr bwMode="auto">
            <a:xfrm>
              <a:off x="2947" y="2840"/>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3356" name="Line 13">
              <a:extLst>
                <a:ext uri="{FF2B5EF4-FFF2-40B4-BE49-F238E27FC236}">
                  <a16:creationId xmlns:a16="http://schemas.microsoft.com/office/drawing/2014/main" id="{483C62BE-6B09-4739-A257-879A912458E6}"/>
                </a:ext>
              </a:extLst>
            </p:cNvPr>
            <p:cNvSpPr>
              <a:spLocks noChangeShapeType="1"/>
            </p:cNvSpPr>
            <p:nvPr/>
          </p:nvSpPr>
          <p:spPr bwMode="auto">
            <a:xfrm>
              <a:off x="3085" y="2795"/>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3357" name="Line 14">
              <a:extLst>
                <a:ext uri="{FF2B5EF4-FFF2-40B4-BE49-F238E27FC236}">
                  <a16:creationId xmlns:a16="http://schemas.microsoft.com/office/drawing/2014/main" id="{C6544DA9-41F2-446A-8D85-42DBFA771D50}"/>
                </a:ext>
              </a:extLst>
            </p:cNvPr>
            <p:cNvSpPr>
              <a:spLocks noChangeShapeType="1"/>
            </p:cNvSpPr>
            <p:nvPr/>
          </p:nvSpPr>
          <p:spPr bwMode="auto">
            <a:xfrm>
              <a:off x="3085" y="2840"/>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3358" name="Line 15">
              <a:extLst>
                <a:ext uri="{FF2B5EF4-FFF2-40B4-BE49-F238E27FC236}">
                  <a16:creationId xmlns:a16="http://schemas.microsoft.com/office/drawing/2014/main" id="{2FF0852B-A2AF-4BF7-874F-FA3B335071B6}"/>
                </a:ext>
              </a:extLst>
            </p:cNvPr>
            <p:cNvSpPr>
              <a:spLocks noChangeShapeType="1"/>
            </p:cNvSpPr>
            <p:nvPr/>
          </p:nvSpPr>
          <p:spPr bwMode="auto">
            <a:xfrm>
              <a:off x="3221" y="2788"/>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3359" name="Line 16">
              <a:extLst>
                <a:ext uri="{FF2B5EF4-FFF2-40B4-BE49-F238E27FC236}">
                  <a16:creationId xmlns:a16="http://schemas.microsoft.com/office/drawing/2014/main" id="{DA62F56C-7BAF-4C2D-AEA0-2876DB1F25C0}"/>
                </a:ext>
              </a:extLst>
            </p:cNvPr>
            <p:cNvSpPr>
              <a:spLocks noChangeShapeType="1"/>
            </p:cNvSpPr>
            <p:nvPr/>
          </p:nvSpPr>
          <p:spPr bwMode="auto">
            <a:xfrm>
              <a:off x="3221" y="2815"/>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3360" name="Line 17">
              <a:extLst>
                <a:ext uri="{FF2B5EF4-FFF2-40B4-BE49-F238E27FC236}">
                  <a16:creationId xmlns:a16="http://schemas.microsoft.com/office/drawing/2014/main" id="{04808887-1B95-4D10-9FDB-B78EE2B7940E}"/>
                </a:ext>
              </a:extLst>
            </p:cNvPr>
            <p:cNvSpPr>
              <a:spLocks noChangeShapeType="1"/>
            </p:cNvSpPr>
            <p:nvPr/>
          </p:nvSpPr>
          <p:spPr bwMode="auto">
            <a:xfrm>
              <a:off x="3221" y="2840"/>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183311" name="Group 19">
            <a:extLst>
              <a:ext uri="{FF2B5EF4-FFF2-40B4-BE49-F238E27FC236}">
                <a16:creationId xmlns:a16="http://schemas.microsoft.com/office/drawing/2014/main" id="{40518B31-B3FB-48B0-BDF9-4C6DFA0E4828}"/>
              </a:ext>
            </a:extLst>
          </p:cNvPr>
          <p:cNvGrpSpPr>
            <a:grpSpLocks/>
          </p:cNvGrpSpPr>
          <p:nvPr/>
        </p:nvGrpSpPr>
        <p:grpSpPr bwMode="auto">
          <a:xfrm>
            <a:off x="790575" y="4292600"/>
            <a:ext cx="5403850" cy="369888"/>
            <a:chOff x="2064" y="2341"/>
            <a:chExt cx="3404" cy="233"/>
          </a:xfrm>
        </p:grpSpPr>
        <p:sp>
          <p:nvSpPr>
            <p:cNvPr id="61460" name="Rectangle 20">
              <a:extLst>
                <a:ext uri="{FF2B5EF4-FFF2-40B4-BE49-F238E27FC236}">
                  <a16:creationId xmlns:a16="http://schemas.microsoft.com/office/drawing/2014/main" id="{5B39AD71-41FE-4F8E-A7EC-618EF89796A1}"/>
                </a:ext>
              </a:extLst>
            </p:cNvPr>
            <p:cNvSpPr>
              <a:spLocks noChangeArrowheads="1"/>
            </p:cNvSpPr>
            <p:nvPr/>
          </p:nvSpPr>
          <p:spPr bwMode="auto">
            <a:xfrm>
              <a:off x="2245" y="2387"/>
              <a:ext cx="2994" cy="136"/>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eaLnBrk="1" hangingPunct="1">
                <a:defRPr/>
              </a:pPr>
              <a:endParaRPr lang="zh-CN" altLang="en-US"/>
            </a:p>
          </p:txBody>
        </p:sp>
        <p:sp>
          <p:nvSpPr>
            <p:cNvPr id="61461" name="Rectangle 21">
              <a:extLst>
                <a:ext uri="{FF2B5EF4-FFF2-40B4-BE49-F238E27FC236}">
                  <a16:creationId xmlns:a16="http://schemas.microsoft.com/office/drawing/2014/main" id="{3147FA94-C8EF-4304-8808-2BE9D8F690A6}"/>
                </a:ext>
              </a:extLst>
            </p:cNvPr>
            <p:cNvSpPr>
              <a:spLocks noChangeArrowheads="1"/>
            </p:cNvSpPr>
            <p:nvPr/>
          </p:nvSpPr>
          <p:spPr bwMode="auto">
            <a:xfrm>
              <a:off x="3425" y="2387"/>
              <a:ext cx="136" cy="136"/>
            </a:xfrm>
            <a:prstGeom prst="rect">
              <a:avLst/>
            </a:prstGeom>
            <a:ln>
              <a:solidFill>
                <a:srgbClr val="000000"/>
              </a:solidFill>
              <a:headEnd/>
              <a:tailEnd/>
            </a:ln>
          </p:spPr>
          <p:style>
            <a:lnRef idx="0">
              <a:schemeClr val="accent4"/>
            </a:lnRef>
            <a:fillRef idx="3">
              <a:schemeClr val="accent4"/>
            </a:fillRef>
            <a:effectRef idx="3">
              <a:schemeClr val="accent4"/>
            </a:effectRef>
            <a:fontRef idx="minor">
              <a:schemeClr val="lt1"/>
            </a:fontRef>
          </p:style>
          <p:txBody>
            <a:bodyPr wrap="none" anchor="ctr"/>
            <a:lstStyle>
              <a:lvl1pPr eaLnBrk="0" hangingPunct="0">
                <a:defRPr>
                  <a:solidFill>
                    <a:schemeClr val="tx2"/>
                  </a:solidFill>
                  <a:latin typeface="Verdana" panose="020B0604030504040204" pitchFamily="34" charset="0"/>
                  <a:ea typeface="HY견고딕"/>
                  <a:cs typeface="HY견고딕"/>
                </a:defRPr>
              </a:lvl1pPr>
              <a:lvl2pPr marL="742950" indent="-285750" eaLnBrk="0" hangingPunct="0">
                <a:defRPr>
                  <a:solidFill>
                    <a:schemeClr val="tx2"/>
                  </a:solidFill>
                  <a:latin typeface="Verdana" panose="020B0604030504040204" pitchFamily="34" charset="0"/>
                  <a:ea typeface="HY견고딕"/>
                  <a:cs typeface="HY견고딕"/>
                </a:defRPr>
              </a:lvl2pPr>
              <a:lvl3pPr marL="1143000" indent="-228600" eaLnBrk="0" hangingPunct="0">
                <a:defRPr>
                  <a:solidFill>
                    <a:schemeClr val="tx2"/>
                  </a:solidFill>
                  <a:latin typeface="Verdana" panose="020B0604030504040204" pitchFamily="34" charset="0"/>
                  <a:ea typeface="HY견고딕"/>
                  <a:cs typeface="HY견고딕"/>
                </a:defRPr>
              </a:lvl3pPr>
              <a:lvl4pPr marL="1600200" indent="-228600" eaLnBrk="0" hangingPunct="0">
                <a:defRPr>
                  <a:solidFill>
                    <a:schemeClr val="tx2"/>
                  </a:solidFill>
                  <a:latin typeface="Verdana" panose="020B0604030504040204" pitchFamily="34" charset="0"/>
                  <a:ea typeface="HY견고딕"/>
                  <a:cs typeface="HY견고딕"/>
                </a:defRPr>
              </a:lvl4pPr>
              <a:lvl5pPr marL="2057400" indent="-228600" eaLnBrk="0" hangingPunct="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pPr algn="ctr" eaLnBrk="1" hangingPunct="1">
                <a:defRPr/>
              </a:pPr>
              <a:r>
                <a:rPr lang="en-US" altLang="zh-CN" sz="1600" b="1">
                  <a:solidFill>
                    <a:schemeClr val="tx1"/>
                  </a:solidFill>
                  <a:latin typeface="Constantia" panose="02030602050306030303" pitchFamily="18" charset="0"/>
                  <a:ea typeface="华文新魏" panose="02010800040101010101" pitchFamily="2" charset="-122"/>
                </a:rPr>
                <a:t>A</a:t>
              </a:r>
            </a:p>
          </p:txBody>
        </p:sp>
        <p:sp>
          <p:nvSpPr>
            <p:cNvPr id="61462" name="Rectangle 22">
              <a:extLst>
                <a:ext uri="{FF2B5EF4-FFF2-40B4-BE49-F238E27FC236}">
                  <a16:creationId xmlns:a16="http://schemas.microsoft.com/office/drawing/2014/main" id="{66BA7AEF-D2F7-47C3-9E84-DBD67CCB5F7D}"/>
                </a:ext>
              </a:extLst>
            </p:cNvPr>
            <p:cNvSpPr>
              <a:spLocks noChangeArrowheads="1"/>
            </p:cNvSpPr>
            <p:nvPr/>
          </p:nvSpPr>
          <p:spPr bwMode="auto">
            <a:xfrm>
              <a:off x="3561" y="2387"/>
              <a:ext cx="136" cy="136"/>
            </a:xfrm>
            <a:prstGeom prst="rect">
              <a:avLst/>
            </a:prstGeom>
            <a:ln>
              <a:solidFill>
                <a:srgbClr val="000000"/>
              </a:solidFill>
              <a:headEnd/>
              <a:tailEnd/>
            </a:ln>
          </p:spPr>
          <p:style>
            <a:lnRef idx="0">
              <a:schemeClr val="accent4"/>
            </a:lnRef>
            <a:fillRef idx="3">
              <a:schemeClr val="accent4"/>
            </a:fillRef>
            <a:effectRef idx="3">
              <a:schemeClr val="accent4"/>
            </a:effectRef>
            <a:fontRef idx="minor">
              <a:schemeClr val="lt1"/>
            </a:fontRef>
          </p:style>
          <p:txBody>
            <a:bodyPr wrap="none" anchor="ctr"/>
            <a:lstStyle>
              <a:lvl1pPr eaLnBrk="0" hangingPunct="0">
                <a:defRPr>
                  <a:solidFill>
                    <a:schemeClr val="tx2"/>
                  </a:solidFill>
                  <a:latin typeface="Verdana" panose="020B0604030504040204" pitchFamily="34" charset="0"/>
                  <a:ea typeface="HY견고딕"/>
                  <a:cs typeface="HY견고딕"/>
                </a:defRPr>
              </a:lvl1pPr>
              <a:lvl2pPr marL="742950" indent="-285750" eaLnBrk="0" hangingPunct="0">
                <a:defRPr>
                  <a:solidFill>
                    <a:schemeClr val="tx2"/>
                  </a:solidFill>
                  <a:latin typeface="Verdana" panose="020B0604030504040204" pitchFamily="34" charset="0"/>
                  <a:ea typeface="HY견고딕"/>
                  <a:cs typeface="HY견고딕"/>
                </a:defRPr>
              </a:lvl2pPr>
              <a:lvl3pPr marL="1143000" indent="-228600" eaLnBrk="0" hangingPunct="0">
                <a:defRPr>
                  <a:solidFill>
                    <a:schemeClr val="tx2"/>
                  </a:solidFill>
                  <a:latin typeface="Verdana" panose="020B0604030504040204" pitchFamily="34" charset="0"/>
                  <a:ea typeface="HY견고딕"/>
                  <a:cs typeface="HY견고딕"/>
                </a:defRPr>
              </a:lvl3pPr>
              <a:lvl4pPr marL="1600200" indent="-228600" eaLnBrk="0" hangingPunct="0">
                <a:defRPr>
                  <a:solidFill>
                    <a:schemeClr val="tx2"/>
                  </a:solidFill>
                  <a:latin typeface="Verdana" panose="020B0604030504040204" pitchFamily="34" charset="0"/>
                  <a:ea typeface="HY견고딕"/>
                  <a:cs typeface="HY견고딕"/>
                </a:defRPr>
              </a:lvl4pPr>
              <a:lvl5pPr marL="2057400" indent="-228600" eaLnBrk="0" hangingPunct="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pPr algn="ctr" eaLnBrk="1" hangingPunct="1">
                <a:defRPr/>
              </a:pPr>
              <a:r>
                <a:rPr lang="en-US" altLang="zh-CN" sz="1600" b="1">
                  <a:solidFill>
                    <a:schemeClr val="tx1"/>
                  </a:solidFill>
                  <a:latin typeface="Constantia" panose="02030602050306030303" pitchFamily="18" charset="0"/>
                  <a:ea typeface="华文新魏" panose="02010800040101010101" pitchFamily="2" charset="-122"/>
                </a:rPr>
                <a:t>U</a:t>
              </a:r>
            </a:p>
          </p:txBody>
        </p:sp>
        <p:sp>
          <p:nvSpPr>
            <p:cNvPr id="61463" name="Rectangle 23">
              <a:extLst>
                <a:ext uri="{FF2B5EF4-FFF2-40B4-BE49-F238E27FC236}">
                  <a16:creationId xmlns:a16="http://schemas.microsoft.com/office/drawing/2014/main" id="{5E4DA92A-E4C2-44CA-9A87-9464CD4FA87D}"/>
                </a:ext>
              </a:extLst>
            </p:cNvPr>
            <p:cNvSpPr>
              <a:spLocks noChangeArrowheads="1"/>
            </p:cNvSpPr>
            <p:nvPr/>
          </p:nvSpPr>
          <p:spPr bwMode="auto">
            <a:xfrm>
              <a:off x="3697" y="2387"/>
              <a:ext cx="136" cy="136"/>
            </a:xfrm>
            <a:prstGeom prst="rect">
              <a:avLst/>
            </a:prstGeom>
            <a:ln>
              <a:solidFill>
                <a:srgbClr val="000000"/>
              </a:solidFill>
              <a:headEnd/>
              <a:tailEnd/>
            </a:ln>
          </p:spPr>
          <p:style>
            <a:lnRef idx="0">
              <a:schemeClr val="accent4"/>
            </a:lnRef>
            <a:fillRef idx="3">
              <a:schemeClr val="accent4"/>
            </a:fillRef>
            <a:effectRef idx="3">
              <a:schemeClr val="accent4"/>
            </a:effectRef>
            <a:fontRef idx="minor">
              <a:schemeClr val="lt1"/>
            </a:fontRef>
          </p:style>
          <p:txBody>
            <a:bodyPr wrap="none" anchor="ctr"/>
            <a:lstStyle>
              <a:lvl1pPr eaLnBrk="0" hangingPunct="0">
                <a:defRPr>
                  <a:solidFill>
                    <a:schemeClr val="tx2"/>
                  </a:solidFill>
                  <a:latin typeface="Verdana" panose="020B0604030504040204" pitchFamily="34" charset="0"/>
                  <a:ea typeface="HY견고딕"/>
                  <a:cs typeface="HY견고딕"/>
                </a:defRPr>
              </a:lvl1pPr>
              <a:lvl2pPr marL="742950" indent="-285750" eaLnBrk="0" hangingPunct="0">
                <a:defRPr>
                  <a:solidFill>
                    <a:schemeClr val="tx2"/>
                  </a:solidFill>
                  <a:latin typeface="Verdana" panose="020B0604030504040204" pitchFamily="34" charset="0"/>
                  <a:ea typeface="HY견고딕"/>
                  <a:cs typeface="HY견고딕"/>
                </a:defRPr>
              </a:lvl2pPr>
              <a:lvl3pPr marL="1143000" indent="-228600" eaLnBrk="0" hangingPunct="0">
                <a:defRPr>
                  <a:solidFill>
                    <a:schemeClr val="tx2"/>
                  </a:solidFill>
                  <a:latin typeface="Verdana" panose="020B0604030504040204" pitchFamily="34" charset="0"/>
                  <a:ea typeface="HY견고딕"/>
                  <a:cs typeface="HY견고딕"/>
                </a:defRPr>
              </a:lvl3pPr>
              <a:lvl4pPr marL="1600200" indent="-228600" eaLnBrk="0" hangingPunct="0">
                <a:defRPr>
                  <a:solidFill>
                    <a:schemeClr val="tx2"/>
                  </a:solidFill>
                  <a:latin typeface="Verdana" panose="020B0604030504040204" pitchFamily="34" charset="0"/>
                  <a:ea typeface="HY견고딕"/>
                  <a:cs typeface="HY견고딕"/>
                </a:defRPr>
              </a:lvl4pPr>
              <a:lvl5pPr marL="2057400" indent="-228600" eaLnBrk="0" hangingPunct="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pPr algn="ctr" eaLnBrk="1" hangingPunct="1">
                <a:defRPr/>
              </a:pPr>
              <a:r>
                <a:rPr lang="en-US" altLang="zh-CN" sz="1600" b="1">
                  <a:solidFill>
                    <a:schemeClr val="tx1"/>
                  </a:solidFill>
                  <a:latin typeface="Constantia" panose="02030602050306030303" pitchFamily="18" charset="0"/>
                  <a:ea typeface="华文新魏" panose="02010800040101010101" pitchFamily="2" charset="-122"/>
                </a:rPr>
                <a:t>G</a:t>
              </a:r>
            </a:p>
          </p:txBody>
        </p:sp>
        <p:sp>
          <p:nvSpPr>
            <p:cNvPr id="61464" name="Rectangle 24">
              <a:extLst>
                <a:ext uri="{FF2B5EF4-FFF2-40B4-BE49-F238E27FC236}">
                  <a16:creationId xmlns:a16="http://schemas.microsoft.com/office/drawing/2014/main" id="{DA6F2893-70E9-43CC-963A-59641F04E6AC}"/>
                </a:ext>
              </a:extLst>
            </p:cNvPr>
            <p:cNvSpPr>
              <a:spLocks noChangeArrowheads="1"/>
            </p:cNvSpPr>
            <p:nvPr/>
          </p:nvSpPr>
          <p:spPr bwMode="auto">
            <a:xfrm>
              <a:off x="3833" y="2387"/>
              <a:ext cx="136" cy="136"/>
            </a:xfrm>
            <a:prstGeom prst="rect">
              <a:avLst/>
            </a:prstGeom>
            <a:ln>
              <a:solidFill>
                <a:srgbClr val="000000"/>
              </a:solidFill>
              <a:headEnd/>
              <a:tailEnd/>
            </a:ln>
          </p:spPr>
          <p:style>
            <a:lnRef idx="0">
              <a:schemeClr val="accent4"/>
            </a:lnRef>
            <a:fillRef idx="3">
              <a:schemeClr val="accent4"/>
            </a:fillRef>
            <a:effectRef idx="3">
              <a:schemeClr val="accent4"/>
            </a:effectRef>
            <a:fontRef idx="minor">
              <a:schemeClr val="lt1"/>
            </a:fontRef>
          </p:style>
          <p:txBody>
            <a:bodyPr wrap="none" anchor="ctr"/>
            <a:lstStyle/>
            <a:p>
              <a:pPr algn="ctr" eaLnBrk="1" hangingPunct="1">
                <a:defRPr/>
              </a:pPr>
              <a:endParaRPr lang="zh-CN" altLang="zh-CN" b="1" dirty="0">
                <a:solidFill>
                  <a:schemeClr val="tx1"/>
                </a:solidFill>
              </a:endParaRPr>
            </a:p>
          </p:txBody>
        </p:sp>
        <p:sp>
          <p:nvSpPr>
            <p:cNvPr id="61465" name="Rectangle 25">
              <a:extLst>
                <a:ext uri="{FF2B5EF4-FFF2-40B4-BE49-F238E27FC236}">
                  <a16:creationId xmlns:a16="http://schemas.microsoft.com/office/drawing/2014/main" id="{0D72004C-C099-44E7-95C0-391E73C93401}"/>
                </a:ext>
              </a:extLst>
            </p:cNvPr>
            <p:cNvSpPr>
              <a:spLocks noChangeArrowheads="1"/>
            </p:cNvSpPr>
            <p:nvPr/>
          </p:nvSpPr>
          <p:spPr bwMode="auto">
            <a:xfrm>
              <a:off x="3969" y="2387"/>
              <a:ext cx="136" cy="136"/>
            </a:xfrm>
            <a:prstGeom prst="rect">
              <a:avLst/>
            </a:prstGeom>
            <a:ln>
              <a:solidFill>
                <a:srgbClr val="000000"/>
              </a:solidFill>
              <a:headEnd/>
              <a:tailEnd/>
            </a:ln>
          </p:spPr>
          <p:style>
            <a:lnRef idx="0">
              <a:schemeClr val="accent4"/>
            </a:lnRef>
            <a:fillRef idx="3">
              <a:schemeClr val="accent4"/>
            </a:fillRef>
            <a:effectRef idx="3">
              <a:schemeClr val="accent4"/>
            </a:effectRef>
            <a:fontRef idx="minor">
              <a:schemeClr val="lt1"/>
            </a:fontRef>
          </p:style>
          <p:txBody>
            <a:bodyPr wrap="none" anchor="ctr"/>
            <a:lstStyle/>
            <a:p>
              <a:pPr eaLnBrk="1" hangingPunct="1">
                <a:defRPr/>
              </a:pPr>
              <a:endParaRPr lang="zh-CN" altLang="en-US"/>
            </a:p>
          </p:txBody>
        </p:sp>
        <p:sp>
          <p:nvSpPr>
            <p:cNvPr id="61466" name="Rectangle 26">
              <a:extLst>
                <a:ext uri="{FF2B5EF4-FFF2-40B4-BE49-F238E27FC236}">
                  <a16:creationId xmlns:a16="http://schemas.microsoft.com/office/drawing/2014/main" id="{DBC1AEFC-FFA8-4F0C-B5DC-D608B80A8D19}"/>
                </a:ext>
              </a:extLst>
            </p:cNvPr>
            <p:cNvSpPr>
              <a:spLocks noChangeArrowheads="1"/>
            </p:cNvSpPr>
            <p:nvPr/>
          </p:nvSpPr>
          <p:spPr bwMode="auto">
            <a:xfrm>
              <a:off x="4105" y="2387"/>
              <a:ext cx="136" cy="136"/>
            </a:xfrm>
            <a:prstGeom prst="rect">
              <a:avLst/>
            </a:prstGeom>
            <a:ln>
              <a:solidFill>
                <a:srgbClr val="000000"/>
              </a:solidFill>
              <a:headEnd/>
              <a:tailEnd/>
            </a:ln>
          </p:spPr>
          <p:style>
            <a:lnRef idx="0">
              <a:schemeClr val="accent4"/>
            </a:lnRef>
            <a:fillRef idx="3">
              <a:schemeClr val="accent4"/>
            </a:fillRef>
            <a:effectRef idx="3">
              <a:schemeClr val="accent4"/>
            </a:effectRef>
            <a:fontRef idx="minor">
              <a:schemeClr val="lt1"/>
            </a:fontRef>
          </p:style>
          <p:txBody>
            <a:bodyPr wrap="none" anchor="ctr"/>
            <a:lstStyle/>
            <a:p>
              <a:pPr eaLnBrk="1" hangingPunct="1">
                <a:defRPr/>
              </a:pPr>
              <a:endParaRPr lang="zh-CN" altLang="en-US" dirty="0">
                <a:solidFill>
                  <a:schemeClr val="tx1"/>
                </a:solidFill>
              </a:endParaRPr>
            </a:p>
          </p:txBody>
        </p:sp>
        <p:sp>
          <p:nvSpPr>
            <p:cNvPr id="183352" name="Text Box 27">
              <a:extLst>
                <a:ext uri="{FF2B5EF4-FFF2-40B4-BE49-F238E27FC236}">
                  <a16:creationId xmlns:a16="http://schemas.microsoft.com/office/drawing/2014/main" id="{FB6701DF-4144-4CA9-82C9-9B1617136975}"/>
                </a:ext>
              </a:extLst>
            </p:cNvPr>
            <p:cNvSpPr txBox="1">
              <a:spLocks noChangeArrowheads="1"/>
            </p:cNvSpPr>
            <p:nvPr/>
          </p:nvSpPr>
          <p:spPr bwMode="auto">
            <a:xfrm>
              <a:off x="2064" y="2341"/>
              <a:ext cx="229"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lang="en-US" altLang="zh-CN" sz="1800">
                  <a:solidFill>
                    <a:schemeClr val="tx1"/>
                  </a:solidFill>
                  <a:latin typeface="Times New Roman" panose="02020603050405020304" pitchFamily="18" charset="0"/>
                  <a:cs typeface="Times New Roman" panose="02020603050405020304" pitchFamily="18" charset="0"/>
                </a:rPr>
                <a:t>5'</a:t>
              </a:r>
            </a:p>
          </p:txBody>
        </p:sp>
        <p:sp>
          <p:nvSpPr>
            <p:cNvPr id="183353" name="Text Box 28">
              <a:extLst>
                <a:ext uri="{FF2B5EF4-FFF2-40B4-BE49-F238E27FC236}">
                  <a16:creationId xmlns:a16="http://schemas.microsoft.com/office/drawing/2014/main" id="{96C240B9-DE66-4425-86C9-21BEDEB040E4}"/>
                </a:ext>
              </a:extLst>
            </p:cNvPr>
            <p:cNvSpPr txBox="1">
              <a:spLocks noChangeArrowheads="1"/>
            </p:cNvSpPr>
            <p:nvPr/>
          </p:nvSpPr>
          <p:spPr bwMode="auto">
            <a:xfrm>
              <a:off x="5239" y="2341"/>
              <a:ext cx="229"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lang="en-US" altLang="zh-CN" sz="1800">
                  <a:solidFill>
                    <a:schemeClr val="tx1"/>
                  </a:solidFill>
                  <a:latin typeface="Times New Roman" panose="02020603050405020304" pitchFamily="18" charset="0"/>
                  <a:cs typeface="Times New Roman" panose="02020603050405020304" pitchFamily="18" charset="0"/>
                </a:rPr>
                <a:t>3'</a:t>
              </a:r>
            </a:p>
          </p:txBody>
        </p:sp>
      </p:grpSp>
      <p:pic>
        <p:nvPicPr>
          <p:cNvPr id="61469" name="Picture 29" descr="另一个tRNA">
            <a:extLst>
              <a:ext uri="{FF2B5EF4-FFF2-40B4-BE49-F238E27FC236}">
                <a16:creationId xmlns:a16="http://schemas.microsoft.com/office/drawing/2014/main" id="{9D5CA736-169A-4BBE-BB3E-B5A2BCE24FDF}"/>
              </a:ext>
            </a:extLst>
          </p:cNvPr>
          <p:cNvPicPr>
            <a:picLocks noChangeAspect="1" noChangeArrowheads="1"/>
          </p:cNvPicPr>
          <p:nvPr/>
        </p:nvPicPr>
        <p:blipFill>
          <a:blip r:embed="rId5">
            <a:clrChange>
              <a:clrFrom>
                <a:srgbClr val="FDFFF2"/>
              </a:clrFrom>
              <a:clrTo>
                <a:srgbClr val="FDFFF2">
                  <a:alpha val="0"/>
                </a:srgbClr>
              </a:clrTo>
            </a:clrChange>
            <a:extLst>
              <a:ext uri="{28A0092B-C50C-407E-A947-70E740481C1C}">
                <a14:useLocalDpi xmlns:a14="http://schemas.microsoft.com/office/drawing/2010/main" val="0"/>
              </a:ext>
            </a:extLst>
          </a:blip>
          <a:srcRect/>
          <a:stretch>
            <a:fillRect/>
          </a:stretch>
        </p:blipFill>
        <p:spPr bwMode="auto">
          <a:xfrm>
            <a:off x="5651500" y="1052513"/>
            <a:ext cx="889000" cy="131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30">
            <a:extLst>
              <a:ext uri="{FF2B5EF4-FFF2-40B4-BE49-F238E27FC236}">
                <a16:creationId xmlns:a16="http://schemas.microsoft.com/office/drawing/2014/main" id="{F96848D9-5EF5-444D-8769-709C83A0A921}"/>
              </a:ext>
            </a:extLst>
          </p:cNvPr>
          <p:cNvGrpSpPr>
            <a:grpSpLocks/>
          </p:cNvGrpSpPr>
          <p:nvPr/>
        </p:nvGrpSpPr>
        <p:grpSpPr bwMode="auto">
          <a:xfrm>
            <a:off x="3635375" y="4221163"/>
            <a:ext cx="579438" cy="82550"/>
            <a:chOff x="2947" y="2788"/>
            <a:chExt cx="365" cy="52"/>
          </a:xfrm>
        </p:grpSpPr>
        <p:sp>
          <p:nvSpPr>
            <p:cNvPr id="183324" name="Line 31">
              <a:extLst>
                <a:ext uri="{FF2B5EF4-FFF2-40B4-BE49-F238E27FC236}">
                  <a16:creationId xmlns:a16="http://schemas.microsoft.com/office/drawing/2014/main" id="{BBC6FFA0-EC1E-4C0E-ADAD-EFC2DD86A66B}"/>
                </a:ext>
              </a:extLst>
            </p:cNvPr>
            <p:cNvSpPr>
              <a:spLocks noChangeShapeType="1"/>
            </p:cNvSpPr>
            <p:nvPr/>
          </p:nvSpPr>
          <p:spPr bwMode="auto">
            <a:xfrm>
              <a:off x="2947" y="2795"/>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3325" name="Line 32">
              <a:extLst>
                <a:ext uri="{FF2B5EF4-FFF2-40B4-BE49-F238E27FC236}">
                  <a16:creationId xmlns:a16="http://schemas.microsoft.com/office/drawing/2014/main" id="{89E6EC56-40AD-4884-967B-A9AE93F4B333}"/>
                </a:ext>
              </a:extLst>
            </p:cNvPr>
            <p:cNvSpPr>
              <a:spLocks noChangeShapeType="1"/>
            </p:cNvSpPr>
            <p:nvPr/>
          </p:nvSpPr>
          <p:spPr bwMode="auto">
            <a:xfrm>
              <a:off x="2947" y="2840"/>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3326" name="Line 33">
              <a:extLst>
                <a:ext uri="{FF2B5EF4-FFF2-40B4-BE49-F238E27FC236}">
                  <a16:creationId xmlns:a16="http://schemas.microsoft.com/office/drawing/2014/main" id="{FB2620A2-AF27-4498-AE85-E97DF4332A81}"/>
                </a:ext>
              </a:extLst>
            </p:cNvPr>
            <p:cNvSpPr>
              <a:spLocks noChangeShapeType="1"/>
            </p:cNvSpPr>
            <p:nvPr/>
          </p:nvSpPr>
          <p:spPr bwMode="auto">
            <a:xfrm>
              <a:off x="3085" y="2795"/>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3327" name="Line 34">
              <a:extLst>
                <a:ext uri="{FF2B5EF4-FFF2-40B4-BE49-F238E27FC236}">
                  <a16:creationId xmlns:a16="http://schemas.microsoft.com/office/drawing/2014/main" id="{212BCFAE-DAD5-499D-A667-F18B9ABD1684}"/>
                </a:ext>
              </a:extLst>
            </p:cNvPr>
            <p:cNvSpPr>
              <a:spLocks noChangeShapeType="1"/>
            </p:cNvSpPr>
            <p:nvPr/>
          </p:nvSpPr>
          <p:spPr bwMode="auto">
            <a:xfrm>
              <a:off x="3085" y="2840"/>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3328" name="Line 35">
              <a:extLst>
                <a:ext uri="{FF2B5EF4-FFF2-40B4-BE49-F238E27FC236}">
                  <a16:creationId xmlns:a16="http://schemas.microsoft.com/office/drawing/2014/main" id="{F65CB9E8-7028-4B4A-B89B-FB13720CC327}"/>
                </a:ext>
              </a:extLst>
            </p:cNvPr>
            <p:cNvSpPr>
              <a:spLocks noChangeShapeType="1"/>
            </p:cNvSpPr>
            <p:nvPr/>
          </p:nvSpPr>
          <p:spPr bwMode="auto">
            <a:xfrm>
              <a:off x="3221" y="2788"/>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3329" name="Line 36">
              <a:extLst>
                <a:ext uri="{FF2B5EF4-FFF2-40B4-BE49-F238E27FC236}">
                  <a16:creationId xmlns:a16="http://schemas.microsoft.com/office/drawing/2014/main" id="{E4CCDEED-08D9-4888-ABE1-98A3782135AE}"/>
                </a:ext>
              </a:extLst>
            </p:cNvPr>
            <p:cNvSpPr>
              <a:spLocks noChangeShapeType="1"/>
            </p:cNvSpPr>
            <p:nvPr/>
          </p:nvSpPr>
          <p:spPr bwMode="auto">
            <a:xfrm>
              <a:off x="3221" y="2815"/>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3330" name="Line 37">
              <a:extLst>
                <a:ext uri="{FF2B5EF4-FFF2-40B4-BE49-F238E27FC236}">
                  <a16:creationId xmlns:a16="http://schemas.microsoft.com/office/drawing/2014/main" id="{75D2355C-A0A8-45B0-876A-499BDA12CDB7}"/>
                </a:ext>
              </a:extLst>
            </p:cNvPr>
            <p:cNvSpPr>
              <a:spLocks noChangeShapeType="1"/>
            </p:cNvSpPr>
            <p:nvPr/>
          </p:nvSpPr>
          <p:spPr bwMode="auto">
            <a:xfrm>
              <a:off x="3221" y="2840"/>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61478" name="Oval 38">
            <a:extLst>
              <a:ext uri="{FF2B5EF4-FFF2-40B4-BE49-F238E27FC236}">
                <a16:creationId xmlns:a16="http://schemas.microsoft.com/office/drawing/2014/main" id="{5DF7BA01-00BF-4DAB-BDC2-6B5F88F4F206}"/>
              </a:ext>
            </a:extLst>
          </p:cNvPr>
          <p:cNvSpPr>
            <a:spLocks noChangeArrowheads="1"/>
          </p:cNvSpPr>
          <p:nvPr/>
        </p:nvSpPr>
        <p:spPr bwMode="auto">
          <a:xfrm>
            <a:off x="4102100" y="3500438"/>
            <a:ext cx="503238" cy="469900"/>
          </a:xfrm>
          <a:prstGeom prst="ellipse">
            <a:avLst/>
          </a:prstGeom>
          <a:ln>
            <a:headEnd/>
            <a:tailEnd/>
          </a:ln>
        </p:spPr>
        <p:style>
          <a:lnRef idx="0">
            <a:schemeClr val="accent6"/>
          </a:lnRef>
          <a:fillRef idx="3">
            <a:schemeClr val="accent6"/>
          </a:fillRef>
          <a:effectRef idx="3">
            <a:schemeClr val="accent6"/>
          </a:effectRef>
          <a:fontRef idx="minor">
            <a:schemeClr val="lt1"/>
          </a:fontRef>
        </p:style>
        <p:txBody>
          <a:bodyPr wrap="none" lIns="92075" tIns="46038" rIns="92075" bIns="46038" anchor="ctr"/>
          <a:lstStyle/>
          <a:p>
            <a:pPr algn="ctr" eaLnBrk="1" hangingPunct="1">
              <a:defRPr/>
            </a:pPr>
            <a:r>
              <a:rPr kumimoji="1" lang="en-US" altLang="zh-CN" sz="2400" b="1" dirty="0" err="1">
                <a:solidFill>
                  <a:schemeClr val="tx1"/>
                </a:solidFill>
                <a:latin typeface="Times New Roman" pitchFamily="18" charset="0"/>
              </a:rPr>
              <a:t>Tu</a:t>
            </a:r>
            <a:endParaRPr kumimoji="1" lang="en-US" altLang="zh-CN" sz="2400" b="1" dirty="0">
              <a:solidFill>
                <a:schemeClr val="tx1"/>
              </a:solidFill>
              <a:latin typeface="Times New Roman" pitchFamily="18" charset="0"/>
            </a:endParaRPr>
          </a:p>
        </p:txBody>
      </p:sp>
      <p:sp>
        <p:nvSpPr>
          <p:cNvPr id="61479" name="Line 39">
            <a:extLst>
              <a:ext uri="{FF2B5EF4-FFF2-40B4-BE49-F238E27FC236}">
                <a16:creationId xmlns:a16="http://schemas.microsoft.com/office/drawing/2014/main" id="{2A45D32D-9030-4874-93DB-196CDBA1569F}"/>
              </a:ext>
            </a:extLst>
          </p:cNvPr>
          <p:cNvSpPr>
            <a:spLocks noChangeShapeType="1"/>
          </p:cNvSpPr>
          <p:nvPr/>
        </p:nvSpPr>
        <p:spPr bwMode="auto">
          <a:xfrm>
            <a:off x="4610100" y="3716338"/>
            <a:ext cx="144463" cy="0"/>
          </a:xfrm>
          <a:prstGeom prst="line">
            <a:avLst/>
          </a:prstGeom>
          <a:ln>
            <a:headEnd/>
            <a:tailEnd/>
          </a:ln>
        </p:spPr>
        <p:style>
          <a:lnRef idx="2">
            <a:schemeClr val="dk1"/>
          </a:lnRef>
          <a:fillRef idx="0">
            <a:schemeClr val="dk1"/>
          </a:fillRef>
          <a:effectRef idx="1">
            <a:schemeClr val="dk1"/>
          </a:effectRef>
          <a:fontRef idx="minor">
            <a:schemeClr val="tx1"/>
          </a:fontRef>
        </p:style>
        <p:txBody>
          <a:bodyPr lIns="92075" tIns="46038" rIns="92075" bIns="46038" anchor="ctr"/>
          <a:lstStyle/>
          <a:p>
            <a:pPr eaLnBrk="1" hangingPunct="1">
              <a:defRPr/>
            </a:pPr>
            <a:endParaRPr lang="zh-CN" altLang="en-US"/>
          </a:p>
        </p:txBody>
      </p:sp>
      <p:sp>
        <p:nvSpPr>
          <p:cNvPr id="61480" name="Oval 40">
            <a:extLst>
              <a:ext uri="{FF2B5EF4-FFF2-40B4-BE49-F238E27FC236}">
                <a16:creationId xmlns:a16="http://schemas.microsoft.com/office/drawing/2014/main" id="{DBC93234-EE8C-4736-8079-D9A2095ABB7D}"/>
              </a:ext>
            </a:extLst>
          </p:cNvPr>
          <p:cNvSpPr>
            <a:spLocks noChangeArrowheads="1"/>
          </p:cNvSpPr>
          <p:nvPr/>
        </p:nvSpPr>
        <p:spPr bwMode="auto">
          <a:xfrm>
            <a:off x="7993063" y="2889250"/>
            <a:ext cx="503237" cy="469900"/>
          </a:xfrm>
          <a:prstGeom prst="ellipse">
            <a:avLst/>
          </a:prstGeom>
          <a:solidFill>
            <a:srgbClr val="663300"/>
          </a:solidFill>
          <a:ln>
            <a:headEnd/>
            <a:tailEnd/>
          </a:ln>
        </p:spPr>
        <p:style>
          <a:lnRef idx="0">
            <a:schemeClr val="accent3"/>
          </a:lnRef>
          <a:fillRef idx="3">
            <a:schemeClr val="accent3"/>
          </a:fillRef>
          <a:effectRef idx="3">
            <a:schemeClr val="accent3"/>
          </a:effectRef>
          <a:fontRef idx="minor">
            <a:schemeClr val="lt1"/>
          </a:fontRef>
        </p:style>
        <p:txBody>
          <a:bodyPr wrap="none" lIns="92075" tIns="46038" rIns="92075" bIns="46038" anchor="ctr"/>
          <a:lstStyle/>
          <a:p>
            <a:pPr algn="ctr" eaLnBrk="1" hangingPunct="1">
              <a:defRPr/>
            </a:pPr>
            <a:r>
              <a:rPr kumimoji="1" lang="en-US" altLang="zh-CN" sz="2400" b="1" dirty="0">
                <a:latin typeface="Times New Roman" pitchFamily="18" charset="0"/>
              </a:rPr>
              <a:t>Ts</a:t>
            </a:r>
          </a:p>
        </p:txBody>
      </p:sp>
      <p:sp>
        <p:nvSpPr>
          <p:cNvPr id="61481" name="Text Box 41">
            <a:extLst>
              <a:ext uri="{FF2B5EF4-FFF2-40B4-BE49-F238E27FC236}">
                <a16:creationId xmlns:a16="http://schemas.microsoft.com/office/drawing/2014/main" id="{6B56FAA9-C21B-4EA3-AB7F-51BF561D51B6}"/>
              </a:ext>
            </a:extLst>
          </p:cNvPr>
          <p:cNvSpPr txBox="1">
            <a:spLocks noChangeArrowheads="1"/>
          </p:cNvSpPr>
          <p:nvPr/>
        </p:nvSpPr>
        <p:spPr bwMode="auto">
          <a:xfrm>
            <a:off x="7451725" y="3573463"/>
            <a:ext cx="10080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2075" tIns="46038" rIns="92075" bIns="46038">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lgn="ctr" eaLnBrk="1" hangingPunct="1">
              <a:spcBef>
                <a:spcPct val="50000"/>
              </a:spcBef>
              <a:buClrTx/>
              <a:buFontTx/>
              <a:buNone/>
            </a:pPr>
            <a:r>
              <a:rPr kumimoji="1" lang="en-US" altLang="zh-CN">
                <a:solidFill>
                  <a:schemeClr val="tx1"/>
                </a:solidFill>
                <a:latin typeface="Times New Roman" panose="02020603050405020304" pitchFamily="18" charset="0"/>
              </a:rPr>
              <a:t>GTP</a:t>
            </a:r>
          </a:p>
        </p:txBody>
      </p:sp>
      <p:sp>
        <p:nvSpPr>
          <p:cNvPr id="183322" name="Rectangle 42">
            <a:extLst>
              <a:ext uri="{FF2B5EF4-FFF2-40B4-BE49-F238E27FC236}">
                <a16:creationId xmlns:a16="http://schemas.microsoft.com/office/drawing/2014/main" id="{2DFC9DA9-7E34-40CF-AAFD-D87D0139CC6D}"/>
              </a:ext>
            </a:extLst>
          </p:cNvPr>
          <p:cNvSpPr>
            <a:spLocks noChangeArrowheads="1"/>
          </p:cNvSpPr>
          <p:nvPr/>
        </p:nvSpPr>
        <p:spPr bwMode="auto">
          <a:xfrm>
            <a:off x="500063" y="1143000"/>
            <a:ext cx="525621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SzPct val="80000"/>
              <a:buFont typeface="Wingdings" panose="05000000000000000000" pitchFamily="2" charset="2"/>
              <a:buChar char="Ø"/>
            </a:pPr>
            <a:r>
              <a:rPr kumimoji="1" lang="zh-CN" altLang="en-US" sz="3200">
                <a:solidFill>
                  <a:srgbClr val="660066"/>
                </a:solidFill>
                <a:latin typeface="微软雅黑" panose="020B0503020204020204" pitchFamily="34" charset="-122"/>
                <a:ea typeface="微软雅黑" panose="020B0503020204020204" pitchFamily="34" charset="-122"/>
              </a:rPr>
              <a:t>进位的反应过程：</a:t>
            </a:r>
          </a:p>
        </p:txBody>
      </p:sp>
      <p:sp>
        <p:nvSpPr>
          <p:cNvPr id="183323" name="矩形 42">
            <a:extLst>
              <a:ext uri="{FF2B5EF4-FFF2-40B4-BE49-F238E27FC236}">
                <a16:creationId xmlns:a16="http://schemas.microsoft.com/office/drawing/2014/main" id="{C1ADDA9C-96D1-4683-9E99-47CBEE4714F2}"/>
              </a:ext>
            </a:extLst>
          </p:cNvPr>
          <p:cNvSpPr>
            <a:spLocks noChangeArrowheads="1"/>
          </p:cNvSpPr>
          <p:nvPr/>
        </p:nvSpPr>
        <p:spPr bwMode="auto">
          <a:xfrm>
            <a:off x="5929313" y="5286375"/>
            <a:ext cx="29416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kumimoji="1" lang="en-US" altLang="zh-CN" sz="2800" dirty="0">
                <a:solidFill>
                  <a:schemeClr val="tx1"/>
                </a:solidFill>
                <a:latin typeface="Times New Roman" panose="02020603050405020304" pitchFamily="18" charset="0"/>
                <a:ea typeface="华文楷体" panose="02010600040101010101" pitchFamily="2" charset="-122"/>
              </a:rPr>
              <a:t>Tu</a:t>
            </a:r>
            <a:r>
              <a:rPr kumimoji="1" lang="zh-CN" altLang="en-US" sz="2800" dirty="0">
                <a:solidFill>
                  <a:schemeClr val="tx1"/>
                </a:solidFill>
                <a:latin typeface="Times New Roman" panose="02020603050405020304" pitchFamily="18" charset="0"/>
                <a:ea typeface="华文楷体" panose="02010600040101010101" pitchFamily="2" charset="-122"/>
              </a:rPr>
              <a:t>与</a:t>
            </a:r>
            <a:r>
              <a:rPr kumimoji="1" lang="en-US" altLang="zh-CN" sz="2800" dirty="0">
                <a:solidFill>
                  <a:schemeClr val="tx1"/>
                </a:solidFill>
                <a:latin typeface="Times New Roman" panose="02020603050405020304" pitchFamily="18" charset="0"/>
                <a:ea typeface="华文楷体" panose="02010600040101010101" pitchFamily="2" charset="-122"/>
              </a:rPr>
              <a:t>Ts: </a:t>
            </a:r>
            <a:r>
              <a:rPr kumimoji="1" lang="zh-CN" altLang="en-US" sz="2800" dirty="0">
                <a:solidFill>
                  <a:schemeClr val="tx1"/>
                </a:solidFill>
                <a:latin typeface="Times New Roman" panose="02020603050405020304" pitchFamily="18" charset="0"/>
                <a:ea typeface="华文楷体" panose="02010600040101010101" pitchFamily="2" charset="-122"/>
              </a:rPr>
              <a:t>延长因子</a:t>
            </a:r>
            <a:endParaRPr lang="zh-CN" altLang="en-US" sz="2800" b="0" dirty="0">
              <a:solidFill>
                <a:schemeClr val="tx1"/>
              </a:solidFill>
              <a:latin typeface="Verdana" panose="020B0604030504040204" pitchFamily="34" charset="0"/>
              <a:ea typeface="华文楷体" panose="02010600040101010101" pitchFamily="2" charset="-122"/>
            </a:endParaRPr>
          </a:p>
        </p:txBody>
      </p:sp>
      <p:sp>
        <p:nvSpPr>
          <p:cNvPr id="2" name="灯片编号占位符 1">
            <a:extLst>
              <a:ext uri="{FF2B5EF4-FFF2-40B4-BE49-F238E27FC236}">
                <a16:creationId xmlns:a16="http://schemas.microsoft.com/office/drawing/2014/main" id="{B348541E-3611-43AE-B93B-B4E3BD72BE76}"/>
              </a:ext>
            </a:extLst>
          </p:cNvPr>
          <p:cNvSpPr>
            <a:spLocks noGrp="1"/>
          </p:cNvSpPr>
          <p:nvPr>
            <p:ph type="sldNum" sz="quarter" idx="4"/>
          </p:nvPr>
        </p:nvSpPr>
        <p:spPr/>
        <p:txBody>
          <a:bodyPr/>
          <a:lstStyle/>
          <a:p>
            <a:pPr>
              <a:defRPr/>
            </a:pPr>
            <a:fld id="{47650FDF-55A6-48C1-B389-FC790182308D}" type="slidenum">
              <a:rPr lang="zh-CN" altLang="en-US" smtClean="0"/>
              <a:pPr>
                <a:defRPr/>
              </a:pPr>
              <a:t>57</a:t>
            </a:fld>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nodeType="clickEffect">
                                  <p:stCondLst>
                                    <p:cond delay="0"/>
                                  </p:stCondLst>
                                  <p:childTnLst>
                                    <p:set>
                                      <p:cBhvr>
                                        <p:cTn id="6" dur="1" fill="hold">
                                          <p:stCondLst>
                                            <p:cond delay="0"/>
                                          </p:stCondLst>
                                        </p:cTn>
                                        <p:tgtEl>
                                          <p:spTgt spid="61444"/>
                                        </p:tgtEl>
                                        <p:attrNameLst>
                                          <p:attrName>style.visibility</p:attrName>
                                        </p:attrNameLst>
                                      </p:cBhvr>
                                      <p:to>
                                        <p:strVal val="visible"/>
                                      </p:to>
                                    </p:set>
                                    <p:animEffect transition="in" filter="slide(fromBottom)">
                                      <p:cBhvr>
                                        <p:cTn id="7" dur="500"/>
                                        <p:tgtEl>
                                          <p:spTgt spid="61444"/>
                                        </p:tgtEl>
                                      </p:cBhvr>
                                    </p:animEffect>
                                  </p:childTnLst>
                                </p:cTn>
                              </p:par>
                              <p:par>
                                <p:cTn id="8" presetID="12" presetClass="entr" presetSubtype="4" fill="hold" nodeType="withEffect">
                                  <p:stCondLst>
                                    <p:cond delay="0"/>
                                  </p:stCondLst>
                                  <p:childTnLst>
                                    <p:set>
                                      <p:cBhvr>
                                        <p:cTn id="9" dur="1" fill="hold">
                                          <p:stCondLst>
                                            <p:cond delay="0"/>
                                          </p:stCondLst>
                                        </p:cTn>
                                        <p:tgtEl>
                                          <p:spTgt spid="61445"/>
                                        </p:tgtEl>
                                        <p:attrNameLst>
                                          <p:attrName>style.visibility</p:attrName>
                                        </p:attrNameLst>
                                      </p:cBhvr>
                                      <p:to>
                                        <p:strVal val="visible"/>
                                      </p:to>
                                    </p:set>
                                    <p:animEffect transition="in" filter="slide(fromBottom)">
                                      <p:cBhvr>
                                        <p:cTn id="10" dur="500"/>
                                        <p:tgtEl>
                                          <p:spTgt spid="61445"/>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0" presetClass="path" presetSubtype="0" accel="50000" decel="50000" fill="hold" nodeType="clickEffect">
                                  <p:stCondLst>
                                    <p:cond delay="0"/>
                                  </p:stCondLst>
                                  <p:childTnLst>
                                    <p:animMotion origin="layout" path="M 8.33333E-7 4.91329E-6 C 0.00365 0.00092 0.00781 0.00208 0.01163 0.003 C 0.01371 0.00369 0.01771 0.00439 0.01771 0.00416 C 0.03003 0.01132 0.04392 0.01572 0.05694 0.0215 C 0.06719 0.02612 0.075 0.0319 0.08455 0.03699 C 0.0875 0.043 0.09236 0.0467 0.09635 0.05225 C 0.10868 0.0689 0.11823 0.08693 0.13177 0.10312 C 0.13246 0.1045 0.13316 0.10635 0.13385 0.10774 C 0.13437 0.10982 0.1349 0.11167 0.13576 0.11375 C 0.1368 0.11676 0.13958 0.123 0.13958 0.12277 C 0.14028 0.13942 0.1408 0.15583 0.14167 0.17248 C 0.14271 0.18427 0.14028 0.18196 0.14583 0.18612 " pathEditMode="relative" rAng="0" ptsTypes="fffffffffffA">
                                      <p:cBhvr>
                                        <p:cTn id="14" dur="2000" fill="hold"/>
                                        <p:tgtEl>
                                          <p:spTgt spid="61445"/>
                                        </p:tgtEl>
                                        <p:attrNameLst>
                                          <p:attrName>ppt_x</p:attrName>
                                          <p:attrName>ppt_y</p:attrName>
                                        </p:attrNameLst>
                                      </p:cBhvr>
                                      <p:rCtr x="7300" y="9300"/>
                                    </p:animMotion>
                                  </p:childTnLst>
                                </p:cTn>
                              </p:par>
                              <p:par>
                                <p:cTn id="15" presetID="2" presetClass="entr" presetSubtype="2" fill="hold" grpId="0" nodeType="withEffect">
                                  <p:stCondLst>
                                    <p:cond delay="0"/>
                                  </p:stCondLst>
                                  <p:childTnLst>
                                    <p:set>
                                      <p:cBhvr>
                                        <p:cTn id="16" dur="1" fill="hold">
                                          <p:stCondLst>
                                            <p:cond delay="0"/>
                                          </p:stCondLst>
                                        </p:cTn>
                                        <p:tgtEl>
                                          <p:spTgt spid="61446"/>
                                        </p:tgtEl>
                                        <p:attrNameLst>
                                          <p:attrName>style.visibility</p:attrName>
                                        </p:attrNameLst>
                                      </p:cBhvr>
                                      <p:to>
                                        <p:strVal val="visible"/>
                                      </p:to>
                                    </p:set>
                                    <p:anim calcmode="lin" valueType="num">
                                      <p:cBhvr additive="base">
                                        <p:cTn id="17" dur="1000" fill="hold"/>
                                        <p:tgtEl>
                                          <p:spTgt spid="61446"/>
                                        </p:tgtEl>
                                        <p:attrNameLst>
                                          <p:attrName>ppt_x</p:attrName>
                                        </p:attrNameLst>
                                      </p:cBhvr>
                                      <p:tavLst>
                                        <p:tav tm="0">
                                          <p:val>
                                            <p:strVal val="1+#ppt_w/2"/>
                                          </p:val>
                                        </p:tav>
                                        <p:tav tm="100000">
                                          <p:val>
                                            <p:strVal val="#ppt_x"/>
                                          </p:val>
                                        </p:tav>
                                      </p:tavLst>
                                    </p:anim>
                                    <p:anim calcmode="lin" valueType="num">
                                      <p:cBhvr additive="base">
                                        <p:cTn id="18" dur="1000" fill="hold"/>
                                        <p:tgtEl>
                                          <p:spTgt spid="61446"/>
                                        </p:tgtEl>
                                        <p:attrNameLst>
                                          <p:attrName>ppt_y</p:attrName>
                                        </p:attrNameLst>
                                      </p:cBhvr>
                                      <p:tavLst>
                                        <p:tav tm="0">
                                          <p:val>
                                            <p:strVal val="#ppt_y"/>
                                          </p:val>
                                        </p:tav>
                                        <p:tav tm="100000">
                                          <p:val>
                                            <p:strVal val="#ppt_y"/>
                                          </p:val>
                                        </p:tav>
                                      </p:tavLst>
                                    </p:anim>
                                  </p:childTnLst>
                                </p:cTn>
                              </p:par>
                              <p:par>
                                <p:cTn id="19" presetID="22" presetClass="entr" presetSubtype="2" fill="hold" nodeType="withEffect">
                                  <p:stCondLst>
                                    <p:cond delay="1000"/>
                                  </p:stCondLst>
                                  <p:childTnLst>
                                    <p:set>
                                      <p:cBhvr>
                                        <p:cTn id="20" dur="1" fill="hold">
                                          <p:stCondLst>
                                            <p:cond delay="0"/>
                                          </p:stCondLst>
                                        </p:cTn>
                                        <p:tgtEl>
                                          <p:spTgt spid="61447"/>
                                        </p:tgtEl>
                                        <p:attrNameLst>
                                          <p:attrName>style.visibility</p:attrName>
                                        </p:attrNameLst>
                                      </p:cBhvr>
                                      <p:to>
                                        <p:strVal val="visible"/>
                                      </p:to>
                                    </p:set>
                                    <p:animEffect transition="in" filter="wipe(right)">
                                      <p:cBhvr>
                                        <p:cTn id="21" dur="500"/>
                                        <p:tgtEl>
                                          <p:spTgt spid="61447"/>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 presetClass="entr" presetSubtype="9" fill="hold" nodeType="clickEffect">
                                  <p:stCondLst>
                                    <p:cond delay="0"/>
                                  </p:stCondLst>
                                  <p:childTnLst>
                                    <p:set>
                                      <p:cBhvr>
                                        <p:cTn id="25" dur="1" fill="hold">
                                          <p:stCondLst>
                                            <p:cond delay="0"/>
                                          </p:stCondLst>
                                        </p:cTn>
                                        <p:tgtEl>
                                          <p:spTgt spid="61469"/>
                                        </p:tgtEl>
                                        <p:attrNameLst>
                                          <p:attrName>style.visibility</p:attrName>
                                        </p:attrNameLst>
                                      </p:cBhvr>
                                      <p:to>
                                        <p:strVal val="visible"/>
                                      </p:to>
                                    </p:set>
                                    <p:anim calcmode="lin" valueType="num">
                                      <p:cBhvr additive="base">
                                        <p:cTn id="26" dur="2000" fill="hold"/>
                                        <p:tgtEl>
                                          <p:spTgt spid="61469"/>
                                        </p:tgtEl>
                                        <p:attrNameLst>
                                          <p:attrName>ppt_x</p:attrName>
                                        </p:attrNameLst>
                                      </p:cBhvr>
                                      <p:tavLst>
                                        <p:tav tm="0">
                                          <p:val>
                                            <p:strVal val="0-#ppt_w/2"/>
                                          </p:val>
                                        </p:tav>
                                        <p:tav tm="100000">
                                          <p:val>
                                            <p:strVal val="#ppt_x"/>
                                          </p:val>
                                        </p:tav>
                                      </p:tavLst>
                                    </p:anim>
                                    <p:anim calcmode="lin" valueType="num">
                                      <p:cBhvr additive="base">
                                        <p:cTn id="27" dur="2000" fill="hold"/>
                                        <p:tgtEl>
                                          <p:spTgt spid="61469"/>
                                        </p:tgtEl>
                                        <p:attrNameLst>
                                          <p:attrName>ppt_y</p:attrName>
                                        </p:attrNameLst>
                                      </p:cBhvr>
                                      <p:tavLst>
                                        <p:tav tm="0">
                                          <p:val>
                                            <p:strVal val="0-#ppt_h/2"/>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0" presetClass="path" presetSubtype="0" accel="50000" decel="50000" fill="hold" nodeType="clickEffect">
                                  <p:stCondLst>
                                    <p:cond delay="0"/>
                                  </p:stCondLst>
                                  <p:childTnLst>
                                    <p:animMotion origin="layout" path="M -0.04705 4.91329E-6 C -0.05625 0.00485 -0.06371 0.01572 -0.07292 0.01965 C -0.07448 0.02104 -0.07621 0.02173 -0.0776 0.02358 C -0.07864 0.0252 -0.07864 0.02843 -0.08003 0.02982 C -0.08212 0.0319 -0.08698 0.03375 -0.08698 0.03398 C -0.08802 0.03491 -0.08924 0.03653 -0.09045 0.03768 C -0.09149 0.03861 -0.09288 0.03861 -0.09392 0.03953 C -0.09826 0.04416 -0.10174 0.05063 -0.10677 0.05364 C -0.1118 0.06242 -0.10608 0.05364 -0.11267 0.05965 C -0.11875 0.06543 -0.12257 0.07398 -0.12899 0.07745 C -0.13108 0.08 -0.13264 0.08369 -0.13489 0.08554 C -0.13698 0.08763 -0.14184 0.08947 -0.14184 0.08971 C -0.14878 0.1008 -0.13906 0.08647 -0.14774 0.09549 C -0.14861 0.09664 -0.14913 0.09849 -0.15 0.09965 C -0.15469 0.10612 -0.16094 0.11028 -0.16528 0.11745 C -0.17552 0.13502 -0.18698 0.14959 -0.19687 0.16739 C -0.19965 0.18196 -0.19549 0.16393 -0.20156 0.17919 C -0.20625 0.19121 -0.19826 0.18034 -0.20625 0.18936 C -0.21233 0.20508 -0.21007 0.19676 -0.21319 0.21317 C -0.21354 0.21526 -0.21441 0.21919 -0.21441 0.21942 C -0.21458 0.22219 -0.21476 0.23722 -0.21667 0.24323 C -0.22187 0.25872 -0.22239 0.25317 -0.22239 0.27121 " pathEditMode="relative" rAng="0" ptsTypes="fffffffffffffffffffffA">
                                      <p:cBhvr>
                                        <p:cTn id="31" dur="2000" fill="hold"/>
                                        <p:tgtEl>
                                          <p:spTgt spid="61444"/>
                                        </p:tgtEl>
                                        <p:attrNameLst>
                                          <p:attrName>ppt_x</p:attrName>
                                          <p:attrName>ppt_y</p:attrName>
                                        </p:attrNameLst>
                                      </p:cBhvr>
                                      <p:rCtr x="-8800" y="13500"/>
                                    </p:animMotion>
                                  </p:childTnLst>
                                </p:cTn>
                              </p:par>
                              <p:par>
                                <p:cTn id="32" presetID="0" presetClass="path" presetSubtype="0" accel="50000" decel="50000" fill="hold" nodeType="withEffect">
                                  <p:stCondLst>
                                    <p:cond delay="0"/>
                                  </p:stCondLst>
                                  <p:childTnLst>
                                    <p:animMotion origin="layout" path="M -0.04705 -5.20231E-7 C -0.05625 0.00486 -0.06371 0.01572 -0.07292 0.01965 C -0.07448 0.02104 -0.07621 0.02173 -0.0776 0.02358 C -0.07864 0.0252 -0.07864 0.02844 -0.08003 0.02983 C -0.08212 0.03191 -0.08698 0.03376 -0.08698 0.03399 C -0.08802 0.03491 -0.08923 0.03653 -0.09045 0.03769 C -0.09149 0.03861 -0.09288 0.03861 -0.09392 0.03954 C -0.09826 0.04416 -0.10173 0.05064 -0.10677 0.05364 C -0.1118 0.06243 -0.10608 0.05364 -0.11267 0.05965 C -0.11875 0.06543 -0.12257 0.07399 -0.12899 0.07746 C -0.13108 0.08 -0.13264 0.0837 -0.13489 0.08555 C -0.13698 0.08763 -0.14184 0.08948 -0.14184 0.08971 C -0.14878 0.10081 -0.13906 0.08647 -0.14774 0.09549 C -0.14861 0.09665 -0.14913 0.0985 -0.15 0.09965 C -0.15469 0.10613 -0.16094 0.11029 -0.16528 0.11746 C -0.17552 0.13503 -0.18698 0.1496 -0.19687 0.1674 C -0.19965 0.18197 -0.19548 0.16393 -0.20156 0.17919 C -0.20625 0.19121 -0.19826 0.18035 -0.20625 0.18936 C -0.21233 0.20509 -0.21007 0.19676 -0.21319 0.21318 C -0.21354 0.21526 -0.21441 0.21919 -0.21441 0.21942 C -0.21458 0.2222 -0.21476 0.23723 -0.21667 0.24324 C -0.22187 0.25873 -0.22239 0.25318 -0.22239 0.27121 " pathEditMode="relative" rAng="0" ptsTypes="fffffffffffffffffffffA">
                                      <p:cBhvr>
                                        <p:cTn id="33" dur="2000" fill="hold"/>
                                        <p:tgtEl>
                                          <p:spTgt spid="61447"/>
                                        </p:tgtEl>
                                        <p:attrNameLst>
                                          <p:attrName>ppt_x</p:attrName>
                                          <p:attrName>ppt_y</p:attrName>
                                        </p:attrNameLst>
                                      </p:cBhvr>
                                      <p:rCtr x="-8800" y="13500"/>
                                    </p:animMotion>
                                  </p:childTnLst>
                                </p:cTn>
                              </p:par>
                              <p:par>
                                <p:cTn id="34" presetID="0" presetClass="path" presetSubtype="0" accel="50000" decel="50000" fill="hold" grpId="1" nodeType="withEffect">
                                  <p:stCondLst>
                                    <p:cond delay="0"/>
                                  </p:stCondLst>
                                  <p:childTnLst>
                                    <p:animMotion origin="layout" path="M -0.04705 -3.52601E-6 C -0.05625 0.00486 -0.06371 0.01573 -0.07291 0.01966 C -0.07448 0.02104 -0.07621 0.02174 -0.0776 0.02359 C -0.07864 0.02521 -0.07864 0.02844 -0.08003 0.02983 C -0.08211 0.03191 -0.08698 0.03376 -0.08698 0.03399 C -0.08802 0.03492 -0.08923 0.03654 -0.09045 0.03769 C -0.09149 0.03862 -0.09288 0.03862 -0.09392 0.03954 C -0.09826 0.04417 -0.10173 0.05064 -0.10677 0.05365 C -0.1118 0.06243 -0.10607 0.05365 -0.11267 0.05966 C -0.11875 0.06544 -0.12257 0.07399 -0.12899 0.07746 C -0.13107 0.08 -0.13264 0.0837 -0.13489 0.08555 C -0.13698 0.08763 -0.14184 0.08948 -0.14184 0.08971 C -0.14878 0.10081 -0.13906 0.08648 -0.14774 0.09549 C -0.14861 0.09665 -0.14913 0.0985 -0.15 0.09966 C -0.15468 0.10613 -0.16093 0.11029 -0.16527 0.11746 C -0.17552 0.13503 -0.18698 0.1496 -0.19687 0.1674 C -0.19965 0.18197 -0.19548 0.16393 -0.20156 0.17919 C -0.20625 0.19122 -0.19826 0.18035 -0.20625 0.18937 C -0.21232 0.20509 -0.21007 0.19677 -0.21319 0.21318 C -0.21354 0.21526 -0.21441 0.21919 -0.21441 0.21943 C -0.21458 0.2222 -0.21475 0.23723 -0.21666 0.24324 C -0.22187 0.25873 -0.22239 0.25318 -0.22239 0.27122 " pathEditMode="relative" rAng="0" ptsTypes="fffffffffffffffffffffA">
                                      <p:cBhvr>
                                        <p:cTn id="35" dur="2000" fill="hold"/>
                                        <p:tgtEl>
                                          <p:spTgt spid="61446"/>
                                        </p:tgtEl>
                                        <p:attrNameLst>
                                          <p:attrName>ppt_x</p:attrName>
                                          <p:attrName>ppt_y</p:attrName>
                                        </p:attrNameLst>
                                      </p:cBhvr>
                                      <p:rCtr x="-8800" y="13500"/>
                                    </p:animMotion>
                                  </p:childTnLst>
                                </p:cTn>
                              </p:par>
                              <p:par>
                                <p:cTn id="36" presetID="0" presetClass="path" presetSubtype="0" accel="50000" decel="50000" fill="hold" nodeType="withEffect">
                                  <p:stCondLst>
                                    <p:cond delay="0"/>
                                  </p:stCondLst>
                                  <p:childTnLst>
                                    <p:animMotion origin="layout" path="M -0.04653 -0.00162 C -0.05573 0.00324 -0.0632 0.0141 -0.0724 0.01803 C -0.07396 0.01942 -0.0757 0.02011 -0.07709 0.02196 C -0.07813 0.02358 -0.07813 0.02682 -0.07952 0.02821 C -0.0816 0.03029 -0.08646 0.03214 -0.08646 0.03237 C -0.0875 0.03329 -0.08872 0.03491 -0.08993 0.03607 C -0.09098 0.03699 -0.09236 0.03699 -0.09341 0.03792 C -0.09775 0.04254 -0.10122 0.04902 -0.10625 0.05202 C -0.11129 0.06081 -0.10556 0.05202 -0.11216 0.05803 C -0.11823 0.06381 -0.12205 0.07237 -0.12848 0.07584 C -0.13056 0.07838 -0.13212 0.08208 -0.13438 0.08393 C -0.13646 0.08601 -0.14132 0.08786 -0.14132 0.08809 C -0.14827 0.09919 -0.13854 0.08485 -0.14723 0.09387 C -0.14809 0.09503 -0.14861 0.09688 -0.14948 0.09803 C -0.15417 0.10451 -0.16042 0.10867 -0.16476 0.11584 C -0.175 0.13341 -0.18646 0.14798 -0.19636 0.16578 C -0.19914 0.18035 -0.19497 0.16231 -0.20104 0.17757 C -0.20573 0.18959 -0.19775 0.17873 -0.20573 0.18774 C -0.21181 0.20347 -0.20955 0.19514 -0.21268 0.21156 C -0.21302 0.21364 -0.21389 0.21757 -0.21389 0.2178 C -0.21407 0.22058 -0.21424 0.23561 -0.21615 0.24162 C -0.22136 0.25711 -0.22188 0.25156 -0.22188 0.26959 " pathEditMode="relative" rAng="0" ptsTypes="fffffffffffffffffffffA">
                                      <p:cBhvr>
                                        <p:cTn id="37" dur="2000" fill="hold"/>
                                        <p:tgtEl>
                                          <p:spTgt spid="61469"/>
                                        </p:tgtEl>
                                        <p:attrNameLst>
                                          <p:attrName>ppt_x</p:attrName>
                                          <p:attrName>ppt_y</p:attrName>
                                        </p:attrNameLst>
                                      </p:cBhvr>
                                      <p:rCtr x="-8800" y="13500"/>
                                    </p:animMotion>
                                  </p:childTnLst>
                                </p:cTn>
                              </p:par>
                            </p:childTnLst>
                          </p:cTn>
                        </p:par>
                        <p:par>
                          <p:cTn id="38" fill="hold" nodeType="afterGroup">
                            <p:stCondLst>
                              <p:cond delay="2000"/>
                            </p:stCondLst>
                            <p:childTnLst>
                              <p:par>
                                <p:cTn id="39" presetID="22" presetClass="entr" presetSubtype="4" fill="hold" nodeType="afterEffect">
                                  <p:stCondLst>
                                    <p:cond delay="1000"/>
                                  </p:stCondLst>
                                  <p:childTnLst>
                                    <p:set>
                                      <p:cBhvr>
                                        <p:cTn id="40" dur="1" fill="hold">
                                          <p:stCondLst>
                                            <p:cond delay="0"/>
                                          </p:stCondLst>
                                        </p:cTn>
                                        <p:tgtEl>
                                          <p:spTgt spid="4"/>
                                        </p:tgtEl>
                                        <p:attrNameLst>
                                          <p:attrName>style.visibility</p:attrName>
                                        </p:attrNameLst>
                                      </p:cBhvr>
                                      <p:to>
                                        <p:strVal val="visible"/>
                                      </p:to>
                                    </p:set>
                                    <p:animEffect transition="in" filter="wipe(down)">
                                      <p:cBhvr>
                                        <p:cTn id="41" dur="500"/>
                                        <p:tgtEl>
                                          <p:spTgt spid="4"/>
                                        </p:tgtEl>
                                      </p:cBhvr>
                                    </p:animEffect>
                                  </p:childTnLst>
                                </p:cTn>
                              </p:par>
                            </p:childTnLst>
                          </p:cTn>
                        </p:par>
                        <p:par>
                          <p:cTn id="42" fill="hold" nodeType="afterGroup">
                            <p:stCondLst>
                              <p:cond delay="3500"/>
                            </p:stCondLst>
                            <p:childTnLst>
                              <p:par>
                                <p:cTn id="43" presetID="26" presetClass="emph" presetSubtype="0" fill="hold" nodeType="afterEffect">
                                  <p:stCondLst>
                                    <p:cond delay="0"/>
                                  </p:stCondLst>
                                  <p:childTnLst>
                                    <p:animEffect transition="out" filter="fade">
                                      <p:cBhvr>
                                        <p:cTn id="44" dur="500" tmFilter="0, 0; .2, .5; .8, .5; 1, 0"/>
                                        <p:tgtEl>
                                          <p:spTgt spid="4"/>
                                        </p:tgtEl>
                                      </p:cBhvr>
                                    </p:animEffect>
                                    <p:animScale>
                                      <p:cBhvr>
                                        <p:cTn id="45" dur="250" autoRev="1" fill="hold"/>
                                        <p:tgtEl>
                                          <p:spTgt spid="4"/>
                                        </p:tgtEl>
                                      </p:cBhvr>
                                      <p:by x="105000" y="105000"/>
                                    </p:animScale>
                                  </p:childTnLst>
                                </p:cTn>
                              </p:par>
                            </p:childTnLst>
                          </p:cTn>
                        </p:par>
                      </p:childTnLst>
                    </p:cTn>
                  </p:par>
                  <p:par>
                    <p:cTn id="46" fill="hold" nodeType="clickPar">
                      <p:stCondLst>
                        <p:cond delay="indefinite"/>
                      </p:stCondLst>
                      <p:childTnLst>
                        <p:par>
                          <p:cTn id="47" fill="hold" nodeType="withGroup">
                            <p:stCondLst>
                              <p:cond delay="0"/>
                            </p:stCondLst>
                            <p:childTnLst>
                              <p:par>
                                <p:cTn id="48" presetID="1" presetClass="exit" presetSubtype="0" fill="hold" nodeType="clickEffect">
                                  <p:stCondLst>
                                    <p:cond delay="0"/>
                                  </p:stCondLst>
                                  <p:childTnLst>
                                    <p:set>
                                      <p:cBhvr>
                                        <p:cTn id="49" dur="1" fill="hold">
                                          <p:stCondLst>
                                            <p:cond delay="0"/>
                                          </p:stCondLst>
                                        </p:cTn>
                                        <p:tgtEl>
                                          <p:spTgt spid="61444"/>
                                        </p:tgtEl>
                                        <p:attrNameLst>
                                          <p:attrName>style.visibility</p:attrName>
                                        </p:attrNameLst>
                                      </p:cBhvr>
                                      <p:to>
                                        <p:strVal val="hidden"/>
                                      </p:to>
                                    </p:set>
                                  </p:childTnLst>
                                </p:cTn>
                              </p:par>
                              <p:par>
                                <p:cTn id="50" presetID="1" presetClass="exit" presetSubtype="0" fill="hold" nodeType="withEffect">
                                  <p:stCondLst>
                                    <p:cond delay="0"/>
                                  </p:stCondLst>
                                  <p:childTnLst>
                                    <p:set>
                                      <p:cBhvr>
                                        <p:cTn id="51" dur="1" fill="hold">
                                          <p:stCondLst>
                                            <p:cond delay="0"/>
                                          </p:stCondLst>
                                        </p:cTn>
                                        <p:tgtEl>
                                          <p:spTgt spid="61447"/>
                                        </p:tgtEl>
                                        <p:attrNameLst>
                                          <p:attrName>style.visibility</p:attrName>
                                        </p:attrNameLst>
                                      </p:cBhvr>
                                      <p:to>
                                        <p:strVal val="hidden"/>
                                      </p:to>
                                    </p:set>
                                  </p:childTnLst>
                                </p:cTn>
                              </p:par>
                              <p:par>
                                <p:cTn id="52" presetID="9" presetClass="exit" presetSubtype="0" fill="hold" grpId="2" nodeType="withEffect">
                                  <p:stCondLst>
                                    <p:cond delay="0"/>
                                  </p:stCondLst>
                                  <p:childTnLst>
                                    <p:animEffect transition="out" filter="dissolve">
                                      <p:cBhvr>
                                        <p:cTn id="53" dur="500"/>
                                        <p:tgtEl>
                                          <p:spTgt spid="61446"/>
                                        </p:tgtEl>
                                      </p:cBhvr>
                                    </p:animEffect>
                                    <p:set>
                                      <p:cBhvr>
                                        <p:cTn id="54" dur="1" fill="hold">
                                          <p:stCondLst>
                                            <p:cond delay="499"/>
                                          </p:stCondLst>
                                        </p:cTn>
                                        <p:tgtEl>
                                          <p:spTgt spid="61446"/>
                                        </p:tgtEl>
                                        <p:attrNameLst>
                                          <p:attrName>style.visibility</p:attrName>
                                        </p:attrNameLst>
                                      </p:cBhvr>
                                      <p:to>
                                        <p:strVal val="hidden"/>
                                      </p:to>
                                    </p:set>
                                  </p:childTnLst>
                                </p:cTn>
                              </p:par>
                              <p:par>
                                <p:cTn id="55" presetID="1" presetClass="entr" presetSubtype="0" fill="hold" grpId="0" nodeType="withEffect">
                                  <p:stCondLst>
                                    <p:cond delay="0"/>
                                  </p:stCondLst>
                                  <p:childTnLst>
                                    <p:set>
                                      <p:cBhvr>
                                        <p:cTn id="56" dur="1" fill="hold">
                                          <p:stCondLst>
                                            <p:cond delay="0"/>
                                          </p:stCondLst>
                                        </p:cTn>
                                        <p:tgtEl>
                                          <p:spTgt spid="61448"/>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61478"/>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61479"/>
                                        </p:tgtEl>
                                        <p:attrNameLst>
                                          <p:attrName>style.visibility</p:attrName>
                                        </p:attrNameLst>
                                      </p:cBhvr>
                                      <p:to>
                                        <p:strVal val="visible"/>
                                      </p:to>
                                    </p:set>
                                  </p:childTnLst>
                                </p:cTn>
                              </p:par>
                            </p:childTnLst>
                          </p:cTn>
                        </p:par>
                        <p:par>
                          <p:cTn id="61" fill="hold" nodeType="afterGroup">
                            <p:stCondLst>
                              <p:cond delay="500"/>
                            </p:stCondLst>
                            <p:childTnLst>
                              <p:par>
                                <p:cTn id="62" presetID="0" presetClass="path" presetSubtype="0" accel="50000" decel="50000" fill="hold" nodeType="afterEffect">
                                  <p:stCondLst>
                                    <p:cond delay="0"/>
                                  </p:stCondLst>
                                  <p:childTnLst>
                                    <p:animMotion origin="layout" path="M 0.0 0.0 C 0.00122 0.00416 0.00157 0.00879 0.0033 0.01248 C 0.00573 0.0178 0.01007 0.02243 0.01285 0.02728 C 0.01372 0.0289 0.02032 0.04254 0.02223 0.04647 C 0.02639 0.05526 0.03577 0.06821 0.04132 0.07607 C 0.04184 0.07815 0.04167 0.08069 0.04289 0.08231 C 0.04653 0.08717 0.06164 0.10104 0.06667 0.10358 C 0.07327 0.11191 0.08073 0.11422 0.08889 0.11838 C 0.0941 0.12509 0.09011 0.12139 0.09844 0.12462 C 0.10157 0.12578 0.10799 0.12879 0.10799 0.12879 C 0.11198 0.12855 0.14584 0.12855 0.15886 0.12462 C 0.17518 0.11977 0.18768 0.1059 0.2033 0.09919 C 0.2165 0.0874 0.19983 0.1015 0.21285 0.09295 C 0.21771 0.08971 0.22101 0.08416 0.22552 0.08023 C 0.23195 0.06728 0.2408 0.05665 0.24775 0.04439 C 0.25365 0.03399 0.25677 0.02196 0.26354 0.01248 C 0.26407 0.0104 0.26424 0.00809 0.26511 0.00624 C 0.26598 0.00462 0.26771 0.00393 0.26841 0.00208 C 0.26927 -0.00023 0.27535 -0.01965 0.27622 -0.02335 C 0.27778 -0.06913 0.27778 -0.05295 0.27778 -0.07191 " pathEditMode="relative" ptsTypes="fffffffffffffffffffA">
                                      <p:cBhvr>
                                        <p:cTn id="63" dur="2000" fill="hold"/>
                                        <p:tgtEl>
                                          <p:spTgt spid="61478"/>
                                        </p:tgtEl>
                                        <p:attrNameLst>
                                          <p:attrName>ppt_x</p:attrName>
                                          <p:attrName>ppt_y</p:attrName>
                                        </p:attrNameLst>
                                      </p:cBhvr>
                                    </p:animMotion>
                                  </p:childTnLst>
                                </p:cTn>
                              </p:par>
                              <p:par>
                                <p:cTn id="64" presetID="0" presetClass="path" presetSubtype="0" accel="50000" decel="50000" fill="hold" nodeType="withEffect">
                                  <p:stCondLst>
                                    <p:cond delay="0"/>
                                  </p:stCondLst>
                                  <p:childTnLst>
                                    <p:animMotion origin="layout" path="M 0.0 0.0 C 0.00122 0.00416 0.00157 0.00879 0.0033 0.01248 C 0.00573 0.0178 0.01007 0.02243 0.01285 0.02728 C 0.01372 0.0289 0.02032 0.04254 0.02223 0.04647 C 0.02639 0.05526 0.03577 0.06821 0.04132 0.07607 C 0.04184 0.07815 0.04167 0.08069 0.04289 0.08231 C 0.04653 0.08717 0.06164 0.10104 0.06667 0.10358 C 0.07327 0.11191 0.08073 0.11422 0.08889 0.11838 C 0.0941 0.12509 0.09011 0.12139 0.09844 0.12462 C 0.10157 0.12578 0.10799 0.12879 0.10799 0.12879 C 0.11198 0.12855 0.14584 0.12855 0.15886 0.12462 C 0.17518 0.11977 0.18768 0.1059 0.2033 0.09919 C 0.2165 0.0874 0.19983 0.1015 0.21285 0.09295 C 0.21771 0.08971 0.22101 0.08416 0.22552 0.08023 C 0.23195 0.06728 0.2408 0.05665 0.24775 0.04439 C 0.25365 0.03399 0.25677 0.02196 0.26354 0.01248 C 0.26407 0.0104 0.26424 0.00809 0.26511 0.00624 C 0.26598 0.00462 0.26771 0.00393 0.26841 0.00208 C 0.26927 -0.00023 0.27535 -0.01965 0.27622 -0.02335 C 0.27778 -0.06913 0.27778 -0.05295 0.27778 -0.07191 " pathEditMode="relative" ptsTypes="fffffffffffffffffffA">
                                      <p:cBhvr>
                                        <p:cTn id="65" dur="2000" fill="hold"/>
                                        <p:tgtEl>
                                          <p:spTgt spid="61479"/>
                                        </p:tgtEl>
                                        <p:attrNameLst>
                                          <p:attrName>ppt_x</p:attrName>
                                          <p:attrName>ppt_y</p:attrName>
                                        </p:attrNameLst>
                                      </p:cBhvr>
                                    </p:animMotion>
                                  </p:childTnLst>
                                </p:cTn>
                              </p:par>
                              <p:par>
                                <p:cTn id="66" presetID="0" presetClass="path" presetSubtype="0" accel="50000" decel="50000" fill="hold" grpId="1" nodeType="withEffect">
                                  <p:stCondLst>
                                    <p:cond delay="0"/>
                                  </p:stCondLst>
                                  <p:childTnLst>
                                    <p:animMotion origin="layout" path="M 0.0 0.0 C 0.00122 0.00416 0.00157 0.00879 0.0033 0.01248 C 0.00573 0.0178 0.01007 0.02243 0.01285 0.02728 C 0.01372 0.0289 0.02032 0.04254 0.02223 0.04647 C 0.02639 0.05526 0.03577 0.06821 0.04132 0.07607 C 0.04184 0.07815 0.04167 0.08069 0.04289 0.08231 C 0.04653 0.08717 0.06164 0.10104 0.06667 0.10358 C 0.07327 0.11191 0.08073 0.11422 0.08889 0.11838 C 0.0941 0.12509 0.09011 0.12139 0.09844 0.12462 C 0.10157 0.12578 0.10799 0.12879 0.10799 0.12879 C 0.11198 0.12855 0.14584 0.12855 0.15886 0.12462 C 0.17518 0.11977 0.18768 0.1059 0.2033 0.09919 C 0.2165 0.0874 0.19983 0.1015 0.21285 0.09295 C 0.21771 0.08971 0.22101 0.08416 0.22552 0.08023 C 0.23195 0.06728 0.2408 0.05665 0.24775 0.04439 C 0.25365 0.03399 0.25677 0.02196 0.26354 0.01248 C 0.26407 0.0104 0.26424 0.00809 0.26511 0.00624 C 0.26598 0.00462 0.26771 0.00393 0.26841 0.00208 C 0.26927 -0.00023 0.27535 -0.01965 0.27622 -0.02335 C 0.27778 -0.06913 0.27778 -0.05295 0.27778 -0.07191 " pathEditMode="relative" ptsTypes="fffffffffffffffffffA">
                                      <p:cBhvr>
                                        <p:cTn id="67" dur="2000" fill="hold"/>
                                        <p:tgtEl>
                                          <p:spTgt spid="61448"/>
                                        </p:tgtEl>
                                        <p:attrNameLst>
                                          <p:attrName>ppt_x</p:attrName>
                                          <p:attrName>ppt_y</p:attrName>
                                        </p:attrNameLst>
                                      </p:cBhvr>
                                    </p:animMotion>
                                  </p:childTnLst>
                                </p:cTn>
                              </p:par>
                            </p:childTnLst>
                          </p:cTn>
                        </p:par>
                      </p:childTnLst>
                    </p:cTn>
                  </p:par>
                  <p:par>
                    <p:cTn id="68" fill="hold" nodeType="clickPar">
                      <p:stCondLst>
                        <p:cond delay="indefinite"/>
                      </p:stCondLst>
                      <p:childTnLst>
                        <p:par>
                          <p:cTn id="69" fill="hold" nodeType="withGroup">
                            <p:stCondLst>
                              <p:cond delay="0"/>
                            </p:stCondLst>
                            <p:childTnLst>
                              <p:par>
                                <p:cTn id="70" presetID="1" presetClass="exit" presetSubtype="0" fill="hold" nodeType="clickEffect">
                                  <p:stCondLst>
                                    <p:cond delay="0"/>
                                  </p:stCondLst>
                                  <p:childTnLst>
                                    <p:set>
                                      <p:cBhvr>
                                        <p:cTn id="71" dur="1" fill="hold">
                                          <p:stCondLst>
                                            <p:cond delay="0"/>
                                          </p:stCondLst>
                                        </p:cTn>
                                        <p:tgtEl>
                                          <p:spTgt spid="61445"/>
                                        </p:tgtEl>
                                        <p:attrNameLst>
                                          <p:attrName>style.visibility</p:attrName>
                                        </p:attrNameLst>
                                      </p:cBhvr>
                                      <p:to>
                                        <p:strVal val="hidden"/>
                                      </p:to>
                                    </p:set>
                                  </p:childTnLst>
                                </p:cTn>
                              </p:par>
                              <p:par>
                                <p:cTn id="72" presetID="1" presetClass="entr" presetSubtype="0" fill="hold" nodeType="withEffect">
                                  <p:stCondLst>
                                    <p:cond delay="0"/>
                                  </p:stCondLst>
                                  <p:childTnLst>
                                    <p:set>
                                      <p:cBhvr>
                                        <p:cTn id="73" dur="1" fill="hold">
                                          <p:stCondLst>
                                            <p:cond delay="0"/>
                                          </p:stCondLst>
                                        </p:cTn>
                                        <p:tgtEl>
                                          <p:spTgt spid="61480"/>
                                        </p:tgtEl>
                                        <p:attrNameLst>
                                          <p:attrName>style.visibility</p:attrName>
                                        </p:attrNameLst>
                                      </p:cBhvr>
                                      <p:to>
                                        <p:strVal val="visible"/>
                                      </p:to>
                                    </p:set>
                                  </p:childTnLst>
                                </p:cTn>
                              </p:par>
                            </p:childTnLst>
                          </p:cTn>
                        </p:par>
                        <p:par>
                          <p:cTn id="74" fill="hold" nodeType="afterGroup">
                            <p:stCondLst>
                              <p:cond delay="0"/>
                            </p:stCondLst>
                            <p:childTnLst>
                              <p:par>
                                <p:cTn id="75" presetID="22" presetClass="entr" presetSubtype="4" fill="hold" grpId="0" nodeType="afterEffect">
                                  <p:stCondLst>
                                    <p:cond delay="0"/>
                                  </p:stCondLst>
                                  <p:childTnLst>
                                    <p:set>
                                      <p:cBhvr>
                                        <p:cTn id="76" dur="1" fill="hold">
                                          <p:stCondLst>
                                            <p:cond delay="0"/>
                                          </p:stCondLst>
                                        </p:cTn>
                                        <p:tgtEl>
                                          <p:spTgt spid="61481"/>
                                        </p:tgtEl>
                                        <p:attrNameLst>
                                          <p:attrName>style.visibility</p:attrName>
                                        </p:attrNameLst>
                                      </p:cBhvr>
                                      <p:to>
                                        <p:strVal val="visible"/>
                                      </p:to>
                                    </p:set>
                                    <p:animEffect transition="in" filter="wipe(down)">
                                      <p:cBhvr>
                                        <p:cTn id="77" dur="500"/>
                                        <p:tgtEl>
                                          <p:spTgt spid="61481"/>
                                        </p:tgtEl>
                                      </p:cBhvr>
                                    </p:animEffect>
                                  </p:childTnLst>
                                </p:cTn>
                              </p:par>
                              <p:par>
                                <p:cTn id="78" presetID="0" presetClass="path" presetSubtype="0" accel="50000" decel="50000" fill="hold" nodeType="withEffect">
                                  <p:stCondLst>
                                    <p:cond delay="0"/>
                                  </p:stCondLst>
                                  <p:childTnLst>
                                    <p:animMotion origin="layout" path="M -2.5E-6 0.00254 C -0.00347 0.00369 -0.00746 0.00393 -0.01041 0.00624 C -0.01215 0.00763 -0.01354 0.00924 -0.01545 0.01017 C -0.02951 0.01757 -0.0467 0.02312 -0.0618 0.02589 C -0.06944 0.0252 -0.07691 0.0252 -0.0842 0.02381 C -0.08784 0.02312 -0.09444 0.01988 -0.09444 0.02011 " pathEditMode="relative" rAng="0" ptsTypes="fffffA">
                                      <p:cBhvr>
                                        <p:cTn id="79" dur="2000" fill="hold"/>
                                        <p:tgtEl>
                                          <p:spTgt spid="61480"/>
                                        </p:tgtEl>
                                        <p:attrNameLst>
                                          <p:attrName>ppt_x</p:attrName>
                                          <p:attrName>ppt_y</p:attrName>
                                        </p:attrNameLst>
                                      </p:cBhvr>
                                      <p:rCtr x="-4700" y="1200"/>
                                    </p:animMotion>
                                  </p:childTnLst>
                                </p:cTn>
                              </p:par>
                              <p:par>
                                <p:cTn id="80" presetID="0" presetClass="path" presetSubtype="0" accel="50000" decel="50000" fill="hold" grpId="1" nodeType="withEffect">
                                  <p:stCondLst>
                                    <p:cond delay="0"/>
                                  </p:stCondLst>
                                  <p:childTnLst>
                                    <p:animMotion origin="layout" path="M 3.61111E-6 -1.38728E-6 C -0.01285 -0.00277 -0.01997 -0.00878 -0.03247 -0.0111 C -0.04219 -0.01526 -0.04931 -0.02011 -0.05886 -0.02404 C -0.06111 -0.02821 -0.06233 -0.03329 -0.07066 -0.03329 " pathEditMode="relative" rAng="0" ptsTypes="fffA">
                                      <p:cBhvr>
                                        <p:cTn id="81" dur="2000" fill="hold"/>
                                        <p:tgtEl>
                                          <p:spTgt spid="61481"/>
                                        </p:tgtEl>
                                        <p:attrNameLst>
                                          <p:attrName>ppt_x</p:attrName>
                                          <p:attrName>ppt_y</p:attrName>
                                        </p:attrNameLst>
                                      </p:cBhvr>
                                      <p:rCtr x="-3500" y="-1700"/>
                                    </p:animMotion>
                                  </p:childTnLst>
                                </p:cTn>
                              </p:par>
                              <p:par>
                                <p:cTn id="82" presetID="22" presetClass="exit" presetSubtype="2" fill="hold" nodeType="withEffect">
                                  <p:stCondLst>
                                    <p:cond delay="1000"/>
                                  </p:stCondLst>
                                  <p:childTnLst>
                                    <p:animEffect transition="out" filter="wipe(right)">
                                      <p:cBhvr>
                                        <p:cTn id="83" dur="500"/>
                                        <p:tgtEl>
                                          <p:spTgt spid="61479"/>
                                        </p:tgtEl>
                                      </p:cBhvr>
                                    </p:animEffect>
                                    <p:set>
                                      <p:cBhvr>
                                        <p:cTn id="84" dur="1" fill="hold">
                                          <p:stCondLst>
                                            <p:cond delay="499"/>
                                          </p:stCondLst>
                                        </p:cTn>
                                        <p:tgtEl>
                                          <p:spTgt spid="61479"/>
                                        </p:tgtEl>
                                        <p:attrNameLst>
                                          <p:attrName>style.visibility</p:attrName>
                                        </p:attrNameLst>
                                      </p:cBhvr>
                                      <p:to>
                                        <p:strVal val="hidden"/>
                                      </p:to>
                                    </p:set>
                                  </p:childTnLst>
                                </p:cTn>
                              </p:par>
                              <p:par>
                                <p:cTn id="85" presetID="9" presetClass="exit" presetSubtype="0" fill="hold" grpId="2" nodeType="withEffect">
                                  <p:stCondLst>
                                    <p:cond delay="1000"/>
                                  </p:stCondLst>
                                  <p:childTnLst>
                                    <p:animEffect transition="out" filter="dissolve">
                                      <p:cBhvr>
                                        <p:cTn id="86" dur="500"/>
                                        <p:tgtEl>
                                          <p:spTgt spid="61448"/>
                                        </p:tgtEl>
                                      </p:cBhvr>
                                    </p:animEffect>
                                    <p:set>
                                      <p:cBhvr>
                                        <p:cTn id="87" dur="1" fill="hold">
                                          <p:stCondLst>
                                            <p:cond delay="499"/>
                                          </p:stCondLst>
                                        </p:cTn>
                                        <p:tgtEl>
                                          <p:spTgt spid="61448"/>
                                        </p:tgtEl>
                                        <p:attrNameLst>
                                          <p:attrName>style.visibility</p:attrName>
                                        </p:attrNameLst>
                                      </p:cBhvr>
                                      <p:to>
                                        <p:strVal val="hidden"/>
                                      </p:to>
                                    </p:set>
                                  </p:childTnLst>
                                </p:cTn>
                              </p:par>
                            </p:childTnLst>
                          </p:cTn>
                        </p:par>
                        <p:par>
                          <p:cTn id="88" fill="hold" nodeType="afterGroup">
                            <p:stCondLst>
                              <p:cond delay="2000"/>
                            </p:stCondLst>
                            <p:childTnLst>
                              <p:par>
                                <p:cTn id="89" presetID="9" presetClass="exit" presetSubtype="0" fill="hold" grpId="2" nodeType="afterEffect">
                                  <p:stCondLst>
                                    <p:cond delay="0"/>
                                  </p:stCondLst>
                                  <p:childTnLst>
                                    <p:animEffect transition="out" filter="dissolve">
                                      <p:cBhvr>
                                        <p:cTn id="90" dur="500"/>
                                        <p:tgtEl>
                                          <p:spTgt spid="61481"/>
                                        </p:tgtEl>
                                      </p:cBhvr>
                                    </p:animEffect>
                                    <p:set>
                                      <p:cBhvr>
                                        <p:cTn id="91" dur="1" fill="hold">
                                          <p:stCondLst>
                                            <p:cond delay="499"/>
                                          </p:stCondLst>
                                        </p:cTn>
                                        <p:tgtEl>
                                          <p:spTgt spid="6148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6" grpId="0"/>
      <p:bldP spid="61446" grpId="1"/>
      <p:bldP spid="61446" grpId="2"/>
      <p:bldP spid="61448" grpId="0"/>
      <p:bldP spid="61448" grpId="1"/>
      <p:bldP spid="61448" grpId="2"/>
      <p:bldP spid="61481" grpId="0"/>
      <p:bldP spid="61481" grpId="1"/>
      <p:bldP spid="61481" grpId="2"/>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22" name="Picture 2" descr="成肽">
            <a:extLst>
              <a:ext uri="{FF2B5EF4-FFF2-40B4-BE49-F238E27FC236}">
                <a16:creationId xmlns:a16="http://schemas.microsoft.com/office/drawing/2014/main" id="{0205D483-4482-4A17-B95D-F962D570FB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5027" y="1628775"/>
            <a:ext cx="8099425" cy="4773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23" name="Rectangle 2">
            <a:extLst>
              <a:ext uri="{FF2B5EF4-FFF2-40B4-BE49-F238E27FC236}">
                <a16:creationId xmlns:a16="http://schemas.microsoft.com/office/drawing/2014/main" id="{AD25F60F-D011-4AAF-87A0-231FB8C00612}"/>
              </a:ext>
            </a:extLst>
          </p:cNvPr>
          <p:cNvSpPr>
            <a:spLocks noChangeArrowheads="1"/>
          </p:cNvSpPr>
          <p:nvPr/>
        </p:nvSpPr>
        <p:spPr bwMode="auto">
          <a:xfrm>
            <a:off x="467544" y="455612"/>
            <a:ext cx="244792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kumimoji="1" lang="en-US" altLang="zh-CN" sz="3200" dirty="0">
                <a:solidFill>
                  <a:srgbClr val="660066"/>
                </a:solidFill>
                <a:latin typeface="微软雅黑" panose="020B0503020204020204" pitchFamily="34" charset="-122"/>
                <a:ea typeface="微软雅黑" panose="020B0503020204020204" pitchFamily="34" charset="-122"/>
              </a:rPr>
              <a:t>2.</a:t>
            </a:r>
            <a:r>
              <a:rPr kumimoji="1" lang="zh-CN" altLang="en-US" sz="3200" dirty="0">
                <a:solidFill>
                  <a:srgbClr val="660066"/>
                </a:solidFill>
                <a:latin typeface="微软雅黑" panose="020B0503020204020204" pitchFamily="34" charset="-122"/>
                <a:ea typeface="微软雅黑" panose="020B0503020204020204" pitchFamily="34" charset="-122"/>
              </a:rPr>
              <a:t>成肽</a:t>
            </a:r>
          </a:p>
        </p:txBody>
      </p:sp>
      <p:sp>
        <p:nvSpPr>
          <p:cNvPr id="184324" name="Text Box 3">
            <a:extLst>
              <a:ext uri="{FF2B5EF4-FFF2-40B4-BE49-F238E27FC236}">
                <a16:creationId xmlns:a16="http://schemas.microsoft.com/office/drawing/2014/main" id="{385937A1-CDD7-47F0-B4A8-D72B085ECAB8}"/>
              </a:ext>
            </a:extLst>
          </p:cNvPr>
          <p:cNvSpPr txBox="1">
            <a:spLocks noChangeArrowheads="1"/>
          </p:cNvSpPr>
          <p:nvPr/>
        </p:nvSpPr>
        <p:spPr bwMode="auto">
          <a:xfrm>
            <a:off x="2483768" y="485892"/>
            <a:ext cx="4959350" cy="662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lnSpc>
                <a:spcPct val="150000"/>
              </a:lnSpc>
              <a:spcBef>
                <a:spcPct val="0"/>
              </a:spcBef>
              <a:buClrTx/>
              <a:buFontTx/>
              <a:buNone/>
            </a:pPr>
            <a:r>
              <a:rPr kumimoji="1" lang="zh-CN" altLang="en-US" sz="2800"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在</a:t>
            </a:r>
            <a:r>
              <a:rPr kumimoji="1" lang="zh-CN" altLang="en-US" sz="28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转肽酶</a:t>
            </a:r>
            <a:r>
              <a:rPr kumimoji="1" lang="en-US" altLang="zh-CN" sz="28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(peptidase)</a:t>
            </a:r>
            <a:r>
              <a:rPr kumimoji="1" lang="zh-CN" altLang="en-US" sz="2800"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的催化下</a:t>
            </a:r>
          </a:p>
        </p:txBody>
      </p:sp>
      <p:sp>
        <p:nvSpPr>
          <p:cNvPr id="2" name="灯片编号占位符 1">
            <a:extLst>
              <a:ext uri="{FF2B5EF4-FFF2-40B4-BE49-F238E27FC236}">
                <a16:creationId xmlns:a16="http://schemas.microsoft.com/office/drawing/2014/main" id="{E7945C62-B54D-4B4F-B487-971FBA7E312E}"/>
              </a:ext>
            </a:extLst>
          </p:cNvPr>
          <p:cNvSpPr>
            <a:spLocks noGrp="1"/>
          </p:cNvSpPr>
          <p:nvPr>
            <p:ph type="sldNum" sz="quarter" idx="4"/>
          </p:nvPr>
        </p:nvSpPr>
        <p:spPr/>
        <p:txBody>
          <a:bodyPr/>
          <a:lstStyle/>
          <a:p>
            <a:pPr>
              <a:defRPr/>
            </a:pPr>
            <a:fld id="{47650FDF-55A6-48C1-B389-FC790182308D}" type="slidenum">
              <a:rPr lang="zh-CN" altLang="en-US" smtClean="0"/>
              <a:pPr>
                <a:defRPr/>
              </a:pPr>
              <a:t>58</a:t>
            </a:fld>
            <a:endParaRPr lang="zh-CN" altLang="en-US"/>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5346" name="Rectangle 2">
            <a:extLst>
              <a:ext uri="{FF2B5EF4-FFF2-40B4-BE49-F238E27FC236}">
                <a16:creationId xmlns:a16="http://schemas.microsoft.com/office/drawing/2014/main" id="{D077BF2A-1409-4CC9-B0FE-5DB2850C02E3}"/>
              </a:ext>
            </a:extLst>
          </p:cNvPr>
          <p:cNvSpPr>
            <a:spLocks noChangeArrowheads="1"/>
          </p:cNvSpPr>
          <p:nvPr/>
        </p:nvSpPr>
        <p:spPr bwMode="auto">
          <a:xfrm>
            <a:off x="611560" y="637800"/>
            <a:ext cx="236396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kumimoji="1" lang="en-US" altLang="zh-CN" sz="3200" dirty="0">
                <a:solidFill>
                  <a:srgbClr val="660066"/>
                </a:solidFill>
                <a:latin typeface="微软雅黑" panose="020B0503020204020204" pitchFamily="34" charset="-122"/>
                <a:ea typeface="微软雅黑" panose="020B0503020204020204" pitchFamily="34" charset="-122"/>
              </a:rPr>
              <a:t>3. </a:t>
            </a:r>
            <a:r>
              <a:rPr kumimoji="1" lang="zh-CN" altLang="en-US" sz="3200" dirty="0">
                <a:solidFill>
                  <a:srgbClr val="660066"/>
                </a:solidFill>
                <a:latin typeface="微软雅黑" panose="020B0503020204020204" pitchFamily="34" charset="-122"/>
                <a:ea typeface="微软雅黑" panose="020B0503020204020204" pitchFamily="34" charset="-122"/>
              </a:rPr>
              <a:t>转位</a:t>
            </a:r>
          </a:p>
        </p:txBody>
      </p:sp>
      <p:sp>
        <p:nvSpPr>
          <p:cNvPr id="185347" name="Text Box 3">
            <a:extLst>
              <a:ext uri="{FF2B5EF4-FFF2-40B4-BE49-F238E27FC236}">
                <a16:creationId xmlns:a16="http://schemas.microsoft.com/office/drawing/2014/main" id="{23AA4197-3DC2-4217-9E20-DC974404AEEF}"/>
              </a:ext>
            </a:extLst>
          </p:cNvPr>
          <p:cNvSpPr txBox="1">
            <a:spLocks noChangeArrowheads="1"/>
          </p:cNvSpPr>
          <p:nvPr/>
        </p:nvSpPr>
        <p:spPr bwMode="auto">
          <a:xfrm>
            <a:off x="522492" y="1772816"/>
            <a:ext cx="8496944" cy="2278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lnSpc>
                <a:spcPct val="130000"/>
              </a:lnSpc>
              <a:spcBef>
                <a:spcPct val="0"/>
              </a:spcBef>
              <a:buClrTx/>
              <a:buFontTx/>
              <a:buNone/>
            </a:pPr>
            <a:r>
              <a:rPr kumimoji="1" lang="en-US" altLang="zh-CN" sz="2800" dirty="0">
                <a:solidFill>
                  <a:srgbClr val="002060"/>
                </a:solidFill>
                <a:latin typeface="微软雅黑" panose="020B0503020204020204" pitchFamily="34" charset="-122"/>
                <a:ea typeface="微软雅黑" panose="020B0503020204020204" pitchFamily="34" charset="-122"/>
              </a:rPr>
              <a:t>       </a:t>
            </a:r>
            <a:r>
              <a:rPr kumimoji="1" lang="zh-CN" altLang="en-US" sz="2800" dirty="0">
                <a:solidFill>
                  <a:srgbClr val="002060"/>
                </a:solidFill>
                <a:latin typeface="微软雅黑" panose="020B0503020204020204" pitchFamily="34" charset="-122"/>
                <a:ea typeface="微软雅黑" panose="020B0503020204020204" pitchFamily="34" charset="-122"/>
              </a:rPr>
              <a:t>转位是在转位酶的催化下，核</a:t>
            </a:r>
            <a:r>
              <a:rPr kumimoji="1" lang="zh-CN" altLang="en-US" sz="2800"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糖</a:t>
            </a:r>
            <a:r>
              <a:rPr kumimoji="1" lang="zh-CN" altLang="en-US" sz="2800" dirty="0">
                <a:solidFill>
                  <a:srgbClr val="002060"/>
                </a:solidFill>
                <a:latin typeface="微软雅黑" panose="020B0503020204020204" pitchFamily="34" charset="-122"/>
                <a:ea typeface="微软雅黑" panose="020B0503020204020204" pitchFamily="34" charset="-122"/>
              </a:rPr>
              <a:t>体向</a:t>
            </a:r>
            <a:r>
              <a:rPr kumimoji="1" lang="en-US" altLang="zh-CN" sz="2800" dirty="0">
                <a:solidFill>
                  <a:srgbClr val="002060"/>
                </a:solidFill>
                <a:latin typeface="微软雅黑" panose="020B0503020204020204" pitchFamily="34" charset="-122"/>
                <a:ea typeface="微软雅黑" panose="020B0503020204020204" pitchFamily="34" charset="-122"/>
              </a:rPr>
              <a:t>mRNA</a:t>
            </a:r>
            <a:r>
              <a:rPr kumimoji="1" lang="zh-CN" altLang="en-US" sz="2800" dirty="0">
                <a:solidFill>
                  <a:srgbClr val="002060"/>
                </a:solidFill>
                <a:latin typeface="微软雅黑" panose="020B0503020204020204" pitchFamily="34" charset="-122"/>
                <a:ea typeface="微软雅黑" panose="020B0503020204020204" pitchFamily="34" charset="-122"/>
              </a:rPr>
              <a:t>的</a:t>
            </a:r>
            <a:r>
              <a:rPr kumimoji="1" lang="en-US" altLang="zh-CN" sz="2800" dirty="0">
                <a:solidFill>
                  <a:srgbClr val="002060"/>
                </a:solidFill>
                <a:latin typeface="微软雅黑" panose="020B0503020204020204" pitchFamily="34" charset="-122"/>
                <a:ea typeface="微软雅黑" panose="020B0503020204020204" pitchFamily="34" charset="-122"/>
              </a:rPr>
              <a:t>3´-</a:t>
            </a:r>
            <a:r>
              <a:rPr kumimoji="1" lang="zh-CN" altLang="en-US" sz="2800" dirty="0">
                <a:solidFill>
                  <a:srgbClr val="002060"/>
                </a:solidFill>
                <a:latin typeface="微软雅黑" panose="020B0503020204020204" pitchFamily="34" charset="-122"/>
                <a:ea typeface="微软雅黑" panose="020B0503020204020204" pitchFamily="34" charset="-122"/>
              </a:rPr>
              <a:t>端移动一个密码子的距离，使</a:t>
            </a:r>
            <a:r>
              <a:rPr kumimoji="1" lang="en-US" altLang="zh-CN" sz="2800" dirty="0">
                <a:solidFill>
                  <a:srgbClr val="002060"/>
                </a:solidFill>
                <a:latin typeface="微软雅黑" panose="020B0503020204020204" pitchFamily="34" charset="-122"/>
                <a:ea typeface="微软雅黑" panose="020B0503020204020204" pitchFamily="34" charset="-122"/>
              </a:rPr>
              <a:t>mRNA</a:t>
            </a:r>
            <a:r>
              <a:rPr kumimoji="1" lang="zh-CN" altLang="en-US" sz="2800" dirty="0">
                <a:solidFill>
                  <a:srgbClr val="002060"/>
                </a:solidFill>
                <a:latin typeface="微软雅黑" panose="020B0503020204020204" pitchFamily="34" charset="-122"/>
                <a:ea typeface="微软雅黑" panose="020B0503020204020204" pitchFamily="34" charset="-122"/>
              </a:rPr>
              <a:t>序列上的下一个密码子进入核</a:t>
            </a:r>
            <a:r>
              <a:rPr kumimoji="1" lang="zh-CN" altLang="en-US" sz="2800"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糖</a:t>
            </a:r>
            <a:r>
              <a:rPr kumimoji="1" lang="zh-CN" altLang="en-US" sz="2800" dirty="0">
                <a:solidFill>
                  <a:srgbClr val="002060"/>
                </a:solidFill>
                <a:latin typeface="微软雅黑" panose="020B0503020204020204" pitchFamily="34" charset="-122"/>
                <a:ea typeface="微软雅黑" panose="020B0503020204020204" pitchFamily="34" charset="-122"/>
              </a:rPr>
              <a:t>体的</a:t>
            </a:r>
            <a:r>
              <a:rPr kumimoji="1" lang="en-US" altLang="zh-CN" sz="2800" dirty="0">
                <a:solidFill>
                  <a:srgbClr val="002060"/>
                </a:solidFill>
                <a:latin typeface="微软雅黑" panose="020B0503020204020204" pitchFamily="34" charset="-122"/>
                <a:ea typeface="微软雅黑" panose="020B0503020204020204" pitchFamily="34" charset="-122"/>
              </a:rPr>
              <a:t>A</a:t>
            </a:r>
            <a:r>
              <a:rPr kumimoji="1" lang="zh-CN" altLang="en-US" sz="2800" dirty="0">
                <a:solidFill>
                  <a:srgbClr val="002060"/>
                </a:solidFill>
                <a:latin typeface="微软雅黑" panose="020B0503020204020204" pitchFamily="34" charset="-122"/>
                <a:ea typeface="微软雅黑" panose="020B0503020204020204" pitchFamily="34" charset="-122"/>
              </a:rPr>
              <a:t>位、占据</a:t>
            </a:r>
            <a:r>
              <a:rPr kumimoji="1" lang="en-US" altLang="zh-CN" sz="2800" dirty="0">
                <a:solidFill>
                  <a:srgbClr val="002060"/>
                </a:solidFill>
                <a:latin typeface="微软雅黑" panose="020B0503020204020204" pitchFamily="34" charset="-122"/>
                <a:ea typeface="微软雅黑" panose="020B0503020204020204" pitchFamily="34" charset="-122"/>
              </a:rPr>
              <a:t>A</a:t>
            </a:r>
            <a:r>
              <a:rPr kumimoji="1" lang="zh-CN" altLang="en-US" sz="2800" dirty="0">
                <a:solidFill>
                  <a:srgbClr val="002060"/>
                </a:solidFill>
                <a:latin typeface="微软雅黑" panose="020B0503020204020204" pitchFamily="34" charset="-122"/>
                <a:ea typeface="微软雅黑" panose="020B0503020204020204" pitchFamily="34" charset="-122"/>
              </a:rPr>
              <a:t>位的肽酰</a:t>
            </a:r>
            <a:r>
              <a:rPr kumimoji="1" lang="en-US" altLang="zh-CN" sz="2800" dirty="0">
                <a:solidFill>
                  <a:srgbClr val="002060"/>
                </a:solidFill>
                <a:latin typeface="微软雅黑" panose="020B0503020204020204" pitchFamily="34" charset="-122"/>
                <a:ea typeface="微软雅黑" panose="020B0503020204020204" pitchFamily="34" charset="-122"/>
              </a:rPr>
              <a:t>-tRNA</a:t>
            </a:r>
            <a:r>
              <a:rPr kumimoji="1" lang="zh-CN" altLang="en-US" sz="2800" dirty="0">
                <a:solidFill>
                  <a:srgbClr val="002060"/>
                </a:solidFill>
                <a:latin typeface="微软雅黑" panose="020B0503020204020204" pitchFamily="34" charset="-122"/>
                <a:ea typeface="微软雅黑" panose="020B0503020204020204" pitchFamily="34" charset="-122"/>
              </a:rPr>
              <a:t>移入</a:t>
            </a:r>
            <a:r>
              <a:rPr kumimoji="1" lang="en-US" altLang="zh-CN" sz="2800" dirty="0">
                <a:solidFill>
                  <a:srgbClr val="002060"/>
                </a:solidFill>
                <a:latin typeface="微软雅黑" panose="020B0503020204020204" pitchFamily="34" charset="-122"/>
                <a:ea typeface="微软雅黑" panose="020B0503020204020204" pitchFamily="34" charset="-122"/>
              </a:rPr>
              <a:t>P</a:t>
            </a:r>
            <a:r>
              <a:rPr kumimoji="1" lang="zh-CN" altLang="en-US" sz="2800" dirty="0">
                <a:solidFill>
                  <a:srgbClr val="002060"/>
                </a:solidFill>
                <a:latin typeface="微软雅黑" panose="020B0503020204020204" pitchFamily="34" charset="-122"/>
                <a:ea typeface="微软雅黑" panose="020B0503020204020204" pitchFamily="34" charset="-122"/>
              </a:rPr>
              <a:t>位，而卸载的</a:t>
            </a:r>
            <a:r>
              <a:rPr kumimoji="1" lang="en-US" altLang="zh-CN" sz="2800" dirty="0">
                <a:solidFill>
                  <a:srgbClr val="002060"/>
                </a:solidFill>
                <a:latin typeface="微软雅黑" panose="020B0503020204020204" pitchFamily="34" charset="-122"/>
                <a:ea typeface="微软雅黑" panose="020B0503020204020204" pitchFamily="34" charset="-122"/>
              </a:rPr>
              <a:t>tRNA</a:t>
            </a:r>
            <a:r>
              <a:rPr kumimoji="1" lang="zh-CN" altLang="en-US" sz="2800" dirty="0">
                <a:solidFill>
                  <a:srgbClr val="002060"/>
                </a:solidFill>
                <a:latin typeface="微软雅黑" panose="020B0503020204020204" pitchFamily="34" charset="-122"/>
                <a:ea typeface="微软雅黑" panose="020B0503020204020204" pitchFamily="34" charset="-122"/>
              </a:rPr>
              <a:t>则移入</a:t>
            </a:r>
            <a:r>
              <a:rPr kumimoji="1" lang="en-US" altLang="zh-CN" sz="2800" dirty="0">
                <a:solidFill>
                  <a:srgbClr val="002060"/>
                </a:solidFill>
                <a:latin typeface="微软雅黑" panose="020B0503020204020204" pitchFamily="34" charset="-122"/>
                <a:ea typeface="微软雅黑" panose="020B0503020204020204" pitchFamily="34" charset="-122"/>
              </a:rPr>
              <a:t>E</a:t>
            </a:r>
            <a:r>
              <a:rPr kumimoji="1" lang="zh-CN" altLang="en-US" sz="2800" dirty="0">
                <a:solidFill>
                  <a:srgbClr val="002060"/>
                </a:solidFill>
                <a:latin typeface="微软雅黑" panose="020B0503020204020204" pitchFamily="34" charset="-122"/>
                <a:ea typeface="微软雅黑" panose="020B0503020204020204" pitchFamily="34" charset="-122"/>
              </a:rPr>
              <a:t>位的过程。 </a:t>
            </a:r>
          </a:p>
        </p:txBody>
      </p:sp>
      <p:sp>
        <p:nvSpPr>
          <p:cNvPr id="185348" name="Text Box 4">
            <a:extLst>
              <a:ext uri="{FF2B5EF4-FFF2-40B4-BE49-F238E27FC236}">
                <a16:creationId xmlns:a16="http://schemas.microsoft.com/office/drawing/2014/main" id="{F5AC765B-9EF9-40FB-B95F-A6136785A152}"/>
              </a:ext>
            </a:extLst>
          </p:cNvPr>
          <p:cNvSpPr txBox="1">
            <a:spLocks noChangeArrowheads="1"/>
          </p:cNvSpPr>
          <p:nvPr/>
        </p:nvSpPr>
        <p:spPr bwMode="auto">
          <a:xfrm>
            <a:off x="1143178" y="4845199"/>
            <a:ext cx="7255572" cy="1158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lnSpc>
                <a:spcPct val="130000"/>
              </a:lnSpc>
              <a:spcBef>
                <a:spcPct val="0"/>
              </a:spcBef>
              <a:buClrTx/>
              <a:buFontTx/>
              <a:buNone/>
            </a:pPr>
            <a:r>
              <a:rPr kumimoji="1" lang="zh-CN" altLang="en-US" sz="2800" dirty="0">
                <a:solidFill>
                  <a:srgbClr val="002060"/>
                </a:solidFill>
                <a:latin typeface="微软雅黑" panose="020B0503020204020204" pitchFamily="34" charset="-122"/>
                <a:ea typeface="微软雅黑" panose="020B0503020204020204" pitchFamily="34" charset="-122"/>
              </a:rPr>
              <a:t>转位需要延长因子</a:t>
            </a:r>
            <a:r>
              <a:rPr kumimoji="1" lang="en-US" altLang="zh-CN" sz="2800" dirty="0">
                <a:solidFill>
                  <a:srgbClr val="002060"/>
                </a:solidFill>
                <a:latin typeface="微软雅黑" panose="020B0503020204020204" pitchFamily="34" charset="-122"/>
                <a:ea typeface="微软雅黑" panose="020B0503020204020204" pitchFamily="34" charset="-122"/>
              </a:rPr>
              <a:t>EF-G(</a:t>
            </a:r>
            <a:r>
              <a:rPr kumimoji="1" lang="zh-CN" altLang="en-US" sz="2800" dirty="0">
                <a:solidFill>
                  <a:srgbClr val="002060"/>
                </a:solidFill>
                <a:latin typeface="微软雅黑" panose="020B0503020204020204" pitchFamily="34" charset="-122"/>
                <a:ea typeface="微软雅黑" panose="020B0503020204020204" pitchFamily="34" charset="-122"/>
              </a:rPr>
              <a:t>具有转位酶活性</a:t>
            </a:r>
            <a:r>
              <a:rPr kumimoji="1" lang="en-US" altLang="zh-CN" sz="2800" dirty="0">
                <a:solidFill>
                  <a:srgbClr val="002060"/>
                </a:solidFill>
                <a:latin typeface="微软雅黑" panose="020B0503020204020204" pitchFamily="34" charset="-122"/>
                <a:ea typeface="微软雅黑" panose="020B0503020204020204" pitchFamily="34" charset="-122"/>
              </a:rPr>
              <a:t>)</a:t>
            </a:r>
            <a:r>
              <a:rPr kumimoji="1" lang="zh-CN" altLang="en-US" sz="2800" dirty="0">
                <a:solidFill>
                  <a:srgbClr val="002060"/>
                </a:solidFill>
                <a:latin typeface="微软雅黑" panose="020B0503020204020204" pitchFamily="34" charset="-122"/>
                <a:ea typeface="微软雅黑" panose="020B0503020204020204" pitchFamily="34" charset="-122"/>
              </a:rPr>
              <a:t>参与。</a:t>
            </a:r>
          </a:p>
        </p:txBody>
      </p:sp>
      <p:sp>
        <p:nvSpPr>
          <p:cNvPr id="2" name="灯片编号占位符 1">
            <a:extLst>
              <a:ext uri="{FF2B5EF4-FFF2-40B4-BE49-F238E27FC236}">
                <a16:creationId xmlns:a16="http://schemas.microsoft.com/office/drawing/2014/main" id="{8AC9AA2D-7CE9-439D-BD35-E6735FA99E88}"/>
              </a:ext>
            </a:extLst>
          </p:cNvPr>
          <p:cNvSpPr>
            <a:spLocks noGrp="1"/>
          </p:cNvSpPr>
          <p:nvPr>
            <p:ph type="sldNum" sz="quarter" idx="4"/>
          </p:nvPr>
        </p:nvSpPr>
        <p:spPr/>
        <p:txBody>
          <a:bodyPr/>
          <a:lstStyle/>
          <a:p>
            <a:pPr>
              <a:defRPr/>
            </a:pPr>
            <a:fld id="{47650FDF-55A6-48C1-B389-FC790182308D}" type="slidenum">
              <a:rPr lang="zh-CN" altLang="en-US" smtClean="0"/>
              <a:pPr>
                <a:defRPr/>
              </a:pPr>
              <a:t>59</a:t>
            </a:fld>
            <a:endParaRPr lang="zh-CN"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E3C7523C-D2C6-4355-95F2-FD5F3D6A4E5F}"/>
              </a:ext>
            </a:extLst>
          </p:cNvPr>
          <p:cNvSpPr>
            <a:spLocks noChangeArrowheads="1"/>
          </p:cNvSpPr>
          <p:nvPr/>
        </p:nvSpPr>
        <p:spPr bwMode="auto">
          <a:xfrm>
            <a:off x="2217738" y="2852738"/>
            <a:ext cx="1550987" cy="1182687"/>
          </a:xfrm>
          <a:prstGeom prst="rect">
            <a:avLst/>
          </a:prstGeom>
          <a:noFill/>
          <a:ln w="28575">
            <a:solidFill>
              <a:srgbClr val="000000"/>
            </a:solidFill>
            <a:prstDash val="lgDash"/>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endParaRPr lang="zh-CN" altLang="en-US" sz="1800" b="0">
              <a:solidFill>
                <a:schemeClr val="tx2"/>
              </a:solidFill>
              <a:latin typeface="Verdana" panose="020B0604030504040204" pitchFamily="34" charset="0"/>
            </a:endParaRPr>
          </a:p>
        </p:txBody>
      </p:sp>
      <p:sp>
        <p:nvSpPr>
          <p:cNvPr id="14339" name="Rectangle 3">
            <a:extLst>
              <a:ext uri="{FF2B5EF4-FFF2-40B4-BE49-F238E27FC236}">
                <a16:creationId xmlns:a16="http://schemas.microsoft.com/office/drawing/2014/main" id="{4769C48F-6178-4069-924A-04C047570CC6}"/>
              </a:ext>
            </a:extLst>
          </p:cNvPr>
          <p:cNvSpPr>
            <a:spLocks noChangeArrowheads="1"/>
          </p:cNvSpPr>
          <p:nvPr/>
        </p:nvSpPr>
        <p:spPr bwMode="auto">
          <a:xfrm>
            <a:off x="6183313" y="2852738"/>
            <a:ext cx="1292225" cy="1152525"/>
          </a:xfrm>
          <a:prstGeom prst="rect">
            <a:avLst/>
          </a:prstGeom>
          <a:noFill/>
          <a:ln w="28575">
            <a:solidFill>
              <a:srgbClr val="000000"/>
            </a:solidFill>
            <a:prstDash val="lgDash"/>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endParaRPr lang="zh-CN" altLang="en-US" sz="1800" b="0">
              <a:solidFill>
                <a:schemeClr val="tx2"/>
              </a:solidFill>
              <a:latin typeface="Verdana" panose="020B0604030504040204" pitchFamily="34" charset="0"/>
            </a:endParaRPr>
          </a:p>
        </p:txBody>
      </p:sp>
      <p:sp>
        <p:nvSpPr>
          <p:cNvPr id="14340" name="Rectangle 4">
            <a:extLst>
              <a:ext uri="{FF2B5EF4-FFF2-40B4-BE49-F238E27FC236}">
                <a16:creationId xmlns:a16="http://schemas.microsoft.com/office/drawing/2014/main" id="{CD507F3E-E966-483D-93F3-8A727D5CF46A}"/>
              </a:ext>
            </a:extLst>
          </p:cNvPr>
          <p:cNvSpPr>
            <a:spLocks noChangeArrowheads="1"/>
          </p:cNvSpPr>
          <p:nvPr/>
        </p:nvSpPr>
        <p:spPr bwMode="auto">
          <a:xfrm>
            <a:off x="846138" y="3022600"/>
            <a:ext cx="7467600" cy="306388"/>
          </a:xfrm>
          <a:prstGeom prst="rect">
            <a:avLst/>
          </a:prstGeom>
          <a:solidFill>
            <a:schemeClr val="accent4">
              <a:lumMod val="60000"/>
              <a:lumOff val="40000"/>
            </a:schemeClr>
          </a:solidFill>
          <a:ln>
            <a:headEnd/>
            <a:tailEnd/>
          </a:ln>
        </p:spPr>
        <p:style>
          <a:lnRef idx="0">
            <a:schemeClr val="accent4"/>
          </a:lnRef>
          <a:fillRef idx="3">
            <a:schemeClr val="accent4"/>
          </a:fillRef>
          <a:effectRef idx="3">
            <a:schemeClr val="accent4"/>
          </a:effectRef>
          <a:fontRef idx="minor">
            <a:schemeClr val="lt1"/>
          </a:fontRef>
        </p:style>
        <p:txBody>
          <a:bodyPr wrap="none" anchor="ctr"/>
          <a:lstStyle/>
          <a:p>
            <a:pPr eaLnBrk="1" hangingPunct="1">
              <a:defRPr/>
            </a:pPr>
            <a:endParaRPr lang="zh-CN" altLang="en-US"/>
          </a:p>
        </p:txBody>
      </p:sp>
      <p:sp>
        <p:nvSpPr>
          <p:cNvPr id="14341" name="Rectangle 5">
            <a:extLst>
              <a:ext uri="{FF2B5EF4-FFF2-40B4-BE49-F238E27FC236}">
                <a16:creationId xmlns:a16="http://schemas.microsoft.com/office/drawing/2014/main" id="{FADE1359-179A-40C1-B0FE-029B2AEFCF4F}"/>
              </a:ext>
            </a:extLst>
          </p:cNvPr>
          <p:cNvSpPr>
            <a:spLocks noChangeArrowheads="1"/>
          </p:cNvSpPr>
          <p:nvPr/>
        </p:nvSpPr>
        <p:spPr bwMode="auto">
          <a:xfrm>
            <a:off x="846138" y="3573463"/>
            <a:ext cx="7467600" cy="304800"/>
          </a:xfrm>
          <a:prstGeom prst="rect">
            <a:avLst/>
          </a:prstGeom>
          <a:solidFill>
            <a:schemeClr val="accent4">
              <a:lumMod val="60000"/>
              <a:lumOff val="40000"/>
            </a:schemeClr>
          </a:solidFill>
          <a:ln>
            <a:headEnd/>
            <a:tailEnd/>
          </a:ln>
        </p:spPr>
        <p:style>
          <a:lnRef idx="0">
            <a:schemeClr val="accent6"/>
          </a:lnRef>
          <a:fillRef idx="3">
            <a:schemeClr val="accent6"/>
          </a:fillRef>
          <a:effectRef idx="3">
            <a:schemeClr val="accent6"/>
          </a:effectRef>
          <a:fontRef idx="minor">
            <a:schemeClr val="lt1"/>
          </a:fontRef>
        </p:style>
        <p:txBody>
          <a:bodyPr wrap="none" anchor="ctr"/>
          <a:lstStyle/>
          <a:p>
            <a:pPr eaLnBrk="1" hangingPunct="1">
              <a:defRPr/>
            </a:pPr>
            <a:endParaRPr lang="zh-CN" altLang="en-US"/>
          </a:p>
        </p:txBody>
      </p:sp>
      <p:sp>
        <p:nvSpPr>
          <p:cNvPr id="156682" name="Text Box 6">
            <a:extLst>
              <a:ext uri="{FF2B5EF4-FFF2-40B4-BE49-F238E27FC236}">
                <a16:creationId xmlns:a16="http://schemas.microsoft.com/office/drawing/2014/main" id="{923D4F3D-6227-4B55-B478-E403D3D623C6}"/>
              </a:ext>
            </a:extLst>
          </p:cNvPr>
          <p:cNvSpPr txBox="1">
            <a:spLocks noChangeArrowheads="1"/>
          </p:cNvSpPr>
          <p:nvPr/>
        </p:nvSpPr>
        <p:spPr bwMode="auto">
          <a:xfrm>
            <a:off x="312738" y="2887663"/>
            <a:ext cx="685800" cy="1160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spcBef>
                <a:spcPct val="50000"/>
              </a:spcBef>
              <a:buClrTx/>
              <a:buFontTx/>
              <a:buNone/>
            </a:pPr>
            <a:r>
              <a:rPr kumimoji="1" lang="en-US" altLang="zh-CN" sz="2800">
                <a:solidFill>
                  <a:schemeClr val="tx1"/>
                </a:solidFill>
                <a:latin typeface="华文楷体" panose="02010600040101010101" pitchFamily="2" charset="-122"/>
                <a:ea typeface="华文楷体" panose="02010600040101010101" pitchFamily="2" charset="-122"/>
              </a:rPr>
              <a:t>5</a:t>
            </a:r>
            <a:r>
              <a:rPr kumimoji="1" lang="en-US" altLang="zh-CN" sz="2800">
                <a:solidFill>
                  <a:schemeClr val="tx1"/>
                </a:solidFill>
                <a:latin typeface="华文楷体" panose="02010600040101010101" pitchFamily="2" charset="-122"/>
                <a:ea typeface="华文楷体" panose="02010600040101010101" pitchFamily="2" charset="-122"/>
                <a:sym typeface="Symbol" panose="05050102010706020507" pitchFamily="18" charset="2"/>
              </a:rPr>
              <a:t></a:t>
            </a:r>
            <a:endParaRPr kumimoji="1" lang="en-US" altLang="zh-CN" sz="2800">
              <a:solidFill>
                <a:schemeClr val="tx1"/>
              </a:solidFill>
              <a:latin typeface="华文楷体" panose="02010600040101010101" pitchFamily="2" charset="-122"/>
              <a:ea typeface="华文楷体" panose="02010600040101010101" pitchFamily="2" charset="-122"/>
            </a:endParaRPr>
          </a:p>
          <a:p>
            <a:pPr>
              <a:spcBef>
                <a:spcPct val="50000"/>
              </a:spcBef>
              <a:buClrTx/>
              <a:buFontTx/>
              <a:buNone/>
            </a:pPr>
            <a:r>
              <a:rPr kumimoji="1" lang="en-US" altLang="zh-CN" sz="2800">
                <a:solidFill>
                  <a:schemeClr val="tx1"/>
                </a:solidFill>
                <a:latin typeface="华文楷体" panose="02010600040101010101" pitchFamily="2" charset="-122"/>
                <a:ea typeface="华文楷体" panose="02010600040101010101" pitchFamily="2" charset="-122"/>
              </a:rPr>
              <a:t>3</a:t>
            </a:r>
            <a:r>
              <a:rPr kumimoji="1" lang="en-US" altLang="zh-CN" sz="2800">
                <a:solidFill>
                  <a:schemeClr val="tx1"/>
                </a:solidFill>
                <a:latin typeface="华文楷体" panose="02010600040101010101" pitchFamily="2" charset="-122"/>
                <a:ea typeface="华文楷体" panose="02010600040101010101" pitchFamily="2" charset="-122"/>
                <a:sym typeface="Symbol" panose="05050102010706020507" pitchFamily="18" charset="2"/>
              </a:rPr>
              <a:t></a:t>
            </a:r>
          </a:p>
        </p:txBody>
      </p:sp>
      <p:sp>
        <p:nvSpPr>
          <p:cNvPr id="156683" name="Text Box 7">
            <a:extLst>
              <a:ext uri="{FF2B5EF4-FFF2-40B4-BE49-F238E27FC236}">
                <a16:creationId xmlns:a16="http://schemas.microsoft.com/office/drawing/2014/main" id="{35DC2B95-F069-4E24-9423-8CA65C4FA44D}"/>
              </a:ext>
            </a:extLst>
          </p:cNvPr>
          <p:cNvSpPr txBox="1">
            <a:spLocks noChangeArrowheads="1"/>
          </p:cNvSpPr>
          <p:nvPr/>
        </p:nvSpPr>
        <p:spPr bwMode="auto">
          <a:xfrm>
            <a:off x="8388350" y="2887663"/>
            <a:ext cx="533400" cy="1160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spcBef>
                <a:spcPct val="50000"/>
              </a:spcBef>
              <a:buClrTx/>
              <a:buFontTx/>
              <a:buNone/>
            </a:pPr>
            <a:r>
              <a:rPr kumimoji="1" lang="en-US" altLang="zh-CN" sz="2800">
                <a:solidFill>
                  <a:schemeClr val="tx1"/>
                </a:solidFill>
                <a:latin typeface="华文楷体" panose="02010600040101010101" pitchFamily="2" charset="-122"/>
                <a:ea typeface="华文楷体" panose="02010600040101010101" pitchFamily="2" charset="-122"/>
              </a:rPr>
              <a:t>3</a:t>
            </a:r>
            <a:r>
              <a:rPr kumimoji="1" lang="en-US" altLang="zh-CN" sz="2800">
                <a:solidFill>
                  <a:schemeClr val="tx1"/>
                </a:solidFill>
                <a:latin typeface="华文楷体" panose="02010600040101010101" pitchFamily="2" charset="-122"/>
                <a:ea typeface="华文楷体" panose="02010600040101010101" pitchFamily="2" charset="-122"/>
                <a:sym typeface="Symbol" panose="05050102010706020507" pitchFamily="18" charset="2"/>
              </a:rPr>
              <a:t></a:t>
            </a:r>
            <a:endParaRPr kumimoji="1" lang="en-US" altLang="zh-CN" sz="2800">
              <a:solidFill>
                <a:schemeClr val="tx1"/>
              </a:solidFill>
              <a:latin typeface="华文楷体" panose="02010600040101010101" pitchFamily="2" charset="-122"/>
              <a:ea typeface="华文楷体" panose="02010600040101010101" pitchFamily="2" charset="-122"/>
            </a:endParaRPr>
          </a:p>
          <a:p>
            <a:pPr>
              <a:spcBef>
                <a:spcPct val="50000"/>
              </a:spcBef>
              <a:buClrTx/>
              <a:buFontTx/>
              <a:buNone/>
            </a:pPr>
            <a:r>
              <a:rPr kumimoji="1" lang="en-US" altLang="zh-CN" sz="2800">
                <a:solidFill>
                  <a:schemeClr val="tx1"/>
                </a:solidFill>
                <a:latin typeface="华文楷体" panose="02010600040101010101" pitchFamily="2" charset="-122"/>
                <a:ea typeface="华文楷体" panose="02010600040101010101" pitchFamily="2" charset="-122"/>
              </a:rPr>
              <a:t>5</a:t>
            </a:r>
            <a:r>
              <a:rPr kumimoji="1" lang="en-US" altLang="zh-CN" sz="2800">
                <a:solidFill>
                  <a:schemeClr val="tx1"/>
                </a:solidFill>
                <a:latin typeface="华文楷体" panose="02010600040101010101" pitchFamily="2" charset="-122"/>
                <a:ea typeface="华文楷体" panose="02010600040101010101" pitchFamily="2" charset="-122"/>
                <a:sym typeface="Symbol" panose="05050102010706020507" pitchFamily="18" charset="2"/>
              </a:rPr>
              <a:t></a:t>
            </a:r>
          </a:p>
        </p:txBody>
      </p:sp>
      <p:sp>
        <p:nvSpPr>
          <p:cNvPr id="14344" name="Rectangle 8" descr="浅色下对角线">
            <a:extLst>
              <a:ext uri="{FF2B5EF4-FFF2-40B4-BE49-F238E27FC236}">
                <a16:creationId xmlns:a16="http://schemas.microsoft.com/office/drawing/2014/main" id="{B5294617-5920-4561-830E-C7E8AE2A0C30}"/>
              </a:ext>
            </a:extLst>
          </p:cNvPr>
          <p:cNvSpPr>
            <a:spLocks noChangeArrowheads="1"/>
          </p:cNvSpPr>
          <p:nvPr/>
        </p:nvSpPr>
        <p:spPr bwMode="auto">
          <a:xfrm>
            <a:off x="6192838" y="3022600"/>
            <a:ext cx="1277937" cy="301625"/>
          </a:xfrm>
          <a:prstGeom prst="rect">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50000"/>
              </a:spcBef>
              <a:defRPr/>
            </a:pPr>
            <a:r>
              <a:rPr kumimoji="1" lang="zh-CN" alt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华文楷体" pitchFamily="2" charset="-122"/>
              </a:rPr>
              <a:t>模板链</a:t>
            </a:r>
          </a:p>
        </p:txBody>
      </p:sp>
      <p:sp>
        <p:nvSpPr>
          <p:cNvPr id="14345" name="Rectangle 9" descr="浅色上对角线">
            <a:extLst>
              <a:ext uri="{FF2B5EF4-FFF2-40B4-BE49-F238E27FC236}">
                <a16:creationId xmlns:a16="http://schemas.microsoft.com/office/drawing/2014/main" id="{A13329A6-68EF-468C-8ED8-C0407013AD90}"/>
              </a:ext>
            </a:extLst>
          </p:cNvPr>
          <p:cNvSpPr>
            <a:spLocks noChangeArrowheads="1"/>
          </p:cNvSpPr>
          <p:nvPr/>
        </p:nvSpPr>
        <p:spPr bwMode="auto">
          <a:xfrm>
            <a:off x="2216150" y="3022600"/>
            <a:ext cx="1536700" cy="301625"/>
          </a:xfrm>
          <a:prstGeom prst="rect">
            <a:avLst/>
          </a:prstGeom>
          <a:solidFill>
            <a:schemeClr val="accent6">
              <a:lumMod val="75000"/>
            </a:schemeClr>
          </a:solidFill>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lgn="ctr">
              <a:spcBef>
                <a:spcPct val="50000"/>
              </a:spcBef>
              <a:defRPr/>
            </a:pPr>
            <a:r>
              <a:rPr kumimoji="1" lang="zh-CN" alt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华文楷体" pitchFamily="2" charset="-122"/>
              </a:rPr>
              <a:t>编码链</a:t>
            </a:r>
          </a:p>
        </p:txBody>
      </p:sp>
      <p:sp>
        <p:nvSpPr>
          <p:cNvPr id="14346" name="Rectangle 10" descr="浅色上对角线">
            <a:extLst>
              <a:ext uri="{FF2B5EF4-FFF2-40B4-BE49-F238E27FC236}">
                <a16:creationId xmlns:a16="http://schemas.microsoft.com/office/drawing/2014/main" id="{3C8BAF20-4CA9-4ABA-9F4E-B38518C15877}"/>
              </a:ext>
            </a:extLst>
          </p:cNvPr>
          <p:cNvSpPr>
            <a:spLocks noChangeArrowheads="1"/>
          </p:cNvSpPr>
          <p:nvPr/>
        </p:nvSpPr>
        <p:spPr bwMode="auto">
          <a:xfrm>
            <a:off x="6192838" y="3573463"/>
            <a:ext cx="1277937" cy="301625"/>
          </a:xfrm>
          <a:prstGeom prst="rect">
            <a:avLst/>
          </a:prstGeom>
          <a:solidFill>
            <a:schemeClr val="accent6">
              <a:lumMod val="75000"/>
            </a:schemeClr>
          </a:solidFill>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50000"/>
              </a:spcBef>
              <a:defRPr/>
            </a:pPr>
            <a:r>
              <a:rPr kumimoji="1" lang="zh-CN" alt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华文楷体" pitchFamily="2" charset="-122"/>
              </a:rPr>
              <a:t>编码链</a:t>
            </a:r>
          </a:p>
        </p:txBody>
      </p:sp>
      <p:sp>
        <p:nvSpPr>
          <p:cNvPr id="156687" name="Rectangle 11">
            <a:extLst>
              <a:ext uri="{FF2B5EF4-FFF2-40B4-BE49-F238E27FC236}">
                <a16:creationId xmlns:a16="http://schemas.microsoft.com/office/drawing/2014/main" id="{32FEA543-0412-4ED0-9946-39C495BEC7A7}"/>
              </a:ext>
            </a:extLst>
          </p:cNvPr>
          <p:cNvSpPr>
            <a:spLocks noChangeArrowheads="1"/>
          </p:cNvSpPr>
          <p:nvPr/>
        </p:nvSpPr>
        <p:spPr bwMode="auto">
          <a:xfrm>
            <a:off x="250825" y="4776788"/>
            <a:ext cx="46228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spcBef>
                <a:spcPct val="0"/>
              </a:spcBef>
              <a:buClrTx/>
              <a:buFontTx/>
              <a:buNone/>
            </a:pPr>
            <a:endParaRPr kumimoji="1" lang="zh-CN" altLang="zh-CN" sz="2800">
              <a:solidFill>
                <a:srgbClr val="99FF33"/>
              </a:solidFill>
              <a:latin typeface="Times New Roman" panose="02020603050405020304" pitchFamily="18" charset="0"/>
              <a:ea typeface="华文楷体" panose="02010600040101010101" pitchFamily="2" charset="-122"/>
            </a:endParaRPr>
          </a:p>
        </p:txBody>
      </p:sp>
      <p:sp>
        <p:nvSpPr>
          <p:cNvPr id="14348" name="Rectangle 12" descr="浅色下对角线">
            <a:extLst>
              <a:ext uri="{FF2B5EF4-FFF2-40B4-BE49-F238E27FC236}">
                <a16:creationId xmlns:a16="http://schemas.microsoft.com/office/drawing/2014/main" id="{91125DD0-4ACD-4E5D-BEC8-B48A6C66A2B7}"/>
              </a:ext>
            </a:extLst>
          </p:cNvPr>
          <p:cNvSpPr>
            <a:spLocks noChangeArrowheads="1"/>
          </p:cNvSpPr>
          <p:nvPr/>
        </p:nvSpPr>
        <p:spPr bwMode="auto">
          <a:xfrm>
            <a:off x="2230438" y="3573463"/>
            <a:ext cx="1528762" cy="304800"/>
          </a:xfrm>
          <a:prstGeom prst="rect">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defRPr/>
            </a:pPr>
            <a:r>
              <a:rPr kumimoji="1" lang="zh-CN" alt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华文楷体" pitchFamily="2" charset="-122"/>
              </a:rPr>
              <a:t>模板链</a:t>
            </a:r>
          </a:p>
        </p:txBody>
      </p:sp>
      <p:sp>
        <p:nvSpPr>
          <p:cNvPr id="14349" name="Text Box 13">
            <a:extLst>
              <a:ext uri="{FF2B5EF4-FFF2-40B4-BE49-F238E27FC236}">
                <a16:creationId xmlns:a16="http://schemas.microsoft.com/office/drawing/2014/main" id="{8273F393-F8F0-4BC3-8C70-7C7EE6D7C405}"/>
              </a:ext>
            </a:extLst>
          </p:cNvPr>
          <p:cNvSpPr txBox="1">
            <a:spLocks noChangeArrowheads="1"/>
          </p:cNvSpPr>
          <p:nvPr/>
        </p:nvSpPr>
        <p:spPr bwMode="auto">
          <a:xfrm>
            <a:off x="3953684" y="2378394"/>
            <a:ext cx="208915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lgn="ctr">
              <a:spcBef>
                <a:spcPct val="50000"/>
              </a:spcBef>
              <a:buClrTx/>
              <a:buFontTx/>
              <a:buNone/>
            </a:pPr>
            <a:r>
              <a:rPr kumimoji="1" lang="zh-CN" altLang="en-US" sz="3200" dirty="0">
                <a:solidFill>
                  <a:schemeClr val="tx1"/>
                </a:solidFill>
                <a:latin typeface="华文楷体" panose="02010600040101010101" pitchFamily="2" charset="-122"/>
                <a:ea typeface="华文楷体" panose="02010600040101010101" pitchFamily="2" charset="-122"/>
              </a:rPr>
              <a:t>结构基因</a:t>
            </a:r>
          </a:p>
        </p:txBody>
      </p:sp>
      <p:grpSp>
        <p:nvGrpSpPr>
          <p:cNvPr id="2" name="Group 14">
            <a:extLst>
              <a:ext uri="{FF2B5EF4-FFF2-40B4-BE49-F238E27FC236}">
                <a16:creationId xmlns:a16="http://schemas.microsoft.com/office/drawing/2014/main" id="{5430759F-3595-4627-9B2F-DF8CD86D658E}"/>
              </a:ext>
            </a:extLst>
          </p:cNvPr>
          <p:cNvGrpSpPr>
            <a:grpSpLocks/>
          </p:cNvGrpSpPr>
          <p:nvPr/>
        </p:nvGrpSpPr>
        <p:grpSpPr bwMode="auto">
          <a:xfrm>
            <a:off x="2124075" y="4581525"/>
            <a:ext cx="2089150" cy="590550"/>
            <a:chOff x="1429" y="2886"/>
            <a:chExt cx="1316" cy="372"/>
          </a:xfrm>
        </p:grpSpPr>
        <p:sp>
          <p:nvSpPr>
            <p:cNvPr id="156695" name="Line 15">
              <a:extLst>
                <a:ext uri="{FF2B5EF4-FFF2-40B4-BE49-F238E27FC236}">
                  <a16:creationId xmlns:a16="http://schemas.microsoft.com/office/drawing/2014/main" id="{AF00C45C-FF73-41CD-9800-A1E6FB949DBE}"/>
                </a:ext>
              </a:extLst>
            </p:cNvPr>
            <p:cNvSpPr>
              <a:spLocks noChangeShapeType="1"/>
            </p:cNvSpPr>
            <p:nvPr/>
          </p:nvSpPr>
          <p:spPr bwMode="auto">
            <a:xfrm>
              <a:off x="1655" y="2886"/>
              <a:ext cx="59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56696" name="Text Box 16">
              <a:extLst>
                <a:ext uri="{FF2B5EF4-FFF2-40B4-BE49-F238E27FC236}">
                  <a16:creationId xmlns:a16="http://schemas.microsoft.com/office/drawing/2014/main" id="{5431C5C3-B823-451D-BB83-D5E001E3D802}"/>
                </a:ext>
              </a:extLst>
            </p:cNvPr>
            <p:cNvSpPr txBox="1">
              <a:spLocks noChangeArrowheads="1"/>
            </p:cNvSpPr>
            <p:nvPr/>
          </p:nvSpPr>
          <p:spPr bwMode="auto">
            <a:xfrm>
              <a:off x="1429" y="2931"/>
              <a:ext cx="1316"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spcBef>
                  <a:spcPct val="50000"/>
                </a:spcBef>
                <a:buClrTx/>
                <a:buFontTx/>
                <a:buNone/>
              </a:pPr>
              <a:r>
                <a:rPr kumimoji="1" lang="zh-CN" altLang="en-US" sz="2800">
                  <a:solidFill>
                    <a:schemeClr val="tx1"/>
                  </a:solidFill>
                  <a:latin typeface="宋体" panose="02010600030101010101" pitchFamily="2" charset="-122"/>
                </a:rPr>
                <a:t>转录方向</a:t>
              </a:r>
            </a:p>
          </p:txBody>
        </p:sp>
      </p:grpSp>
      <p:grpSp>
        <p:nvGrpSpPr>
          <p:cNvPr id="3" name="Group 17">
            <a:extLst>
              <a:ext uri="{FF2B5EF4-FFF2-40B4-BE49-F238E27FC236}">
                <a16:creationId xmlns:a16="http://schemas.microsoft.com/office/drawing/2014/main" id="{8957FB70-3AF7-4574-B609-E9A5163CC597}"/>
              </a:ext>
            </a:extLst>
          </p:cNvPr>
          <p:cNvGrpSpPr>
            <a:grpSpLocks/>
          </p:cNvGrpSpPr>
          <p:nvPr/>
        </p:nvGrpSpPr>
        <p:grpSpPr bwMode="auto">
          <a:xfrm>
            <a:off x="6011863" y="1844675"/>
            <a:ext cx="2089150" cy="647700"/>
            <a:chOff x="3878" y="1162"/>
            <a:chExt cx="1316" cy="408"/>
          </a:xfrm>
        </p:grpSpPr>
        <p:sp>
          <p:nvSpPr>
            <p:cNvPr id="156693" name="Line 18">
              <a:extLst>
                <a:ext uri="{FF2B5EF4-FFF2-40B4-BE49-F238E27FC236}">
                  <a16:creationId xmlns:a16="http://schemas.microsoft.com/office/drawing/2014/main" id="{9DC48289-89F6-4E1D-8395-1ECF6610B9CE}"/>
                </a:ext>
              </a:extLst>
            </p:cNvPr>
            <p:cNvSpPr>
              <a:spLocks noChangeShapeType="1"/>
            </p:cNvSpPr>
            <p:nvPr/>
          </p:nvSpPr>
          <p:spPr bwMode="auto">
            <a:xfrm flipH="1">
              <a:off x="4105" y="1570"/>
              <a:ext cx="499"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56694" name="Text Box 19">
              <a:extLst>
                <a:ext uri="{FF2B5EF4-FFF2-40B4-BE49-F238E27FC236}">
                  <a16:creationId xmlns:a16="http://schemas.microsoft.com/office/drawing/2014/main" id="{C8424181-524C-4D5F-9C6A-525C60BDE472}"/>
                </a:ext>
              </a:extLst>
            </p:cNvPr>
            <p:cNvSpPr txBox="1">
              <a:spLocks noChangeArrowheads="1"/>
            </p:cNvSpPr>
            <p:nvPr/>
          </p:nvSpPr>
          <p:spPr bwMode="auto">
            <a:xfrm>
              <a:off x="3878" y="1162"/>
              <a:ext cx="1316"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spcBef>
                  <a:spcPct val="50000"/>
                </a:spcBef>
                <a:buClrTx/>
                <a:buFontTx/>
                <a:buNone/>
              </a:pPr>
              <a:r>
                <a:rPr kumimoji="1" lang="zh-CN" altLang="en-US" sz="2800">
                  <a:solidFill>
                    <a:schemeClr val="tx1"/>
                  </a:solidFill>
                  <a:latin typeface="宋体" panose="02010600030101010101" pitchFamily="2" charset="-122"/>
                </a:rPr>
                <a:t>转录方向</a:t>
              </a:r>
            </a:p>
          </p:txBody>
        </p:sp>
      </p:grpSp>
      <p:sp>
        <p:nvSpPr>
          <p:cNvPr id="149504" name="Rectangle 1024">
            <a:extLst>
              <a:ext uri="{FF2B5EF4-FFF2-40B4-BE49-F238E27FC236}">
                <a16:creationId xmlns:a16="http://schemas.microsoft.com/office/drawing/2014/main" id="{51F95536-9760-419A-B8E1-3E92F37A1B27}"/>
              </a:ext>
            </a:extLst>
          </p:cNvPr>
          <p:cNvSpPr>
            <a:spLocks noChangeArrowheads="1"/>
          </p:cNvSpPr>
          <p:nvPr/>
        </p:nvSpPr>
        <p:spPr bwMode="auto">
          <a:xfrm>
            <a:off x="611560" y="594985"/>
            <a:ext cx="4392613" cy="646331"/>
          </a:xfrm>
          <a:prstGeom prst="rect">
            <a:avLst/>
          </a:prstGeom>
          <a:noFill/>
          <a:ln w="9525" algn="ctr">
            <a:noFill/>
            <a:miter lim="800000"/>
            <a:headEnd/>
            <a:tailEnd/>
          </a:ln>
          <a:effectLst/>
        </p:spPr>
        <p:txBody>
          <a:bodyPr>
            <a:spAutoFit/>
          </a:bodyPr>
          <a:lstStyle/>
          <a:p>
            <a:pPr marL="571500" indent="-571500">
              <a:spcBef>
                <a:spcPct val="50000"/>
              </a:spcBef>
              <a:buSzPct val="80000"/>
              <a:buFont typeface="Wingdings" panose="05000000000000000000" pitchFamily="2" charset="2"/>
              <a:buChar char="Ø"/>
              <a:defRPr/>
            </a:pPr>
            <a:r>
              <a:rPr kumimoji="1" lang="zh-CN" altLang="en-US" sz="3600" b="1"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不对称转录</a:t>
            </a:r>
          </a:p>
        </p:txBody>
      </p:sp>
      <p:sp>
        <p:nvSpPr>
          <p:cNvPr id="4" name="灯片编号占位符 3">
            <a:extLst>
              <a:ext uri="{FF2B5EF4-FFF2-40B4-BE49-F238E27FC236}">
                <a16:creationId xmlns:a16="http://schemas.microsoft.com/office/drawing/2014/main" id="{DEB36638-F059-4BCE-8EF6-9AF970E5E2A1}"/>
              </a:ext>
            </a:extLst>
          </p:cNvPr>
          <p:cNvSpPr>
            <a:spLocks noGrp="1"/>
          </p:cNvSpPr>
          <p:nvPr>
            <p:ph type="sldNum" sz="quarter" idx="4"/>
          </p:nvPr>
        </p:nvSpPr>
        <p:spPr/>
        <p:txBody>
          <a:bodyPr/>
          <a:lstStyle/>
          <a:p>
            <a:pPr>
              <a:defRPr/>
            </a:pPr>
            <a:fld id="{47650FDF-55A6-48C1-B389-FC790182308D}" type="slidenum">
              <a:rPr lang="zh-CN" altLang="en-US" smtClean="0"/>
              <a:pPr>
                <a:defRPr/>
              </a:pPr>
              <a:t>6</a:t>
            </a:fld>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338"/>
                                        </p:tgtEl>
                                        <p:attrNameLst>
                                          <p:attrName>style.visibility</p:attrName>
                                        </p:attrNameLst>
                                      </p:cBhvr>
                                      <p:to>
                                        <p:strVal val="visible"/>
                                      </p:to>
                                    </p:set>
                                    <p:animEffect transition="in" filter="wipe(left)">
                                      <p:cBhvr>
                                        <p:cTn id="7" dur="500"/>
                                        <p:tgtEl>
                                          <p:spTgt spid="14338"/>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4339"/>
                                        </p:tgtEl>
                                        <p:attrNameLst>
                                          <p:attrName>style.visibility</p:attrName>
                                        </p:attrNameLst>
                                      </p:cBhvr>
                                      <p:to>
                                        <p:strVal val="visible"/>
                                      </p:to>
                                    </p:set>
                                    <p:animEffect transition="in" filter="wipe(left)">
                                      <p:cBhvr>
                                        <p:cTn id="11" dur="500"/>
                                        <p:tgtEl>
                                          <p:spTgt spid="14339"/>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4349"/>
                                        </p:tgtEl>
                                        <p:attrNameLst>
                                          <p:attrName>style.visibility</p:attrName>
                                        </p:attrNameLst>
                                      </p:cBhvr>
                                      <p:to>
                                        <p:strVal val="visible"/>
                                      </p:to>
                                    </p:set>
                                    <p:animEffect transition="in" filter="wipe(left)">
                                      <p:cBhvr>
                                        <p:cTn id="15" dur="500"/>
                                        <p:tgtEl>
                                          <p:spTgt spid="14349"/>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4" fill="hold" nodeType="clickEffect">
                                  <p:stCondLst>
                                    <p:cond delay="0"/>
                                  </p:stCondLst>
                                  <p:childTnLst>
                                    <p:set>
                                      <p:cBhvr>
                                        <p:cTn id="19" dur="1" fill="hold">
                                          <p:stCondLst>
                                            <p:cond delay="0"/>
                                          </p:stCondLst>
                                        </p:cTn>
                                        <p:tgtEl>
                                          <p:spTgt spid="14348"/>
                                        </p:tgtEl>
                                        <p:attrNameLst>
                                          <p:attrName>style.visibility</p:attrName>
                                        </p:attrNameLst>
                                      </p:cBhvr>
                                      <p:to>
                                        <p:strVal val="visible"/>
                                      </p:to>
                                    </p:set>
                                    <p:animEffect transition="in" filter="wipe(down)">
                                      <p:cBhvr>
                                        <p:cTn id="20" dur="500"/>
                                        <p:tgtEl>
                                          <p:spTgt spid="14348"/>
                                        </p:tgtEl>
                                      </p:cBhvr>
                                    </p:animEffect>
                                  </p:childTnLst>
                                </p:cTn>
                              </p:par>
                            </p:childTnLst>
                          </p:cTn>
                        </p:par>
                        <p:par>
                          <p:cTn id="21" fill="hold" nodeType="afterGroup">
                            <p:stCondLst>
                              <p:cond delay="500"/>
                            </p:stCondLst>
                            <p:childTnLst>
                              <p:par>
                                <p:cTn id="22" presetID="22" presetClass="entr" presetSubtype="4" fill="hold" nodeType="afterEffect">
                                  <p:stCondLst>
                                    <p:cond delay="0"/>
                                  </p:stCondLst>
                                  <p:childTnLst>
                                    <p:set>
                                      <p:cBhvr>
                                        <p:cTn id="23" dur="1" fill="hold">
                                          <p:stCondLst>
                                            <p:cond delay="0"/>
                                          </p:stCondLst>
                                        </p:cTn>
                                        <p:tgtEl>
                                          <p:spTgt spid="14345"/>
                                        </p:tgtEl>
                                        <p:attrNameLst>
                                          <p:attrName>style.visibility</p:attrName>
                                        </p:attrNameLst>
                                      </p:cBhvr>
                                      <p:to>
                                        <p:strVal val="visible"/>
                                      </p:to>
                                    </p:set>
                                    <p:animEffect transition="in" filter="wipe(down)">
                                      <p:cBhvr>
                                        <p:cTn id="24" dur="500"/>
                                        <p:tgtEl>
                                          <p:spTgt spid="14345"/>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2" presetClass="entr" presetSubtype="8" fill="hold"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wipe(left)">
                                      <p:cBhvr>
                                        <p:cTn id="29" dur="500"/>
                                        <p:tgtEl>
                                          <p:spTgt spid="2"/>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2" presetClass="entr" presetSubtype="4" fill="hold" nodeType="clickEffect">
                                  <p:stCondLst>
                                    <p:cond delay="0"/>
                                  </p:stCondLst>
                                  <p:childTnLst>
                                    <p:set>
                                      <p:cBhvr>
                                        <p:cTn id="33" dur="1" fill="hold">
                                          <p:stCondLst>
                                            <p:cond delay="0"/>
                                          </p:stCondLst>
                                        </p:cTn>
                                        <p:tgtEl>
                                          <p:spTgt spid="14344"/>
                                        </p:tgtEl>
                                        <p:attrNameLst>
                                          <p:attrName>style.visibility</p:attrName>
                                        </p:attrNameLst>
                                      </p:cBhvr>
                                      <p:to>
                                        <p:strVal val="visible"/>
                                      </p:to>
                                    </p:set>
                                    <p:animEffect transition="in" filter="wipe(down)">
                                      <p:cBhvr>
                                        <p:cTn id="34" dur="500"/>
                                        <p:tgtEl>
                                          <p:spTgt spid="14344"/>
                                        </p:tgtEl>
                                      </p:cBhvr>
                                    </p:animEffect>
                                  </p:childTnLst>
                                </p:cTn>
                              </p:par>
                            </p:childTnLst>
                          </p:cTn>
                        </p:par>
                        <p:par>
                          <p:cTn id="35" fill="hold" nodeType="afterGroup">
                            <p:stCondLst>
                              <p:cond delay="500"/>
                            </p:stCondLst>
                            <p:childTnLst>
                              <p:par>
                                <p:cTn id="36" presetID="22" presetClass="entr" presetSubtype="4" fill="hold" nodeType="afterEffect">
                                  <p:stCondLst>
                                    <p:cond delay="0"/>
                                  </p:stCondLst>
                                  <p:childTnLst>
                                    <p:set>
                                      <p:cBhvr>
                                        <p:cTn id="37" dur="1" fill="hold">
                                          <p:stCondLst>
                                            <p:cond delay="0"/>
                                          </p:stCondLst>
                                        </p:cTn>
                                        <p:tgtEl>
                                          <p:spTgt spid="14346"/>
                                        </p:tgtEl>
                                        <p:attrNameLst>
                                          <p:attrName>style.visibility</p:attrName>
                                        </p:attrNameLst>
                                      </p:cBhvr>
                                      <p:to>
                                        <p:strVal val="visible"/>
                                      </p:to>
                                    </p:set>
                                    <p:animEffect transition="in" filter="wipe(down)">
                                      <p:cBhvr>
                                        <p:cTn id="38" dur="500"/>
                                        <p:tgtEl>
                                          <p:spTgt spid="14346"/>
                                        </p:tgtEl>
                                      </p:cBhvr>
                                    </p:animEffect>
                                  </p:childTnLst>
                                </p:cTn>
                              </p:par>
                            </p:childTnLst>
                          </p:cTn>
                        </p:par>
                        <p:par>
                          <p:cTn id="39" fill="hold" nodeType="afterGroup">
                            <p:stCondLst>
                              <p:cond delay="1000"/>
                            </p:stCondLst>
                            <p:childTnLst>
                              <p:par>
                                <p:cTn id="40" presetID="22" presetClass="entr" presetSubtype="2" fill="hold" nodeType="after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wipe(right)">
                                      <p:cBhvr>
                                        <p:cTn id="4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animBg="1"/>
      <p:bldP spid="14339" grpId="0" animBg="1"/>
      <p:bldP spid="14349" grpId="0" autoUpdateAnimBg="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7394" name="Picture 2" descr="大亚基(有E位)">
            <a:extLst>
              <a:ext uri="{FF2B5EF4-FFF2-40B4-BE49-F238E27FC236}">
                <a16:creationId xmlns:a16="http://schemas.microsoft.com/office/drawing/2014/main" id="{A7D3576F-9B6A-41B1-90EF-77256EF1FB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613" y="2205038"/>
            <a:ext cx="3600450" cy="2398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7395" name="Picture 3" descr="小亚基2">
            <a:extLst>
              <a:ext uri="{FF2B5EF4-FFF2-40B4-BE49-F238E27FC236}">
                <a16:creationId xmlns:a16="http://schemas.microsoft.com/office/drawing/2014/main" id="{957995F9-522A-43A0-BC90-1DB038DCA1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0100" y="4365625"/>
            <a:ext cx="3671888" cy="1243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4" name="Picture 4" descr="起始tRNA（空载）">
            <a:extLst>
              <a:ext uri="{FF2B5EF4-FFF2-40B4-BE49-F238E27FC236}">
                <a16:creationId xmlns:a16="http://schemas.microsoft.com/office/drawing/2014/main" id="{F6744D34-E764-4141-8EFF-709EE462F30C}"/>
              </a:ext>
            </a:extLst>
          </p:cNvPr>
          <p:cNvPicPr>
            <a:picLocks noChangeAspect="1" noChangeArrowheads="1"/>
          </p:cNvPicPr>
          <p:nvPr/>
        </p:nvPicPr>
        <p:blipFill>
          <a:blip r:embed="rId4">
            <a:clrChange>
              <a:clrFrom>
                <a:srgbClr val="FFFAFD"/>
              </a:clrFrom>
              <a:clrTo>
                <a:srgbClr val="FFFAFD">
                  <a:alpha val="0"/>
                </a:srgbClr>
              </a:clrTo>
            </a:clrChange>
            <a:lum contrast="-6000"/>
            <a:extLst>
              <a:ext uri="{28A0092B-C50C-407E-A947-70E740481C1C}">
                <a14:useLocalDpi xmlns:a14="http://schemas.microsoft.com/office/drawing/2010/main" val="0"/>
              </a:ext>
            </a:extLst>
          </a:blip>
          <a:srcRect/>
          <a:stretch>
            <a:fillRect/>
          </a:stretch>
        </p:blipFill>
        <p:spPr bwMode="auto">
          <a:xfrm>
            <a:off x="3706813" y="3149600"/>
            <a:ext cx="685800"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5" name="Picture 5" descr="另一个tRNA">
            <a:extLst>
              <a:ext uri="{FF2B5EF4-FFF2-40B4-BE49-F238E27FC236}">
                <a16:creationId xmlns:a16="http://schemas.microsoft.com/office/drawing/2014/main" id="{BAD35355-D024-4F73-AB80-895A77DD04E2}"/>
              </a:ext>
            </a:extLst>
          </p:cNvPr>
          <p:cNvPicPr>
            <a:picLocks noChangeAspect="1" noChangeArrowheads="1"/>
          </p:cNvPicPr>
          <p:nvPr/>
        </p:nvPicPr>
        <p:blipFill>
          <a:blip r:embed="rId5">
            <a:clrChange>
              <a:clrFrom>
                <a:srgbClr val="FDFFF2"/>
              </a:clrFrom>
              <a:clrTo>
                <a:srgbClr val="FDFFF2">
                  <a:alpha val="0"/>
                </a:srgbClr>
              </a:clrTo>
            </a:clrChange>
            <a:extLst>
              <a:ext uri="{28A0092B-C50C-407E-A947-70E740481C1C}">
                <a14:useLocalDpi xmlns:a14="http://schemas.microsoft.com/office/drawing/2010/main" val="0"/>
              </a:ext>
            </a:extLst>
          </a:blip>
          <a:srcRect/>
          <a:stretch>
            <a:fillRect/>
          </a:stretch>
        </p:blipFill>
        <p:spPr bwMode="auto">
          <a:xfrm>
            <a:off x="4354513" y="2879725"/>
            <a:ext cx="889000" cy="131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6">
            <a:extLst>
              <a:ext uri="{FF2B5EF4-FFF2-40B4-BE49-F238E27FC236}">
                <a16:creationId xmlns:a16="http://schemas.microsoft.com/office/drawing/2014/main" id="{C0A52427-E37F-4895-9A0B-215F0380BF78}"/>
              </a:ext>
            </a:extLst>
          </p:cNvPr>
          <p:cNvGrpSpPr>
            <a:grpSpLocks/>
          </p:cNvGrpSpPr>
          <p:nvPr/>
        </p:nvGrpSpPr>
        <p:grpSpPr bwMode="auto">
          <a:xfrm>
            <a:off x="3744913" y="4221163"/>
            <a:ext cx="579437" cy="82550"/>
            <a:chOff x="2947" y="2788"/>
            <a:chExt cx="365" cy="52"/>
          </a:xfrm>
        </p:grpSpPr>
        <p:sp>
          <p:nvSpPr>
            <p:cNvPr id="187462" name="Line 7">
              <a:extLst>
                <a:ext uri="{FF2B5EF4-FFF2-40B4-BE49-F238E27FC236}">
                  <a16:creationId xmlns:a16="http://schemas.microsoft.com/office/drawing/2014/main" id="{7E452AAD-F3A5-4B66-8290-AE68CC379B9D}"/>
                </a:ext>
              </a:extLst>
            </p:cNvPr>
            <p:cNvSpPr>
              <a:spLocks noChangeShapeType="1"/>
            </p:cNvSpPr>
            <p:nvPr/>
          </p:nvSpPr>
          <p:spPr bwMode="auto">
            <a:xfrm>
              <a:off x="2947" y="2795"/>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7463" name="Line 8">
              <a:extLst>
                <a:ext uri="{FF2B5EF4-FFF2-40B4-BE49-F238E27FC236}">
                  <a16:creationId xmlns:a16="http://schemas.microsoft.com/office/drawing/2014/main" id="{615562DC-4882-4366-B816-F1FA15771C3E}"/>
                </a:ext>
              </a:extLst>
            </p:cNvPr>
            <p:cNvSpPr>
              <a:spLocks noChangeShapeType="1"/>
            </p:cNvSpPr>
            <p:nvPr/>
          </p:nvSpPr>
          <p:spPr bwMode="auto">
            <a:xfrm>
              <a:off x="2947" y="2840"/>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7464" name="Line 9">
              <a:extLst>
                <a:ext uri="{FF2B5EF4-FFF2-40B4-BE49-F238E27FC236}">
                  <a16:creationId xmlns:a16="http://schemas.microsoft.com/office/drawing/2014/main" id="{DA96D789-B9B8-4C00-AB9E-6B1983B3285B}"/>
                </a:ext>
              </a:extLst>
            </p:cNvPr>
            <p:cNvSpPr>
              <a:spLocks noChangeShapeType="1"/>
            </p:cNvSpPr>
            <p:nvPr/>
          </p:nvSpPr>
          <p:spPr bwMode="auto">
            <a:xfrm>
              <a:off x="3085" y="2795"/>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7465" name="Line 10">
              <a:extLst>
                <a:ext uri="{FF2B5EF4-FFF2-40B4-BE49-F238E27FC236}">
                  <a16:creationId xmlns:a16="http://schemas.microsoft.com/office/drawing/2014/main" id="{D4C186F1-E6EE-47A5-B81B-5BB73678475C}"/>
                </a:ext>
              </a:extLst>
            </p:cNvPr>
            <p:cNvSpPr>
              <a:spLocks noChangeShapeType="1"/>
            </p:cNvSpPr>
            <p:nvPr/>
          </p:nvSpPr>
          <p:spPr bwMode="auto">
            <a:xfrm>
              <a:off x="3085" y="2840"/>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7466" name="Line 11">
              <a:extLst>
                <a:ext uri="{FF2B5EF4-FFF2-40B4-BE49-F238E27FC236}">
                  <a16:creationId xmlns:a16="http://schemas.microsoft.com/office/drawing/2014/main" id="{B1F91FE3-46F1-40E5-95CC-E16D3BB48B8B}"/>
                </a:ext>
              </a:extLst>
            </p:cNvPr>
            <p:cNvSpPr>
              <a:spLocks noChangeShapeType="1"/>
            </p:cNvSpPr>
            <p:nvPr/>
          </p:nvSpPr>
          <p:spPr bwMode="auto">
            <a:xfrm>
              <a:off x="3221" y="2788"/>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7467" name="Line 12">
              <a:extLst>
                <a:ext uri="{FF2B5EF4-FFF2-40B4-BE49-F238E27FC236}">
                  <a16:creationId xmlns:a16="http://schemas.microsoft.com/office/drawing/2014/main" id="{E1725924-4934-4962-93C6-6F57D87E711D}"/>
                </a:ext>
              </a:extLst>
            </p:cNvPr>
            <p:cNvSpPr>
              <a:spLocks noChangeShapeType="1"/>
            </p:cNvSpPr>
            <p:nvPr/>
          </p:nvSpPr>
          <p:spPr bwMode="auto">
            <a:xfrm>
              <a:off x="3221" y="2815"/>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7468" name="Line 13">
              <a:extLst>
                <a:ext uri="{FF2B5EF4-FFF2-40B4-BE49-F238E27FC236}">
                  <a16:creationId xmlns:a16="http://schemas.microsoft.com/office/drawing/2014/main" id="{19BF0000-C43D-4B77-8FC5-B8D914C3A7D1}"/>
                </a:ext>
              </a:extLst>
            </p:cNvPr>
            <p:cNvSpPr>
              <a:spLocks noChangeShapeType="1"/>
            </p:cNvSpPr>
            <p:nvPr/>
          </p:nvSpPr>
          <p:spPr bwMode="auto">
            <a:xfrm>
              <a:off x="3221" y="2840"/>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3" name="Group 14">
            <a:extLst>
              <a:ext uri="{FF2B5EF4-FFF2-40B4-BE49-F238E27FC236}">
                <a16:creationId xmlns:a16="http://schemas.microsoft.com/office/drawing/2014/main" id="{F54EAA8D-ACAC-4DA0-82A0-820613BB0563}"/>
              </a:ext>
            </a:extLst>
          </p:cNvPr>
          <p:cNvGrpSpPr>
            <a:grpSpLocks/>
          </p:cNvGrpSpPr>
          <p:nvPr/>
        </p:nvGrpSpPr>
        <p:grpSpPr bwMode="auto">
          <a:xfrm>
            <a:off x="4392613" y="4221163"/>
            <a:ext cx="579437" cy="82550"/>
            <a:chOff x="2947" y="2788"/>
            <a:chExt cx="365" cy="52"/>
          </a:xfrm>
        </p:grpSpPr>
        <p:sp>
          <p:nvSpPr>
            <p:cNvPr id="187455" name="Line 15">
              <a:extLst>
                <a:ext uri="{FF2B5EF4-FFF2-40B4-BE49-F238E27FC236}">
                  <a16:creationId xmlns:a16="http://schemas.microsoft.com/office/drawing/2014/main" id="{7091204A-A29C-4974-B489-E38325878C02}"/>
                </a:ext>
              </a:extLst>
            </p:cNvPr>
            <p:cNvSpPr>
              <a:spLocks noChangeShapeType="1"/>
            </p:cNvSpPr>
            <p:nvPr/>
          </p:nvSpPr>
          <p:spPr bwMode="auto">
            <a:xfrm>
              <a:off x="2947" y="2795"/>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7456" name="Line 16">
              <a:extLst>
                <a:ext uri="{FF2B5EF4-FFF2-40B4-BE49-F238E27FC236}">
                  <a16:creationId xmlns:a16="http://schemas.microsoft.com/office/drawing/2014/main" id="{59584344-E2B4-41E4-B7BB-06DDC6C9458B}"/>
                </a:ext>
              </a:extLst>
            </p:cNvPr>
            <p:cNvSpPr>
              <a:spLocks noChangeShapeType="1"/>
            </p:cNvSpPr>
            <p:nvPr/>
          </p:nvSpPr>
          <p:spPr bwMode="auto">
            <a:xfrm>
              <a:off x="2947" y="2840"/>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7457" name="Line 17">
              <a:extLst>
                <a:ext uri="{FF2B5EF4-FFF2-40B4-BE49-F238E27FC236}">
                  <a16:creationId xmlns:a16="http://schemas.microsoft.com/office/drawing/2014/main" id="{962EBB55-A048-4D1E-AFFB-5D4A7EC6BF39}"/>
                </a:ext>
              </a:extLst>
            </p:cNvPr>
            <p:cNvSpPr>
              <a:spLocks noChangeShapeType="1"/>
            </p:cNvSpPr>
            <p:nvPr/>
          </p:nvSpPr>
          <p:spPr bwMode="auto">
            <a:xfrm>
              <a:off x="3085" y="2795"/>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7458" name="Line 18">
              <a:extLst>
                <a:ext uri="{FF2B5EF4-FFF2-40B4-BE49-F238E27FC236}">
                  <a16:creationId xmlns:a16="http://schemas.microsoft.com/office/drawing/2014/main" id="{B1D3DB97-37C1-41CD-BFB4-2CC6E5DA6C67}"/>
                </a:ext>
              </a:extLst>
            </p:cNvPr>
            <p:cNvSpPr>
              <a:spLocks noChangeShapeType="1"/>
            </p:cNvSpPr>
            <p:nvPr/>
          </p:nvSpPr>
          <p:spPr bwMode="auto">
            <a:xfrm>
              <a:off x="3085" y="2840"/>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7459" name="Line 19">
              <a:extLst>
                <a:ext uri="{FF2B5EF4-FFF2-40B4-BE49-F238E27FC236}">
                  <a16:creationId xmlns:a16="http://schemas.microsoft.com/office/drawing/2014/main" id="{D1034B5C-33DD-4CD9-BE5D-BD7E9D0AAE2D}"/>
                </a:ext>
              </a:extLst>
            </p:cNvPr>
            <p:cNvSpPr>
              <a:spLocks noChangeShapeType="1"/>
            </p:cNvSpPr>
            <p:nvPr/>
          </p:nvSpPr>
          <p:spPr bwMode="auto">
            <a:xfrm>
              <a:off x="3221" y="2788"/>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7460" name="Line 20">
              <a:extLst>
                <a:ext uri="{FF2B5EF4-FFF2-40B4-BE49-F238E27FC236}">
                  <a16:creationId xmlns:a16="http://schemas.microsoft.com/office/drawing/2014/main" id="{CE6AF66E-390E-41D8-A810-EDB16D3FF6EB}"/>
                </a:ext>
              </a:extLst>
            </p:cNvPr>
            <p:cNvSpPr>
              <a:spLocks noChangeShapeType="1"/>
            </p:cNvSpPr>
            <p:nvPr/>
          </p:nvSpPr>
          <p:spPr bwMode="auto">
            <a:xfrm>
              <a:off x="3221" y="2815"/>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7461" name="Line 21">
              <a:extLst>
                <a:ext uri="{FF2B5EF4-FFF2-40B4-BE49-F238E27FC236}">
                  <a16:creationId xmlns:a16="http://schemas.microsoft.com/office/drawing/2014/main" id="{103D37BA-51BA-4E6C-A6BD-3E00F8A71080}"/>
                </a:ext>
              </a:extLst>
            </p:cNvPr>
            <p:cNvSpPr>
              <a:spLocks noChangeShapeType="1"/>
            </p:cNvSpPr>
            <p:nvPr/>
          </p:nvSpPr>
          <p:spPr bwMode="auto">
            <a:xfrm>
              <a:off x="3221" y="2840"/>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66582" name="Oval 22">
            <a:extLst>
              <a:ext uri="{FF2B5EF4-FFF2-40B4-BE49-F238E27FC236}">
                <a16:creationId xmlns:a16="http://schemas.microsoft.com/office/drawing/2014/main" id="{6E04085B-B44A-4180-8B11-77ADBFCE6B0C}"/>
              </a:ext>
            </a:extLst>
          </p:cNvPr>
          <p:cNvSpPr>
            <a:spLocks noChangeArrowheads="1"/>
          </p:cNvSpPr>
          <p:nvPr/>
        </p:nvSpPr>
        <p:spPr bwMode="auto">
          <a:xfrm>
            <a:off x="4105275" y="2924175"/>
            <a:ext cx="387350" cy="431800"/>
          </a:xfrm>
          <a:prstGeom prst="ellipse">
            <a:avLst/>
          </a:prstGeom>
          <a:solidFill>
            <a:srgbClr val="0099FF"/>
          </a:solidFill>
          <a:ln>
            <a:headEnd/>
            <a:tailEnd/>
          </a:ln>
        </p:spPr>
        <p:style>
          <a:lnRef idx="0">
            <a:schemeClr val="accent2"/>
          </a:lnRef>
          <a:fillRef idx="3">
            <a:schemeClr val="accent2"/>
          </a:fillRef>
          <a:effectRef idx="3">
            <a:schemeClr val="accent2"/>
          </a:effectRef>
          <a:fontRef idx="minor">
            <a:schemeClr val="lt1"/>
          </a:fontRef>
        </p:style>
        <p:txBody>
          <a:bodyPr wrap="none" lIns="92075" tIns="46038" rIns="92075" bIns="46038" anchor="ctr"/>
          <a:lstStyle/>
          <a:p>
            <a:pPr algn="ctr" eaLnBrk="1" hangingPunct="1">
              <a:defRPr/>
            </a:pPr>
            <a:r>
              <a:rPr kumimoji="1" lang="en-US" altLang="zh-CN" sz="1400" b="1" dirty="0" err="1">
                <a:solidFill>
                  <a:schemeClr val="tx1"/>
                </a:solidFill>
                <a:latin typeface="Times New Roman" pitchFamily="18" charset="0"/>
              </a:rPr>
              <a:t>fMet</a:t>
            </a:r>
            <a:endParaRPr kumimoji="1" lang="en-US" altLang="zh-CN" sz="1400" b="1" dirty="0">
              <a:solidFill>
                <a:schemeClr val="tx1"/>
              </a:solidFill>
              <a:latin typeface="Times New Roman" pitchFamily="18" charset="0"/>
            </a:endParaRPr>
          </a:p>
        </p:txBody>
      </p:sp>
      <p:grpSp>
        <p:nvGrpSpPr>
          <p:cNvPr id="4" name="Group 23">
            <a:extLst>
              <a:ext uri="{FF2B5EF4-FFF2-40B4-BE49-F238E27FC236}">
                <a16:creationId xmlns:a16="http://schemas.microsoft.com/office/drawing/2014/main" id="{1ACF6856-2BE6-481F-872E-28F210A0A8E2}"/>
              </a:ext>
            </a:extLst>
          </p:cNvPr>
          <p:cNvGrpSpPr>
            <a:grpSpLocks/>
          </p:cNvGrpSpPr>
          <p:nvPr/>
        </p:nvGrpSpPr>
        <p:grpSpPr bwMode="auto">
          <a:xfrm>
            <a:off x="1476375" y="4292600"/>
            <a:ext cx="6122988" cy="369888"/>
            <a:chOff x="930" y="2704"/>
            <a:chExt cx="3857" cy="233"/>
          </a:xfrm>
        </p:grpSpPr>
        <p:sp>
          <p:nvSpPr>
            <p:cNvPr id="66584" name="Rectangle 24">
              <a:extLst>
                <a:ext uri="{FF2B5EF4-FFF2-40B4-BE49-F238E27FC236}">
                  <a16:creationId xmlns:a16="http://schemas.microsoft.com/office/drawing/2014/main" id="{FA1AC33C-0D46-4788-8139-C3EF651ADB08}"/>
                </a:ext>
              </a:extLst>
            </p:cNvPr>
            <p:cNvSpPr>
              <a:spLocks noChangeArrowheads="1"/>
            </p:cNvSpPr>
            <p:nvPr/>
          </p:nvSpPr>
          <p:spPr bwMode="auto">
            <a:xfrm>
              <a:off x="1156" y="2750"/>
              <a:ext cx="3402" cy="136"/>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eaLnBrk="1" hangingPunct="1">
                <a:defRPr/>
              </a:pPr>
              <a:endParaRPr lang="zh-CN" altLang="en-US"/>
            </a:p>
          </p:txBody>
        </p:sp>
        <p:sp>
          <p:nvSpPr>
            <p:cNvPr id="66585" name="Rectangle 25">
              <a:extLst>
                <a:ext uri="{FF2B5EF4-FFF2-40B4-BE49-F238E27FC236}">
                  <a16:creationId xmlns:a16="http://schemas.microsoft.com/office/drawing/2014/main" id="{0D6E4560-5708-451F-92FC-6F1F044F35CB}"/>
                </a:ext>
              </a:extLst>
            </p:cNvPr>
            <p:cNvSpPr>
              <a:spLocks noChangeArrowheads="1"/>
            </p:cNvSpPr>
            <p:nvPr/>
          </p:nvSpPr>
          <p:spPr bwMode="auto">
            <a:xfrm>
              <a:off x="2336" y="2750"/>
              <a:ext cx="136" cy="136"/>
            </a:xfrm>
            <a:prstGeom prst="rect">
              <a:avLst/>
            </a:prstGeom>
            <a:ln>
              <a:solidFill>
                <a:schemeClr val="tx1"/>
              </a:solidFill>
              <a:headEnd/>
              <a:tailEnd/>
            </a:ln>
          </p:spPr>
          <p:style>
            <a:lnRef idx="0">
              <a:schemeClr val="accent4"/>
            </a:lnRef>
            <a:fillRef idx="3">
              <a:schemeClr val="accent4"/>
            </a:fillRef>
            <a:effectRef idx="3">
              <a:schemeClr val="accent4"/>
            </a:effectRef>
            <a:fontRef idx="minor">
              <a:schemeClr val="lt1"/>
            </a:fontRef>
          </p:style>
          <p:txBody>
            <a:bodyPr wrap="none" anchor="ctr"/>
            <a:lstStyle>
              <a:lvl1pPr eaLnBrk="0" hangingPunct="0">
                <a:defRPr>
                  <a:solidFill>
                    <a:schemeClr val="tx2"/>
                  </a:solidFill>
                  <a:latin typeface="Verdana" panose="020B0604030504040204" pitchFamily="34" charset="0"/>
                  <a:ea typeface="HY견고딕"/>
                  <a:cs typeface="HY견고딕"/>
                </a:defRPr>
              </a:lvl1pPr>
              <a:lvl2pPr marL="742950" indent="-285750" eaLnBrk="0" hangingPunct="0">
                <a:defRPr>
                  <a:solidFill>
                    <a:schemeClr val="tx2"/>
                  </a:solidFill>
                  <a:latin typeface="Verdana" panose="020B0604030504040204" pitchFamily="34" charset="0"/>
                  <a:ea typeface="HY견고딕"/>
                  <a:cs typeface="HY견고딕"/>
                </a:defRPr>
              </a:lvl2pPr>
              <a:lvl3pPr marL="1143000" indent="-228600" eaLnBrk="0" hangingPunct="0">
                <a:defRPr>
                  <a:solidFill>
                    <a:schemeClr val="tx2"/>
                  </a:solidFill>
                  <a:latin typeface="Verdana" panose="020B0604030504040204" pitchFamily="34" charset="0"/>
                  <a:ea typeface="HY견고딕"/>
                  <a:cs typeface="HY견고딕"/>
                </a:defRPr>
              </a:lvl3pPr>
              <a:lvl4pPr marL="1600200" indent="-228600" eaLnBrk="0" hangingPunct="0">
                <a:defRPr>
                  <a:solidFill>
                    <a:schemeClr val="tx2"/>
                  </a:solidFill>
                  <a:latin typeface="Verdana" panose="020B0604030504040204" pitchFamily="34" charset="0"/>
                  <a:ea typeface="HY견고딕"/>
                  <a:cs typeface="HY견고딕"/>
                </a:defRPr>
              </a:lvl4pPr>
              <a:lvl5pPr marL="2057400" indent="-228600" eaLnBrk="0" hangingPunct="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pPr algn="ctr" eaLnBrk="1" hangingPunct="1">
                <a:defRPr/>
              </a:pPr>
              <a:r>
                <a:rPr lang="en-US" altLang="zh-CN" sz="1600" b="1">
                  <a:solidFill>
                    <a:schemeClr val="tx1"/>
                  </a:solidFill>
                  <a:latin typeface="Constantia" panose="02030602050306030303" pitchFamily="18" charset="0"/>
                  <a:ea typeface="华文新魏" panose="02010800040101010101" pitchFamily="2" charset="-122"/>
                </a:rPr>
                <a:t>A</a:t>
              </a:r>
            </a:p>
          </p:txBody>
        </p:sp>
        <p:sp>
          <p:nvSpPr>
            <p:cNvPr id="66586" name="Rectangle 26">
              <a:extLst>
                <a:ext uri="{FF2B5EF4-FFF2-40B4-BE49-F238E27FC236}">
                  <a16:creationId xmlns:a16="http://schemas.microsoft.com/office/drawing/2014/main" id="{2E12D325-4AED-4BDD-A844-C527B6FBD1DC}"/>
                </a:ext>
              </a:extLst>
            </p:cNvPr>
            <p:cNvSpPr>
              <a:spLocks noChangeArrowheads="1"/>
            </p:cNvSpPr>
            <p:nvPr/>
          </p:nvSpPr>
          <p:spPr bwMode="auto">
            <a:xfrm>
              <a:off x="2472" y="2750"/>
              <a:ext cx="136" cy="136"/>
            </a:xfrm>
            <a:prstGeom prst="rect">
              <a:avLst/>
            </a:prstGeom>
            <a:ln>
              <a:solidFill>
                <a:schemeClr val="tx1"/>
              </a:solidFill>
              <a:headEnd/>
              <a:tailEnd/>
            </a:ln>
          </p:spPr>
          <p:style>
            <a:lnRef idx="0">
              <a:schemeClr val="accent4"/>
            </a:lnRef>
            <a:fillRef idx="3">
              <a:schemeClr val="accent4"/>
            </a:fillRef>
            <a:effectRef idx="3">
              <a:schemeClr val="accent4"/>
            </a:effectRef>
            <a:fontRef idx="minor">
              <a:schemeClr val="lt1"/>
            </a:fontRef>
          </p:style>
          <p:txBody>
            <a:bodyPr wrap="none" anchor="ctr"/>
            <a:lstStyle>
              <a:lvl1pPr eaLnBrk="0" hangingPunct="0">
                <a:defRPr>
                  <a:solidFill>
                    <a:schemeClr val="tx2"/>
                  </a:solidFill>
                  <a:latin typeface="Verdana" panose="020B0604030504040204" pitchFamily="34" charset="0"/>
                  <a:ea typeface="HY견고딕"/>
                  <a:cs typeface="HY견고딕"/>
                </a:defRPr>
              </a:lvl1pPr>
              <a:lvl2pPr marL="742950" indent="-285750" eaLnBrk="0" hangingPunct="0">
                <a:defRPr>
                  <a:solidFill>
                    <a:schemeClr val="tx2"/>
                  </a:solidFill>
                  <a:latin typeface="Verdana" panose="020B0604030504040204" pitchFamily="34" charset="0"/>
                  <a:ea typeface="HY견고딕"/>
                  <a:cs typeface="HY견고딕"/>
                </a:defRPr>
              </a:lvl2pPr>
              <a:lvl3pPr marL="1143000" indent="-228600" eaLnBrk="0" hangingPunct="0">
                <a:defRPr>
                  <a:solidFill>
                    <a:schemeClr val="tx2"/>
                  </a:solidFill>
                  <a:latin typeface="Verdana" panose="020B0604030504040204" pitchFamily="34" charset="0"/>
                  <a:ea typeface="HY견고딕"/>
                  <a:cs typeface="HY견고딕"/>
                </a:defRPr>
              </a:lvl3pPr>
              <a:lvl4pPr marL="1600200" indent="-228600" eaLnBrk="0" hangingPunct="0">
                <a:defRPr>
                  <a:solidFill>
                    <a:schemeClr val="tx2"/>
                  </a:solidFill>
                  <a:latin typeface="Verdana" panose="020B0604030504040204" pitchFamily="34" charset="0"/>
                  <a:ea typeface="HY견고딕"/>
                  <a:cs typeface="HY견고딕"/>
                </a:defRPr>
              </a:lvl4pPr>
              <a:lvl5pPr marL="2057400" indent="-228600" eaLnBrk="0" hangingPunct="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pPr algn="ctr" eaLnBrk="1" hangingPunct="1">
                <a:defRPr/>
              </a:pPr>
              <a:r>
                <a:rPr lang="en-US" altLang="zh-CN" sz="1600" b="1">
                  <a:solidFill>
                    <a:schemeClr val="tx1"/>
                  </a:solidFill>
                  <a:latin typeface="Constantia" panose="02030602050306030303" pitchFamily="18" charset="0"/>
                  <a:ea typeface="华文新魏" panose="02010800040101010101" pitchFamily="2" charset="-122"/>
                </a:rPr>
                <a:t>U</a:t>
              </a:r>
            </a:p>
          </p:txBody>
        </p:sp>
        <p:sp>
          <p:nvSpPr>
            <p:cNvPr id="66587" name="Rectangle 27">
              <a:extLst>
                <a:ext uri="{FF2B5EF4-FFF2-40B4-BE49-F238E27FC236}">
                  <a16:creationId xmlns:a16="http://schemas.microsoft.com/office/drawing/2014/main" id="{84370F23-314E-46A0-83C5-3808AE79D984}"/>
                </a:ext>
              </a:extLst>
            </p:cNvPr>
            <p:cNvSpPr>
              <a:spLocks noChangeArrowheads="1"/>
            </p:cNvSpPr>
            <p:nvPr/>
          </p:nvSpPr>
          <p:spPr bwMode="auto">
            <a:xfrm>
              <a:off x="2608" y="2750"/>
              <a:ext cx="136" cy="136"/>
            </a:xfrm>
            <a:prstGeom prst="rect">
              <a:avLst/>
            </a:prstGeom>
            <a:ln>
              <a:solidFill>
                <a:schemeClr val="tx1"/>
              </a:solidFill>
              <a:headEnd/>
              <a:tailEnd/>
            </a:ln>
          </p:spPr>
          <p:style>
            <a:lnRef idx="0">
              <a:schemeClr val="accent4"/>
            </a:lnRef>
            <a:fillRef idx="3">
              <a:schemeClr val="accent4"/>
            </a:fillRef>
            <a:effectRef idx="3">
              <a:schemeClr val="accent4"/>
            </a:effectRef>
            <a:fontRef idx="minor">
              <a:schemeClr val="lt1"/>
            </a:fontRef>
          </p:style>
          <p:txBody>
            <a:bodyPr wrap="none" anchor="ctr"/>
            <a:lstStyle>
              <a:lvl1pPr eaLnBrk="0" hangingPunct="0">
                <a:defRPr>
                  <a:solidFill>
                    <a:schemeClr val="tx2"/>
                  </a:solidFill>
                  <a:latin typeface="Verdana" panose="020B0604030504040204" pitchFamily="34" charset="0"/>
                  <a:ea typeface="HY견고딕"/>
                  <a:cs typeface="HY견고딕"/>
                </a:defRPr>
              </a:lvl1pPr>
              <a:lvl2pPr marL="742950" indent="-285750" eaLnBrk="0" hangingPunct="0">
                <a:defRPr>
                  <a:solidFill>
                    <a:schemeClr val="tx2"/>
                  </a:solidFill>
                  <a:latin typeface="Verdana" panose="020B0604030504040204" pitchFamily="34" charset="0"/>
                  <a:ea typeface="HY견고딕"/>
                  <a:cs typeface="HY견고딕"/>
                </a:defRPr>
              </a:lvl2pPr>
              <a:lvl3pPr marL="1143000" indent="-228600" eaLnBrk="0" hangingPunct="0">
                <a:defRPr>
                  <a:solidFill>
                    <a:schemeClr val="tx2"/>
                  </a:solidFill>
                  <a:latin typeface="Verdana" panose="020B0604030504040204" pitchFamily="34" charset="0"/>
                  <a:ea typeface="HY견고딕"/>
                  <a:cs typeface="HY견고딕"/>
                </a:defRPr>
              </a:lvl3pPr>
              <a:lvl4pPr marL="1600200" indent="-228600" eaLnBrk="0" hangingPunct="0">
                <a:defRPr>
                  <a:solidFill>
                    <a:schemeClr val="tx2"/>
                  </a:solidFill>
                  <a:latin typeface="Verdana" panose="020B0604030504040204" pitchFamily="34" charset="0"/>
                  <a:ea typeface="HY견고딕"/>
                  <a:cs typeface="HY견고딕"/>
                </a:defRPr>
              </a:lvl4pPr>
              <a:lvl5pPr marL="2057400" indent="-228600" eaLnBrk="0" hangingPunct="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pPr algn="ctr" eaLnBrk="1" hangingPunct="1">
                <a:defRPr/>
              </a:pPr>
              <a:r>
                <a:rPr lang="en-US" altLang="zh-CN" sz="1600" b="1">
                  <a:solidFill>
                    <a:schemeClr val="tx1"/>
                  </a:solidFill>
                  <a:latin typeface="Constantia" panose="02030602050306030303" pitchFamily="18" charset="0"/>
                  <a:ea typeface="华文新魏" panose="02010800040101010101" pitchFamily="2" charset="-122"/>
                </a:rPr>
                <a:t>G</a:t>
              </a:r>
            </a:p>
          </p:txBody>
        </p:sp>
        <p:sp>
          <p:nvSpPr>
            <p:cNvPr id="66588" name="Rectangle 28">
              <a:extLst>
                <a:ext uri="{FF2B5EF4-FFF2-40B4-BE49-F238E27FC236}">
                  <a16:creationId xmlns:a16="http://schemas.microsoft.com/office/drawing/2014/main" id="{E882F9F9-596E-4E5B-BAA0-B8A5A61147B6}"/>
                </a:ext>
              </a:extLst>
            </p:cNvPr>
            <p:cNvSpPr>
              <a:spLocks noChangeArrowheads="1"/>
            </p:cNvSpPr>
            <p:nvPr/>
          </p:nvSpPr>
          <p:spPr bwMode="auto">
            <a:xfrm>
              <a:off x="2744" y="2750"/>
              <a:ext cx="136" cy="136"/>
            </a:xfrm>
            <a:prstGeom prst="rect">
              <a:avLst/>
            </a:prstGeom>
            <a:ln>
              <a:solidFill>
                <a:schemeClr val="tx1"/>
              </a:solidFill>
              <a:headEnd/>
              <a:tailEnd/>
            </a:ln>
          </p:spPr>
          <p:style>
            <a:lnRef idx="0">
              <a:schemeClr val="accent4"/>
            </a:lnRef>
            <a:fillRef idx="3">
              <a:schemeClr val="accent4"/>
            </a:fillRef>
            <a:effectRef idx="3">
              <a:schemeClr val="accent4"/>
            </a:effectRef>
            <a:fontRef idx="minor">
              <a:schemeClr val="lt1"/>
            </a:fontRef>
          </p:style>
          <p:txBody>
            <a:bodyPr wrap="none" anchor="ctr"/>
            <a:lstStyle/>
            <a:p>
              <a:pPr algn="ctr" eaLnBrk="1" hangingPunct="1">
                <a:defRPr/>
              </a:pPr>
              <a:endParaRPr lang="zh-CN" altLang="zh-CN" b="1">
                <a:solidFill>
                  <a:schemeClr val="bg2"/>
                </a:solidFill>
              </a:endParaRPr>
            </a:p>
          </p:txBody>
        </p:sp>
        <p:sp>
          <p:nvSpPr>
            <p:cNvPr id="66589" name="Rectangle 29">
              <a:extLst>
                <a:ext uri="{FF2B5EF4-FFF2-40B4-BE49-F238E27FC236}">
                  <a16:creationId xmlns:a16="http://schemas.microsoft.com/office/drawing/2014/main" id="{E4BFE81A-6B82-4C3A-9E2C-FD75152AABB5}"/>
                </a:ext>
              </a:extLst>
            </p:cNvPr>
            <p:cNvSpPr>
              <a:spLocks noChangeArrowheads="1"/>
            </p:cNvSpPr>
            <p:nvPr/>
          </p:nvSpPr>
          <p:spPr bwMode="auto">
            <a:xfrm>
              <a:off x="2880" y="2750"/>
              <a:ext cx="136" cy="136"/>
            </a:xfrm>
            <a:prstGeom prst="rect">
              <a:avLst/>
            </a:prstGeom>
            <a:ln>
              <a:solidFill>
                <a:schemeClr val="tx1"/>
              </a:solidFill>
              <a:headEnd/>
              <a:tailEnd/>
            </a:ln>
          </p:spPr>
          <p:style>
            <a:lnRef idx="0">
              <a:schemeClr val="accent4"/>
            </a:lnRef>
            <a:fillRef idx="3">
              <a:schemeClr val="accent4"/>
            </a:fillRef>
            <a:effectRef idx="3">
              <a:schemeClr val="accent4"/>
            </a:effectRef>
            <a:fontRef idx="minor">
              <a:schemeClr val="lt1"/>
            </a:fontRef>
          </p:style>
          <p:txBody>
            <a:bodyPr wrap="none" anchor="ctr"/>
            <a:lstStyle/>
            <a:p>
              <a:pPr eaLnBrk="1" hangingPunct="1">
                <a:defRPr/>
              </a:pPr>
              <a:endParaRPr lang="zh-CN" altLang="en-US"/>
            </a:p>
          </p:txBody>
        </p:sp>
        <p:sp>
          <p:nvSpPr>
            <p:cNvPr id="66590" name="Rectangle 30">
              <a:extLst>
                <a:ext uri="{FF2B5EF4-FFF2-40B4-BE49-F238E27FC236}">
                  <a16:creationId xmlns:a16="http://schemas.microsoft.com/office/drawing/2014/main" id="{24C960DE-A114-4029-9C5D-1696096DFBD5}"/>
                </a:ext>
              </a:extLst>
            </p:cNvPr>
            <p:cNvSpPr>
              <a:spLocks noChangeArrowheads="1"/>
            </p:cNvSpPr>
            <p:nvPr/>
          </p:nvSpPr>
          <p:spPr bwMode="auto">
            <a:xfrm>
              <a:off x="3016" y="2750"/>
              <a:ext cx="136" cy="136"/>
            </a:xfrm>
            <a:prstGeom prst="rect">
              <a:avLst/>
            </a:prstGeom>
            <a:ln>
              <a:solidFill>
                <a:schemeClr val="tx1"/>
              </a:solidFill>
              <a:headEnd/>
              <a:tailEnd/>
            </a:ln>
          </p:spPr>
          <p:style>
            <a:lnRef idx="0">
              <a:schemeClr val="accent4"/>
            </a:lnRef>
            <a:fillRef idx="3">
              <a:schemeClr val="accent4"/>
            </a:fillRef>
            <a:effectRef idx="3">
              <a:schemeClr val="accent4"/>
            </a:effectRef>
            <a:fontRef idx="minor">
              <a:schemeClr val="lt1"/>
            </a:fontRef>
          </p:style>
          <p:txBody>
            <a:bodyPr wrap="none" anchor="ctr"/>
            <a:lstStyle/>
            <a:p>
              <a:pPr eaLnBrk="1" hangingPunct="1">
                <a:defRPr/>
              </a:pPr>
              <a:endParaRPr lang="zh-CN" altLang="en-US"/>
            </a:p>
          </p:txBody>
        </p:sp>
        <p:sp>
          <p:nvSpPr>
            <p:cNvPr id="187444" name="Text Box 31">
              <a:extLst>
                <a:ext uri="{FF2B5EF4-FFF2-40B4-BE49-F238E27FC236}">
                  <a16:creationId xmlns:a16="http://schemas.microsoft.com/office/drawing/2014/main" id="{5DFAFB61-45B5-4A36-AA00-914FF42740FB}"/>
                </a:ext>
              </a:extLst>
            </p:cNvPr>
            <p:cNvSpPr txBox="1">
              <a:spLocks noChangeArrowheads="1"/>
            </p:cNvSpPr>
            <p:nvPr/>
          </p:nvSpPr>
          <p:spPr bwMode="auto">
            <a:xfrm>
              <a:off x="930" y="2704"/>
              <a:ext cx="229"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lang="en-US" altLang="zh-CN" sz="1800">
                  <a:solidFill>
                    <a:srgbClr val="002060"/>
                  </a:solidFill>
                  <a:latin typeface="Times New Roman" panose="02020603050405020304" pitchFamily="18" charset="0"/>
                  <a:cs typeface="Times New Roman" panose="02020603050405020304" pitchFamily="18" charset="0"/>
                </a:rPr>
                <a:t>5'</a:t>
              </a:r>
            </a:p>
          </p:txBody>
        </p:sp>
        <p:sp>
          <p:nvSpPr>
            <p:cNvPr id="187445" name="Text Box 32">
              <a:extLst>
                <a:ext uri="{FF2B5EF4-FFF2-40B4-BE49-F238E27FC236}">
                  <a16:creationId xmlns:a16="http://schemas.microsoft.com/office/drawing/2014/main" id="{88D74878-F3EB-4880-95B3-68D88B1415EA}"/>
                </a:ext>
              </a:extLst>
            </p:cNvPr>
            <p:cNvSpPr txBox="1">
              <a:spLocks noChangeArrowheads="1"/>
            </p:cNvSpPr>
            <p:nvPr/>
          </p:nvSpPr>
          <p:spPr bwMode="auto">
            <a:xfrm>
              <a:off x="4558" y="2704"/>
              <a:ext cx="229"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lang="en-US" altLang="zh-CN" sz="1800">
                  <a:solidFill>
                    <a:srgbClr val="002060"/>
                  </a:solidFill>
                  <a:latin typeface="Times New Roman" panose="02020603050405020304" pitchFamily="18" charset="0"/>
                  <a:cs typeface="Times New Roman" panose="02020603050405020304" pitchFamily="18" charset="0"/>
                </a:rPr>
                <a:t>3'</a:t>
              </a:r>
            </a:p>
          </p:txBody>
        </p:sp>
        <p:sp>
          <p:nvSpPr>
            <p:cNvPr id="66593" name="Rectangle 33">
              <a:extLst>
                <a:ext uri="{FF2B5EF4-FFF2-40B4-BE49-F238E27FC236}">
                  <a16:creationId xmlns:a16="http://schemas.microsoft.com/office/drawing/2014/main" id="{565C1133-5A8D-4248-81EE-A312FDE4C0CA}"/>
                </a:ext>
              </a:extLst>
            </p:cNvPr>
            <p:cNvSpPr>
              <a:spLocks noChangeArrowheads="1"/>
            </p:cNvSpPr>
            <p:nvPr/>
          </p:nvSpPr>
          <p:spPr bwMode="auto">
            <a:xfrm>
              <a:off x="3152" y="2750"/>
              <a:ext cx="136" cy="136"/>
            </a:xfrm>
            <a:prstGeom prst="rect">
              <a:avLst/>
            </a:prstGeom>
            <a:ln>
              <a:solidFill>
                <a:schemeClr val="tx1"/>
              </a:solidFill>
              <a:headEnd/>
              <a:tailEnd/>
            </a:ln>
          </p:spPr>
          <p:style>
            <a:lnRef idx="0">
              <a:schemeClr val="accent4"/>
            </a:lnRef>
            <a:fillRef idx="3">
              <a:schemeClr val="accent4"/>
            </a:fillRef>
            <a:effectRef idx="3">
              <a:schemeClr val="accent4"/>
            </a:effectRef>
            <a:fontRef idx="minor">
              <a:schemeClr val="lt1"/>
            </a:fontRef>
          </p:style>
          <p:txBody>
            <a:bodyPr wrap="none" anchor="ctr"/>
            <a:lstStyle/>
            <a:p>
              <a:pPr algn="ctr" eaLnBrk="1" hangingPunct="1">
                <a:defRPr/>
              </a:pPr>
              <a:endParaRPr lang="zh-CN" altLang="zh-CN" b="1">
                <a:solidFill>
                  <a:schemeClr val="bg2"/>
                </a:solidFill>
              </a:endParaRPr>
            </a:p>
          </p:txBody>
        </p:sp>
        <p:sp>
          <p:nvSpPr>
            <p:cNvPr id="66594" name="Rectangle 34">
              <a:extLst>
                <a:ext uri="{FF2B5EF4-FFF2-40B4-BE49-F238E27FC236}">
                  <a16:creationId xmlns:a16="http://schemas.microsoft.com/office/drawing/2014/main" id="{136C4A40-CC4D-4422-BC16-F42FAFA55220}"/>
                </a:ext>
              </a:extLst>
            </p:cNvPr>
            <p:cNvSpPr>
              <a:spLocks noChangeArrowheads="1"/>
            </p:cNvSpPr>
            <p:nvPr/>
          </p:nvSpPr>
          <p:spPr bwMode="auto">
            <a:xfrm>
              <a:off x="3288" y="2750"/>
              <a:ext cx="136" cy="136"/>
            </a:xfrm>
            <a:prstGeom prst="rect">
              <a:avLst/>
            </a:prstGeom>
            <a:ln>
              <a:solidFill>
                <a:schemeClr val="tx1"/>
              </a:solidFill>
              <a:headEnd/>
              <a:tailEnd/>
            </a:ln>
          </p:spPr>
          <p:style>
            <a:lnRef idx="0">
              <a:schemeClr val="accent4"/>
            </a:lnRef>
            <a:fillRef idx="3">
              <a:schemeClr val="accent4"/>
            </a:fillRef>
            <a:effectRef idx="3">
              <a:schemeClr val="accent4"/>
            </a:effectRef>
            <a:fontRef idx="minor">
              <a:schemeClr val="lt1"/>
            </a:fontRef>
          </p:style>
          <p:txBody>
            <a:bodyPr wrap="none" anchor="ctr"/>
            <a:lstStyle/>
            <a:p>
              <a:pPr eaLnBrk="1" hangingPunct="1">
                <a:defRPr/>
              </a:pPr>
              <a:endParaRPr lang="zh-CN" altLang="en-US"/>
            </a:p>
          </p:txBody>
        </p:sp>
        <p:sp>
          <p:nvSpPr>
            <p:cNvPr id="66595" name="Rectangle 35">
              <a:extLst>
                <a:ext uri="{FF2B5EF4-FFF2-40B4-BE49-F238E27FC236}">
                  <a16:creationId xmlns:a16="http://schemas.microsoft.com/office/drawing/2014/main" id="{6EE66645-7F41-4B65-BD76-0EF576E8B1CE}"/>
                </a:ext>
              </a:extLst>
            </p:cNvPr>
            <p:cNvSpPr>
              <a:spLocks noChangeArrowheads="1"/>
            </p:cNvSpPr>
            <p:nvPr/>
          </p:nvSpPr>
          <p:spPr bwMode="auto">
            <a:xfrm>
              <a:off x="3424" y="2750"/>
              <a:ext cx="136" cy="136"/>
            </a:xfrm>
            <a:prstGeom prst="rect">
              <a:avLst/>
            </a:prstGeom>
            <a:ln>
              <a:solidFill>
                <a:schemeClr val="tx1"/>
              </a:solidFill>
              <a:headEnd/>
              <a:tailEnd/>
            </a:ln>
          </p:spPr>
          <p:style>
            <a:lnRef idx="0">
              <a:schemeClr val="accent4"/>
            </a:lnRef>
            <a:fillRef idx="3">
              <a:schemeClr val="accent4"/>
            </a:fillRef>
            <a:effectRef idx="3">
              <a:schemeClr val="accent4"/>
            </a:effectRef>
            <a:fontRef idx="minor">
              <a:schemeClr val="lt1"/>
            </a:fontRef>
          </p:style>
          <p:txBody>
            <a:bodyPr wrap="none" anchor="ctr"/>
            <a:lstStyle/>
            <a:p>
              <a:pPr eaLnBrk="1" hangingPunct="1">
                <a:defRPr/>
              </a:pPr>
              <a:endParaRPr lang="zh-CN" altLang="en-US" dirty="0">
                <a:solidFill>
                  <a:schemeClr val="tx1"/>
                </a:solidFill>
              </a:endParaRPr>
            </a:p>
          </p:txBody>
        </p:sp>
      </p:grpSp>
      <p:sp>
        <p:nvSpPr>
          <p:cNvPr id="66596" name="Oval 36">
            <a:extLst>
              <a:ext uri="{FF2B5EF4-FFF2-40B4-BE49-F238E27FC236}">
                <a16:creationId xmlns:a16="http://schemas.microsoft.com/office/drawing/2014/main" id="{59EEAE93-000B-4AD3-A32B-B9354230C85E}"/>
              </a:ext>
            </a:extLst>
          </p:cNvPr>
          <p:cNvSpPr>
            <a:spLocks noChangeArrowheads="1"/>
          </p:cNvSpPr>
          <p:nvPr/>
        </p:nvSpPr>
        <p:spPr bwMode="auto">
          <a:xfrm>
            <a:off x="4713288" y="2528888"/>
            <a:ext cx="387350" cy="431800"/>
          </a:xfrm>
          <a:prstGeom prst="ellipse">
            <a:avLst/>
          </a:prstGeom>
          <a:solidFill>
            <a:srgbClr val="0099FF"/>
          </a:solidFill>
          <a:ln>
            <a:headEnd/>
            <a:tailEnd/>
          </a:ln>
        </p:spPr>
        <p:style>
          <a:lnRef idx="0">
            <a:schemeClr val="accent2"/>
          </a:lnRef>
          <a:fillRef idx="3">
            <a:schemeClr val="accent2"/>
          </a:fillRef>
          <a:effectRef idx="3">
            <a:schemeClr val="accent2"/>
          </a:effectRef>
          <a:fontRef idx="minor">
            <a:schemeClr val="lt1"/>
          </a:fontRef>
        </p:style>
        <p:txBody>
          <a:bodyPr wrap="none" lIns="92075" tIns="46038" rIns="92075" bIns="46038" anchor="ctr"/>
          <a:lstStyle/>
          <a:p>
            <a:pPr algn="ctr" eaLnBrk="1" hangingPunct="1">
              <a:defRPr/>
            </a:pPr>
            <a:r>
              <a:rPr kumimoji="1" lang="en-US" altLang="zh-CN" sz="1400" b="1" dirty="0" err="1">
                <a:solidFill>
                  <a:schemeClr val="tx1"/>
                </a:solidFill>
                <a:latin typeface="Times New Roman" pitchFamily="18" charset="0"/>
              </a:rPr>
              <a:t>fMet</a:t>
            </a:r>
            <a:endParaRPr kumimoji="1" lang="en-US" altLang="zh-CN" sz="1400" b="1" dirty="0">
              <a:solidFill>
                <a:schemeClr val="tx1"/>
              </a:solidFill>
              <a:latin typeface="Times New Roman" pitchFamily="18" charset="0"/>
            </a:endParaRPr>
          </a:p>
        </p:txBody>
      </p:sp>
      <p:grpSp>
        <p:nvGrpSpPr>
          <p:cNvPr id="5" name="Group 37">
            <a:extLst>
              <a:ext uri="{FF2B5EF4-FFF2-40B4-BE49-F238E27FC236}">
                <a16:creationId xmlns:a16="http://schemas.microsoft.com/office/drawing/2014/main" id="{93F0BD17-A5C5-4619-BBFF-4C2567AB9E5E}"/>
              </a:ext>
            </a:extLst>
          </p:cNvPr>
          <p:cNvGrpSpPr>
            <a:grpSpLocks/>
          </p:cNvGrpSpPr>
          <p:nvPr/>
        </p:nvGrpSpPr>
        <p:grpSpPr bwMode="auto">
          <a:xfrm>
            <a:off x="4351338" y="2922588"/>
            <a:ext cx="2605087" cy="1265237"/>
            <a:chOff x="3597" y="747"/>
            <a:chExt cx="1641" cy="797"/>
          </a:xfrm>
        </p:grpSpPr>
        <p:sp>
          <p:nvSpPr>
            <p:cNvPr id="163865" name="Oval 38">
              <a:extLst>
                <a:ext uri="{FF2B5EF4-FFF2-40B4-BE49-F238E27FC236}">
                  <a16:creationId xmlns:a16="http://schemas.microsoft.com/office/drawing/2014/main" id="{CCBF6C7D-9109-4D37-B91F-F3236493A8CF}"/>
                </a:ext>
              </a:extLst>
            </p:cNvPr>
            <p:cNvSpPr>
              <a:spLocks noChangeArrowheads="1"/>
            </p:cNvSpPr>
            <p:nvPr/>
          </p:nvSpPr>
          <p:spPr bwMode="auto">
            <a:xfrm>
              <a:off x="3877" y="1067"/>
              <a:ext cx="273" cy="255"/>
            </a:xfrm>
            <a:prstGeom prst="ellipse">
              <a:avLst/>
            </a:prstGeom>
            <a:ln>
              <a:headEnd/>
              <a:tailEnd/>
            </a:ln>
          </p:spPr>
          <p:style>
            <a:lnRef idx="0">
              <a:schemeClr val="accent3"/>
            </a:lnRef>
            <a:fillRef idx="3">
              <a:schemeClr val="accent3"/>
            </a:fillRef>
            <a:effectRef idx="3">
              <a:schemeClr val="accent3"/>
            </a:effectRef>
            <a:fontRef idx="minor">
              <a:schemeClr val="lt1"/>
            </a:fontRef>
          </p:style>
          <p:txBody>
            <a:bodyPr wrap="none" lIns="92075" tIns="46038" rIns="92075" bIns="46038" anchor="ctr"/>
            <a:lstStyle/>
            <a:p>
              <a:pPr algn="ctr" eaLnBrk="1" hangingPunct="1">
                <a:defRPr/>
              </a:pPr>
              <a:r>
                <a:rPr kumimoji="1" lang="en-US" altLang="zh-CN" sz="2000" b="1" dirty="0" err="1">
                  <a:solidFill>
                    <a:schemeClr val="tx1"/>
                  </a:solidFill>
                  <a:latin typeface="Times New Roman" pitchFamily="18" charset="0"/>
                </a:rPr>
                <a:t>Tu</a:t>
              </a:r>
              <a:endParaRPr kumimoji="1" lang="en-US" altLang="zh-CN" sz="2000" b="1" dirty="0">
                <a:solidFill>
                  <a:schemeClr val="tx1"/>
                </a:solidFill>
                <a:latin typeface="Times New Roman" pitchFamily="18" charset="0"/>
              </a:endParaRPr>
            </a:p>
          </p:txBody>
        </p:sp>
        <p:sp>
          <p:nvSpPr>
            <p:cNvPr id="187420" name="Text Box 39">
              <a:extLst>
                <a:ext uri="{FF2B5EF4-FFF2-40B4-BE49-F238E27FC236}">
                  <a16:creationId xmlns:a16="http://schemas.microsoft.com/office/drawing/2014/main" id="{335803D3-5BBC-4980-A7E3-57C23991D9CE}"/>
                </a:ext>
              </a:extLst>
            </p:cNvPr>
            <p:cNvSpPr txBox="1">
              <a:spLocks noChangeArrowheads="1"/>
            </p:cNvSpPr>
            <p:nvPr/>
          </p:nvSpPr>
          <p:spPr bwMode="auto">
            <a:xfrm>
              <a:off x="4195" y="1071"/>
              <a:ext cx="1043"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2075" tIns="46038" rIns="92075" bIns="46038">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kumimoji="1" lang="en-US" altLang="zh-CN" sz="2000">
                  <a:solidFill>
                    <a:schemeClr val="tx1"/>
                  </a:solidFill>
                  <a:latin typeface="Times New Roman" panose="02020603050405020304" pitchFamily="18" charset="0"/>
                </a:rPr>
                <a:t>GTP</a:t>
              </a:r>
            </a:p>
          </p:txBody>
        </p:sp>
        <p:sp>
          <p:nvSpPr>
            <p:cNvPr id="66600" name="Line 40">
              <a:extLst>
                <a:ext uri="{FF2B5EF4-FFF2-40B4-BE49-F238E27FC236}">
                  <a16:creationId xmlns:a16="http://schemas.microsoft.com/office/drawing/2014/main" id="{3F06C84C-6F3E-433C-8E86-7BEA8DDB97D3}"/>
                </a:ext>
              </a:extLst>
            </p:cNvPr>
            <p:cNvSpPr>
              <a:spLocks noChangeShapeType="1"/>
            </p:cNvSpPr>
            <p:nvPr/>
          </p:nvSpPr>
          <p:spPr bwMode="auto">
            <a:xfrm>
              <a:off x="4150" y="1185"/>
              <a:ext cx="91" cy="0"/>
            </a:xfrm>
            <a:prstGeom prst="line">
              <a:avLst/>
            </a:prstGeom>
            <a:ln>
              <a:headEnd/>
              <a:tailEnd/>
            </a:ln>
          </p:spPr>
          <p:style>
            <a:lnRef idx="2">
              <a:schemeClr val="dk1"/>
            </a:lnRef>
            <a:fillRef idx="0">
              <a:schemeClr val="dk1"/>
            </a:fillRef>
            <a:effectRef idx="1">
              <a:schemeClr val="dk1"/>
            </a:effectRef>
            <a:fontRef idx="minor">
              <a:schemeClr val="tx1"/>
            </a:fontRef>
          </p:style>
          <p:txBody>
            <a:bodyPr lIns="92075" tIns="46038" rIns="92075" bIns="46038" anchor="ctr"/>
            <a:lstStyle/>
            <a:p>
              <a:pPr eaLnBrk="1" hangingPunct="1">
                <a:defRPr/>
              </a:pPr>
              <a:endParaRPr lang="zh-CN" altLang="en-US"/>
            </a:p>
          </p:txBody>
        </p:sp>
        <p:pic>
          <p:nvPicPr>
            <p:cNvPr id="187422" name="Picture 41" descr="第3个tRNA">
              <a:extLst>
                <a:ext uri="{FF2B5EF4-FFF2-40B4-BE49-F238E27FC236}">
                  <a16:creationId xmlns:a16="http://schemas.microsoft.com/office/drawing/2014/main" id="{5AE78591-5CE5-4401-A57D-E854C95B121A}"/>
                </a:ext>
              </a:extLst>
            </p:cNvPr>
            <p:cNvPicPr>
              <a:picLocks noChangeAspect="1" noChangeArrowheads="1"/>
            </p:cNvPicPr>
            <p:nvPr/>
          </p:nvPicPr>
          <p:blipFill>
            <a:blip r:embed="rId6">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3597" y="747"/>
              <a:ext cx="544" cy="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 name="Group 42">
            <a:extLst>
              <a:ext uri="{FF2B5EF4-FFF2-40B4-BE49-F238E27FC236}">
                <a16:creationId xmlns:a16="http://schemas.microsoft.com/office/drawing/2014/main" id="{6A1A1367-2BD3-4181-A564-63085B867952}"/>
              </a:ext>
            </a:extLst>
          </p:cNvPr>
          <p:cNvGrpSpPr>
            <a:grpSpLocks/>
          </p:cNvGrpSpPr>
          <p:nvPr/>
        </p:nvGrpSpPr>
        <p:grpSpPr bwMode="auto">
          <a:xfrm>
            <a:off x="4356100" y="4221163"/>
            <a:ext cx="579438" cy="82550"/>
            <a:chOff x="2947" y="2788"/>
            <a:chExt cx="365" cy="52"/>
          </a:xfrm>
        </p:grpSpPr>
        <p:sp>
          <p:nvSpPr>
            <p:cNvPr id="187410" name="Line 43">
              <a:extLst>
                <a:ext uri="{FF2B5EF4-FFF2-40B4-BE49-F238E27FC236}">
                  <a16:creationId xmlns:a16="http://schemas.microsoft.com/office/drawing/2014/main" id="{CFDCDC5C-8267-412C-A119-6DDF2971E840}"/>
                </a:ext>
              </a:extLst>
            </p:cNvPr>
            <p:cNvSpPr>
              <a:spLocks noChangeShapeType="1"/>
            </p:cNvSpPr>
            <p:nvPr/>
          </p:nvSpPr>
          <p:spPr bwMode="auto">
            <a:xfrm>
              <a:off x="2947" y="2795"/>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7411" name="Line 44">
              <a:extLst>
                <a:ext uri="{FF2B5EF4-FFF2-40B4-BE49-F238E27FC236}">
                  <a16:creationId xmlns:a16="http://schemas.microsoft.com/office/drawing/2014/main" id="{5CE69ADF-B1E8-4DFE-80C6-CB59A02B6820}"/>
                </a:ext>
              </a:extLst>
            </p:cNvPr>
            <p:cNvSpPr>
              <a:spLocks noChangeShapeType="1"/>
            </p:cNvSpPr>
            <p:nvPr/>
          </p:nvSpPr>
          <p:spPr bwMode="auto">
            <a:xfrm>
              <a:off x="2947" y="2840"/>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7412" name="Line 45">
              <a:extLst>
                <a:ext uri="{FF2B5EF4-FFF2-40B4-BE49-F238E27FC236}">
                  <a16:creationId xmlns:a16="http://schemas.microsoft.com/office/drawing/2014/main" id="{B8A44109-78DD-4176-A75A-A22255111222}"/>
                </a:ext>
              </a:extLst>
            </p:cNvPr>
            <p:cNvSpPr>
              <a:spLocks noChangeShapeType="1"/>
            </p:cNvSpPr>
            <p:nvPr/>
          </p:nvSpPr>
          <p:spPr bwMode="auto">
            <a:xfrm>
              <a:off x="3085" y="2795"/>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7413" name="Line 46">
              <a:extLst>
                <a:ext uri="{FF2B5EF4-FFF2-40B4-BE49-F238E27FC236}">
                  <a16:creationId xmlns:a16="http://schemas.microsoft.com/office/drawing/2014/main" id="{9AA33BBF-7408-49A8-A1A6-755710AD9E1C}"/>
                </a:ext>
              </a:extLst>
            </p:cNvPr>
            <p:cNvSpPr>
              <a:spLocks noChangeShapeType="1"/>
            </p:cNvSpPr>
            <p:nvPr/>
          </p:nvSpPr>
          <p:spPr bwMode="auto">
            <a:xfrm>
              <a:off x="3085" y="2840"/>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7414" name="Line 47">
              <a:extLst>
                <a:ext uri="{FF2B5EF4-FFF2-40B4-BE49-F238E27FC236}">
                  <a16:creationId xmlns:a16="http://schemas.microsoft.com/office/drawing/2014/main" id="{3A4646FC-020A-4BE5-A8F7-61229B876705}"/>
                </a:ext>
              </a:extLst>
            </p:cNvPr>
            <p:cNvSpPr>
              <a:spLocks noChangeShapeType="1"/>
            </p:cNvSpPr>
            <p:nvPr/>
          </p:nvSpPr>
          <p:spPr bwMode="auto">
            <a:xfrm>
              <a:off x="3221" y="2788"/>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7415" name="Line 48">
              <a:extLst>
                <a:ext uri="{FF2B5EF4-FFF2-40B4-BE49-F238E27FC236}">
                  <a16:creationId xmlns:a16="http://schemas.microsoft.com/office/drawing/2014/main" id="{030B6386-F7D0-4443-80CB-1FD80A44E534}"/>
                </a:ext>
              </a:extLst>
            </p:cNvPr>
            <p:cNvSpPr>
              <a:spLocks noChangeShapeType="1"/>
            </p:cNvSpPr>
            <p:nvPr/>
          </p:nvSpPr>
          <p:spPr bwMode="auto">
            <a:xfrm>
              <a:off x="3221" y="2815"/>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7416" name="Line 49">
              <a:extLst>
                <a:ext uri="{FF2B5EF4-FFF2-40B4-BE49-F238E27FC236}">
                  <a16:creationId xmlns:a16="http://schemas.microsoft.com/office/drawing/2014/main" id="{304D08F8-9C67-4017-972F-31684D86118F}"/>
                </a:ext>
              </a:extLst>
            </p:cNvPr>
            <p:cNvSpPr>
              <a:spLocks noChangeShapeType="1"/>
            </p:cNvSpPr>
            <p:nvPr/>
          </p:nvSpPr>
          <p:spPr bwMode="auto">
            <a:xfrm>
              <a:off x="3221" y="2840"/>
              <a:ext cx="9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187409" name="Rectangle 50">
            <a:extLst>
              <a:ext uri="{FF2B5EF4-FFF2-40B4-BE49-F238E27FC236}">
                <a16:creationId xmlns:a16="http://schemas.microsoft.com/office/drawing/2014/main" id="{29BEDE5B-3C68-4619-8FEC-AFBD8AEABBF2}"/>
              </a:ext>
            </a:extLst>
          </p:cNvPr>
          <p:cNvSpPr>
            <a:spLocks noChangeArrowheads="1"/>
          </p:cNvSpPr>
          <p:nvPr/>
        </p:nvSpPr>
        <p:spPr bwMode="auto">
          <a:xfrm>
            <a:off x="571500" y="1143000"/>
            <a:ext cx="518477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kumimoji="1" lang="zh-CN" altLang="en-US" sz="3200" dirty="0">
                <a:solidFill>
                  <a:srgbClr val="660066"/>
                </a:solidFill>
                <a:latin typeface="微软雅黑" panose="020B0503020204020204" pitchFamily="34" charset="-122"/>
                <a:ea typeface="微软雅黑" panose="020B0503020204020204" pitchFamily="34" charset="-122"/>
              </a:rPr>
              <a:t>成肽→转位→下一轮进位</a:t>
            </a:r>
          </a:p>
        </p:txBody>
      </p:sp>
      <p:sp>
        <p:nvSpPr>
          <p:cNvPr id="7" name="灯片编号占位符 6">
            <a:extLst>
              <a:ext uri="{FF2B5EF4-FFF2-40B4-BE49-F238E27FC236}">
                <a16:creationId xmlns:a16="http://schemas.microsoft.com/office/drawing/2014/main" id="{8BB18021-032A-4B6A-AAF2-7910353AE4DD}"/>
              </a:ext>
            </a:extLst>
          </p:cNvPr>
          <p:cNvSpPr>
            <a:spLocks noGrp="1"/>
          </p:cNvSpPr>
          <p:nvPr>
            <p:ph type="sldNum" sz="quarter" idx="4"/>
          </p:nvPr>
        </p:nvSpPr>
        <p:spPr/>
        <p:txBody>
          <a:bodyPr/>
          <a:lstStyle/>
          <a:p>
            <a:pPr>
              <a:defRPr/>
            </a:pPr>
            <a:fld id="{47650FDF-55A6-48C1-B389-FC790182308D}" type="slidenum">
              <a:rPr lang="zh-CN" altLang="en-US" smtClean="0"/>
              <a:pPr>
                <a:defRPr/>
              </a:pPr>
              <a:t>60</a:t>
            </a:fld>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0" presetClass="path" presetSubtype="0" accel="50000" decel="50000" fill="hold" nodeType="clickEffect">
                                  <p:stCondLst>
                                    <p:cond delay="0"/>
                                  </p:stCondLst>
                                  <p:childTnLst>
                                    <p:animMotion origin="layout" path="M 2.77778E-7 2.71676E-6 C 0.00382 -0.02613 0.00937 -0.05434 0.03021 -0.06335 C 0.03871 -0.06266 0.04722 -0.06289 0.05555 -0.06127 C 0.05972 -0.06035 0.0618 -0.05503 0.06667 -0.05503 " pathEditMode="relative" ptsTypes="fffA">
                                      <p:cBhvr>
                                        <p:cTn id="6" dur="2000" fill="hold"/>
                                        <p:tgtEl>
                                          <p:spTgt spid="66582"/>
                                        </p:tgtEl>
                                        <p:attrNameLst>
                                          <p:attrName>ppt_x</p:attrName>
                                          <p:attrName>ppt_y</p:attrName>
                                        </p:attrNameLst>
                                      </p:cBhvr>
                                    </p:animMotion>
                                  </p:childTnLst>
                                </p:cTn>
                              </p:par>
                            </p:childTnLst>
                          </p:cTn>
                        </p:par>
                        <p:par>
                          <p:cTn id="7" fill="hold" nodeType="afterGroup">
                            <p:stCondLst>
                              <p:cond delay="2000"/>
                            </p:stCondLst>
                            <p:childTnLst>
                              <p:par>
                                <p:cTn id="8" presetID="35" presetClass="path" presetSubtype="0" accel="50000" decel="50000" fill="hold" nodeType="afterEffect">
                                  <p:stCondLst>
                                    <p:cond delay="0"/>
                                  </p:stCondLst>
                                  <p:childTnLst>
                                    <p:animMotion origin="layout" path="M -1.94444E-6 2.94798E-6 L -0.11614 2.94798E-6 " pathEditMode="relative" rAng="0" ptsTypes="AA">
                                      <p:cBhvr>
                                        <p:cTn id="9" dur="2000" fill="hold"/>
                                        <p:tgtEl>
                                          <p:spTgt spid="66564"/>
                                        </p:tgtEl>
                                        <p:attrNameLst>
                                          <p:attrName>ppt_x</p:attrName>
                                          <p:attrName>ppt_y</p:attrName>
                                        </p:attrNameLst>
                                      </p:cBhvr>
                                      <p:rCtr x="-5800" y="0"/>
                                    </p:animMotion>
                                  </p:childTnLst>
                                </p:cTn>
                              </p:par>
                              <p:par>
                                <p:cTn id="10" presetID="22" presetClass="exit" presetSubtype="1" fill="hold" nodeType="withEffect">
                                  <p:stCondLst>
                                    <p:cond delay="0"/>
                                  </p:stCondLst>
                                  <p:childTnLst>
                                    <p:animEffect transition="out" filter="wipe(up)">
                                      <p:cBhvr>
                                        <p:cTn id="11" dur="500"/>
                                        <p:tgtEl>
                                          <p:spTgt spid="2"/>
                                        </p:tgtEl>
                                      </p:cBhvr>
                                    </p:animEffect>
                                    <p:set>
                                      <p:cBhvr>
                                        <p:cTn id="12" dur="1" fill="hold">
                                          <p:stCondLst>
                                            <p:cond delay="499"/>
                                          </p:stCondLst>
                                        </p:cTn>
                                        <p:tgtEl>
                                          <p:spTgt spid="2"/>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66582"/>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66596"/>
                                        </p:tgtEl>
                                        <p:attrNameLst>
                                          <p:attrName>style.visibility</p:attrName>
                                        </p:attrNameLst>
                                      </p:cBhvr>
                                      <p:to>
                                        <p:strVal val="visible"/>
                                      </p:to>
                                    </p:set>
                                  </p:childTnLst>
                                </p:cTn>
                              </p:par>
                              <p:par>
                                <p:cTn id="17" presetID="0" presetClass="path" presetSubtype="0" accel="50000" decel="50000" fill="hold" nodeType="withEffect">
                                  <p:stCondLst>
                                    <p:cond delay="0"/>
                                  </p:stCondLst>
                                  <p:childTnLst>
                                    <p:animMotion origin="layout" path="M 0.0 0.0 L -0.07101 0.0 " pathEditMode="relative" ptsTypes="AA">
                                      <p:cBhvr>
                                        <p:cTn id="18" dur="2000" fill="hold"/>
                                        <p:tgtEl>
                                          <p:spTgt spid="3"/>
                                        </p:tgtEl>
                                        <p:attrNameLst>
                                          <p:attrName>ppt_x</p:attrName>
                                          <p:attrName>ppt_y</p:attrName>
                                        </p:attrNameLst>
                                      </p:cBhvr>
                                    </p:animMotion>
                                  </p:childTnLst>
                                </p:cTn>
                              </p:par>
                              <p:par>
                                <p:cTn id="19" presetID="0" presetClass="path" presetSubtype="0" accel="50000" decel="50000" fill="hold" nodeType="withEffect">
                                  <p:stCondLst>
                                    <p:cond delay="0"/>
                                  </p:stCondLst>
                                  <p:childTnLst>
                                    <p:animMotion origin="layout" path="M 0.0 0.0 L -0.07101 0.0 " pathEditMode="relative" ptsTypes="AA">
                                      <p:cBhvr>
                                        <p:cTn id="20" dur="2000" fill="hold"/>
                                        <p:tgtEl>
                                          <p:spTgt spid="66596"/>
                                        </p:tgtEl>
                                        <p:attrNameLst>
                                          <p:attrName>ppt_x</p:attrName>
                                          <p:attrName>ppt_y</p:attrName>
                                        </p:attrNameLst>
                                      </p:cBhvr>
                                    </p:animMotion>
                                  </p:childTnLst>
                                </p:cTn>
                              </p:par>
                              <p:par>
                                <p:cTn id="21" presetID="0" presetClass="path" presetSubtype="0" accel="50000" decel="50000" fill="hold" nodeType="withEffect">
                                  <p:stCondLst>
                                    <p:cond delay="0"/>
                                  </p:stCondLst>
                                  <p:childTnLst>
                                    <p:animMotion origin="layout" path="M 0.0 0.0 L -0.07101 0.0 " pathEditMode="relative" ptsTypes="AA">
                                      <p:cBhvr>
                                        <p:cTn id="22" dur="2000" fill="hold"/>
                                        <p:tgtEl>
                                          <p:spTgt spid="66565"/>
                                        </p:tgtEl>
                                        <p:attrNameLst>
                                          <p:attrName>ppt_x</p:attrName>
                                          <p:attrName>ppt_y</p:attrName>
                                        </p:attrNameLst>
                                      </p:cBhvr>
                                    </p:animMotion>
                                  </p:childTnLst>
                                </p:cTn>
                              </p:par>
                              <p:par>
                                <p:cTn id="23" presetID="0" presetClass="path" presetSubtype="0" accel="50000" decel="50000" fill="hold" nodeType="withEffect">
                                  <p:stCondLst>
                                    <p:cond delay="0"/>
                                  </p:stCondLst>
                                  <p:childTnLst>
                                    <p:animMotion origin="layout" path="M 0.0 0.0 L -0.07101 0.0 " pathEditMode="relative" ptsTypes="AA">
                                      <p:cBhvr>
                                        <p:cTn id="24" dur="2000" fill="hold"/>
                                        <p:tgtEl>
                                          <p:spTgt spid="4"/>
                                        </p:tgtEl>
                                        <p:attrNameLst>
                                          <p:attrName>ppt_x</p:attrName>
                                          <p:attrName>ppt_y</p:attrName>
                                        </p:attrNameLst>
                                      </p:cBhvr>
                                    </p:animMotion>
                                  </p:childTnLst>
                                </p:cTn>
                              </p:par>
                            </p:childTnLst>
                          </p:cTn>
                        </p:par>
                      </p:childTnLst>
                    </p:cTn>
                  </p:par>
                  <p:par>
                    <p:cTn id="25" fill="hold" nodeType="clickPar">
                      <p:stCondLst>
                        <p:cond delay="indefinite"/>
                      </p:stCondLst>
                      <p:childTnLst>
                        <p:par>
                          <p:cTn id="26" fill="hold" nodeType="withGroup">
                            <p:stCondLst>
                              <p:cond delay="0"/>
                            </p:stCondLst>
                            <p:childTnLst>
                              <p:par>
                                <p:cTn id="27" presetID="15" presetClass="exit" presetSubtype="0" fill="hold" nodeType="clickEffect">
                                  <p:stCondLst>
                                    <p:cond delay="0"/>
                                  </p:stCondLst>
                                  <p:childTnLst>
                                    <p:anim calcmode="lin" valueType="num">
                                      <p:cBhvr>
                                        <p:cTn id="28" dur="3000"/>
                                        <p:tgtEl>
                                          <p:spTgt spid="66564"/>
                                        </p:tgtEl>
                                        <p:attrNameLst>
                                          <p:attrName>ppt_w</p:attrName>
                                        </p:attrNameLst>
                                      </p:cBhvr>
                                      <p:tavLst>
                                        <p:tav tm="0">
                                          <p:val>
                                            <p:strVal val="ppt_w"/>
                                          </p:val>
                                        </p:tav>
                                        <p:tav tm="100000">
                                          <p:val>
                                            <p:fltVal val="0"/>
                                          </p:val>
                                        </p:tav>
                                      </p:tavLst>
                                    </p:anim>
                                    <p:anim calcmode="lin" valueType="num">
                                      <p:cBhvr>
                                        <p:cTn id="29" dur="3000"/>
                                        <p:tgtEl>
                                          <p:spTgt spid="66564"/>
                                        </p:tgtEl>
                                        <p:attrNameLst>
                                          <p:attrName>ppt_h</p:attrName>
                                        </p:attrNameLst>
                                      </p:cBhvr>
                                      <p:tavLst>
                                        <p:tav tm="0">
                                          <p:val>
                                            <p:strVal val="ppt_h"/>
                                          </p:val>
                                        </p:tav>
                                        <p:tav tm="100000">
                                          <p:val>
                                            <p:fltVal val="0"/>
                                          </p:val>
                                        </p:tav>
                                      </p:tavLst>
                                    </p:anim>
                                    <p:anim calcmode="lin" valueType="num">
                                      <p:cBhvr>
                                        <p:cTn id="30" dur="3000"/>
                                        <p:tgtEl>
                                          <p:spTgt spid="66564"/>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31" dur="3000"/>
                                        <p:tgtEl>
                                          <p:spTgt spid="66564"/>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2" dur="1" fill="hold">
                                          <p:stCondLst>
                                            <p:cond delay="2999"/>
                                          </p:stCondLst>
                                        </p:cTn>
                                        <p:tgtEl>
                                          <p:spTgt spid="66564"/>
                                        </p:tgtEl>
                                        <p:attrNameLst>
                                          <p:attrName>style.visibility</p:attrName>
                                        </p:attrNameLst>
                                      </p:cBhvr>
                                      <p:to>
                                        <p:strVal val="hidden"/>
                                      </p:to>
                                    </p:set>
                                  </p:childTnLst>
                                </p:cTn>
                              </p:par>
                              <p:par>
                                <p:cTn id="33" presetID="2" presetClass="entr" presetSubtype="3" fill="hold" nodeType="with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additive="base">
                                        <p:cTn id="35" dur="2000" fill="hold"/>
                                        <p:tgtEl>
                                          <p:spTgt spid="5"/>
                                        </p:tgtEl>
                                        <p:attrNameLst>
                                          <p:attrName>ppt_x</p:attrName>
                                        </p:attrNameLst>
                                      </p:cBhvr>
                                      <p:tavLst>
                                        <p:tav tm="0">
                                          <p:val>
                                            <p:strVal val="1+#ppt_w/2"/>
                                          </p:val>
                                        </p:tav>
                                        <p:tav tm="100000">
                                          <p:val>
                                            <p:strVal val="#ppt_x"/>
                                          </p:val>
                                        </p:tav>
                                      </p:tavLst>
                                    </p:anim>
                                    <p:anim calcmode="lin" valueType="num">
                                      <p:cBhvr additive="base">
                                        <p:cTn id="36" dur="2000" fill="hold"/>
                                        <p:tgtEl>
                                          <p:spTgt spid="5"/>
                                        </p:tgtEl>
                                        <p:attrNameLst>
                                          <p:attrName>ppt_y</p:attrName>
                                        </p:attrNameLst>
                                      </p:cBhvr>
                                      <p:tavLst>
                                        <p:tav tm="0">
                                          <p:val>
                                            <p:strVal val="0-#ppt_h/2"/>
                                          </p:val>
                                        </p:tav>
                                        <p:tav tm="100000">
                                          <p:val>
                                            <p:strVal val="#ppt_y"/>
                                          </p:val>
                                        </p:tav>
                                      </p:tavLst>
                                    </p:anim>
                                  </p:childTnLst>
                                </p:cTn>
                              </p:par>
                            </p:childTnLst>
                          </p:cTn>
                        </p:par>
                        <p:par>
                          <p:cTn id="37" fill="hold" nodeType="afterGroup">
                            <p:stCondLst>
                              <p:cond delay="3000"/>
                            </p:stCondLst>
                            <p:childTnLst>
                              <p:par>
                                <p:cTn id="38" presetID="22" presetClass="entr" presetSubtype="4" fill="hold" nodeType="after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wipe(down)">
                                      <p:cBhvr>
                                        <p:cTn id="4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8418" name="Rectangle 2">
            <a:extLst>
              <a:ext uri="{FF2B5EF4-FFF2-40B4-BE49-F238E27FC236}">
                <a16:creationId xmlns:a16="http://schemas.microsoft.com/office/drawing/2014/main" id="{2998B644-51B1-4549-9DB0-830773FC2AE1}"/>
              </a:ext>
            </a:extLst>
          </p:cNvPr>
          <p:cNvSpPr>
            <a:spLocks noChangeArrowheads="1"/>
          </p:cNvSpPr>
          <p:nvPr/>
        </p:nvSpPr>
        <p:spPr bwMode="auto">
          <a:xfrm>
            <a:off x="0" y="785813"/>
            <a:ext cx="382428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lang="zh-CN" altLang="en-US" sz="3600" dirty="0">
                <a:solidFill>
                  <a:srgbClr val="660066"/>
                </a:solidFill>
                <a:latin typeface="Times New Roman" panose="02020603050405020304" pitchFamily="18" charset="0"/>
                <a:ea typeface="微软雅黑" panose="020B0503020204020204" pitchFamily="34" charset="-122"/>
                <a:cs typeface="Times New Roman" panose="02020603050405020304" pitchFamily="18" charset="0"/>
              </a:rPr>
              <a:t>（三）终止</a:t>
            </a:r>
          </a:p>
        </p:txBody>
      </p:sp>
      <p:sp>
        <p:nvSpPr>
          <p:cNvPr id="188419" name="Text Box 3">
            <a:extLst>
              <a:ext uri="{FF2B5EF4-FFF2-40B4-BE49-F238E27FC236}">
                <a16:creationId xmlns:a16="http://schemas.microsoft.com/office/drawing/2014/main" id="{F808B736-72B5-4F53-A3D1-0E22040EB64F}"/>
              </a:ext>
            </a:extLst>
          </p:cNvPr>
          <p:cNvSpPr txBox="1">
            <a:spLocks noChangeArrowheads="1"/>
          </p:cNvSpPr>
          <p:nvPr/>
        </p:nvSpPr>
        <p:spPr bwMode="auto">
          <a:xfrm>
            <a:off x="662967" y="1777926"/>
            <a:ext cx="7818065" cy="1717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lnSpc>
                <a:spcPct val="130000"/>
              </a:lnSpc>
              <a:spcBef>
                <a:spcPct val="0"/>
              </a:spcBef>
              <a:buClrTx/>
              <a:buFontTx/>
              <a:buNone/>
            </a:pPr>
            <a:r>
              <a:rPr kumimoji="1" lang="en-US" altLang="zh-CN" sz="2800"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        </a:t>
            </a:r>
            <a:r>
              <a:rPr kumimoji="1" lang="zh-CN" altLang="en-US" sz="2800"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指核糖体</a:t>
            </a:r>
            <a:r>
              <a:rPr kumimoji="1" lang="en-US" altLang="zh-CN" sz="2800"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A</a:t>
            </a:r>
            <a:r>
              <a:rPr kumimoji="1" lang="zh-CN" altLang="en-US" sz="2800"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位出现</a:t>
            </a:r>
            <a:r>
              <a:rPr kumimoji="1" lang="en-US" altLang="zh-CN" sz="2800"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mRNA</a:t>
            </a:r>
            <a:r>
              <a:rPr kumimoji="1" lang="zh-CN" altLang="en-US" sz="2800"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的终止密码子后，多肽链合成停止，肽链从肽酰</a:t>
            </a:r>
            <a:r>
              <a:rPr kumimoji="1" lang="en-US" altLang="zh-CN" sz="2800"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-tRNA</a:t>
            </a:r>
            <a:r>
              <a:rPr kumimoji="1" lang="zh-CN" altLang="en-US" sz="2800"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中释出，</a:t>
            </a:r>
            <a:r>
              <a:rPr kumimoji="1" lang="en-US" altLang="zh-CN" sz="2800"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mRNA</a:t>
            </a:r>
            <a:r>
              <a:rPr kumimoji="1" lang="zh-CN" altLang="en-US" sz="2800"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、核糖体大、小亚基等分离的过程。 </a:t>
            </a:r>
          </a:p>
        </p:txBody>
      </p:sp>
      <p:sp>
        <p:nvSpPr>
          <p:cNvPr id="68612" name="Rectangle 4">
            <a:extLst>
              <a:ext uri="{FF2B5EF4-FFF2-40B4-BE49-F238E27FC236}">
                <a16:creationId xmlns:a16="http://schemas.microsoft.com/office/drawing/2014/main" id="{DF8E4775-8E33-48BE-B8D4-D119BB07504F}"/>
              </a:ext>
            </a:extLst>
          </p:cNvPr>
          <p:cNvSpPr>
            <a:spLocks noChangeArrowheads="1"/>
          </p:cNvSpPr>
          <p:nvPr/>
        </p:nvSpPr>
        <p:spPr bwMode="auto">
          <a:xfrm>
            <a:off x="231143" y="4221088"/>
            <a:ext cx="8681714" cy="598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92075" tIns="46038" rIns="92075" bIns="46038" anchor="ctr">
            <a:spAutoFit/>
          </a:bodyPr>
          <a:lstStyle>
            <a:lvl1pPr indent="723900">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lnSpc>
                <a:spcPct val="130000"/>
              </a:lnSpc>
              <a:spcBef>
                <a:spcPct val="0"/>
              </a:spcBef>
              <a:buClrTx/>
              <a:buFontTx/>
              <a:buNone/>
            </a:pPr>
            <a:r>
              <a:rPr lang="zh-CN" altLang="en-US" sz="2800"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终止阶段需要</a:t>
            </a:r>
            <a:r>
              <a:rPr kumimoji="1" lang="zh-CN" altLang="en-US" sz="2800"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释放因子</a:t>
            </a:r>
            <a:r>
              <a:rPr lang="en-US" altLang="zh-CN" sz="2800"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RF-1</a:t>
            </a:r>
            <a:r>
              <a:rPr lang="zh-CN" altLang="en-US" sz="2800"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800"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RF-2</a:t>
            </a:r>
            <a:r>
              <a:rPr lang="zh-CN" altLang="en-US" sz="2800"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和 </a:t>
            </a:r>
            <a:r>
              <a:rPr lang="en-US" altLang="zh-CN" sz="2800"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RF-3</a:t>
            </a:r>
            <a:r>
              <a:rPr lang="zh-CN" altLang="en-US" sz="2800"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参与</a:t>
            </a:r>
            <a:r>
              <a:rPr kumimoji="1" lang="zh-CN" altLang="en-US" sz="2800"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 </a:t>
            </a:r>
          </a:p>
        </p:txBody>
      </p:sp>
      <p:sp>
        <p:nvSpPr>
          <p:cNvPr id="2" name="灯片编号占位符 1">
            <a:extLst>
              <a:ext uri="{FF2B5EF4-FFF2-40B4-BE49-F238E27FC236}">
                <a16:creationId xmlns:a16="http://schemas.microsoft.com/office/drawing/2014/main" id="{11496B40-BC0D-474D-8341-96B55DA8F4EA}"/>
              </a:ext>
            </a:extLst>
          </p:cNvPr>
          <p:cNvSpPr>
            <a:spLocks noGrp="1"/>
          </p:cNvSpPr>
          <p:nvPr>
            <p:ph type="sldNum" sz="quarter" idx="4"/>
          </p:nvPr>
        </p:nvSpPr>
        <p:spPr/>
        <p:txBody>
          <a:bodyPr/>
          <a:lstStyle/>
          <a:p>
            <a:pPr>
              <a:defRPr/>
            </a:pPr>
            <a:fld id="{47650FDF-55A6-48C1-B389-FC790182308D}" type="slidenum">
              <a:rPr lang="zh-CN" altLang="en-US" smtClean="0"/>
              <a:pPr>
                <a:defRPr/>
              </a:pPr>
              <a:t>61</a:t>
            </a:fld>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68612"/>
                                        </p:tgtEl>
                                        <p:attrNameLst>
                                          <p:attrName>style.visibility</p:attrName>
                                        </p:attrNameLst>
                                      </p:cBhvr>
                                      <p:to>
                                        <p:strVal val="visible"/>
                                      </p:to>
                                    </p:set>
                                    <p:animEffect transition="in" filter="blinds(horizontal)">
                                      <p:cBhvr>
                                        <p:cTn id="7" dur="500"/>
                                        <p:tgtEl>
                                          <p:spTgt spid="686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2" grpId="0"/>
    </p:bldLst>
  </p:timing>
</p:sld>
</file>

<file path=ppt/slides/slide6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89442" name="Picture 2" descr="终止">
            <a:extLst>
              <a:ext uri="{FF2B5EF4-FFF2-40B4-BE49-F238E27FC236}">
                <a16:creationId xmlns:a16="http://schemas.microsoft.com/office/drawing/2014/main" id="{75605026-22E1-49BE-A085-68A7416C1431}"/>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2843808" y="45244"/>
            <a:ext cx="4032250" cy="6767512"/>
          </a:xfrm>
        </p:spPr>
      </p:pic>
      <p:sp>
        <p:nvSpPr>
          <p:cNvPr id="189443" name="Rectangle 3">
            <a:extLst>
              <a:ext uri="{FF2B5EF4-FFF2-40B4-BE49-F238E27FC236}">
                <a16:creationId xmlns:a16="http://schemas.microsoft.com/office/drawing/2014/main" id="{83021B97-4A34-40B1-A3E3-8F774CE9431A}"/>
              </a:ext>
            </a:extLst>
          </p:cNvPr>
          <p:cNvSpPr>
            <a:spLocks noChangeArrowheads="1"/>
          </p:cNvSpPr>
          <p:nvPr/>
        </p:nvSpPr>
        <p:spPr bwMode="auto">
          <a:xfrm>
            <a:off x="785813" y="744088"/>
            <a:ext cx="647700" cy="5017400"/>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lIns="92075" tIns="46038" rIns="92075" bIns="46038" anchor="ctr">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eaLnBrk="1" hangingPunct="1">
              <a:spcBef>
                <a:spcPct val="0"/>
              </a:spcBef>
              <a:buClrTx/>
              <a:buFontTx/>
              <a:buNone/>
            </a:pPr>
            <a:r>
              <a:rPr kumimoji="1" lang="zh-CN" altLang="en-US" sz="3200">
                <a:solidFill>
                  <a:srgbClr val="660066"/>
                </a:solidFill>
                <a:latin typeface="微软雅黑" panose="020B0503020204020204" pitchFamily="34" charset="-122"/>
                <a:ea typeface="微软雅黑" panose="020B0503020204020204" pitchFamily="34" charset="-122"/>
              </a:rPr>
              <a:t>原核肽链合成终止过程 </a:t>
            </a:r>
          </a:p>
        </p:txBody>
      </p:sp>
      <p:sp>
        <p:nvSpPr>
          <p:cNvPr id="2" name="灯片编号占位符 1">
            <a:extLst>
              <a:ext uri="{FF2B5EF4-FFF2-40B4-BE49-F238E27FC236}">
                <a16:creationId xmlns:a16="http://schemas.microsoft.com/office/drawing/2014/main" id="{E5033968-5CD0-4E2E-A362-8DBE1CE2D073}"/>
              </a:ext>
            </a:extLst>
          </p:cNvPr>
          <p:cNvSpPr>
            <a:spLocks noGrp="1"/>
          </p:cNvSpPr>
          <p:nvPr>
            <p:ph type="sldNum" sz="quarter" idx="4"/>
          </p:nvPr>
        </p:nvSpPr>
        <p:spPr/>
        <p:txBody>
          <a:bodyPr/>
          <a:lstStyle/>
          <a:p>
            <a:pPr>
              <a:defRPr/>
            </a:pPr>
            <a:fld id="{47650FDF-55A6-48C1-B389-FC790182308D}" type="slidenum">
              <a:rPr lang="zh-CN" altLang="en-US" smtClean="0"/>
              <a:pPr>
                <a:defRPr/>
              </a:pPr>
              <a:t>62</a:t>
            </a:fld>
            <a:endParaRPr lang="zh-CN" altLang="en-US"/>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FF3AC944-AA9E-4C07-9B93-D438C3D42205}"/>
              </a:ext>
            </a:extLst>
          </p:cNvPr>
          <p:cNvSpPr/>
          <p:nvPr/>
        </p:nvSpPr>
        <p:spPr>
          <a:xfrm>
            <a:off x="0" y="119698"/>
            <a:ext cx="6572264" cy="523220"/>
          </a:xfrm>
          <a:prstGeom prst="rect">
            <a:avLst/>
          </a:prstGeom>
          <a:noFill/>
        </p:spPr>
        <p:txBody>
          <a:bodyPr>
            <a:spAutoFit/>
            <a:scene3d>
              <a:camera prst="orthographicFront"/>
              <a:lightRig rig="flat" dir="tl">
                <a:rot lat="0" lon="0" rev="6600000"/>
              </a:lightRig>
            </a:scene3d>
            <a:sp3d extrusionH="25400" contourW="8890">
              <a:contourClr>
                <a:schemeClr val="accent2">
                  <a:shade val="75000"/>
                </a:schemeClr>
              </a:contourClr>
            </a:sp3d>
          </a:bodyPr>
          <a:lstStyle/>
          <a:p>
            <a:pPr>
              <a:defRPr/>
            </a:pPr>
            <a:r>
              <a:rPr lang="zh-CN" altLang="en-US" sz="2800" b="1" dirty="0">
                <a:ln w="11430">
                  <a:noFill/>
                </a:ln>
                <a:solidFill>
                  <a:schemeClr val="accent1"/>
                </a:solidFill>
                <a:latin typeface="微软雅黑" panose="020B0503020204020204" pitchFamily="34" charset="-122"/>
                <a:ea typeface="微软雅黑" panose="020B0503020204020204" pitchFamily="34" charset="-122"/>
                <a:cs typeface="Times New Roman" pitchFamily="18" charset="0"/>
              </a:rPr>
              <a:t>四、蛋白质的合成（翻译）</a:t>
            </a:r>
            <a:endParaRPr lang="en-US" altLang="zh-CN" sz="2800" b="1" dirty="0">
              <a:ln w="11430">
                <a:noFill/>
              </a:ln>
              <a:solidFill>
                <a:schemeClr val="accent1"/>
              </a:solidFill>
              <a:latin typeface="微软雅黑" panose="020B0503020204020204" pitchFamily="34" charset="-122"/>
              <a:ea typeface="微软雅黑" panose="020B0503020204020204" pitchFamily="34" charset="-122"/>
              <a:cs typeface="Times New Roman" pitchFamily="18" charset="0"/>
            </a:endParaRPr>
          </a:p>
        </p:txBody>
      </p:sp>
      <p:pic>
        <p:nvPicPr>
          <p:cNvPr id="190467" name="Picture 2" descr="http://www.pep.com.cn/oldimages/pic_278100.jpg">
            <a:extLst>
              <a:ext uri="{FF2B5EF4-FFF2-40B4-BE49-F238E27FC236}">
                <a16:creationId xmlns:a16="http://schemas.microsoft.com/office/drawing/2014/main" id="{6996E01E-0678-440B-9CBF-B8F651D49F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9125" y="0"/>
            <a:ext cx="37433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a:extLst>
              <a:ext uri="{FF2B5EF4-FFF2-40B4-BE49-F238E27FC236}">
                <a16:creationId xmlns:a16="http://schemas.microsoft.com/office/drawing/2014/main" id="{873F422C-C307-4DE1-917E-EFDCE3B2CCEC}"/>
              </a:ext>
            </a:extLst>
          </p:cNvPr>
          <p:cNvSpPr/>
          <p:nvPr/>
        </p:nvSpPr>
        <p:spPr bwMode="auto">
          <a:xfrm>
            <a:off x="467544" y="980728"/>
            <a:ext cx="3816000" cy="989856"/>
          </a:xfrm>
          <a:prstGeom prst="rect">
            <a:avLst/>
          </a:prstGeom>
          <a:ln w="12700">
            <a:headEnd type="none" w="med" len="med"/>
            <a:tailEnd type="none" w="med" len="med"/>
          </a:ln>
        </p:spPr>
        <p:style>
          <a:lnRef idx="2">
            <a:schemeClr val="accent1"/>
          </a:lnRef>
          <a:fillRef idx="1">
            <a:schemeClr val="lt1"/>
          </a:fillRef>
          <a:effectRef idx="0">
            <a:schemeClr val="accent1"/>
          </a:effectRef>
          <a:fontRef idx="minor">
            <a:schemeClr val="dk1"/>
          </a:fontRef>
        </p:style>
        <p:txBody>
          <a:bodyPr/>
          <a:lstStyle/>
          <a:p>
            <a:pPr algn="just">
              <a:spcBef>
                <a:spcPts val="600"/>
              </a:spcBef>
              <a:defRPr/>
            </a:pPr>
            <a:r>
              <a:rPr lang="zh-CN" altLang="en-US" sz="20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第</a:t>
            </a:r>
            <a:r>
              <a:rPr lang="en-US" altLang="zh-CN" sz="20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1</a:t>
            </a:r>
            <a:r>
              <a:rPr lang="zh-CN" altLang="en-US" sz="20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步 </a:t>
            </a:r>
            <a:r>
              <a:rPr lang="en-US" altLang="zh-CN" sz="20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mRNA</a:t>
            </a:r>
            <a:r>
              <a:rPr lang="zh-CN" altLang="en-US" sz="20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进入细胞质，与核糖体结合。携带</a:t>
            </a:r>
            <a:r>
              <a:rPr lang="en-US" altLang="zh-CN" sz="2000" b="1" dirty="0" err="1">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fMet</a:t>
            </a:r>
            <a:r>
              <a:rPr lang="zh-CN" altLang="en-US" sz="20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的</a:t>
            </a:r>
            <a:r>
              <a:rPr lang="en-US" altLang="zh-CN" sz="20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tRNA</a:t>
            </a:r>
            <a:r>
              <a:rPr lang="zh-CN" altLang="en-US" sz="20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进入</a:t>
            </a:r>
            <a:r>
              <a:rPr lang="en-US" altLang="zh-CN" sz="20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P</a:t>
            </a:r>
            <a:r>
              <a:rPr lang="zh-CN" altLang="en-US" sz="20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位点</a:t>
            </a:r>
          </a:p>
        </p:txBody>
      </p:sp>
      <p:sp>
        <p:nvSpPr>
          <p:cNvPr id="6" name="矩形 5">
            <a:extLst>
              <a:ext uri="{FF2B5EF4-FFF2-40B4-BE49-F238E27FC236}">
                <a16:creationId xmlns:a16="http://schemas.microsoft.com/office/drawing/2014/main" id="{535C27B1-61D8-421F-9ECB-19798E1C40B4}"/>
              </a:ext>
            </a:extLst>
          </p:cNvPr>
          <p:cNvSpPr/>
          <p:nvPr/>
        </p:nvSpPr>
        <p:spPr bwMode="auto">
          <a:xfrm>
            <a:off x="474432" y="2506141"/>
            <a:ext cx="3816000" cy="704107"/>
          </a:xfrm>
          <a:prstGeom prst="rect">
            <a:avLst/>
          </a:prstGeom>
          <a:ln w="12700">
            <a:headEnd type="none" w="med" len="med"/>
            <a:tailEnd type="none" w="med" len="med"/>
          </a:ln>
        </p:spPr>
        <p:style>
          <a:lnRef idx="2">
            <a:schemeClr val="accent1"/>
          </a:lnRef>
          <a:fillRef idx="1">
            <a:schemeClr val="lt1"/>
          </a:fillRef>
          <a:effectRef idx="0">
            <a:schemeClr val="accent1"/>
          </a:effectRef>
          <a:fontRef idx="minor">
            <a:schemeClr val="dk1"/>
          </a:fontRef>
        </p:style>
        <p:txBody>
          <a:bodyPr/>
          <a:lstStyle/>
          <a:p>
            <a:pPr algn="just">
              <a:spcBef>
                <a:spcPts val="600"/>
              </a:spcBef>
              <a:defRPr/>
            </a:pPr>
            <a:r>
              <a:rPr lang="zh-CN" altLang="en-US" sz="20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第</a:t>
            </a:r>
            <a:r>
              <a:rPr lang="en-US" altLang="zh-CN" sz="20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2</a:t>
            </a:r>
            <a:r>
              <a:rPr lang="zh-CN" altLang="en-US" sz="20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步 携带第二个氨基酸的</a:t>
            </a:r>
            <a:r>
              <a:rPr lang="en-US" altLang="zh-CN" sz="2000" b="1" dirty="0" err="1">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tRNA</a:t>
            </a:r>
            <a:r>
              <a:rPr lang="zh-CN" altLang="en-US" sz="20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以同样方式进入</a:t>
            </a:r>
            <a:r>
              <a:rPr lang="en-US" altLang="zh-CN" sz="20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a:t>
            </a:r>
            <a:r>
              <a:rPr lang="zh-CN" altLang="en-US" sz="20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位点</a:t>
            </a:r>
          </a:p>
        </p:txBody>
      </p:sp>
      <p:sp>
        <p:nvSpPr>
          <p:cNvPr id="7" name="矩形 6">
            <a:extLst>
              <a:ext uri="{FF2B5EF4-FFF2-40B4-BE49-F238E27FC236}">
                <a16:creationId xmlns:a16="http://schemas.microsoft.com/office/drawing/2014/main" id="{4B57AA20-6B5D-4DA3-A612-4D11B1D4DC71}"/>
              </a:ext>
            </a:extLst>
          </p:cNvPr>
          <p:cNvSpPr/>
          <p:nvPr/>
        </p:nvSpPr>
        <p:spPr bwMode="auto">
          <a:xfrm>
            <a:off x="474432" y="3919116"/>
            <a:ext cx="3816000" cy="755451"/>
          </a:xfrm>
          <a:prstGeom prst="rect">
            <a:avLst/>
          </a:prstGeom>
          <a:ln w="12700">
            <a:headEnd type="none" w="med" len="med"/>
            <a:tailEnd type="none" w="med" len="med"/>
          </a:ln>
        </p:spPr>
        <p:style>
          <a:lnRef idx="2">
            <a:schemeClr val="accent1"/>
          </a:lnRef>
          <a:fillRef idx="1">
            <a:schemeClr val="lt1"/>
          </a:fillRef>
          <a:effectRef idx="0">
            <a:schemeClr val="accent1"/>
          </a:effectRef>
          <a:fontRef idx="minor">
            <a:schemeClr val="dk1"/>
          </a:fontRef>
        </p:style>
        <p:txBody>
          <a:bodyPr/>
          <a:lstStyle/>
          <a:p>
            <a:pPr algn="just">
              <a:spcBef>
                <a:spcPts val="600"/>
              </a:spcBef>
              <a:defRPr/>
            </a:pPr>
            <a:r>
              <a:rPr lang="zh-CN" altLang="en-US" sz="20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第</a:t>
            </a:r>
            <a:r>
              <a:rPr lang="en-US" altLang="zh-CN" sz="20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3</a:t>
            </a:r>
            <a:r>
              <a:rPr lang="zh-CN" altLang="en-US" sz="20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步 两个氨基酸之间形成肽键而转移到占据</a:t>
            </a:r>
            <a:r>
              <a:rPr lang="en-US" altLang="zh-CN" sz="20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a:t>
            </a:r>
            <a:r>
              <a:rPr lang="zh-CN" altLang="en-US" sz="20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位点的</a:t>
            </a:r>
            <a:r>
              <a:rPr lang="en-US" altLang="zh-CN" sz="20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tRNA </a:t>
            </a:r>
            <a:r>
              <a:rPr lang="zh-CN" altLang="en-US" sz="20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上</a:t>
            </a:r>
          </a:p>
        </p:txBody>
      </p:sp>
      <p:sp>
        <p:nvSpPr>
          <p:cNvPr id="8" name="矩形 7">
            <a:extLst>
              <a:ext uri="{FF2B5EF4-FFF2-40B4-BE49-F238E27FC236}">
                <a16:creationId xmlns:a16="http://schemas.microsoft.com/office/drawing/2014/main" id="{0314EAA8-9479-4B30-AF6D-85714DF3EF0A}"/>
              </a:ext>
            </a:extLst>
          </p:cNvPr>
          <p:cNvSpPr/>
          <p:nvPr/>
        </p:nvSpPr>
        <p:spPr bwMode="auto">
          <a:xfrm>
            <a:off x="549509" y="5409853"/>
            <a:ext cx="3816000" cy="971475"/>
          </a:xfrm>
          <a:prstGeom prst="rect">
            <a:avLst/>
          </a:prstGeom>
          <a:ln w="12700">
            <a:headEnd type="none" w="med" len="med"/>
            <a:tailEnd type="none" w="med" len="med"/>
          </a:ln>
        </p:spPr>
        <p:style>
          <a:lnRef idx="2">
            <a:schemeClr val="accent1"/>
          </a:lnRef>
          <a:fillRef idx="1">
            <a:schemeClr val="lt1"/>
          </a:fillRef>
          <a:effectRef idx="0">
            <a:schemeClr val="accent1"/>
          </a:effectRef>
          <a:fontRef idx="minor">
            <a:schemeClr val="dk1"/>
          </a:fontRef>
        </p:style>
        <p:txBody>
          <a:bodyPr/>
          <a:lstStyle/>
          <a:p>
            <a:pPr algn="just">
              <a:spcBef>
                <a:spcPts val="600"/>
              </a:spcBef>
              <a:defRPr/>
            </a:pPr>
            <a:r>
              <a:rPr lang="zh-CN" altLang="en-US" sz="20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第</a:t>
            </a:r>
            <a:r>
              <a:rPr lang="en-US" altLang="zh-CN" sz="20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4</a:t>
            </a:r>
            <a:r>
              <a:rPr lang="zh-CN" altLang="en-US" sz="20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步 核糖体滑行一个密码子的距离，重复步骤</a:t>
            </a:r>
            <a:r>
              <a:rPr lang="en-US" altLang="zh-CN" sz="20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2</a:t>
            </a:r>
            <a:r>
              <a:rPr lang="zh-CN" altLang="en-US" sz="20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0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3</a:t>
            </a:r>
            <a:r>
              <a:rPr lang="zh-CN" altLang="en-US" sz="20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0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4</a:t>
            </a:r>
            <a:r>
              <a:rPr lang="zh-CN" altLang="en-US" sz="20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，空载的</a:t>
            </a:r>
            <a:r>
              <a:rPr lang="en-US" altLang="zh-CN" sz="20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tRNA</a:t>
            </a:r>
            <a:r>
              <a:rPr lang="zh-CN" altLang="en-US" sz="20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0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E</a:t>
            </a:r>
            <a:r>
              <a:rPr lang="zh-CN" altLang="en-US" sz="20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位点离开</a:t>
            </a:r>
          </a:p>
        </p:txBody>
      </p:sp>
      <p:sp>
        <p:nvSpPr>
          <p:cNvPr id="2" name="灯片编号占位符 1">
            <a:extLst>
              <a:ext uri="{FF2B5EF4-FFF2-40B4-BE49-F238E27FC236}">
                <a16:creationId xmlns:a16="http://schemas.microsoft.com/office/drawing/2014/main" id="{4A88698C-582C-4CD9-B2BA-0BF523DC5050}"/>
              </a:ext>
            </a:extLst>
          </p:cNvPr>
          <p:cNvSpPr>
            <a:spLocks noGrp="1"/>
          </p:cNvSpPr>
          <p:nvPr>
            <p:ph type="sldNum" sz="quarter" idx="4"/>
          </p:nvPr>
        </p:nvSpPr>
        <p:spPr/>
        <p:txBody>
          <a:bodyPr/>
          <a:lstStyle/>
          <a:p>
            <a:pPr>
              <a:defRPr/>
            </a:pPr>
            <a:fld id="{47650FDF-55A6-48C1-B389-FC790182308D}" type="slidenum">
              <a:rPr lang="zh-CN" altLang="en-US" smtClean="0"/>
              <a:pPr>
                <a:defRPr/>
              </a:pPr>
              <a:t>63</a:t>
            </a:fld>
            <a:endParaRPr lang="zh-CN" altLang="en-US"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TextBox 2">
            <a:extLst>
              <a:ext uri="{FF2B5EF4-FFF2-40B4-BE49-F238E27FC236}">
                <a16:creationId xmlns:a16="http://schemas.microsoft.com/office/drawing/2014/main" id="{85919CA1-36BD-4A77-B24D-8237FDD2786D}"/>
              </a:ext>
            </a:extLst>
          </p:cNvPr>
          <p:cNvSpPr txBox="1">
            <a:spLocks noChangeArrowheads="1"/>
          </p:cNvSpPr>
          <p:nvPr/>
        </p:nvSpPr>
        <p:spPr bwMode="auto">
          <a:xfrm>
            <a:off x="928688" y="1071563"/>
            <a:ext cx="8239756" cy="5080430"/>
          </a:xfrm>
          <a:prstGeom prst="rect">
            <a:avLst/>
          </a:prstGeom>
          <a:noFill/>
          <a:ln w="9525">
            <a:noFill/>
            <a:miter lim="800000"/>
            <a:headEnd/>
            <a:tailEnd/>
          </a:ln>
        </p:spPr>
        <p:txBody>
          <a:bodyPr wrap="none">
            <a:spAutoFit/>
          </a:bodyPr>
          <a:lstStyle/>
          <a:p>
            <a:pPr marL="342900" indent="-342900" eaLnBrk="1" hangingPunct="1">
              <a:lnSpc>
                <a:spcPct val="120000"/>
              </a:lnSpc>
              <a:defRPr/>
            </a:pPr>
            <a:r>
              <a:rPr lang="zh-CN" altLang="en-US"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三、</a:t>
            </a:r>
            <a:r>
              <a:rPr lang="en-US" altLang="zh-CN"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RNA</a:t>
            </a:r>
            <a:r>
              <a:rPr lang="zh-CN" altLang="en-US"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的合成</a:t>
            </a:r>
            <a:endParaRPr lang="en-US" altLang="zh-CN"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p>
            <a:pPr lvl="1" eaLnBrk="1" hangingPunct="1">
              <a:lnSpc>
                <a:spcPct val="120000"/>
              </a:lnSpc>
              <a:defRPr/>
            </a:pPr>
            <a:r>
              <a:rPr lang="en-US" altLang="zh-CN"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1. </a:t>
            </a:r>
            <a:r>
              <a:rPr lang="zh-CN" altLang="en-US"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几个概念：</a:t>
            </a:r>
            <a:endParaRPr lang="en-US" altLang="zh-CN"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p>
            <a:pPr lvl="2" eaLnBrk="1" hangingPunct="1">
              <a:lnSpc>
                <a:spcPct val="120000"/>
              </a:lnSpc>
              <a:defRPr/>
            </a:pPr>
            <a:r>
              <a:rPr lang="zh-CN" altLang="en-US" sz="28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结构基因、不对称转录、转录单元</a:t>
            </a:r>
            <a:endParaRPr lang="en-US" altLang="zh-CN" sz="28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p>
            <a:pPr lvl="1" eaLnBrk="1" hangingPunct="1">
              <a:lnSpc>
                <a:spcPct val="120000"/>
              </a:lnSpc>
              <a:defRPr/>
            </a:pPr>
            <a:r>
              <a:rPr lang="en-US" altLang="zh-CN"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2. </a:t>
            </a:r>
            <a:r>
              <a:rPr lang="zh-CN" altLang="en-US"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转录的过程</a:t>
            </a:r>
            <a:endParaRPr lang="en-US" altLang="zh-CN"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p>
            <a:pPr lvl="1" eaLnBrk="1" hangingPunct="1">
              <a:lnSpc>
                <a:spcPct val="120000"/>
              </a:lnSpc>
              <a:defRPr/>
            </a:pPr>
            <a:r>
              <a:rPr lang="en-US" altLang="zh-CN"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3. </a:t>
            </a:r>
            <a:r>
              <a:rPr lang="zh-CN" altLang="en-US"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复制和转录的异同</a:t>
            </a:r>
          </a:p>
          <a:p>
            <a:pPr marL="342900" lvl="1" indent="-342900" eaLnBrk="1" hangingPunct="1">
              <a:lnSpc>
                <a:spcPct val="120000"/>
              </a:lnSpc>
              <a:defRPr/>
            </a:pPr>
            <a:r>
              <a:rPr lang="zh-CN" altLang="en-US"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四、蛋白质的合成</a:t>
            </a:r>
            <a:endParaRPr lang="en-US" altLang="zh-CN"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p>
            <a:pPr marL="914400" lvl="1" indent="-457200" eaLnBrk="1" hangingPunct="1">
              <a:lnSpc>
                <a:spcPct val="120000"/>
              </a:lnSpc>
              <a:spcBef>
                <a:spcPts val="600"/>
              </a:spcBef>
              <a:buFontTx/>
              <a:buAutoNum type="arabicPeriod"/>
              <a:defRPr/>
            </a:pPr>
            <a:r>
              <a:rPr lang="zh-CN" altLang="en-US"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几个概念：</a:t>
            </a:r>
            <a:r>
              <a:rPr lang="zh-CN" altLang="en-US" sz="28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开放阅读框（</a:t>
            </a:r>
            <a:r>
              <a:rPr lang="en-US" altLang="zh-CN" sz="28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ORF</a:t>
            </a:r>
            <a:r>
              <a:rPr lang="zh-CN" altLang="en-US" sz="28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 、遗传密码</a:t>
            </a:r>
            <a:endParaRPr lang="en-US" altLang="zh-CN" sz="2800" b="1" dirty="0">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p>
            <a:pPr marL="914400" lvl="1" indent="-457200" eaLnBrk="1" hangingPunct="1">
              <a:lnSpc>
                <a:spcPct val="120000"/>
              </a:lnSpc>
              <a:spcBef>
                <a:spcPts val="600"/>
              </a:spcBef>
              <a:buFont typeface="+mj-lt"/>
              <a:buAutoNum type="arabicPeriod" startAt="2"/>
              <a:defRPr/>
            </a:pPr>
            <a:r>
              <a:rPr lang="zh-CN" altLang="en-US"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遗传密码的特点</a:t>
            </a:r>
            <a:endParaRPr lang="en-US" altLang="zh-CN"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p>
            <a:pPr marL="914400" lvl="1" indent="-457200" eaLnBrk="1" hangingPunct="1">
              <a:lnSpc>
                <a:spcPct val="120000"/>
              </a:lnSpc>
              <a:spcBef>
                <a:spcPts val="600"/>
              </a:spcBef>
              <a:buFont typeface="+mj-lt"/>
              <a:buAutoNum type="arabicPeriod" startAt="2"/>
              <a:defRPr/>
            </a:pPr>
            <a:r>
              <a:rPr lang="zh-CN" altLang="en-US"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翻译的过程</a:t>
            </a:r>
            <a:endParaRPr lang="en-US" altLang="zh-CN"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 name="TextBox 1">
            <a:extLst>
              <a:ext uri="{FF2B5EF4-FFF2-40B4-BE49-F238E27FC236}">
                <a16:creationId xmlns:a16="http://schemas.microsoft.com/office/drawing/2014/main" id="{37AA9C2B-D8C4-48B6-8D09-106369EA7530}"/>
              </a:ext>
            </a:extLst>
          </p:cNvPr>
          <p:cNvSpPr txBox="1"/>
          <p:nvPr/>
        </p:nvSpPr>
        <p:spPr>
          <a:xfrm>
            <a:off x="323528" y="-8021"/>
            <a:ext cx="1210588" cy="707886"/>
          </a:xfrm>
          <a:prstGeom prst="rect">
            <a:avLst/>
          </a:prstGeom>
          <a:noFill/>
        </p:spPr>
        <p:txBody>
          <a:bodyPr>
            <a:spAutoFit/>
          </a:bodyPr>
          <a:lstStyle>
            <a:defPPr>
              <a:defRPr lang="en-US"/>
            </a:defPPr>
            <a:lvl1pPr eaLnBrk="1" hangingPunct="1">
              <a:defRPr kumimoji="1" sz="4000" b="1">
                <a:solidFill>
                  <a:srgbClr val="A0214D"/>
                </a:solidFill>
                <a:latin typeface="微软雅黑" panose="020B0503020204020204" pitchFamily="34" charset="-122"/>
                <a:ea typeface="微软雅黑" panose="020B0503020204020204" pitchFamily="34" charset="-122"/>
                <a:cs typeface="Times New Roman" panose="02020603050405020304" pitchFamily="18" charset="0"/>
              </a:defRPr>
            </a:lvl1pPr>
          </a:lstStyle>
          <a:p>
            <a:r>
              <a:rPr lang="zh-CN" altLang="en-US" dirty="0"/>
              <a:t>小结</a:t>
            </a:r>
          </a:p>
        </p:txBody>
      </p:sp>
      <p:sp>
        <p:nvSpPr>
          <p:cNvPr id="2" name="灯片编号占位符 1">
            <a:extLst>
              <a:ext uri="{FF2B5EF4-FFF2-40B4-BE49-F238E27FC236}">
                <a16:creationId xmlns:a16="http://schemas.microsoft.com/office/drawing/2014/main" id="{3BD075E3-1787-4020-9756-BAFFFC4B4B80}"/>
              </a:ext>
            </a:extLst>
          </p:cNvPr>
          <p:cNvSpPr>
            <a:spLocks noGrp="1"/>
          </p:cNvSpPr>
          <p:nvPr>
            <p:ph type="sldNum" sz="quarter" idx="4"/>
          </p:nvPr>
        </p:nvSpPr>
        <p:spPr/>
        <p:txBody>
          <a:bodyPr/>
          <a:lstStyle/>
          <a:p>
            <a:pPr>
              <a:defRPr/>
            </a:pPr>
            <a:fld id="{47650FDF-55A6-48C1-B389-FC790182308D}" type="slidenum">
              <a:rPr lang="zh-CN" altLang="en-US" smtClean="0"/>
              <a:pPr>
                <a:defRPr/>
              </a:pPr>
              <a:t>64</a:t>
            </a:fld>
            <a:endParaRPr lang="zh-CN" altLang="en-US"/>
          </a:p>
        </p:txBody>
      </p:sp>
    </p:spTree>
    <p:extLst>
      <p:ext uri="{BB962C8B-B14F-4D97-AF65-F5344CB8AC3E}">
        <p14:creationId xmlns:p14="http://schemas.microsoft.com/office/powerpoint/2010/main" val="10421134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62" name="Rectangle 1024">
            <a:extLst>
              <a:ext uri="{FF2B5EF4-FFF2-40B4-BE49-F238E27FC236}">
                <a16:creationId xmlns:a16="http://schemas.microsoft.com/office/drawing/2014/main" id="{BBE9F983-09CA-40CE-B74C-A8A0445462CA}"/>
              </a:ext>
            </a:extLst>
          </p:cNvPr>
          <p:cNvSpPr>
            <a:spLocks noChangeArrowheads="1"/>
          </p:cNvSpPr>
          <p:nvPr/>
        </p:nvSpPr>
        <p:spPr bwMode="auto">
          <a:xfrm>
            <a:off x="250825" y="237334"/>
            <a:ext cx="8496300" cy="2633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342900" indent="-342900">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533400" indent="-354013">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lvl="1" algn="just">
              <a:lnSpc>
                <a:spcPct val="120000"/>
              </a:lnSpc>
              <a:spcBef>
                <a:spcPct val="0"/>
              </a:spcBef>
              <a:buClrTx/>
              <a:buFont typeface="Wingdings" panose="05000000000000000000" pitchFamily="2" charset="2"/>
              <a:buChar char="Ø"/>
            </a:pPr>
            <a:r>
              <a:rPr kumimoji="1" lang="zh-CN" altLang="en-US" sz="2800" dirty="0">
                <a:solidFill>
                  <a:srgbClr val="0000CC"/>
                </a:solidFill>
                <a:latin typeface="Times New Roman" panose="02020603050405020304" pitchFamily="18" charset="0"/>
                <a:ea typeface="微软雅黑" panose="020B0503020204020204" pitchFamily="34" charset="-122"/>
                <a:cs typeface="Times New Roman" panose="02020603050405020304" pitchFamily="18" charset="0"/>
              </a:rPr>
              <a:t>模板链</a:t>
            </a:r>
            <a:r>
              <a:rPr kumimoji="1" lang="en-US" altLang="zh-CN" sz="2800" dirty="0">
                <a:solidFill>
                  <a:srgbClr val="0000CC"/>
                </a:solidFill>
                <a:latin typeface="Times New Roman" panose="02020603050405020304" pitchFamily="18" charset="0"/>
                <a:ea typeface="微软雅黑" panose="020B0503020204020204" pitchFamily="34" charset="-122"/>
                <a:cs typeface="Times New Roman" panose="02020603050405020304" pitchFamily="18" charset="0"/>
              </a:rPr>
              <a:t>(template strand)</a:t>
            </a:r>
            <a:r>
              <a:rPr kumimoji="1" lang="zh-CN" altLang="en-US" sz="2800" dirty="0">
                <a:solidFill>
                  <a:srgbClr val="0000CC"/>
                </a:solidFill>
                <a:latin typeface="Times New Roman" panose="02020603050405020304" pitchFamily="18" charset="0"/>
                <a:ea typeface="微软雅黑" panose="020B0503020204020204" pitchFamily="34" charset="-122"/>
                <a:cs typeface="Times New Roman" panose="02020603050405020304" pitchFamily="18" charset="0"/>
              </a:rPr>
              <a:t>：</a:t>
            </a:r>
            <a:r>
              <a:rPr kumimoji="1" lang="en-US" altLang="zh-CN"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DNA</a:t>
            </a:r>
            <a:r>
              <a:rPr kumimoji="1" lang="zh-CN" altLang="en-US"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双链中，转录时作为</a:t>
            </a:r>
            <a:r>
              <a:rPr kumimoji="1" lang="en-US" altLang="zh-CN"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RNA</a:t>
            </a:r>
            <a:r>
              <a:rPr kumimoji="1" lang="zh-CN" altLang="en-US"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合成模板的一股单链。</a:t>
            </a:r>
            <a:endParaRPr kumimoji="1" lang="en-US" altLang="zh-CN"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p>
            <a:pPr lvl="2" algn="just">
              <a:lnSpc>
                <a:spcPct val="120000"/>
              </a:lnSpc>
              <a:spcBef>
                <a:spcPct val="0"/>
              </a:spcBef>
              <a:buClrTx/>
              <a:buFont typeface="Times New Roman" panose="02020603050405020304" pitchFamily="18" charset="0"/>
              <a:buChar char="⁃"/>
            </a:pPr>
            <a:r>
              <a:rPr kumimoji="1" lang="zh-CN" altLang="en-US" sz="2800"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也称作</a:t>
            </a:r>
            <a:r>
              <a:rPr kumimoji="1" lang="zh-CN" altLang="en-US" sz="2800" dirty="0">
                <a:solidFill>
                  <a:srgbClr val="0000CC"/>
                </a:solidFill>
                <a:latin typeface="Times New Roman" panose="02020603050405020304" pitchFamily="18" charset="0"/>
                <a:ea typeface="黑体" panose="02010609060101010101" pitchFamily="49" charset="-122"/>
                <a:cs typeface="Times New Roman" panose="02020603050405020304" pitchFamily="18" charset="0"/>
              </a:rPr>
              <a:t>反义链</a:t>
            </a:r>
            <a:r>
              <a:rPr kumimoji="1" lang="zh-CN" altLang="en-US" sz="2800"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或</a:t>
            </a:r>
            <a:r>
              <a:rPr kumimoji="1" lang="en-US" altLang="zh-CN" sz="2800" dirty="0">
                <a:solidFill>
                  <a:srgbClr val="0000CC"/>
                </a:solidFill>
                <a:latin typeface="Times New Roman" panose="02020603050405020304" pitchFamily="18" charset="0"/>
                <a:ea typeface="黑体" panose="02010609060101010101" pitchFamily="49" charset="-122"/>
                <a:cs typeface="Times New Roman" panose="02020603050405020304" pitchFamily="18" charset="0"/>
              </a:rPr>
              <a:t>Watson</a:t>
            </a:r>
            <a:r>
              <a:rPr kumimoji="1" lang="zh-CN" altLang="en-US" sz="2800" dirty="0">
                <a:solidFill>
                  <a:srgbClr val="0000CC"/>
                </a:solidFill>
                <a:latin typeface="Times New Roman" panose="02020603050405020304" pitchFamily="18" charset="0"/>
                <a:ea typeface="黑体" panose="02010609060101010101" pitchFamily="49" charset="-122"/>
                <a:cs typeface="Times New Roman" panose="02020603050405020304" pitchFamily="18" charset="0"/>
              </a:rPr>
              <a:t>链</a:t>
            </a:r>
            <a:endParaRPr kumimoji="1" lang="en-US" altLang="zh-CN" sz="2800" dirty="0">
              <a:solidFill>
                <a:srgbClr val="0000CC"/>
              </a:solidFill>
              <a:latin typeface="Times New Roman" panose="02020603050405020304" pitchFamily="18" charset="0"/>
              <a:ea typeface="黑体" panose="02010609060101010101" pitchFamily="49" charset="-122"/>
              <a:cs typeface="Times New Roman" panose="02020603050405020304" pitchFamily="18" charset="0"/>
            </a:endParaRPr>
          </a:p>
          <a:p>
            <a:pPr lvl="1" algn="just">
              <a:lnSpc>
                <a:spcPct val="120000"/>
              </a:lnSpc>
              <a:spcBef>
                <a:spcPct val="0"/>
              </a:spcBef>
              <a:buClrTx/>
              <a:buFont typeface="Wingdings" panose="05000000000000000000" pitchFamily="2" charset="2"/>
              <a:buChar char="Ø"/>
            </a:pPr>
            <a:r>
              <a:rPr kumimoji="1" lang="zh-CN" altLang="en-US" sz="28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编码链</a:t>
            </a:r>
            <a:r>
              <a:rPr kumimoji="1" lang="en-US" altLang="zh-CN" sz="28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(coding strand)</a:t>
            </a:r>
            <a:r>
              <a:rPr kumimoji="1" lang="zh-CN" altLang="en-US" sz="28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a:t>
            </a:r>
            <a:r>
              <a:rPr kumimoji="1" lang="zh-CN" altLang="en-US"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相对的另一股单链。</a:t>
            </a:r>
            <a:endParaRPr kumimoji="1" lang="en-US" altLang="zh-CN"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p>
            <a:pPr lvl="2" algn="just">
              <a:lnSpc>
                <a:spcPct val="120000"/>
              </a:lnSpc>
              <a:spcBef>
                <a:spcPct val="0"/>
              </a:spcBef>
              <a:buClrTx/>
              <a:buFont typeface="Times New Roman" panose="02020603050405020304" pitchFamily="18" charset="0"/>
              <a:buChar char="⁃"/>
            </a:pPr>
            <a:r>
              <a:rPr kumimoji="1" lang="zh-CN" altLang="en-US" sz="2800"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也称为</a:t>
            </a:r>
            <a:r>
              <a:rPr kumimoji="1" lang="zh-CN" altLang="en-US" sz="2800"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有义链</a:t>
            </a:r>
            <a:r>
              <a:rPr kumimoji="1" lang="zh-CN" altLang="en-US" sz="2800"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或</a:t>
            </a:r>
            <a:r>
              <a:rPr kumimoji="1" lang="en-US" altLang="zh-CN" sz="2800"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Crick</a:t>
            </a:r>
            <a:r>
              <a:rPr kumimoji="1" lang="zh-CN" altLang="en-US" sz="2800"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链</a:t>
            </a:r>
            <a:r>
              <a:rPr kumimoji="1" lang="zh-CN" altLang="en-US" sz="2800"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 </a:t>
            </a:r>
          </a:p>
        </p:txBody>
      </p:sp>
      <p:pic>
        <p:nvPicPr>
          <p:cNvPr id="15" name="Picture 3">
            <a:extLst>
              <a:ext uri="{FF2B5EF4-FFF2-40B4-BE49-F238E27FC236}">
                <a16:creationId xmlns:a16="http://schemas.microsoft.com/office/drawing/2014/main" id="{8C3C547B-25D3-4BF0-871E-15747B9893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4366" y="3284984"/>
            <a:ext cx="7815268" cy="3168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文本框 1">
            <a:extLst>
              <a:ext uri="{FF2B5EF4-FFF2-40B4-BE49-F238E27FC236}">
                <a16:creationId xmlns:a16="http://schemas.microsoft.com/office/drawing/2014/main" id="{688F80ED-6634-443E-BA89-1850D9D9B753}"/>
              </a:ext>
            </a:extLst>
          </p:cNvPr>
          <p:cNvSpPr txBox="1"/>
          <p:nvPr/>
        </p:nvSpPr>
        <p:spPr>
          <a:xfrm>
            <a:off x="410235" y="3762289"/>
            <a:ext cx="1008112" cy="369332"/>
          </a:xfrm>
          <a:prstGeom prst="rect">
            <a:avLst/>
          </a:prstGeom>
          <a:noFill/>
        </p:spPr>
        <p:txBody>
          <a:bodyPr wrap="square" rtlCol="0">
            <a:spAutoFit/>
          </a:bodyPr>
          <a:lstStyle/>
          <a:p>
            <a:r>
              <a:rPr lang="zh-CN" altLang="en-US" b="1" dirty="0">
                <a:solidFill>
                  <a:srgbClr val="002060"/>
                </a:solidFill>
                <a:latin typeface="微软雅黑" panose="020B0503020204020204" pitchFamily="34" charset="-122"/>
                <a:ea typeface="微软雅黑" panose="020B0503020204020204" pitchFamily="34" charset="-122"/>
              </a:rPr>
              <a:t>模板链</a:t>
            </a:r>
          </a:p>
        </p:txBody>
      </p:sp>
      <p:sp>
        <p:nvSpPr>
          <p:cNvPr id="17" name="文本框 16">
            <a:extLst>
              <a:ext uri="{FF2B5EF4-FFF2-40B4-BE49-F238E27FC236}">
                <a16:creationId xmlns:a16="http://schemas.microsoft.com/office/drawing/2014/main" id="{84BAA598-0774-4910-9D96-A7D0AC759608}"/>
              </a:ext>
            </a:extLst>
          </p:cNvPr>
          <p:cNvSpPr txBox="1"/>
          <p:nvPr/>
        </p:nvSpPr>
        <p:spPr>
          <a:xfrm>
            <a:off x="426858" y="3244334"/>
            <a:ext cx="1008112" cy="369332"/>
          </a:xfrm>
          <a:prstGeom prst="rect">
            <a:avLst/>
          </a:prstGeom>
          <a:noFill/>
        </p:spPr>
        <p:txBody>
          <a:bodyPr wrap="square" rtlCol="0">
            <a:spAutoFit/>
          </a:bodyPr>
          <a:lstStyle/>
          <a:p>
            <a:r>
              <a:rPr lang="zh-CN" altLang="en-US" b="1" dirty="0">
                <a:solidFill>
                  <a:srgbClr val="C00000"/>
                </a:solidFill>
                <a:latin typeface="微软雅黑" panose="020B0503020204020204" pitchFamily="34" charset="-122"/>
                <a:ea typeface="微软雅黑" panose="020B0503020204020204" pitchFamily="34" charset="-122"/>
              </a:rPr>
              <a:t>编码链</a:t>
            </a:r>
          </a:p>
        </p:txBody>
      </p:sp>
      <p:sp>
        <p:nvSpPr>
          <p:cNvPr id="3" name="矩形 2">
            <a:extLst>
              <a:ext uri="{FF2B5EF4-FFF2-40B4-BE49-F238E27FC236}">
                <a16:creationId xmlns:a16="http://schemas.microsoft.com/office/drawing/2014/main" id="{BBB39E2E-9CB8-43F9-A1F5-DC18D9BE8263}"/>
              </a:ext>
            </a:extLst>
          </p:cNvPr>
          <p:cNvSpPr/>
          <p:nvPr/>
        </p:nvSpPr>
        <p:spPr bwMode="auto">
          <a:xfrm>
            <a:off x="4444026" y="3885111"/>
            <a:ext cx="144016" cy="270573"/>
          </a:xfrm>
          <a:prstGeom prst="rect">
            <a:avLst/>
          </a:prstGeom>
          <a:noFill/>
          <a:ln w="2857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a:ln>
                <a:noFill/>
              </a:ln>
              <a:solidFill>
                <a:schemeClr val="tx2"/>
              </a:solidFill>
              <a:effectLst/>
              <a:latin typeface="Verdana" pitchFamily="34" charset="0"/>
              <a:ea typeface="HY견고딕" pitchFamily="18" charset="-127"/>
            </a:endParaRPr>
          </a:p>
        </p:txBody>
      </p:sp>
      <p:sp>
        <p:nvSpPr>
          <p:cNvPr id="19" name="矩形 18">
            <a:extLst>
              <a:ext uri="{FF2B5EF4-FFF2-40B4-BE49-F238E27FC236}">
                <a16:creationId xmlns:a16="http://schemas.microsoft.com/office/drawing/2014/main" id="{CAC9DD88-09FF-496F-9C63-263D42A72C75}"/>
              </a:ext>
            </a:extLst>
          </p:cNvPr>
          <p:cNvSpPr/>
          <p:nvPr/>
        </p:nvSpPr>
        <p:spPr bwMode="auto">
          <a:xfrm>
            <a:off x="6025414" y="3890011"/>
            <a:ext cx="144016" cy="270573"/>
          </a:xfrm>
          <a:prstGeom prst="rect">
            <a:avLst/>
          </a:prstGeom>
          <a:noFill/>
          <a:ln w="2857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a:ln>
                <a:noFill/>
              </a:ln>
              <a:solidFill>
                <a:schemeClr val="tx2"/>
              </a:solidFill>
              <a:effectLst/>
              <a:latin typeface="Verdana" pitchFamily="34" charset="0"/>
              <a:ea typeface="HY견고딕" pitchFamily="18" charset="-127"/>
            </a:endParaRPr>
          </a:p>
        </p:txBody>
      </p:sp>
      <p:sp>
        <p:nvSpPr>
          <p:cNvPr id="20" name="矩形 19">
            <a:extLst>
              <a:ext uri="{FF2B5EF4-FFF2-40B4-BE49-F238E27FC236}">
                <a16:creationId xmlns:a16="http://schemas.microsoft.com/office/drawing/2014/main" id="{0B917527-3A52-4440-815E-CDA9C68BA6F7}"/>
              </a:ext>
            </a:extLst>
          </p:cNvPr>
          <p:cNvSpPr/>
          <p:nvPr/>
        </p:nvSpPr>
        <p:spPr bwMode="auto">
          <a:xfrm>
            <a:off x="5381311" y="3898847"/>
            <a:ext cx="144016" cy="270573"/>
          </a:xfrm>
          <a:prstGeom prst="rect">
            <a:avLst/>
          </a:prstGeom>
          <a:noFill/>
          <a:ln w="2857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a:ln>
                <a:noFill/>
              </a:ln>
              <a:solidFill>
                <a:schemeClr val="tx2"/>
              </a:solidFill>
              <a:effectLst/>
              <a:latin typeface="Verdana" pitchFamily="34" charset="0"/>
              <a:ea typeface="HY견고딕" pitchFamily="18" charset="-127"/>
            </a:endParaRPr>
          </a:p>
        </p:txBody>
      </p:sp>
      <p:sp>
        <p:nvSpPr>
          <p:cNvPr id="21" name="矩形 20">
            <a:extLst>
              <a:ext uri="{FF2B5EF4-FFF2-40B4-BE49-F238E27FC236}">
                <a16:creationId xmlns:a16="http://schemas.microsoft.com/office/drawing/2014/main" id="{6D66AF9F-582A-4B46-858C-C5E3473FA0B2}"/>
              </a:ext>
            </a:extLst>
          </p:cNvPr>
          <p:cNvSpPr/>
          <p:nvPr/>
        </p:nvSpPr>
        <p:spPr bwMode="auto">
          <a:xfrm>
            <a:off x="6511798" y="3892458"/>
            <a:ext cx="144016" cy="270573"/>
          </a:xfrm>
          <a:prstGeom prst="rect">
            <a:avLst/>
          </a:prstGeom>
          <a:noFill/>
          <a:ln w="2857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a:ln>
                <a:noFill/>
              </a:ln>
              <a:solidFill>
                <a:schemeClr val="tx2"/>
              </a:solidFill>
              <a:effectLst/>
              <a:latin typeface="Verdana" pitchFamily="34" charset="0"/>
              <a:ea typeface="HY견고딕" pitchFamily="18" charset="-127"/>
            </a:endParaRPr>
          </a:p>
        </p:txBody>
      </p:sp>
      <p:sp>
        <p:nvSpPr>
          <p:cNvPr id="22" name="矩形 21">
            <a:extLst>
              <a:ext uri="{FF2B5EF4-FFF2-40B4-BE49-F238E27FC236}">
                <a16:creationId xmlns:a16="http://schemas.microsoft.com/office/drawing/2014/main" id="{485384AC-78C7-484E-9741-2385A293438D}"/>
              </a:ext>
            </a:extLst>
          </p:cNvPr>
          <p:cNvSpPr/>
          <p:nvPr/>
        </p:nvSpPr>
        <p:spPr bwMode="auto">
          <a:xfrm>
            <a:off x="7011885" y="3893629"/>
            <a:ext cx="144016" cy="270573"/>
          </a:xfrm>
          <a:prstGeom prst="rect">
            <a:avLst/>
          </a:prstGeom>
          <a:noFill/>
          <a:ln w="2857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a:ln>
                <a:noFill/>
              </a:ln>
              <a:solidFill>
                <a:schemeClr val="tx2"/>
              </a:solidFill>
              <a:effectLst/>
              <a:latin typeface="Verdana" pitchFamily="34" charset="0"/>
              <a:ea typeface="HY견고딕" pitchFamily="18" charset="-127"/>
            </a:endParaRPr>
          </a:p>
        </p:txBody>
      </p:sp>
      <p:sp>
        <p:nvSpPr>
          <p:cNvPr id="23" name="矩形 22">
            <a:extLst>
              <a:ext uri="{FF2B5EF4-FFF2-40B4-BE49-F238E27FC236}">
                <a16:creationId xmlns:a16="http://schemas.microsoft.com/office/drawing/2014/main" id="{6E19F4F2-091B-4EAB-967A-E1BCDB53FB7A}"/>
              </a:ext>
            </a:extLst>
          </p:cNvPr>
          <p:cNvSpPr/>
          <p:nvPr/>
        </p:nvSpPr>
        <p:spPr bwMode="auto">
          <a:xfrm>
            <a:off x="7254972" y="3892457"/>
            <a:ext cx="144016" cy="270573"/>
          </a:xfrm>
          <a:prstGeom prst="rect">
            <a:avLst/>
          </a:prstGeom>
          <a:noFill/>
          <a:ln w="2857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dirty="0">
              <a:ln>
                <a:noFill/>
              </a:ln>
              <a:solidFill>
                <a:schemeClr val="tx2"/>
              </a:solidFill>
              <a:effectLst/>
              <a:latin typeface="Verdana" pitchFamily="34" charset="0"/>
              <a:ea typeface="HY견고딕" pitchFamily="18" charset="-127"/>
            </a:endParaRPr>
          </a:p>
        </p:txBody>
      </p:sp>
      <p:sp>
        <p:nvSpPr>
          <p:cNvPr id="24" name="矩形 23">
            <a:extLst>
              <a:ext uri="{FF2B5EF4-FFF2-40B4-BE49-F238E27FC236}">
                <a16:creationId xmlns:a16="http://schemas.microsoft.com/office/drawing/2014/main" id="{2EB61E88-4CA2-4C51-A896-C10CA05E4A13}"/>
              </a:ext>
            </a:extLst>
          </p:cNvPr>
          <p:cNvSpPr/>
          <p:nvPr/>
        </p:nvSpPr>
        <p:spPr bwMode="auto">
          <a:xfrm>
            <a:off x="4444026" y="5584822"/>
            <a:ext cx="144016" cy="270573"/>
          </a:xfrm>
          <a:prstGeom prst="rect">
            <a:avLst/>
          </a:prstGeom>
          <a:noFill/>
          <a:ln w="2857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a:ln>
                <a:noFill/>
              </a:ln>
              <a:solidFill>
                <a:schemeClr val="tx2"/>
              </a:solidFill>
              <a:effectLst/>
              <a:latin typeface="Verdana" pitchFamily="34" charset="0"/>
              <a:ea typeface="HY견고딕" pitchFamily="18" charset="-127"/>
            </a:endParaRPr>
          </a:p>
        </p:txBody>
      </p:sp>
      <p:sp>
        <p:nvSpPr>
          <p:cNvPr id="25" name="矩形 24">
            <a:extLst>
              <a:ext uri="{FF2B5EF4-FFF2-40B4-BE49-F238E27FC236}">
                <a16:creationId xmlns:a16="http://schemas.microsoft.com/office/drawing/2014/main" id="{E73DC037-BE14-4DE3-91BF-6C75ED6BC227}"/>
              </a:ext>
            </a:extLst>
          </p:cNvPr>
          <p:cNvSpPr/>
          <p:nvPr/>
        </p:nvSpPr>
        <p:spPr bwMode="auto">
          <a:xfrm>
            <a:off x="6567889" y="5578193"/>
            <a:ext cx="144016" cy="270573"/>
          </a:xfrm>
          <a:prstGeom prst="rect">
            <a:avLst/>
          </a:prstGeom>
          <a:noFill/>
          <a:ln w="2857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a:ln>
                <a:noFill/>
              </a:ln>
              <a:solidFill>
                <a:schemeClr val="tx2"/>
              </a:solidFill>
              <a:effectLst/>
              <a:latin typeface="Verdana" pitchFamily="34" charset="0"/>
              <a:ea typeface="HY견고딕" pitchFamily="18" charset="-127"/>
            </a:endParaRPr>
          </a:p>
        </p:txBody>
      </p:sp>
      <p:sp>
        <p:nvSpPr>
          <p:cNvPr id="26" name="矩形 25">
            <a:extLst>
              <a:ext uri="{FF2B5EF4-FFF2-40B4-BE49-F238E27FC236}">
                <a16:creationId xmlns:a16="http://schemas.microsoft.com/office/drawing/2014/main" id="{29B888CF-7F8B-4120-BDE9-98084CE612D7}"/>
              </a:ext>
            </a:extLst>
          </p:cNvPr>
          <p:cNvSpPr/>
          <p:nvPr/>
        </p:nvSpPr>
        <p:spPr bwMode="auto">
          <a:xfrm>
            <a:off x="5387960" y="5584821"/>
            <a:ext cx="144016" cy="270573"/>
          </a:xfrm>
          <a:prstGeom prst="rect">
            <a:avLst/>
          </a:prstGeom>
          <a:noFill/>
          <a:ln w="2857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a:ln>
                <a:noFill/>
              </a:ln>
              <a:solidFill>
                <a:schemeClr val="tx2"/>
              </a:solidFill>
              <a:effectLst/>
              <a:latin typeface="Verdana" pitchFamily="34" charset="0"/>
              <a:ea typeface="HY견고딕" pitchFamily="18" charset="-127"/>
            </a:endParaRPr>
          </a:p>
        </p:txBody>
      </p:sp>
      <p:sp>
        <p:nvSpPr>
          <p:cNvPr id="27" name="矩形 26">
            <a:extLst>
              <a:ext uri="{FF2B5EF4-FFF2-40B4-BE49-F238E27FC236}">
                <a16:creationId xmlns:a16="http://schemas.microsoft.com/office/drawing/2014/main" id="{65DBFE6C-6D34-4A86-BDA3-2B2E1B52D2A4}"/>
              </a:ext>
            </a:extLst>
          </p:cNvPr>
          <p:cNvSpPr/>
          <p:nvPr/>
        </p:nvSpPr>
        <p:spPr bwMode="auto">
          <a:xfrm>
            <a:off x="7748432" y="3885111"/>
            <a:ext cx="144016" cy="270573"/>
          </a:xfrm>
          <a:prstGeom prst="rect">
            <a:avLst/>
          </a:prstGeom>
          <a:noFill/>
          <a:ln w="2857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dirty="0">
              <a:ln>
                <a:noFill/>
              </a:ln>
              <a:solidFill>
                <a:schemeClr val="tx2"/>
              </a:solidFill>
              <a:effectLst/>
              <a:latin typeface="Verdana" pitchFamily="34" charset="0"/>
              <a:ea typeface="HY견고딕" pitchFamily="18" charset="-127"/>
            </a:endParaRPr>
          </a:p>
        </p:txBody>
      </p:sp>
      <p:sp>
        <p:nvSpPr>
          <p:cNvPr id="28" name="矩形 27">
            <a:extLst>
              <a:ext uri="{FF2B5EF4-FFF2-40B4-BE49-F238E27FC236}">
                <a16:creationId xmlns:a16="http://schemas.microsoft.com/office/drawing/2014/main" id="{E0778C07-AEE9-4552-8EAC-323CD4B1A4A3}"/>
              </a:ext>
            </a:extLst>
          </p:cNvPr>
          <p:cNvSpPr/>
          <p:nvPr/>
        </p:nvSpPr>
        <p:spPr bwMode="auto">
          <a:xfrm>
            <a:off x="7091367" y="5578193"/>
            <a:ext cx="144016" cy="270573"/>
          </a:xfrm>
          <a:prstGeom prst="rect">
            <a:avLst/>
          </a:prstGeom>
          <a:noFill/>
          <a:ln w="2857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a:ln>
                <a:noFill/>
              </a:ln>
              <a:solidFill>
                <a:schemeClr val="tx2"/>
              </a:solidFill>
              <a:effectLst/>
              <a:latin typeface="Verdana" pitchFamily="34" charset="0"/>
              <a:ea typeface="HY견고딕" pitchFamily="18" charset="-127"/>
            </a:endParaRPr>
          </a:p>
        </p:txBody>
      </p:sp>
      <p:sp>
        <p:nvSpPr>
          <p:cNvPr id="29" name="矩形 28">
            <a:extLst>
              <a:ext uri="{FF2B5EF4-FFF2-40B4-BE49-F238E27FC236}">
                <a16:creationId xmlns:a16="http://schemas.microsoft.com/office/drawing/2014/main" id="{FAF5A773-0D4F-47C1-AE90-629A1CE1FE32}"/>
              </a:ext>
            </a:extLst>
          </p:cNvPr>
          <p:cNvSpPr/>
          <p:nvPr/>
        </p:nvSpPr>
        <p:spPr bwMode="auto">
          <a:xfrm>
            <a:off x="6055454" y="5584820"/>
            <a:ext cx="144016" cy="270573"/>
          </a:xfrm>
          <a:prstGeom prst="rect">
            <a:avLst/>
          </a:prstGeom>
          <a:noFill/>
          <a:ln w="2857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dirty="0">
              <a:ln>
                <a:noFill/>
              </a:ln>
              <a:solidFill>
                <a:schemeClr val="tx2"/>
              </a:solidFill>
              <a:effectLst/>
              <a:latin typeface="Verdana" pitchFamily="34" charset="0"/>
              <a:ea typeface="HY견고딕" pitchFamily="18" charset="-127"/>
            </a:endParaRPr>
          </a:p>
        </p:txBody>
      </p:sp>
      <p:sp>
        <p:nvSpPr>
          <p:cNvPr id="30" name="矩形 29">
            <a:extLst>
              <a:ext uri="{FF2B5EF4-FFF2-40B4-BE49-F238E27FC236}">
                <a16:creationId xmlns:a16="http://schemas.microsoft.com/office/drawing/2014/main" id="{F4F114D2-2C74-4CE6-AB41-745898E7FB30}"/>
              </a:ext>
            </a:extLst>
          </p:cNvPr>
          <p:cNvSpPr/>
          <p:nvPr/>
        </p:nvSpPr>
        <p:spPr bwMode="auto">
          <a:xfrm>
            <a:off x="7874517" y="5584820"/>
            <a:ext cx="144016" cy="270573"/>
          </a:xfrm>
          <a:prstGeom prst="rect">
            <a:avLst/>
          </a:prstGeom>
          <a:noFill/>
          <a:ln w="2857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a:ln>
                <a:noFill/>
              </a:ln>
              <a:solidFill>
                <a:schemeClr val="tx2"/>
              </a:solidFill>
              <a:effectLst/>
              <a:latin typeface="Verdana" pitchFamily="34" charset="0"/>
              <a:ea typeface="HY견고딕" pitchFamily="18" charset="-127"/>
            </a:endParaRPr>
          </a:p>
        </p:txBody>
      </p:sp>
      <p:sp>
        <p:nvSpPr>
          <p:cNvPr id="31" name="矩形 30">
            <a:extLst>
              <a:ext uri="{FF2B5EF4-FFF2-40B4-BE49-F238E27FC236}">
                <a16:creationId xmlns:a16="http://schemas.microsoft.com/office/drawing/2014/main" id="{15438E5E-FD43-4BDE-B9AD-8BE6E264D6E5}"/>
              </a:ext>
            </a:extLst>
          </p:cNvPr>
          <p:cNvSpPr/>
          <p:nvPr/>
        </p:nvSpPr>
        <p:spPr bwMode="auto">
          <a:xfrm>
            <a:off x="7360753" y="5578192"/>
            <a:ext cx="144016" cy="270573"/>
          </a:xfrm>
          <a:prstGeom prst="rect">
            <a:avLst/>
          </a:prstGeom>
          <a:noFill/>
          <a:ln w="2857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a:ln>
                <a:noFill/>
              </a:ln>
              <a:solidFill>
                <a:schemeClr val="tx2"/>
              </a:solidFill>
              <a:effectLst/>
              <a:latin typeface="Verdana" pitchFamily="34" charset="0"/>
              <a:ea typeface="HY견고딕" pitchFamily="18" charset="-127"/>
            </a:endParaRPr>
          </a:p>
        </p:txBody>
      </p:sp>
      <p:sp>
        <p:nvSpPr>
          <p:cNvPr id="4" name="灯片编号占位符 3">
            <a:extLst>
              <a:ext uri="{FF2B5EF4-FFF2-40B4-BE49-F238E27FC236}">
                <a16:creationId xmlns:a16="http://schemas.microsoft.com/office/drawing/2014/main" id="{156C9E55-3521-4BAC-8436-433942732CF6}"/>
              </a:ext>
            </a:extLst>
          </p:cNvPr>
          <p:cNvSpPr>
            <a:spLocks noGrp="1"/>
          </p:cNvSpPr>
          <p:nvPr>
            <p:ph type="sldNum" sz="quarter" idx="4"/>
          </p:nvPr>
        </p:nvSpPr>
        <p:spPr/>
        <p:txBody>
          <a:bodyPr/>
          <a:lstStyle/>
          <a:p>
            <a:pPr>
              <a:defRPr/>
            </a:pPr>
            <a:fld id="{47650FDF-55A6-48C1-B389-FC790182308D}" type="slidenum">
              <a:rPr lang="zh-CN" altLang="en-US" smtClean="0"/>
              <a:pPr>
                <a:defRPr/>
              </a:pPr>
              <a:t>7</a:t>
            </a:fld>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a:extLst>
              <a:ext uri="{FF2B5EF4-FFF2-40B4-BE49-F238E27FC236}">
                <a16:creationId xmlns:a16="http://schemas.microsoft.com/office/drawing/2014/main" id="{F6324C99-3FBD-4C81-87E3-81128B328711}"/>
              </a:ext>
            </a:extLst>
          </p:cNvPr>
          <p:cNvSpPr txBox="1">
            <a:spLocks noChangeArrowheads="1"/>
          </p:cNvSpPr>
          <p:nvPr/>
        </p:nvSpPr>
        <p:spPr bwMode="auto">
          <a:xfrm>
            <a:off x="1113071" y="980728"/>
            <a:ext cx="708619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spcBef>
                <a:spcPct val="50000"/>
              </a:spcBef>
              <a:buClrTx/>
              <a:buFontTx/>
              <a:buNone/>
            </a:pPr>
            <a:r>
              <a:rPr kumimoji="1" lang="en-US" altLang="zh-CN" sz="32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Symbol" panose="05050102010706020507" pitchFamily="18" charset="2"/>
              </a:rPr>
              <a:t>5′··· GCAGTACATGTC ···3′</a:t>
            </a:r>
          </a:p>
        </p:txBody>
      </p:sp>
      <p:sp>
        <p:nvSpPr>
          <p:cNvPr id="3" name="Text Box 3">
            <a:extLst>
              <a:ext uri="{FF2B5EF4-FFF2-40B4-BE49-F238E27FC236}">
                <a16:creationId xmlns:a16="http://schemas.microsoft.com/office/drawing/2014/main" id="{9DFAFD05-D308-47C8-84E8-91C9F7B9DC83}"/>
              </a:ext>
            </a:extLst>
          </p:cNvPr>
          <p:cNvSpPr txBox="1">
            <a:spLocks noChangeArrowheads="1"/>
          </p:cNvSpPr>
          <p:nvPr/>
        </p:nvSpPr>
        <p:spPr bwMode="auto">
          <a:xfrm>
            <a:off x="1113071" y="1555973"/>
            <a:ext cx="718247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spcBef>
                <a:spcPct val="50000"/>
              </a:spcBef>
              <a:buClrTx/>
              <a:buFontTx/>
              <a:buNone/>
            </a:pPr>
            <a:r>
              <a:rPr kumimoji="1" lang="en-US" altLang="zh-CN" sz="3200" dirty="0">
                <a:solidFill>
                  <a:srgbClr val="0000CC"/>
                </a:solidFill>
                <a:latin typeface="Times New Roman" panose="02020603050405020304" pitchFamily="18" charset="0"/>
                <a:ea typeface="微软雅黑" panose="020B0503020204020204" pitchFamily="34" charset="-122"/>
                <a:cs typeface="Times New Roman" panose="02020603050405020304" pitchFamily="18" charset="0"/>
                <a:sym typeface="Symbol" panose="05050102010706020507" pitchFamily="18" charset="2"/>
              </a:rPr>
              <a:t>3′··· CGTGATGTACAG ···5′</a:t>
            </a:r>
          </a:p>
        </p:txBody>
      </p:sp>
      <p:sp>
        <p:nvSpPr>
          <p:cNvPr id="4" name="Line 4">
            <a:extLst>
              <a:ext uri="{FF2B5EF4-FFF2-40B4-BE49-F238E27FC236}">
                <a16:creationId xmlns:a16="http://schemas.microsoft.com/office/drawing/2014/main" id="{257575A1-E0FF-4BA9-8089-709CAF63BBC7}"/>
              </a:ext>
            </a:extLst>
          </p:cNvPr>
          <p:cNvSpPr>
            <a:spLocks noChangeShapeType="1"/>
          </p:cNvSpPr>
          <p:nvPr/>
        </p:nvSpPr>
        <p:spPr bwMode="auto">
          <a:xfrm>
            <a:off x="3857626" y="2188775"/>
            <a:ext cx="0" cy="6840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sz="32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5" name="Text Box 5">
            <a:extLst>
              <a:ext uri="{FF2B5EF4-FFF2-40B4-BE49-F238E27FC236}">
                <a16:creationId xmlns:a16="http://schemas.microsoft.com/office/drawing/2014/main" id="{BA33B6CA-6B5A-4ECE-86EA-A4E3CA906AC3}"/>
              </a:ext>
            </a:extLst>
          </p:cNvPr>
          <p:cNvSpPr txBox="1">
            <a:spLocks noChangeArrowheads="1"/>
          </p:cNvSpPr>
          <p:nvPr/>
        </p:nvSpPr>
        <p:spPr bwMode="auto">
          <a:xfrm>
            <a:off x="1113071" y="2987844"/>
            <a:ext cx="708619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spcBef>
                <a:spcPct val="50000"/>
              </a:spcBef>
              <a:buClrTx/>
              <a:buFontTx/>
              <a:buNone/>
            </a:pPr>
            <a:r>
              <a:rPr kumimoji="1" lang="en-US" altLang="zh-CN" sz="3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sym typeface="Symbol" panose="05050102010706020507" pitchFamily="18" charset="2"/>
              </a:rPr>
              <a:t>5′··· GCACUACAUGUC ···3′</a:t>
            </a:r>
          </a:p>
        </p:txBody>
      </p:sp>
      <p:sp>
        <p:nvSpPr>
          <p:cNvPr id="6" name="Line 6">
            <a:extLst>
              <a:ext uri="{FF2B5EF4-FFF2-40B4-BE49-F238E27FC236}">
                <a16:creationId xmlns:a16="http://schemas.microsoft.com/office/drawing/2014/main" id="{76B51FDA-D089-4984-A2B3-10CFBD1016F5}"/>
              </a:ext>
            </a:extLst>
          </p:cNvPr>
          <p:cNvSpPr>
            <a:spLocks noChangeShapeType="1"/>
          </p:cNvSpPr>
          <p:nvPr/>
        </p:nvSpPr>
        <p:spPr bwMode="auto">
          <a:xfrm>
            <a:off x="3857626" y="3661143"/>
            <a:ext cx="0" cy="7200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sz="32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7" name="Text Box 7">
            <a:extLst>
              <a:ext uri="{FF2B5EF4-FFF2-40B4-BE49-F238E27FC236}">
                <a16:creationId xmlns:a16="http://schemas.microsoft.com/office/drawing/2014/main" id="{09928480-807F-47F2-9B37-E64D7557E05B}"/>
              </a:ext>
            </a:extLst>
          </p:cNvPr>
          <p:cNvSpPr txBox="1">
            <a:spLocks noChangeArrowheads="1"/>
          </p:cNvSpPr>
          <p:nvPr/>
        </p:nvSpPr>
        <p:spPr bwMode="auto">
          <a:xfrm>
            <a:off x="1113071" y="4469667"/>
            <a:ext cx="718247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spcBef>
                <a:spcPct val="50000"/>
              </a:spcBef>
              <a:buClrTx/>
              <a:buFontTx/>
              <a:buNone/>
            </a:pPr>
            <a:r>
              <a:rPr kumimoji="1" lang="en-US" altLang="zh-CN"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sym typeface="Symbol" panose="05050102010706020507" pitchFamily="18" charset="2"/>
              </a:rPr>
              <a:t>N······Ala · Val · His · Val ······C</a:t>
            </a:r>
          </a:p>
        </p:txBody>
      </p:sp>
      <p:sp>
        <p:nvSpPr>
          <p:cNvPr id="8" name="Rectangle 8">
            <a:extLst>
              <a:ext uri="{FF2B5EF4-FFF2-40B4-BE49-F238E27FC236}">
                <a16:creationId xmlns:a16="http://schemas.microsoft.com/office/drawing/2014/main" id="{D186EA0A-5572-4526-948D-3F90BEF8B1BF}"/>
              </a:ext>
            </a:extLst>
          </p:cNvPr>
          <p:cNvSpPr>
            <a:spLocks noChangeArrowheads="1"/>
          </p:cNvSpPr>
          <p:nvPr/>
        </p:nvSpPr>
        <p:spPr bwMode="auto">
          <a:xfrm>
            <a:off x="6693878" y="1019660"/>
            <a:ext cx="223155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spcBef>
                <a:spcPct val="50000"/>
              </a:spcBef>
              <a:buClrTx/>
              <a:buFontTx/>
              <a:buNone/>
            </a:pPr>
            <a:r>
              <a:rPr kumimoji="1" lang="zh-CN" altLang="en-US" sz="32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编码链</a:t>
            </a:r>
          </a:p>
        </p:txBody>
      </p:sp>
      <p:sp>
        <p:nvSpPr>
          <p:cNvPr id="9" name="Rectangle 9">
            <a:extLst>
              <a:ext uri="{FF2B5EF4-FFF2-40B4-BE49-F238E27FC236}">
                <a16:creationId xmlns:a16="http://schemas.microsoft.com/office/drawing/2014/main" id="{E2DC1E08-BDB0-477F-BE7F-E82F5B276070}"/>
              </a:ext>
            </a:extLst>
          </p:cNvPr>
          <p:cNvSpPr>
            <a:spLocks noChangeArrowheads="1"/>
          </p:cNvSpPr>
          <p:nvPr/>
        </p:nvSpPr>
        <p:spPr bwMode="auto">
          <a:xfrm>
            <a:off x="6693878" y="1543497"/>
            <a:ext cx="223155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spcBef>
                <a:spcPct val="50000"/>
              </a:spcBef>
              <a:buClrTx/>
              <a:buFontTx/>
              <a:buNone/>
            </a:pPr>
            <a:r>
              <a:rPr kumimoji="1" lang="zh-CN" altLang="en-US" sz="3200" dirty="0">
                <a:solidFill>
                  <a:srgbClr val="0000CC"/>
                </a:solidFill>
                <a:latin typeface="Times New Roman" panose="02020603050405020304" pitchFamily="18" charset="0"/>
                <a:ea typeface="微软雅黑" panose="020B0503020204020204" pitchFamily="34" charset="-122"/>
                <a:cs typeface="Times New Roman" panose="02020603050405020304" pitchFamily="18" charset="0"/>
              </a:rPr>
              <a:t>模板链</a:t>
            </a:r>
          </a:p>
        </p:txBody>
      </p:sp>
      <p:sp>
        <p:nvSpPr>
          <p:cNvPr id="10" name="Rectangle 10">
            <a:extLst>
              <a:ext uri="{FF2B5EF4-FFF2-40B4-BE49-F238E27FC236}">
                <a16:creationId xmlns:a16="http://schemas.microsoft.com/office/drawing/2014/main" id="{1450BA58-5914-4A89-8831-EA74A6B0E49B}"/>
              </a:ext>
            </a:extLst>
          </p:cNvPr>
          <p:cNvSpPr>
            <a:spLocks noChangeArrowheads="1"/>
          </p:cNvSpPr>
          <p:nvPr/>
        </p:nvSpPr>
        <p:spPr bwMode="auto">
          <a:xfrm>
            <a:off x="6742017" y="2938286"/>
            <a:ext cx="213527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spcBef>
                <a:spcPct val="50000"/>
              </a:spcBef>
              <a:buClrTx/>
              <a:buFontTx/>
              <a:buNone/>
            </a:pPr>
            <a:r>
              <a:rPr kumimoji="1" lang="en-US" altLang="zh-CN"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mRNA</a:t>
            </a:r>
          </a:p>
        </p:txBody>
      </p:sp>
      <p:sp>
        <p:nvSpPr>
          <p:cNvPr id="11" name="Rectangle 11">
            <a:extLst>
              <a:ext uri="{FF2B5EF4-FFF2-40B4-BE49-F238E27FC236}">
                <a16:creationId xmlns:a16="http://schemas.microsoft.com/office/drawing/2014/main" id="{BB9782FA-3B83-4AFA-B25F-A36AD568FE0E}"/>
              </a:ext>
            </a:extLst>
          </p:cNvPr>
          <p:cNvSpPr>
            <a:spLocks noChangeArrowheads="1"/>
          </p:cNvSpPr>
          <p:nvPr/>
        </p:nvSpPr>
        <p:spPr bwMode="auto">
          <a:xfrm>
            <a:off x="7108782" y="4437341"/>
            <a:ext cx="184429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spcBef>
                <a:spcPct val="50000"/>
              </a:spcBef>
              <a:buClrTx/>
              <a:buFontTx/>
              <a:buNone/>
            </a:pPr>
            <a:r>
              <a:rPr kumimoji="1" lang="zh-CN" altLang="en-US"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蛋白质</a:t>
            </a:r>
          </a:p>
        </p:txBody>
      </p:sp>
      <p:sp>
        <p:nvSpPr>
          <p:cNvPr id="12" name="Rectangle 12">
            <a:extLst>
              <a:ext uri="{FF2B5EF4-FFF2-40B4-BE49-F238E27FC236}">
                <a16:creationId xmlns:a16="http://schemas.microsoft.com/office/drawing/2014/main" id="{860BFCC6-E65C-44E5-8E64-A8C1B199C3BD}"/>
              </a:ext>
            </a:extLst>
          </p:cNvPr>
          <p:cNvSpPr>
            <a:spLocks noChangeArrowheads="1"/>
          </p:cNvSpPr>
          <p:nvPr/>
        </p:nvSpPr>
        <p:spPr bwMode="auto">
          <a:xfrm>
            <a:off x="3879511" y="2188775"/>
            <a:ext cx="155331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spcBef>
                <a:spcPct val="50000"/>
              </a:spcBef>
              <a:buClrTx/>
              <a:buFontTx/>
              <a:buNone/>
            </a:pPr>
            <a:r>
              <a:rPr kumimoji="1" lang="zh-CN" altLang="en-US"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转录</a:t>
            </a:r>
          </a:p>
        </p:txBody>
      </p:sp>
      <p:sp>
        <p:nvSpPr>
          <p:cNvPr id="13" name="Rectangle 13">
            <a:extLst>
              <a:ext uri="{FF2B5EF4-FFF2-40B4-BE49-F238E27FC236}">
                <a16:creationId xmlns:a16="http://schemas.microsoft.com/office/drawing/2014/main" id="{BB00E44C-F049-4EFB-BFCD-FB36B12F797A}"/>
              </a:ext>
            </a:extLst>
          </p:cNvPr>
          <p:cNvSpPr>
            <a:spLocks noChangeArrowheads="1"/>
          </p:cNvSpPr>
          <p:nvPr/>
        </p:nvSpPr>
        <p:spPr bwMode="auto">
          <a:xfrm>
            <a:off x="3928720" y="3586858"/>
            <a:ext cx="145489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Font typeface="Wingdings" panose="05000000000000000000" pitchFamily="2" charset="2"/>
              <a:buChar char="v"/>
              <a:defRPr sz="2400" b="1">
                <a:solidFill>
                  <a:srgbClr val="852F74"/>
                </a:solidFill>
                <a:latin typeface="Constantia" panose="02030602050306030303" pitchFamily="18" charset="0"/>
              </a:defRPr>
            </a:lvl1pPr>
            <a:lvl2pPr marL="742950" indent="-28575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2pPr>
            <a:lvl3pPr marL="11430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3pPr>
            <a:lvl4pPr marL="16002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defRPr>
            </a:lvl4pPr>
            <a:lvl5pPr marL="2057400" indent="-228600">
              <a:spcBef>
                <a:spcPct val="20000"/>
              </a:spcBef>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5pPr>
            <a:lvl6pPr marL="25146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6pPr>
            <a:lvl7pPr marL="29718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7pPr>
            <a:lvl8pPr marL="34290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8pPr>
            <a:lvl9pPr marL="3886200" indent="-228600" eaLnBrk="0" fontAlgn="base" hangingPunct="0">
              <a:spcBef>
                <a:spcPct val="20000"/>
              </a:spcBef>
              <a:spcAft>
                <a:spcPct val="0"/>
              </a:spcAft>
              <a:buClr>
                <a:schemeClr val="accent1"/>
              </a:buClr>
              <a:buFont typeface="Wingdings" panose="05000000000000000000" pitchFamily="2" charset="2"/>
              <a:buChar char="n"/>
              <a:defRPr sz="2400" b="1">
                <a:solidFill>
                  <a:srgbClr val="852F74"/>
                </a:solidFill>
                <a:latin typeface="Constantia" panose="02030602050306030303" pitchFamily="18" charset="0"/>
                <a:ea typeface="Gungsuh" panose="02030600000101010101" pitchFamily="18" charset="-127"/>
              </a:defRPr>
            </a:lvl9pPr>
          </a:lstStyle>
          <a:p>
            <a:pPr>
              <a:spcBef>
                <a:spcPct val="50000"/>
              </a:spcBef>
              <a:buClrTx/>
              <a:buFontTx/>
              <a:buNone/>
            </a:pPr>
            <a:r>
              <a:rPr kumimoji="1" lang="zh-CN" altLang="en-US" sz="2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翻译</a:t>
            </a:r>
          </a:p>
        </p:txBody>
      </p:sp>
      <p:sp>
        <p:nvSpPr>
          <p:cNvPr id="14" name="灯片编号占位符 13">
            <a:extLst>
              <a:ext uri="{FF2B5EF4-FFF2-40B4-BE49-F238E27FC236}">
                <a16:creationId xmlns:a16="http://schemas.microsoft.com/office/drawing/2014/main" id="{0FBEDE35-E140-4246-9802-6B5AEB01AA9B}"/>
              </a:ext>
            </a:extLst>
          </p:cNvPr>
          <p:cNvSpPr>
            <a:spLocks noGrp="1"/>
          </p:cNvSpPr>
          <p:nvPr>
            <p:ph type="sldNum" sz="quarter" idx="4"/>
          </p:nvPr>
        </p:nvSpPr>
        <p:spPr/>
        <p:txBody>
          <a:bodyPr/>
          <a:lstStyle/>
          <a:p>
            <a:pPr>
              <a:defRPr/>
            </a:pPr>
            <a:fld id="{47650FDF-55A6-48C1-B389-FC790182308D}" type="slidenum">
              <a:rPr lang="zh-CN" altLang="en-US" smtClean="0"/>
              <a:pPr>
                <a:defRPr/>
              </a:pPr>
              <a:t>8</a:t>
            </a:fld>
            <a:endParaRPr lang="zh-CN" altLang="en-US"/>
          </a:p>
        </p:txBody>
      </p:sp>
    </p:spTree>
    <p:extLst>
      <p:ext uri="{BB962C8B-B14F-4D97-AF65-F5344CB8AC3E}">
        <p14:creationId xmlns:p14="http://schemas.microsoft.com/office/powerpoint/2010/main" val="3330420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840C564F-FBD7-4D91-988B-FC278D22C5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68" y="1553963"/>
            <a:ext cx="9144000" cy="2769053"/>
          </a:xfrm>
          <a:prstGeom prst="rect">
            <a:avLst/>
          </a:prstGeom>
        </p:spPr>
      </p:pic>
      <p:sp>
        <p:nvSpPr>
          <p:cNvPr id="4" name="Rectangle 1024">
            <a:extLst>
              <a:ext uri="{FF2B5EF4-FFF2-40B4-BE49-F238E27FC236}">
                <a16:creationId xmlns:a16="http://schemas.microsoft.com/office/drawing/2014/main" id="{785AEED8-D156-4848-9E9C-37F31F2C93B5}"/>
              </a:ext>
            </a:extLst>
          </p:cNvPr>
          <p:cNvSpPr>
            <a:spLocks noChangeArrowheads="1"/>
          </p:cNvSpPr>
          <p:nvPr/>
        </p:nvSpPr>
        <p:spPr bwMode="auto">
          <a:xfrm>
            <a:off x="539552" y="396621"/>
            <a:ext cx="4392613" cy="646331"/>
          </a:xfrm>
          <a:prstGeom prst="rect">
            <a:avLst/>
          </a:prstGeom>
          <a:noFill/>
          <a:ln w="9525" algn="ctr">
            <a:noFill/>
            <a:miter lim="800000"/>
            <a:headEnd/>
            <a:tailEnd/>
          </a:ln>
          <a:effectLst/>
        </p:spPr>
        <p:txBody>
          <a:bodyPr>
            <a:spAutoFit/>
          </a:bodyPr>
          <a:lstStyle/>
          <a:p>
            <a:pPr marL="571500" indent="-571500">
              <a:spcBef>
                <a:spcPct val="50000"/>
              </a:spcBef>
              <a:buSzPct val="80000"/>
              <a:buFont typeface="Wingdings" panose="05000000000000000000" pitchFamily="2" charset="2"/>
              <a:buChar char="Ø"/>
              <a:defRPr/>
            </a:pPr>
            <a:r>
              <a:rPr kumimoji="1" lang="zh-CN" altLang="en-US" sz="3600" b="1" dirty="0">
                <a:ln w="10541" cmpd="sng">
                  <a:solidFill>
                    <a:schemeClr val="accent1">
                      <a:shade val="88000"/>
                      <a:satMod val="110000"/>
                    </a:schemeClr>
                  </a:solidFill>
                  <a:prstDash val="solid"/>
                </a:ln>
                <a:solidFill>
                  <a:schemeClr val="accent1"/>
                </a:solidFill>
                <a:latin typeface="微软雅黑" panose="020B0503020204020204" pitchFamily="34" charset="-122"/>
                <a:ea typeface="微软雅黑" panose="020B0503020204020204" pitchFamily="34" charset="-122"/>
              </a:rPr>
              <a:t>转录单元</a:t>
            </a:r>
          </a:p>
        </p:txBody>
      </p:sp>
      <p:sp>
        <p:nvSpPr>
          <p:cNvPr id="5" name="矩形 4">
            <a:extLst>
              <a:ext uri="{FF2B5EF4-FFF2-40B4-BE49-F238E27FC236}">
                <a16:creationId xmlns:a16="http://schemas.microsoft.com/office/drawing/2014/main" id="{C957A5AD-6476-4923-94B6-F1AD25A981AE}"/>
              </a:ext>
            </a:extLst>
          </p:cNvPr>
          <p:cNvSpPr/>
          <p:nvPr/>
        </p:nvSpPr>
        <p:spPr>
          <a:xfrm>
            <a:off x="3708104" y="1412776"/>
            <a:ext cx="1627369" cy="523220"/>
          </a:xfrm>
          <a:prstGeom prst="rect">
            <a:avLst/>
          </a:prstGeom>
        </p:spPr>
        <p:txBody>
          <a:bodyPr wrap="none">
            <a:spAutoFit/>
          </a:bodyPr>
          <a:lstStyle/>
          <a:p>
            <a:pPr>
              <a:spcBef>
                <a:spcPct val="50000"/>
              </a:spcBef>
              <a:buSzPct val="80000"/>
              <a:defRPr/>
            </a:pPr>
            <a:r>
              <a:rPr kumimoji="1" lang="zh-CN" altLang="en-US" sz="2800" b="1" dirty="0">
                <a:ln w="10541" cmpd="sng">
                  <a:solidFill>
                    <a:srgbClr val="002060"/>
                  </a:solidFill>
                  <a:prstDash val="solid"/>
                </a:ln>
                <a:solidFill>
                  <a:srgbClr val="002060"/>
                </a:solidFill>
                <a:latin typeface="黑体" panose="02010609060101010101" pitchFamily="49" charset="-122"/>
                <a:ea typeface="黑体" panose="02010609060101010101" pitchFamily="49" charset="-122"/>
              </a:rPr>
              <a:t>转录单元</a:t>
            </a:r>
          </a:p>
        </p:txBody>
      </p:sp>
      <p:sp>
        <p:nvSpPr>
          <p:cNvPr id="6" name="文本框 5">
            <a:extLst>
              <a:ext uri="{FF2B5EF4-FFF2-40B4-BE49-F238E27FC236}">
                <a16:creationId xmlns:a16="http://schemas.microsoft.com/office/drawing/2014/main" id="{5FECAC89-87AB-4637-B2DF-542CD7A908C3}"/>
              </a:ext>
            </a:extLst>
          </p:cNvPr>
          <p:cNvSpPr txBox="1"/>
          <p:nvPr/>
        </p:nvSpPr>
        <p:spPr>
          <a:xfrm>
            <a:off x="1331840" y="2130027"/>
            <a:ext cx="864096" cy="400110"/>
          </a:xfrm>
          <a:prstGeom prst="rect">
            <a:avLst/>
          </a:prstGeom>
          <a:noFill/>
        </p:spPr>
        <p:txBody>
          <a:bodyPr wrap="square" rtlCol="0">
            <a:spAutoFit/>
          </a:bodyPr>
          <a:lstStyle/>
          <a:p>
            <a:r>
              <a:rPr lang="zh-CN" altLang="en-US" sz="2000" b="1" dirty="0">
                <a:solidFill>
                  <a:schemeClr val="accent1"/>
                </a:solidFill>
                <a:latin typeface="黑体" panose="02010609060101010101" pitchFamily="49" charset="-122"/>
                <a:ea typeface="黑体" panose="02010609060101010101" pitchFamily="49" charset="-122"/>
              </a:rPr>
              <a:t>上游</a:t>
            </a:r>
          </a:p>
        </p:txBody>
      </p:sp>
      <p:sp>
        <p:nvSpPr>
          <p:cNvPr id="7" name="文本框 6">
            <a:extLst>
              <a:ext uri="{FF2B5EF4-FFF2-40B4-BE49-F238E27FC236}">
                <a16:creationId xmlns:a16="http://schemas.microsoft.com/office/drawing/2014/main" id="{86905114-B170-468C-9AE5-8B69AAB18D0D}"/>
              </a:ext>
            </a:extLst>
          </p:cNvPr>
          <p:cNvSpPr txBox="1"/>
          <p:nvPr/>
        </p:nvSpPr>
        <p:spPr>
          <a:xfrm>
            <a:off x="3513128" y="2130027"/>
            <a:ext cx="864096" cy="400110"/>
          </a:xfrm>
          <a:prstGeom prst="rect">
            <a:avLst/>
          </a:prstGeom>
          <a:noFill/>
        </p:spPr>
        <p:txBody>
          <a:bodyPr wrap="square" rtlCol="0">
            <a:spAutoFit/>
          </a:bodyPr>
          <a:lstStyle/>
          <a:p>
            <a:r>
              <a:rPr lang="zh-CN" altLang="en-US" sz="2000" b="1" dirty="0">
                <a:solidFill>
                  <a:schemeClr val="accent1"/>
                </a:solidFill>
                <a:latin typeface="黑体" panose="02010609060101010101" pitchFamily="49" charset="-122"/>
                <a:ea typeface="黑体" panose="02010609060101010101" pitchFamily="49" charset="-122"/>
              </a:rPr>
              <a:t>下游</a:t>
            </a:r>
          </a:p>
        </p:txBody>
      </p:sp>
      <p:sp>
        <p:nvSpPr>
          <p:cNvPr id="8" name="文本框 7">
            <a:extLst>
              <a:ext uri="{FF2B5EF4-FFF2-40B4-BE49-F238E27FC236}">
                <a16:creationId xmlns:a16="http://schemas.microsoft.com/office/drawing/2014/main" id="{37ED18EC-508C-4E7F-A01A-AD1A134B02E4}"/>
              </a:ext>
            </a:extLst>
          </p:cNvPr>
          <p:cNvSpPr txBox="1"/>
          <p:nvPr/>
        </p:nvSpPr>
        <p:spPr>
          <a:xfrm>
            <a:off x="1619872" y="2618719"/>
            <a:ext cx="1029440" cy="400110"/>
          </a:xfrm>
          <a:prstGeom prst="rect">
            <a:avLst/>
          </a:prstGeom>
          <a:noFill/>
        </p:spPr>
        <p:txBody>
          <a:bodyPr wrap="square" rtlCol="0">
            <a:spAutoFit/>
          </a:bodyPr>
          <a:lstStyle/>
          <a:p>
            <a:pPr algn="ctr"/>
            <a:r>
              <a:rPr lang="zh-CN" altLang="en-US" sz="2000" b="1" dirty="0">
                <a:solidFill>
                  <a:schemeClr val="tx1"/>
                </a:solidFill>
                <a:latin typeface="黑体" panose="02010609060101010101" pitchFamily="49" charset="-122"/>
                <a:ea typeface="黑体" panose="02010609060101010101" pitchFamily="49" charset="-122"/>
              </a:rPr>
              <a:t>启动子</a:t>
            </a:r>
          </a:p>
        </p:txBody>
      </p:sp>
      <p:sp>
        <p:nvSpPr>
          <p:cNvPr id="9" name="文本框 8">
            <a:extLst>
              <a:ext uri="{FF2B5EF4-FFF2-40B4-BE49-F238E27FC236}">
                <a16:creationId xmlns:a16="http://schemas.microsoft.com/office/drawing/2014/main" id="{E37217A8-1AB3-4A31-9EA8-564CFAD79BAA}"/>
              </a:ext>
            </a:extLst>
          </p:cNvPr>
          <p:cNvSpPr txBox="1"/>
          <p:nvPr/>
        </p:nvSpPr>
        <p:spPr>
          <a:xfrm>
            <a:off x="4262016" y="2602688"/>
            <a:ext cx="1606328" cy="400110"/>
          </a:xfrm>
          <a:prstGeom prst="rect">
            <a:avLst/>
          </a:prstGeom>
          <a:noFill/>
        </p:spPr>
        <p:txBody>
          <a:bodyPr wrap="square" rtlCol="0">
            <a:spAutoFit/>
          </a:bodyPr>
          <a:lstStyle/>
          <a:p>
            <a:pPr algn="ctr"/>
            <a:r>
              <a:rPr lang="zh-CN" altLang="en-US" sz="2000" b="1" dirty="0">
                <a:solidFill>
                  <a:schemeClr val="tx1"/>
                </a:solidFill>
                <a:latin typeface="黑体" panose="02010609060101010101" pitchFamily="49" charset="-122"/>
                <a:ea typeface="黑体" panose="02010609060101010101" pitchFamily="49" charset="-122"/>
              </a:rPr>
              <a:t>基因编码区</a:t>
            </a:r>
          </a:p>
        </p:txBody>
      </p:sp>
      <p:sp>
        <p:nvSpPr>
          <p:cNvPr id="10" name="文本框 9">
            <a:extLst>
              <a:ext uri="{FF2B5EF4-FFF2-40B4-BE49-F238E27FC236}">
                <a16:creationId xmlns:a16="http://schemas.microsoft.com/office/drawing/2014/main" id="{1E8BA5B2-ED1A-4FB5-90E4-A807B404B9CF}"/>
              </a:ext>
            </a:extLst>
          </p:cNvPr>
          <p:cNvSpPr txBox="1"/>
          <p:nvPr/>
        </p:nvSpPr>
        <p:spPr>
          <a:xfrm>
            <a:off x="2432868" y="4332381"/>
            <a:ext cx="2160520" cy="369332"/>
          </a:xfrm>
          <a:prstGeom prst="rect">
            <a:avLst/>
          </a:prstGeom>
          <a:noFill/>
        </p:spPr>
        <p:txBody>
          <a:bodyPr wrap="square" rtlCol="0">
            <a:spAutoFit/>
          </a:bodyPr>
          <a:lstStyle/>
          <a:p>
            <a:pPr algn="ctr"/>
            <a:r>
              <a:rPr lang="zh-CN" altLang="en-US" b="1" dirty="0">
                <a:solidFill>
                  <a:srgbClr val="00823B"/>
                </a:solidFill>
                <a:latin typeface="黑体" panose="02010609060101010101" pitchFamily="49" charset="-122"/>
                <a:ea typeface="黑体" panose="02010609060101010101" pitchFamily="49" charset="-122"/>
              </a:rPr>
              <a:t>转录起始位点</a:t>
            </a:r>
          </a:p>
        </p:txBody>
      </p:sp>
      <p:sp>
        <p:nvSpPr>
          <p:cNvPr id="11" name="文本框 10">
            <a:extLst>
              <a:ext uri="{FF2B5EF4-FFF2-40B4-BE49-F238E27FC236}">
                <a16:creationId xmlns:a16="http://schemas.microsoft.com/office/drawing/2014/main" id="{5A09900D-166D-45C9-A1E1-E7F36A88C9BB}"/>
              </a:ext>
            </a:extLst>
          </p:cNvPr>
          <p:cNvSpPr txBox="1"/>
          <p:nvPr/>
        </p:nvSpPr>
        <p:spPr>
          <a:xfrm>
            <a:off x="6804448" y="3714203"/>
            <a:ext cx="1029440" cy="369332"/>
          </a:xfrm>
          <a:prstGeom prst="rect">
            <a:avLst/>
          </a:prstGeom>
          <a:noFill/>
        </p:spPr>
        <p:txBody>
          <a:bodyPr wrap="square" rtlCol="0">
            <a:spAutoFit/>
          </a:bodyPr>
          <a:lstStyle/>
          <a:p>
            <a:pPr algn="ctr"/>
            <a:r>
              <a:rPr lang="zh-CN" altLang="en-US" b="1" dirty="0">
                <a:solidFill>
                  <a:schemeClr val="accent6">
                    <a:lumMod val="50000"/>
                  </a:schemeClr>
                </a:solidFill>
                <a:latin typeface="黑体" panose="02010609060101010101" pitchFamily="49" charset="-122"/>
                <a:ea typeface="黑体" panose="02010609060101010101" pitchFamily="49" charset="-122"/>
              </a:rPr>
              <a:t>终止子</a:t>
            </a:r>
          </a:p>
        </p:txBody>
      </p:sp>
      <p:sp>
        <p:nvSpPr>
          <p:cNvPr id="13" name="灯片编号占位符 12">
            <a:extLst>
              <a:ext uri="{FF2B5EF4-FFF2-40B4-BE49-F238E27FC236}">
                <a16:creationId xmlns:a16="http://schemas.microsoft.com/office/drawing/2014/main" id="{37FBBE5E-4F22-4A9B-BF4B-9AA8853AABE8}"/>
              </a:ext>
            </a:extLst>
          </p:cNvPr>
          <p:cNvSpPr>
            <a:spLocks noGrp="1"/>
          </p:cNvSpPr>
          <p:nvPr>
            <p:ph type="sldNum" sz="quarter" idx="4"/>
          </p:nvPr>
        </p:nvSpPr>
        <p:spPr/>
        <p:txBody>
          <a:bodyPr/>
          <a:lstStyle/>
          <a:p>
            <a:pPr>
              <a:defRPr/>
            </a:pPr>
            <a:fld id="{47650FDF-55A6-48C1-B389-FC790182308D}" type="slidenum">
              <a:rPr lang="zh-CN" altLang="en-US" smtClean="0"/>
              <a:pPr>
                <a:defRPr/>
              </a:pPr>
              <a:t>9</a:t>
            </a:fld>
            <a:endParaRPr lang="zh-CN" altLang="en-US"/>
          </a:p>
        </p:txBody>
      </p:sp>
      <p:sp>
        <p:nvSpPr>
          <p:cNvPr id="14" name="TextBox 13">
            <a:extLst>
              <a:ext uri="{FF2B5EF4-FFF2-40B4-BE49-F238E27FC236}">
                <a16:creationId xmlns:a16="http://schemas.microsoft.com/office/drawing/2014/main" id="{C825DF2F-BD2D-4009-A2E6-1B910E0DD1B2}"/>
              </a:ext>
            </a:extLst>
          </p:cNvPr>
          <p:cNvSpPr txBox="1"/>
          <p:nvPr/>
        </p:nvSpPr>
        <p:spPr>
          <a:xfrm>
            <a:off x="508720" y="5126162"/>
            <a:ext cx="8280920" cy="523220"/>
          </a:xfrm>
          <a:prstGeom prst="rect">
            <a:avLst/>
          </a:prstGeom>
          <a:noFill/>
        </p:spPr>
        <p:txBody>
          <a:bodyPr wrap="square">
            <a:spAutoFit/>
          </a:bodyPr>
          <a:lstStyle/>
          <a:p>
            <a:r>
              <a:rPr kumimoji="1" lang="zh-CN" altLang="en-US" sz="28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转录单元：</a:t>
            </a:r>
            <a:r>
              <a:rPr kumimoji="1" lang="en-US" altLang="zh-CN"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DNA</a:t>
            </a:r>
            <a:r>
              <a:rPr kumimoji="1" lang="zh-CN" altLang="en-US"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上从启动子至终止子结束一段序列</a:t>
            </a:r>
          </a:p>
        </p:txBody>
      </p:sp>
    </p:spTree>
    <p:extLst>
      <p:ext uri="{BB962C8B-B14F-4D97-AF65-F5344CB8AC3E}">
        <p14:creationId xmlns:p14="http://schemas.microsoft.com/office/powerpoint/2010/main" val="502331513"/>
      </p:ext>
    </p:extLst>
  </p:cSld>
  <p:clrMapOvr>
    <a:masterClrMapping/>
  </p:clrMapOvr>
</p:sld>
</file>

<file path=ppt/theme/theme1.xml><?xml version="1.0" encoding="utf-8"?>
<a:theme xmlns:a="http://schemas.openxmlformats.org/drawingml/2006/main" name="PPT (19)">
  <a:themeElements>
    <a:clrScheme name="华丽">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纸张">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沉稳">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2"/>
            </a:solidFill>
            <a:effectLst/>
            <a:latin typeface="Verdana" pitchFamily="34" charset="0"/>
            <a:ea typeface="HY견고딕" pitchFamily="18" charset="-127"/>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2"/>
            </a:solidFill>
            <a:effectLst/>
            <a:latin typeface="Verdana" pitchFamily="34" charset="0"/>
            <a:ea typeface="HY견고딕" pitchFamily="18" charset="-127"/>
          </a:defRPr>
        </a:defPPr>
      </a:lstStyle>
    </a:lnDef>
  </a:objectDefaults>
  <a:extraClrSchemeLst>
    <a:extraClrScheme>
      <a:clrScheme name="sinbin 1">
        <a:dk1>
          <a:srgbClr val="FFFFFF"/>
        </a:dk1>
        <a:lt1>
          <a:srgbClr val="FFFFFF"/>
        </a:lt1>
        <a:dk2>
          <a:srgbClr val="000000"/>
        </a:dk2>
        <a:lt2>
          <a:srgbClr val="000000"/>
        </a:lt2>
        <a:accent1>
          <a:srgbClr val="69C2FF"/>
        </a:accent1>
        <a:accent2>
          <a:srgbClr val="FFADAD"/>
        </a:accent2>
        <a:accent3>
          <a:srgbClr val="FFFFFF"/>
        </a:accent3>
        <a:accent4>
          <a:srgbClr val="DADADA"/>
        </a:accent4>
        <a:accent5>
          <a:srgbClr val="B9DDFF"/>
        </a:accent5>
        <a:accent6>
          <a:srgbClr val="E79C9C"/>
        </a:accent6>
        <a:hlink>
          <a:srgbClr val="69C2FF"/>
        </a:hlink>
        <a:folHlink>
          <a:srgbClr val="969696"/>
        </a:folHlink>
      </a:clrScheme>
      <a:clrMap bg1="lt1" tx1="dk1" bg2="lt2" tx2="dk2" accent1="accent1" accent2="accent2" accent3="accent3" accent4="accent4" accent5="accent5" accent6="accent6" hlink="hlink" folHlink="folHlink"/>
    </a:extraClrScheme>
    <a:extraClrScheme>
      <a:clrScheme name="sinbin 2">
        <a:dk1>
          <a:srgbClr val="FFFFFF"/>
        </a:dk1>
        <a:lt1>
          <a:srgbClr val="FFFFFF"/>
        </a:lt1>
        <a:dk2>
          <a:srgbClr val="000000"/>
        </a:dk2>
        <a:lt2>
          <a:srgbClr val="000000"/>
        </a:lt2>
        <a:accent1>
          <a:srgbClr val="99CC00"/>
        </a:accent1>
        <a:accent2>
          <a:srgbClr val="FFCC00"/>
        </a:accent2>
        <a:accent3>
          <a:srgbClr val="FFFFFF"/>
        </a:accent3>
        <a:accent4>
          <a:srgbClr val="DADADA"/>
        </a:accent4>
        <a:accent5>
          <a:srgbClr val="CAE2AA"/>
        </a:accent5>
        <a:accent6>
          <a:srgbClr val="E7B900"/>
        </a:accent6>
        <a:hlink>
          <a:srgbClr val="99CC00"/>
        </a:hlink>
        <a:folHlink>
          <a:srgbClr val="969696"/>
        </a:folHlink>
      </a:clrScheme>
      <a:clrMap bg1="lt1" tx1="dk1" bg2="lt2" tx2="dk2" accent1="accent1" accent2="accent2" accent3="accent3" accent4="accent4" accent5="accent5" accent6="accent6" hlink="hlink" folHlink="folHlink"/>
    </a:extraClrScheme>
    <a:extraClrScheme>
      <a:clrScheme name="sinbin 3">
        <a:dk1>
          <a:srgbClr val="FFFFFF"/>
        </a:dk1>
        <a:lt1>
          <a:srgbClr val="FFFFFF"/>
        </a:lt1>
        <a:dk2>
          <a:srgbClr val="000000"/>
        </a:dk2>
        <a:lt2>
          <a:srgbClr val="000000"/>
        </a:lt2>
        <a:accent1>
          <a:srgbClr val="00CCFF"/>
        </a:accent1>
        <a:accent2>
          <a:srgbClr val="FF9900"/>
        </a:accent2>
        <a:accent3>
          <a:srgbClr val="FFFFFF"/>
        </a:accent3>
        <a:accent4>
          <a:srgbClr val="DADADA"/>
        </a:accent4>
        <a:accent5>
          <a:srgbClr val="AAE2FF"/>
        </a:accent5>
        <a:accent6>
          <a:srgbClr val="E78A00"/>
        </a:accent6>
        <a:hlink>
          <a:srgbClr val="00CCFF"/>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PPT (19)">
  <a:themeElements>
    <a:clrScheme name="华丽">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纸张">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沉稳">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2"/>
            </a:solidFill>
            <a:effectLst/>
            <a:latin typeface="Verdana" pitchFamily="34" charset="0"/>
            <a:ea typeface="HY견고딕" pitchFamily="18" charset="-127"/>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2"/>
            </a:solidFill>
            <a:effectLst/>
            <a:latin typeface="Verdana" pitchFamily="34" charset="0"/>
            <a:ea typeface="HY견고딕" pitchFamily="18" charset="-127"/>
          </a:defRPr>
        </a:defPPr>
      </a:lstStyle>
    </a:lnDef>
  </a:objectDefaults>
  <a:extraClrSchemeLst>
    <a:extraClrScheme>
      <a:clrScheme name="sinbin 1">
        <a:dk1>
          <a:srgbClr val="FFFFFF"/>
        </a:dk1>
        <a:lt1>
          <a:srgbClr val="FFFFFF"/>
        </a:lt1>
        <a:dk2>
          <a:srgbClr val="000000"/>
        </a:dk2>
        <a:lt2>
          <a:srgbClr val="000000"/>
        </a:lt2>
        <a:accent1>
          <a:srgbClr val="69C2FF"/>
        </a:accent1>
        <a:accent2>
          <a:srgbClr val="FFADAD"/>
        </a:accent2>
        <a:accent3>
          <a:srgbClr val="FFFFFF"/>
        </a:accent3>
        <a:accent4>
          <a:srgbClr val="DADADA"/>
        </a:accent4>
        <a:accent5>
          <a:srgbClr val="B9DDFF"/>
        </a:accent5>
        <a:accent6>
          <a:srgbClr val="E79C9C"/>
        </a:accent6>
        <a:hlink>
          <a:srgbClr val="69C2FF"/>
        </a:hlink>
        <a:folHlink>
          <a:srgbClr val="969696"/>
        </a:folHlink>
      </a:clrScheme>
      <a:clrMap bg1="lt1" tx1="dk1" bg2="lt2" tx2="dk2" accent1="accent1" accent2="accent2" accent3="accent3" accent4="accent4" accent5="accent5" accent6="accent6" hlink="hlink" folHlink="folHlink"/>
    </a:extraClrScheme>
    <a:extraClrScheme>
      <a:clrScheme name="sinbin 2">
        <a:dk1>
          <a:srgbClr val="FFFFFF"/>
        </a:dk1>
        <a:lt1>
          <a:srgbClr val="FFFFFF"/>
        </a:lt1>
        <a:dk2>
          <a:srgbClr val="000000"/>
        </a:dk2>
        <a:lt2>
          <a:srgbClr val="000000"/>
        </a:lt2>
        <a:accent1>
          <a:srgbClr val="99CC00"/>
        </a:accent1>
        <a:accent2>
          <a:srgbClr val="FFCC00"/>
        </a:accent2>
        <a:accent3>
          <a:srgbClr val="FFFFFF"/>
        </a:accent3>
        <a:accent4>
          <a:srgbClr val="DADADA"/>
        </a:accent4>
        <a:accent5>
          <a:srgbClr val="CAE2AA"/>
        </a:accent5>
        <a:accent6>
          <a:srgbClr val="E7B900"/>
        </a:accent6>
        <a:hlink>
          <a:srgbClr val="99CC00"/>
        </a:hlink>
        <a:folHlink>
          <a:srgbClr val="969696"/>
        </a:folHlink>
      </a:clrScheme>
      <a:clrMap bg1="lt1" tx1="dk1" bg2="lt2" tx2="dk2" accent1="accent1" accent2="accent2" accent3="accent3" accent4="accent4" accent5="accent5" accent6="accent6" hlink="hlink" folHlink="folHlink"/>
    </a:extraClrScheme>
    <a:extraClrScheme>
      <a:clrScheme name="sinbin 3">
        <a:dk1>
          <a:srgbClr val="FFFFFF"/>
        </a:dk1>
        <a:lt1>
          <a:srgbClr val="FFFFFF"/>
        </a:lt1>
        <a:dk2>
          <a:srgbClr val="000000"/>
        </a:dk2>
        <a:lt2>
          <a:srgbClr val="000000"/>
        </a:lt2>
        <a:accent1>
          <a:srgbClr val="00CCFF"/>
        </a:accent1>
        <a:accent2>
          <a:srgbClr val="FF9900"/>
        </a:accent2>
        <a:accent3>
          <a:srgbClr val="FFFFFF"/>
        </a:accent3>
        <a:accent4>
          <a:srgbClr val="DADADA"/>
        </a:accent4>
        <a:accent5>
          <a:srgbClr val="AAE2FF"/>
        </a:accent5>
        <a:accent6>
          <a:srgbClr val="E78A00"/>
        </a:accent6>
        <a:hlink>
          <a:srgbClr val="00CCFF"/>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华丽">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themeOverride>
</file>

<file path=docProps/app.xml><?xml version="1.0" encoding="utf-8"?>
<Properties xmlns="http://schemas.openxmlformats.org/officeDocument/2006/extended-properties" xmlns:vt="http://schemas.openxmlformats.org/officeDocument/2006/docPropsVTypes">
  <Template>PPT (19)</Template>
  <TotalTime>5848</TotalTime>
  <Words>3063</Words>
  <Application>Microsoft Office PowerPoint</Application>
  <PresentationFormat>全屏显示(4:3)</PresentationFormat>
  <Paragraphs>484</Paragraphs>
  <Slides>64</Slides>
  <Notes>11</Notes>
  <HiddenSlides>0</HiddenSlides>
  <MMClips>0</MMClips>
  <ScaleCrop>false</ScaleCrop>
  <HeadingPairs>
    <vt:vector size="8" baseType="variant">
      <vt:variant>
        <vt:lpstr>已用的字体</vt:lpstr>
      </vt:variant>
      <vt:variant>
        <vt:i4>15</vt:i4>
      </vt:variant>
      <vt:variant>
        <vt:lpstr>主题</vt:lpstr>
      </vt:variant>
      <vt:variant>
        <vt:i4>3</vt:i4>
      </vt:variant>
      <vt:variant>
        <vt:lpstr>嵌入 OLE 服务器</vt:lpstr>
      </vt:variant>
      <vt:variant>
        <vt:i4>1</vt:i4>
      </vt:variant>
      <vt:variant>
        <vt:lpstr>幻灯片标题</vt:lpstr>
      </vt:variant>
      <vt:variant>
        <vt:i4>64</vt:i4>
      </vt:variant>
    </vt:vector>
  </HeadingPairs>
  <TitlesOfParts>
    <vt:vector size="83" baseType="lpstr">
      <vt:lpstr>HY견고딕</vt:lpstr>
      <vt:lpstr>等线</vt:lpstr>
      <vt:lpstr>等线 Light</vt:lpstr>
      <vt:lpstr>黑体</vt:lpstr>
      <vt:lpstr>华文楷体</vt:lpstr>
      <vt:lpstr>楷体</vt:lpstr>
      <vt:lpstr>宋体</vt:lpstr>
      <vt:lpstr>微软雅黑</vt:lpstr>
      <vt:lpstr>Arial</vt:lpstr>
      <vt:lpstr>Calibri</vt:lpstr>
      <vt:lpstr>Constantia</vt:lpstr>
      <vt:lpstr>Symbol</vt:lpstr>
      <vt:lpstr>Times New Roman</vt:lpstr>
      <vt:lpstr>Verdana</vt:lpstr>
      <vt:lpstr>Wingdings</vt:lpstr>
      <vt:lpstr>PPT (19)</vt:lpstr>
      <vt:lpstr>自定义设计方案</vt:lpstr>
      <vt:lpstr>1_PPT (19)</vt:lpstr>
      <vt:lpstr>Image</vt:lpstr>
      <vt:lpstr>PowerPoint 演示文稿</vt:lpstr>
      <vt:lpstr>在生物界，RNA合成有两种方式：</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启动子</vt:lpstr>
      <vt:lpstr>原核生物的启动子</vt:lpstr>
      <vt:lpstr>原核生物的启动子</vt:lpstr>
      <vt:lpstr>10种不同细菌基因的启动子</vt:lpstr>
      <vt:lpstr>原核生物的RNA聚合酶</vt:lpstr>
      <vt:lpstr>RNA聚合酶全酶</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不依赖于Rho因子的转录终止</vt:lpstr>
      <vt:lpstr>不依赖于Rho因子的转录终止</vt:lpstr>
      <vt:lpstr>PowerPoint 演示文稿</vt:lpstr>
      <vt:lpstr>依赖于Rho因子的转录终止</vt:lpstr>
      <vt:lpstr>依赖于Rho因子的转录终止</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3</dc:title>
  <dc:creator>dell</dc:creator>
  <cp:lastModifiedBy>馨桐 肖</cp:lastModifiedBy>
  <cp:revision>366</cp:revision>
  <dcterms:created xsi:type="dcterms:W3CDTF">2008-08-29T07:14:14Z</dcterms:created>
  <dcterms:modified xsi:type="dcterms:W3CDTF">2024-03-25T02:39:47Z</dcterms:modified>
</cp:coreProperties>
</file>