
<file path=[Content_Types].xml><?xml version="1.0" encoding="utf-8"?>
<Types xmlns="http://schemas.openxmlformats.org/package/2006/content-types">
  <Default Extension="jpeg" ContentType="image/jpeg"/>
  <Default Extension="JPG" ContentType="image/.jpg"/>
  <Default Extension="gif" ContentType="image/gif"/>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313" r:id="rId5"/>
    <p:sldId id="471" r:id="rId6"/>
    <p:sldId id="354" r:id="rId7"/>
    <p:sldId id="315" r:id="rId8"/>
    <p:sldId id="259" r:id="rId9"/>
    <p:sldId id="283" r:id="rId10"/>
    <p:sldId id="316" r:id="rId11"/>
    <p:sldId id="396" r:id="rId12"/>
    <p:sldId id="284" r:id="rId13"/>
    <p:sldId id="285" r:id="rId14"/>
    <p:sldId id="299" r:id="rId15"/>
    <p:sldId id="300" r:id="rId16"/>
    <p:sldId id="301" r:id="rId17"/>
    <p:sldId id="303" r:id="rId18"/>
    <p:sldId id="304" r:id="rId19"/>
    <p:sldId id="305" r:id="rId20"/>
    <p:sldId id="286" r:id="rId21"/>
    <p:sldId id="288" r:id="rId22"/>
    <p:sldId id="287" r:id="rId23"/>
    <p:sldId id="302" r:id="rId24"/>
    <p:sldId id="355" r:id="rId25"/>
    <p:sldId id="449" r:id="rId26"/>
    <p:sldId id="450" r:id="rId27"/>
    <p:sldId id="430" r:id="rId28"/>
    <p:sldId id="356" r:id="rId29"/>
    <p:sldId id="395" r:id="rId30"/>
    <p:sldId id="306" r:id="rId31"/>
    <p:sldId id="276" r:id="rId32"/>
    <p:sldId id="289" r:id="rId33"/>
    <p:sldId id="290" r:id="rId34"/>
    <p:sldId id="291" r:id="rId35"/>
    <p:sldId id="292" r:id="rId36"/>
    <p:sldId id="394" r:id="rId37"/>
    <p:sldId id="265" r:id="rId38"/>
    <p:sldId id="275" r:id="rId39"/>
    <p:sldId id="267" r:id="rId40"/>
    <p:sldId id="268" r:id="rId41"/>
    <p:sldId id="269" r:id="rId42"/>
    <p:sldId id="398" r:id="rId43"/>
    <p:sldId id="308" r:id="rId44"/>
    <p:sldId id="513" r:id="rId45"/>
    <p:sldId id="514" r:id="rId46"/>
    <p:sldId id="515" r:id="rId47"/>
    <p:sldId id="293" r:id="rId48"/>
    <p:sldId id="294" r:id="rId49"/>
    <p:sldId id="295" r:id="rId50"/>
  </p:sldIdLst>
  <p:sldSz cx="9144000" cy="6858000" type="screen4x3"/>
  <p:notesSz cx="6858000" cy="9144000"/>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6" userDrawn="1">
          <p15:clr>
            <a:srgbClr val="A4A3A4"/>
          </p15:clr>
        </p15:guide>
        <p15:guide id="2" pos="289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0C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95" d="100"/>
          <a:sy n="95" d="100"/>
        </p:scale>
        <p:origin x="-1075" y="250"/>
      </p:cViewPr>
      <p:guideLst>
        <p:guide orient="horz" pos="2276"/>
        <p:guide pos="289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4" Type="http://schemas.openxmlformats.org/officeDocument/2006/relationships/tags" Target="tags/tag14.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6181"/>
          <a:stretch>
            <a:fillRect/>
          </a:stretch>
        </p:blipFill>
        <p:spPr>
          <a:xfrm>
            <a:off x="0" y="0"/>
            <a:ext cx="9144000" cy="6863024"/>
          </a:xfrm>
          <a:prstGeom prst="rect">
            <a:avLst/>
          </a:prstGeom>
        </p:spPr>
      </p:pic>
      <p:sp>
        <p:nvSpPr>
          <p:cNvPr id="4" name="日期占位符 3"/>
          <p:cNvSpPr>
            <a:spLocks noGrp="1"/>
          </p:cNvSpPr>
          <p:nvPr>
            <p:ph type="dt" sz="half" idx="10"/>
          </p:nvPr>
        </p:nvSpPr>
        <p:spPr>
          <a:xfrm>
            <a:off x="628650" y="6394450"/>
            <a:ext cx="2057400" cy="365125"/>
          </a:xfrm>
        </p:spPr>
        <p:txBody>
          <a:bodyPr/>
          <a:lstStyle>
            <a:lvl1pPr>
              <a:defRPr>
                <a:solidFill>
                  <a:schemeClr val="tx1"/>
                </a:solidFill>
              </a:defRPr>
            </a:lvl1pPr>
          </a:lstStyle>
          <a:p>
            <a:fld id="{C9E60F58-3108-4415-857A-6D0360DF626E}" type="datetimeFigureOut">
              <a:rPr lang="zh-CN" altLang="en-US" smtClean="0"/>
            </a:fld>
            <a:endParaRPr lang="zh-CN" altLang="en-US"/>
          </a:p>
        </p:txBody>
      </p:sp>
      <p:sp>
        <p:nvSpPr>
          <p:cNvPr id="5" name="页脚占位符 4"/>
          <p:cNvSpPr>
            <a:spLocks noGrp="1"/>
          </p:cNvSpPr>
          <p:nvPr>
            <p:ph type="ftr" sz="quarter" idx="11"/>
          </p:nvPr>
        </p:nvSpPr>
        <p:spPr>
          <a:xfrm>
            <a:off x="3028950" y="6394450"/>
            <a:ext cx="3086100" cy="365125"/>
          </a:xfrm>
        </p:spPr>
        <p:txBody>
          <a:bodyPr/>
          <a:lstStyle>
            <a:lvl1pPr>
              <a:defRPr>
                <a:solidFill>
                  <a:schemeClr val="tx1"/>
                </a:solidFill>
              </a:defRPr>
            </a:lvl1pPr>
          </a:lstStyle>
          <a:p>
            <a:r>
              <a:rPr lang="zh-CN" altLang="en-US" dirty="0" smtClean="0"/>
              <a:t>北师大天津附中   齐琳</a:t>
            </a:r>
            <a:endParaRPr lang="zh-CN" altLang="en-US" dirty="0"/>
          </a:p>
        </p:txBody>
      </p:sp>
      <p:sp>
        <p:nvSpPr>
          <p:cNvPr id="6" name="灯片编号占位符 5"/>
          <p:cNvSpPr>
            <a:spLocks noGrp="1"/>
          </p:cNvSpPr>
          <p:nvPr>
            <p:ph type="sldNum" sz="quarter" idx="12"/>
          </p:nvPr>
        </p:nvSpPr>
        <p:spPr>
          <a:xfrm>
            <a:off x="6457950" y="6394450"/>
            <a:ext cx="2057400" cy="365125"/>
          </a:xfrm>
        </p:spPr>
        <p:txBody>
          <a:bodyPr/>
          <a:lstStyle>
            <a:lvl1pPr>
              <a:defRPr>
                <a:solidFill>
                  <a:schemeClr val="tx1"/>
                </a:solidFill>
              </a:defRPr>
            </a:lvl1pPr>
          </a:lstStyle>
          <a:p>
            <a:fld id="{4AE85CE2-CEAD-46BB-861E-7D62265DC969}" type="slidenum">
              <a:rPr lang="zh-CN" altLang="en-US" smtClean="0"/>
            </a:fld>
            <a:endParaRPr lang="zh-CN" altLang="en-US"/>
          </a:p>
        </p:txBody>
      </p:sp>
      <p:sp>
        <p:nvSpPr>
          <p:cNvPr id="3" name="副标题 2"/>
          <p:cNvSpPr>
            <a:spLocks noGrp="1"/>
          </p:cNvSpPr>
          <p:nvPr>
            <p:ph type="subTitle" idx="1"/>
          </p:nvPr>
        </p:nvSpPr>
        <p:spPr>
          <a:xfrm>
            <a:off x="2237850" y="4383262"/>
            <a:ext cx="4668301" cy="734638"/>
          </a:xfrm>
        </p:spPr>
        <p:txBody>
          <a:bodyPr anchor="ctr">
            <a:normAutofit/>
          </a:bodyPr>
          <a:lstStyle>
            <a:lvl1pPr marL="0" indent="0" algn="ctr">
              <a:lnSpc>
                <a:spcPct val="150000"/>
              </a:lnSpc>
              <a:buNone/>
              <a:defRPr sz="2400" b="0">
                <a:ln>
                  <a:noFill/>
                </a:ln>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dirty="0"/>
          </a:p>
        </p:txBody>
      </p:sp>
      <p:sp>
        <p:nvSpPr>
          <p:cNvPr id="2" name="标题 1"/>
          <p:cNvSpPr>
            <a:spLocks noGrp="1"/>
          </p:cNvSpPr>
          <p:nvPr>
            <p:ph type="ctrTitle"/>
          </p:nvPr>
        </p:nvSpPr>
        <p:spPr>
          <a:xfrm>
            <a:off x="1051713" y="2048463"/>
            <a:ext cx="7040575" cy="2222036"/>
          </a:xfrm>
          <a:noFill/>
          <a:ln w="3175">
            <a:noFill/>
          </a:ln>
        </p:spPr>
        <p:txBody>
          <a:bodyPr anchor="ctr">
            <a:noAutofit/>
          </a:bodyPr>
          <a:lstStyle>
            <a:lvl1pPr algn="ctr">
              <a:lnSpc>
                <a:spcPct val="150000"/>
              </a:lnSpc>
              <a:defRPr sz="4400" b="1">
                <a:ln w="3175">
                  <a:solidFill>
                    <a:schemeClr val="accent1"/>
                  </a:solidFill>
                </a:ln>
                <a:solidFill>
                  <a:schemeClr val="accent1"/>
                </a:solidFill>
                <a:effectLst>
                  <a:outerShdw blurRad="38100" dist="38100" dir="2700000" algn="tl">
                    <a:srgbClr val="000000">
                      <a:alpha val="43137"/>
                    </a:srgbClr>
                  </a:outerShdw>
                </a:effectLst>
              </a:defRPr>
            </a:lvl1pPr>
          </a:lstStyle>
          <a:p>
            <a:r>
              <a:rPr lang="zh-CN" altLang="en-US" dirty="0" smtClean="0"/>
              <a:t>单击此处编辑母版标题样式</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F906490-237C-474C-BA2E-D98840BC1F8F}" type="slidenum">
              <a:rPr lang="zh-CN" altLang="en-US" smtClean="0"/>
            </a:fld>
            <a:endParaRPr lang="zh-CN" altLang="en-US"/>
          </a:p>
        </p:txBody>
      </p:sp>
      <p:sp>
        <p:nvSpPr>
          <p:cNvPr id="7" name="内容占位符 6"/>
          <p:cNvSpPr>
            <a:spLocks noGrp="1"/>
          </p:cNvSpPr>
          <p:nvPr>
            <p:ph sz="quarter" idx="13"/>
          </p:nvPr>
        </p:nvSpPr>
        <p:spPr>
          <a:xfrm>
            <a:off x="629100" y="363600"/>
            <a:ext cx="7886700" cy="5810400"/>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2535300" y="2379600"/>
            <a:ext cx="4077000" cy="1990800"/>
          </a:xfrm>
        </p:spPr>
        <p:txBody>
          <a:bodyPr anchor="ctr" anchorCtr="0">
            <a:normAutofit/>
          </a:bodyPr>
          <a:lstStyle>
            <a:lvl1pPr marL="0" indent="0" algn="just">
              <a:buFont typeface="Arial" panose="020B0604020202020204" pitchFamily="34" charset="0"/>
              <a:buNone/>
              <a:defRPr sz="2400"/>
            </a:lvl1pPr>
            <a:lvl2pPr marL="457200" indent="0">
              <a:buNone/>
              <a:defRPr sz="2000"/>
            </a:lvl2pPr>
            <a:lvl3pPr marL="914400" indent="0">
              <a:buNone/>
              <a:defRPr sz="1800"/>
            </a:lvl3pPr>
            <a:lvl4pPr marL="1371600" indent="0">
              <a:buNone/>
              <a:defRPr sz="1800"/>
            </a:lvl4pPr>
            <a:lvl5pPr marL="1828800" indent="0">
              <a:buNone/>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F906490-237C-474C-BA2E-D98840BC1F8F}" type="slidenum">
              <a:rPr lang="zh-CN" altLang="en-US" smtClean="0"/>
            </a:fld>
            <a:endParaRPr lang="zh-CN" altLang="en-US"/>
          </a:p>
        </p:txBody>
      </p:sp>
      <p:sp>
        <p:nvSpPr>
          <p:cNvPr id="7" name="KSO_Shape"/>
          <p:cNvSpPr/>
          <p:nvPr/>
        </p:nvSpPr>
        <p:spPr bwMode="auto">
          <a:xfrm flipH="1">
            <a:off x="2217842" y="2447292"/>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8" name="KSO_Shape"/>
          <p:cNvSpPr/>
          <p:nvPr/>
        </p:nvSpPr>
        <p:spPr bwMode="auto">
          <a:xfrm>
            <a:off x="6715125" y="2447292"/>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cxnSp>
        <p:nvCxnSpPr>
          <p:cNvPr id="10" name="直接连接符 9"/>
          <p:cNvCxnSpPr/>
          <p:nvPr/>
        </p:nvCxnSpPr>
        <p:spPr>
          <a:xfrm>
            <a:off x="2146437" y="3909440"/>
            <a:ext cx="485112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日期占位符 3"/>
          <p:cNvSpPr>
            <a:spLocks noGrp="1"/>
          </p:cNvSpPr>
          <p:nvPr>
            <p:ph type="dt" sz="half" idx="10"/>
          </p:nvPr>
        </p:nvSpPr>
        <p:spPr/>
        <p:txBody>
          <a:bodyPr/>
          <a:lstStyle>
            <a:lvl1pPr>
              <a:defRPr>
                <a:solidFill>
                  <a:schemeClr val="tx1"/>
                </a:solidFill>
              </a:defRPr>
            </a:lvl1pPr>
          </a:lstStyle>
          <a:p>
            <a:fld id="{13D0CE79-49FB-443D-BEF8-6B709DE8FD0C}"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solidFill>
                  <a:schemeClr val="tx1"/>
                </a:solidFill>
              </a:defRPr>
            </a:lvl1pPr>
          </a:lstStyle>
          <a:p>
            <a:endParaRPr lang="zh-CN" altLang="en-US"/>
          </a:p>
        </p:txBody>
      </p:sp>
      <p:sp>
        <p:nvSpPr>
          <p:cNvPr id="6" name="灯片编号占位符 5"/>
          <p:cNvSpPr>
            <a:spLocks noGrp="1"/>
          </p:cNvSpPr>
          <p:nvPr>
            <p:ph type="sldNum" sz="quarter" idx="12"/>
          </p:nvPr>
        </p:nvSpPr>
        <p:spPr/>
        <p:txBody>
          <a:bodyPr/>
          <a:lstStyle>
            <a:lvl1pPr>
              <a:defRPr>
                <a:solidFill>
                  <a:schemeClr val="tx1"/>
                </a:solidFill>
              </a:defRPr>
            </a:lvl1pPr>
          </a:lstStyle>
          <a:p>
            <a:fld id="{EF906490-237C-474C-BA2E-D98840BC1F8F}" type="slidenum">
              <a:rPr lang="zh-CN" altLang="en-US" smtClean="0"/>
            </a:fld>
            <a:endParaRPr lang="zh-CN" altLang="en-US"/>
          </a:p>
        </p:txBody>
      </p:sp>
      <p:sp>
        <p:nvSpPr>
          <p:cNvPr id="3" name="文本占位符 2"/>
          <p:cNvSpPr>
            <a:spLocks noGrp="1"/>
          </p:cNvSpPr>
          <p:nvPr>
            <p:ph type="body" idx="1"/>
          </p:nvPr>
        </p:nvSpPr>
        <p:spPr>
          <a:xfrm>
            <a:off x="2146437" y="4205697"/>
            <a:ext cx="4851126" cy="641910"/>
          </a:xfrm>
          <a:noFill/>
        </p:spPr>
        <p:txBody>
          <a:bodyPr anchor="ctr">
            <a:normAutofit/>
          </a:bodyPr>
          <a:lstStyle>
            <a:lvl1pPr marL="0" indent="0" algn="ctr">
              <a:lnSpc>
                <a:spcPct val="150000"/>
              </a:lnSpc>
              <a:buNone/>
              <a:defRPr sz="20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2" name="标题 1"/>
          <p:cNvSpPr>
            <a:spLocks noGrp="1"/>
          </p:cNvSpPr>
          <p:nvPr>
            <p:ph type="title"/>
          </p:nvPr>
        </p:nvSpPr>
        <p:spPr>
          <a:xfrm>
            <a:off x="2146438" y="1168400"/>
            <a:ext cx="4851125" cy="2418553"/>
          </a:xfrm>
          <a:noFill/>
        </p:spPr>
        <p:txBody>
          <a:bodyPr lIns="0" anchor="ctr">
            <a:noAutofit/>
          </a:bodyPr>
          <a:lstStyle>
            <a:lvl1pPr algn="ctr">
              <a:lnSpc>
                <a:spcPct val="150000"/>
              </a:lnSpc>
              <a:defRPr sz="4400">
                <a:solidFill>
                  <a:schemeClr val="accent1"/>
                </a:solidFill>
              </a:defRPr>
            </a:lvl1pPr>
          </a:lstStyle>
          <a:p>
            <a:r>
              <a:rPr lang="zh-CN" altLang="en-US" smtClean="0"/>
              <a:t>单击此处编辑母版标题样式</a:t>
            </a:r>
            <a:endParaRPr lang="zh-CN" altLang="en-US" dirty="0"/>
          </a:p>
        </p:txBody>
      </p:sp>
      <p:sp>
        <p:nvSpPr>
          <p:cNvPr id="13" name="椭圆 12"/>
          <p:cNvSpPr/>
          <p:nvPr/>
        </p:nvSpPr>
        <p:spPr>
          <a:xfrm>
            <a:off x="2908329" y="3650868"/>
            <a:ext cx="349135" cy="465513"/>
          </a:xfrm>
          <a:prstGeom prst="ellipse">
            <a:avLst/>
          </a:prstGeom>
          <a:solidFill>
            <a:schemeClr val="accent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FFFF"/>
                </a:solidFill>
                <a:latin typeface="+mj-ea"/>
                <a:ea typeface="+mj-ea"/>
              </a:rPr>
              <a:t>第</a:t>
            </a:r>
            <a:endParaRPr lang="zh-CN" altLang="en-US" sz="2000" dirty="0">
              <a:solidFill>
                <a:srgbClr val="FFFFFF"/>
              </a:solidFill>
              <a:latin typeface="+mj-ea"/>
              <a:ea typeface="+mj-ea"/>
            </a:endParaRPr>
          </a:p>
        </p:txBody>
      </p:sp>
      <p:sp>
        <p:nvSpPr>
          <p:cNvPr id="43" name="椭圆 42"/>
          <p:cNvSpPr/>
          <p:nvPr/>
        </p:nvSpPr>
        <p:spPr>
          <a:xfrm>
            <a:off x="4397432" y="3676684"/>
            <a:ext cx="349135" cy="465513"/>
          </a:xfrm>
          <a:prstGeom prst="ellipse">
            <a:avLst/>
          </a:prstGeom>
          <a:solidFill>
            <a:schemeClr val="accent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FFFF"/>
                </a:solidFill>
                <a:latin typeface="+mj-ea"/>
                <a:ea typeface="+mj-ea"/>
              </a:rPr>
              <a:t>一</a:t>
            </a:r>
            <a:endParaRPr lang="zh-CN" altLang="en-US" sz="2000" dirty="0">
              <a:solidFill>
                <a:srgbClr val="FFFFFF"/>
              </a:solidFill>
              <a:latin typeface="+mj-ea"/>
              <a:ea typeface="+mj-ea"/>
            </a:endParaRPr>
          </a:p>
        </p:txBody>
      </p:sp>
      <p:sp>
        <p:nvSpPr>
          <p:cNvPr id="44" name="椭圆 43"/>
          <p:cNvSpPr/>
          <p:nvPr/>
        </p:nvSpPr>
        <p:spPr>
          <a:xfrm>
            <a:off x="5886536" y="3676684"/>
            <a:ext cx="349135" cy="465513"/>
          </a:xfrm>
          <a:prstGeom prst="ellipse">
            <a:avLst/>
          </a:prstGeom>
          <a:solidFill>
            <a:schemeClr val="accent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FFFFFF"/>
                </a:solidFill>
                <a:latin typeface="+mj-ea"/>
                <a:ea typeface="+mj-ea"/>
              </a:rPr>
              <a:t>章</a:t>
            </a:r>
            <a:endParaRPr lang="zh-CN" altLang="en-US" sz="2000" dirty="0">
              <a:solidFill>
                <a:srgbClr val="FFFFFF"/>
              </a:solidFill>
              <a:latin typeface="+mj-ea"/>
              <a:ea typeface="+mj-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98450"/>
            <a:ext cx="6247800" cy="89217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535300" y="1882800"/>
            <a:ext cx="4077000" cy="1990800"/>
          </a:xfrm>
        </p:spPr>
        <p:txBody>
          <a:bodyPr anchor="ctr" anchorCtr="0"/>
          <a:lstStyle>
            <a:lvl1pPr marL="0" indent="0">
              <a:buNone/>
              <a:defRPr sz="2400"/>
            </a:lvl1pPr>
            <a:lvl2pPr marL="457200" indent="0">
              <a:buNone/>
              <a:defRPr sz="2000"/>
            </a:lvl2pPr>
            <a:lvl3pPr marL="914400" indent="0">
              <a:buNone/>
              <a:defRPr sz="1800"/>
            </a:lvl3pPr>
            <a:lvl4pPr marL="1371600" indent="0">
              <a:buNone/>
              <a:defRPr sz="1800"/>
            </a:lvl4pPr>
            <a:lvl5pPr marL="1828800" indent="0">
              <a:buNone/>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p:nvPr>
        </p:nvSpPr>
        <p:spPr>
          <a:xfrm>
            <a:off x="2535300" y="4366800"/>
            <a:ext cx="4077000" cy="1990800"/>
          </a:xfrm>
        </p:spPr>
        <p:txBody>
          <a:bodyPr anchor="ctr" anchorCtr="0"/>
          <a:lstStyle>
            <a:lvl1pPr marL="0" indent="0">
              <a:buNone/>
              <a:defRPr sz="2400"/>
            </a:lvl1pPr>
            <a:lvl2pPr marL="457200" indent="0">
              <a:buNone/>
              <a:defRPr sz="2000"/>
            </a:lvl2pPr>
            <a:lvl3pPr marL="914400" indent="0">
              <a:buNone/>
              <a:defRPr sz="1800"/>
            </a:lvl3pPr>
            <a:lvl4pPr marL="1371600" indent="0">
              <a:buNone/>
              <a:defRPr sz="1800"/>
            </a:lvl4pPr>
            <a:lvl5pPr marL="1828800" indent="0">
              <a:buNone/>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F906490-237C-474C-BA2E-D98840BC1F8F}" type="slidenum">
              <a:rPr lang="zh-CN" altLang="en-US" smtClean="0"/>
            </a:fld>
            <a:endParaRPr lang="zh-CN" altLang="en-US"/>
          </a:p>
        </p:txBody>
      </p:sp>
      <p:sp>
        <p:nvSpPr>
          <p:cNvPr id="8" name="KSO_Shape"/>
          <p:cNvSpPr/>
          <p:nvPr/>
        </p:nvSpPr>
        <p:spPr bwMode="auto">
          <a:xfrm flipH="1">
            <a:off x="2217842" y="4438017"/>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9" name="KSO_Shape"/>
          <p:cNvSpPr/>
          <p:nvPr/>
        </p:nvSpPr>
        <p:spPr bwMode="auto">
          <a:xfrm>
            <a:off x="6715125" y="4438017"/>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10" name="KSO_Shape"/>
          <p:cNvSpPr/>
          <p:nvPr/>
        </p:nvSpPr>
        <p:spPr bwMode="auto">
          <a:xfrm flipH="1">
            <a:off x="2217842" y="1951992"/>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11" name="KSO_Shape"/>
          <p:cNvSpPr/>
          <p:nvPr/>
        </p:nvSpPr>
        <p:spPr bwMode="auto">
          <a:xfrm>
            <a:off x="6715125" y="1951992"/>
            <a:ext cx="211033" cy="1850671"/>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509272"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1"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9841" y="2505075"/>
            <a:ext cx="3868340" cy="3684588"/>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391" cy="3684588"/>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7" name="日期占位符 6"/>
          <p:cNvSpPr>
            <a:spLocks noGrp="1"/>
          </p:cNvSpPr>
          <p:nvPr>
            <p:ph type="dt" sz="half" idx="10"/>
          </p:nvPr>
        </p:nvSpPr>
        <p:spPr/>
        <p:txBody>
          <a:bodyPr/>
          <a:lstStyle/>
          <a:p>
            <a:fld id="{C9E60F58-3108-4415-857A-6D0360DF626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E85CE2-CEAD-46BB-861E-7D62265DC96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817915" y="2344963"/>
            <a:ext cx="5508172" cy="1726293"/>
          </a:xfrm>
          <a:noFill/>
        </p:spPr>
        <p:txBody>
          <a:bodyPr>
            <a:normAutofit/>
          </a:bodyPr>
          <a:lstStyle>
            <a:lvl1pPr algn="ctr">
              <a:defRPr sz="6000">
                <a:solidFill>
                  <a:schemeClr val="accent1"/>
                </a:solidFill>
              </a:defRPr>
            </a:lvl1pPr>
          </a:lstStyle>
          <a:p>
            <a:r>
              <a:rPr lang="zh-CN" altLang="en-US" dirty="0" smtClean="0"/>
              <a:t>此处编辑标题</a:t>
            </a:r>
            <a:endParaRPr lang="zh-CN" altLang="en-US" dirty="0"/>
          </a:p>
        </p:txBody>
      </p:sp>
      <p:sp>
        <p:nvSpPr>
          <p:cNvPr id="3" name="日期占位符 2"/>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100" y="457200"/>
            <a:ext cx="3123900" cy="1602000"/>
          </a:xfrm>
        </p:spPr>
        <p:txBody>
          <a:bodyPr lIns="0" tIns="0" rIns="0" bIns="0" anchor="ctr" anchorCtr="0"/>
          <a:lstStyle>
            <a:lvl1pPr>
              <a:defRPr sz="3200"/>
            </a:lvl1pPr>
          </a:lstStyle>
          <a:p>
            <a:r>
              <a:rPr lang="zh-CN" altLang="en-US" dirty="0" smtClean="0"/>
              <a:t>单击此处编辑母版标题样式</a:t>
            </a:r>
            <a:endParaRPr lang="zh-CN" altLang="en-US" dirty="0"/>
          </a:p>
        </p:txBody>
      </p:sp>
      <p:sp>
        <p:nvSpPr>
          <p:cNvPr id="3" name="图片占位符 2"/>
          <p:cNvSpPr>
            <a:spLocks noGrp="1"/>
          </p:cNvSpPr>
          <p:nvPr>
            <p:ph type="pic" idx="1"/>
          </p:nvPr>
        </p:nvSpPr>
        <p:spPr>
          <a:xfrm>
            <a:off x="3888000" y="457200"/>
            <a:ext cx="46278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smtClean="0"/>
              <a:t>单击图标添加图片</a:t>
            </a:r>
            <a:endParaRPr lang="zh-CN" altLang="en-US" dirty="0"/>
          </a:p>
        </p:txBody>
      </p:sp>
      <p:sp>
        <p:nvSpPr>
          <p:cNvPr id="4" name="文本占位符 3"/>
          <p:cNvSpPr>
            <a:spLocks noGrp="1"/>
          </p:cNvSpPr>
          <p:nvPr>
            <p:ph type="body" sz="half" idx="2"/>
          </p:nvPr>
        </p:nvSpPr>
        <p:spPr>
          <a:xfrm>
            <a:off x="629100" y="2059200"/>
            <a:ext cx="31239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日期占位符 4"/>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microsoft.com/office/2007/relationships/hdphoto" Target="../media/image3.wdp"/><Relationship Id="rId11" Type="http://schemas.openxmlformats.org/officeDocument/2006/relationships/image" Target="../media/image2.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1">
            <a:extLst>
              <a:ext uri="{BEBA8EAE-BF5A-486C-A8C5-ECC9F3942E4B}">
                <a14:imgProps xmlns:a14="http://schemas.microsoft.com/office/drawing/2010/main">
                  <a14:imgLayer r:embed="rId12">
                    <a14:imgEffect>
                      <a14:artisticBlur radius="80"/>
                    </a14:imgEffect>
                  </a14:imgLayer>
                </a14:imgProps>
              </a:ext>
              <a:ext uri="{28A0092B-C50C-407E-A947-70E740481C1C}">
                <a14:useLocalDpi xmlns:a14="http://schemas.microsoft.com/office/drawing/2010/main" val="0"/>
              </a:ext>
            </a:extLst>
          </a:blip>
          <a:srcRect t="33621" b="239"/>
          <a:stretch>
            <a:fillRect/>
          </a:stretch>
        </p:blipFill>
        <p:spPr>
          <a:xfrm>
            <a:off x="0" y="0"/>
            <a:ext cx="9144000" cy="6858000"/>
          </a:xfrm>
          <a:prstGeom prst="rect">
            <a:avLst/>
          </a:prstGeom>
        </p:spPr>
      </p:pic>
      <p:sp>
        <p:nvSpPr>
          <p:cNvPr id="3" name="文本占位符 2"/>
          <p:cNvSpPr>
            <a:spLocks noGrp="1"/>
          </p:cNvSpPr>
          <p:nvPr>
            <p:ph type="body" idx="1"/>
          </p:nvPr>
        </p:nvSpPr>
        <p:spPr>
          <a:xfrm>
            <a:off x="628650" y="1397000"/>
            <a:ext cx="7886700" cy="4394200"/>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628650" y="6300928"/>
            <a:ext cx="2057400" cy="365125"/>
          </a:xfrm>
          <a:prstGeom prst="rect">
            <a:avLst/>
          </a:prstGeom>
        </p:spPr>
        <p:txBody>
          <a:bodyPr vert="horz" lIns="91440" tIns="45720" rIns="91440" bIns="45720" rtlCol="0" anchor="ctr">
            <a:normAutofit/>
          </a:bodyPr>
          <a:lstStyle>
            <a:lvl1pPr algn="l">
              <a:defRPr sz="1500">
                <a:solidFill>
                  <a:schemeClr val="tx1"/>
                </a:solidFill>
              </a:defRPr>
            </a:lvl1pPr>
          </a:lstStyle>
          <a:p>
            <a:fld id="{13D0CE79-49FB-443D-BEF8-6B709DE8FD0C}" type="datetimeFigureOut">
              <a:rPr lang="zh-CN" altLang="en-US" smtClean="0"/>
            </a:fld>
            <a:endParaRPr lang="zh-CN" altLang="en-US"/>
          </a:p>
        </p:txBody>
      </p:sp>
      <p:sp>
        <p:nvSpPr>
          <p:cNvPr id="5" name="页脚占位符 4"/>
          <p:cNvSpPr>
            <a:spLocks noGrp="1"/>
          </p:cNvSpPr>
          <p:nvPr>
            <p:ph type="ftr" sz="quarter" idx="3"/>
          </p:nvPr>
        </p:nvSpPr>
        <p:spPr>
          <a:xfrm>
            <a:off x="3028950" y="6300928"/>
            <a:ext cx="3086100" cy="365125"/>
          </a:xfrm>
          <a:prstGeom prst="rect">
            <a:avLst/>
          </a:prstGeom>
        </p:spPr>
        <p:txBody>
          <a:bodyPr vert="horz" lIns="91440" tIns="45720" rIns="91440" bIns="45720" rtlCol="0" anchor="ctr">
            <a:normAutofit/>
          </a:bodyPr>
          <a:lstStyle>
            <a:lvl1pPr algn="ctr">
              <a:defRPr sz="1500">
                <a:solidFill>
                  <a:schemeClr val="tx1"/>
                </a:solidFill>
              </a:defRPr>
            </a:lvl1pPr>
          </a:lstStyle>
          <a:p>
            <a:r>
              <a:rPr lang="zh-CN" altLang="en-US" dirty="0" smtClean="0"/>
              <a:t>齐琳</a:t>
            </a:r>
            <a:endParaRPr lang="zh-CN" altLang="en-US" dirty="0"/>
          </a:p>
        </p:txBody>
      </p:sp>
      <p:sp>
        <p:nvSpPr>
          <p:cNvPr id="6" name="灯片编号占位符 5"/>
          <p:cNvSpPr>
            <a:spLocks noGrp="1"/>
          </p:cNvSpPr>
          <p:nvPr>
            <p:ph type="sldNum" sz="quarter" idx="4"/>
          </p:nvPr>
        </p:nvSpPr>
        <p:spPr>
          <a:xfrm>
            <a:off x="6457950" y="6300928"/>
            <a:ext cx="2057400" cy="365125"/>
          </a:xfrm>
          <a:prstGeom prst="rect">
            <a:avLst/>
          </a:prstGeom>
        </p:spPr>
        <p:txBody>
          <a:bodyPr vert="horz" lIns="91440" tIns="45720" rIns="91440" bIns="45720" rtlCol="0" anchor="ctr">
            <a:normAutofit/>
          </a:bodyPr>
          <a:lstStyle>
            <a:lvl1pPr algn="r">
              <a:defRPr sz="1500">
                <a:solidFill>
                  <a:schemeClr val="tx1"/>
                </a:solidFill>
              </a:defRPr>
            </a:lvl1pPr>
          </a:lstStyle>
          <a:p>
            <a:fld id="{EF906490-237C-474C-BA2E-D98840BC1F8F}" type="slidenum">
              <a:rPr lang="zh-CN" altLang="en-US" smtClean="0"/>
            </a:fld>
            <a:endParaRPr lang="zh-CN" altLang="en-US"/>
          </a:p>
        </p:txBody>
      </p:sp>
      <p:sp>
        <p:nvSpPr>
          <p:cNvPr id="2" name="标题占位符 1"/>
          <p:cNvSpPr>
            <a:spLocks noGrp="1"/>
          </p:cNvSpPr>
          <p:nvPr>
            <p:ph type="title"/>
          </p:nvPr>
        </p:nvSpPr>
        <p:spPr>
          <a:xfrm>
            <a:off x="628650" y="298450"/>
            <a:ext cx="7886701" cy="892175"/>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7.xml"/><Relationship Id="rId4" Type="http://schemas.openxmlformats.org/officeDocument/2006/relationships/image" Target="../media/image5.jpeg"/><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 Target="slide40.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slide" Target="slide30.xml"/><Relationship Id="rId2" Type="http://schemas.openxmlformats.org/officeDocument/2006/relationships/slide" Target="slide1.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slide" Target="slide30.xml"/><Relationship Id="rId2" Type="http://schemas.openxmlformats.org/officeDocument/2006/relationships/slide" Target="slide1.xml"/><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3.jpeg"/><Relationship Id="rId2" Type="http://schemas.openxmlformats.org/officeDocument/2006/relationships/hyperlink" Target="http://image.baidu.com/i?ct=503316480&amp;z=0&amp;tn=baiduimagedetail&amp;word=%CB%BC%BF%BC%D5%DF&amp;in=8631&amp;cl=2&amp;cm=1&amp;sc=0&amp;lm=-1&amp;pn=72&amp;rn=1&amp;di=1917597652&amp;ln=1129" TargetMode="External"/><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 Id="rId3" Type="http://schemas.microsoft.com/office/2007/relationships/media" Target="file:///E:\&#38899;&#20048;\MP3-6.mp3" TargetMode="External"/><Relationship Id="rId2" Type="http://schemas.openxmlformats.org/officeDocument/2006/relationships/audio" Target="file:///E:\&#38899;&#20048;\MP3-6.mp3" TargetMode="Externa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雷雨 (1)"/>
          <p:cNvPicPr>
            <a:picLocks noChangeAspect="1"/>
          </p:cNvPicPr>
          <p:nvPr/>
        </p:nvPicPr>
        <p:blipFill>
          <a:blip r:embed="rId1"/>
          <a:stretch>
            <a:fillRect/>
          </a:stretch>
        </p:blipFill>
        <p:spPr>
          <a:xfrm>
            <a:off x="0" y="-28575"/>
            <a:ext cx="9144000" cy="6915785"/>
          </a:xfrm>
          <a:prstGeom prst="rect">
            <a:avLst/>
          </a:prstGeom>
        </p:spPr>
      </p:pic>
      <p:sp>
        <p:nvSpPr>
          <p:cNvPr id="2" name="标题 1"/>
          <p:cNvSpPr>
            <a:spLocks noGrp="1"/>
          </p:cNvSpPr>
          <p:nvPr>
            <p:ph type="ctrTitle"/>
          </p:nvPr>
        </p:nvSpPr>
        <p:spPr>
          <a:xfrm>
            <a:off x="2402205" y="1188720"/>
            <a:ext cx="2492375" cy="1485265"/>
          </a:xfrm>
        </p:spPr>
        <p:txBody>
          <a:bodyPr/>
          <a:lstStyle/>
          <a:p>
            <a:pPr algn="ctr"/>
            <a:r>
              <a:rPr lang="zh-CN" altLang="en-US" sz="7200">
                <a:solidFill>
                  <a:schemeClr val="bg2"/>
                </a:solidFill>
                <a:effectLst>
                  <a:innerShdw blurRad="63500" dist="50800" dir="13500000">
                    <a:srgbClr val="000000">
                      <a:alpha val="50000"/>
                    </a:srgbClr>
                  </a:innerShdw>
                </a:effectLst>
                <a:latin typeface="华文行楷" panose="02010800040101010101" charset="-122"/>
                <a:ea typeface="华文行楷" panose="02010800040101010101" charset="-122"/>
              </a:rPr>
              <a:t>雷雨</a:t>
            </a:r>
            <a:endParaRPr lang="zh-CN" altLang="en-US" sz="7200">
              <a:solidFill>
                <a:schemeClr val="bg2"/>
              </a:solidFill>
              <a:effectLst>
                <a:innerShdw blurRad="63500" dist="50800" dir="13500000">
                  <a:srgbClr val="000000">
                    <a:alpha val="50000"/>
                  </a:srgbClr>
                </a:innerShdw>
              </a:effectLst>
              <a:latin typeface="华文行楷" panose="02010800040101010101" charset="-122"/>
              <a:ea typeface="华文行楷" panose="02010800040101010101" charset="-122"/>
            </a:endParaRPr>
          </a:p>
        </p:txBody>
      </p:sp>
      <p:sp>
        <p:nvSpPr>
          <p:cNvPr id="3" name="副标题 2"/>
          <p:cNvSpPr>
            <a:spLocks noGrp="1"/>
          </p:cNvSpPr>
          <p:nvPr>
            <p:ph type="subTitle" idx="1"/>
          </p:nvPr>
        </p:nvSpPr>
        <p:spPr>
          <a:xfrm>
            <a:off x="4602480" y="3459480"/>
            <a:ext cx="1927860" cy="734695"/>
          </a:xfrm>
          <a:noFill/>
          <a:ln w="3175">
            <a:noFill/>
          </a:ln>
        </p:spPr>
        <p:txBody>
          <a:bodyPr vert="horz" lIns="91440" tIns="45720" rIns="91440" bIns="45720" rtlCol="0" anchor="ctr">
            <a:noAutofit/>
          </a:bodyPr>
          <a:lstStyle/>
          <a:p>
            <a:pPr lvl="0" algn="ctr"/>
            <a:r>
              <a:rPr lang="zh-CN" altLang="en-US" sz="5400" b="1" dirty="0">
                <a:solidFill>
                  <a:schemeClr val="bg2"/>
                </a:solidFill>
                <a:effectLst>
                  <a:innerShdw blurRad="63500" dist="50800" dir="13500000">
                    <a:srgbClr val="000000">
                      <a:alpha val="50000"/>
                    </a:srgbClr>
                  </a:innerShdw>
                </a:effectLst>
                <a:latin typeface="楷体" panose="02010609060101010101" charset="-122"/>
                <a:ea typeface="楷体" panose="02010609060101010101" charset="-122"/>
                <a:cs typeface="+mj-cs"/>
                <a:sym typeface="+mn-ea"/>
              </a:rPr>
              <a:t>曹禺</a:t>
            </a:r>
            <a:endParaRPr lang="zh-CN" altLang="en-US" sz="5400" b="1" dirty="0">
              <a:solidFill>
                <a:schemeClr val="bg2"/>
              </a:solidFill>
              <a:effectLst>
                <a:innerShdw blurRad="63500" dist="50800" dir="13500000">
                  <a:srgbClr val="000000">
                    <a:alpha val="50000"/>
                  </a:srgbClr>
                </a:innerShdw>
              </a:effectLst>
              <a:latin typeface="楷体" panose="02010609060101010101" charset="-122"/>
              <a:ea typeface="楷体" panose="02010609060101010101" charset="-122"/>
              <a:cs typeface="+mj-cs"/>
              <a:sym typeface="+mn-ea"/>
            </a:endParaRPr>
          </a:p>
        </p:txBody>
      </p:sp>
    </p:spTree>
    <p:custDataLst>
      <p:tags r:id="rId2"/>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19458" name="文本占位符 30722"/>
          <p:cNvSpPr>
            <a:spLocks noGrp="1"/>
          </p:cNvSpPr>
          <p:nvPr>
            <p:ph idx="1"/>
          </p:nvPr>
        </p:nvSpPr>
        <p:spPr>
          <a:xfrm>
            <a:off x="1236663" y="1898968"/>
            <a:ext cx="7313612" cy="4114800"/>
          </a:xfrm>
        </p:spPr>
        <p:txBody>
          <a:bodyPr anchor="t"/>
          <a:lstStyle/>
          <a:p>
            <a:pPr>
              <a:buNone/>
            </a:pPr>
            <a:endParaRPr lang="zh-CN" altLang="en-US" b="1" dirty="0"/>
          </a:p>
          <a:p>
            <a:pPr>
              <a:buNone/>
            </a:pPr>
            <a:endParaRPr lang="zh-CN" altLang="en-US" b="1" dirty="0"/>
          </a:p>
          <a:p>
            <a:pPr>
              <a:buNone/>
            </a:pPr>
            <a:endParaRPr lang="zh-CN" altLang="en-US" b="1" dirty="0"/>
          </a:p>
        </p:txBody>
      </p:sp>
      <p:sp>
        <p:nvSpPr>
          <p:cNvPr id="27649" name="矩形 11265"/>
          <p:cNvSpPr/>
          <p:nvPr/>
        </p:nvSpPr>
        <p:spPr>
          <a:xfrm>
            <a:off x="1236980" y="2141855"/>
            <a:ext cx="5621020" cy="1130935"/>
          </a:xfrm>
          <a:prstGeom prst="rect">
            <a:avLst/>
          </a:prstGeom>
        </p:spPr>
        <p:txBody>
          <a:bodyPr wrap="none" fromWordArt="1">
            <a:prstTxWarp prst="textPlain">
              <a:avLst>
                <a:gd name="adj" fmla="val 50000"/>
              </a:avLst>
            </a:prstTxWarp>
          </a:bodyPr>
          <a:lstStyle/>
          <a:p>
            <a:pPr algn="ctr"/>
            <a:r>
              <a:rPr lang="zh-CN" altLang="en-US" sz="60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rPr>
              <a:t>三十年后周鲁再相见</a:t>
            </a:r>
            <a:endParaRPr lang="zh-CN" altLang="en-US" sz="60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graphicFrame>
        <p:nvGraphicFramePr>
          <p:cNvPr id="60418" name="表格 60417"/>
          <p:cNvGraphicFramePr/>
          <p:nvPr/>
        </p:nvGraphicFramePr>
        <p:xfrm>
          <a:off x="0" y="228600"/>
          <a:ext cx="8991600" cy="6463665"/>
        </p:xfrm>
        <a:graphic>
          <a:graphicData uri="http://schemas.openxmlformats.org/drawingml/2006/table">
            <a:tbl>
              <a:tblPr/>
              <a:tblGrid>
                <a:gridCol w="777875"/>
                <a:gridCol w="3009900"/>
                <a:gridCol w="5203825"/>
              </a:tblGrid>
              <a:tr h="685800">
                <a:tc rowSpan="8">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4000" b="1" dirty="0">
                          <a:solidFill>
                            <a:srgbClr val="3333FF"/>
                          </a:solidFill>
                        </a:rPr>
                        <a:t>认出鲁侍萍之前的表现</a:t>
                      </a:r>
                      <a:endParaRPr lang="zh-CN" altLang="en-US" sz="4000" b="1">
                        <a:solidFill>
                          <a:srgbClr val="3333FF"/>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3600" b="1">
                          <a:solidFill>
                            <a:srgbClr val="3333FF"/>
                          </a:solidFill>
                        </a:rPr>
                        <a:t>鲁侍萍</a:t>
                      </a:r>
                      <a:endParaRPr lang="zh-CN" altLang="en-US" sz="3600" b="1">
                        <a:solidFill>
                          <a:srgbClr val="3333FF"/>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3600" b="1">
                          <a:solidFill>
                            <a:srgbClr val="3333FF"/>
                          </a:solidFill>
                        </a:rPr>
                        <a:t>周朴园</a:t>
                      </a:r>
                      <a:endParaRPr lang="zh-CN" altLang="en-US" sz="3600" b="1">
                        <a:solidFill>
                          <a:srgbClr val="3333FF"/>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58838">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2042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1915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2042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1915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20737">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1915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28575" cap="flat" cmpd="sng">
                      <a:solidFill>
                        <a:schemeClr val="tx1"/>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19489" name="文本框 60448"/>
          <p:cNvSpPr txBox="1"/>
          <p:nvPr/>
        </p:nvSpPr>
        <p:spPr>
          <a:xfrm>
            <a:off x="838200" y="1066800"/>
            <a:ext cx="28956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进屋寻找女儿</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50" name="文本框 60449"/>
          <p:cNvSpPr txBox="1"/>
          <p:nvPr/>
        </p:nvSpPr>
        <p:spPr>
          <a:xfrm>
            <a:off x="3962400" y="1066800"/>
            <a:ext cx="5181600" cy="583565"/>
          </a:xfrm>
          <a:prstGeom prst="rect">
            <a:avLst/>
          </a:prstGeom>
          <a:noFill/>
          <a:ln w="9525">
            <a:noFill/>
          </a:ln>
        </p:spPr>
        <p:txBody>
          <a:bodyPr anchor="t">
            <a:spAutoFit/>
          </a:bodyPr>
          <a:lstStyle/>
          <a:p>
            <a:pPr>
              <a:spcBef>
                <a:spcPct val="50000"/>
              </a:spcBef>
            </a:pPr>
            <a:r>
              <a:rPr lang="zh-CN" altLang="en-US" sz="3200" b="1" dirty="0">
                <a:solidFill>
                  <a:srgbClr val="FF0000"/>
                </a:solidFill>
                <a:latin typeface="Times New Roman" panose="02020603050405020304" pitchFamily="18" charset="0"/>
                <a:ea typeface="宋体" panose="02010600030101010101" pitchFamily="2" charset="-122"/>
              </a:rPr>
              <a:t>漫不经心地谈起雨衣、窗子</a:t>
            </a:r>
            <a:endParaRPr lang="zh-CN" altLang="en-US" sz="3200" b="1" dirty="0">
              <a:solidFill>
                <a:srgbClr val="FF0000"/>
              </a:solidFill>
              <a:latin typeface="Times New Roman" panose="02020603050405020304" pitchFamily="18" charset="0"/>
              <a:ea typeface="宋体" panose="02010600030101010101" pitchFamily="2" charset="-122"/>
            </a:endParaRPr>
          </a:p>
        </p:txBody>
      </p:sp>
      <p:sp>
        <p:nvSpPr>
          <p:cNvPr id="19491" name="文本框 60450"/>
          <p:cNvSpPr txBox="1"/>
          <p:nvPr/>
        </p:nvSpPr>
        <p:spPr>
          <a:xfrm>
            <a:off x="1524000" y="1899920"/>
            <a:ext cx="16764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关  窗</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52" name="文本框 60451"/>
          <p:cNvSpPr txBox="1"/>
          <p:nvPr/>
        </p:nvSpPr>
        <p:spPr>
          <a:xfrm>
            <a:off x="3810000" y="1905000"/>
            <a:ext cx="5334000" cy="521970"/>
          </a:xfrm>
          <a:prstGeom prst="rect">
            <a:avLst/>
          </a:prstGeom>
          <a:noFill/>
          <a:ln w="9525">
            <a:noFill/>
          </a:ln>
        </p:spPr>
        <p:txBody>
          <a:bodyPr anchor="t">
            <a:spAutoFit/>
          </a:bodyPr>
          <a:lstStyle/>
          <a:p>
            <a:pPr>
              <a:spcBef>
                <a:spcPct val="50000"/>
              </a:spcBef>
            </a:pPr>
            <a:r>
              <a:rPr lang="zh-CN" altLang="en-US" sz="2800" b="1" dirty="0">
                <a:solidFill>
                  <a:srgbClr val="FF0000"/>
                </a:solidFill>
                <a:latin typeface="Times New Roman" panose="02020603050405020304" pitchFamily="18" charset="0"/>
                <a:ea typeface="宋体" panose="02010600030101010101" pitchFamily="2" charset="-122"/>
              </a:rPr>
              <a:t>感到奇怪，认真询问，气氛紧张</a:t>
            </a:r>
            <a:endParaRPr lang="zh-CN" altLang="en-US" sz="2800" b="1" dirty="0">
              <a:solidFill>
                <a:srgbClr val="FF0000"/>
              </a:solidFill>
              <a:latin typeface="Times New Roman" panose="02020603050405020304" pitchFamily="18" charset="0"/>
              <a:ea typeface="宋体" panose="02010600030101010101" pitchFamily="2" charset="-122"/>
            </a:endParaRPr>
          </a:p>
        </p:txBody>
      </p:sp>
      <p:sp>
        <p:nvSpPr>
          <p:cNvPr id="19493" name="文本框 60452"/>
          <p:cNvSpPr txBox="1"/>
          <p:nvPr/>
        </p:nvSpPr>
        <p:spPr>
          <a:xfrm>
            <a:off x="898525" y="2705100"/>
            <a:ext cx="316865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平淡回答姓鲁</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54" name="文本框 60453"/>
          <p:cNvSpPr txBox="1"/>
          <p:nvPr/>
        </p:nvSpPr>
        <p:spPr>
          <a:xfrm>
            <a:off x="4191000" y="2667000"/>
            <a:ext cx="4114800" cy="583565"/>
          </a:xfrm>
          <a:prstGeom prst="rect">
            <a:avLst/>
          </a:prstGeom>
          <a:noFill/>
          <a:ln w="9525">
            <a:noFill/>
          </a:ln>
        </p:spPr>
        <p:txBody>
          <a:bodyPr anchor="t">
            <a:spAutoFit/>
          </a:bodyPr>
          <a:lstStyle/>
          <a:p>
            <a:pPr>
              <a:spcBef>
                <a:spcPct val="50000"/>
              </a:spcBef>
            </a:pPr>
            <a:r>
              <a:rPr lang="zh-CN" altLang="en-US" sz="3200" b="1" dirty="0">
                <a:solidFill>
                  <a:srgbClr val="FF0000"/>
                </a:solidFill>
                <a:latin typeface="Times New Roman" panose="02020603050405020304" pitchFamily="18" charset="0"/>
                <a:ea typeface="宋体" panose="02010600030101010101" pitchFamily="2" charset="-122"/>
              </a:rPr>
              <a:t>稍有缓和</a:t>
            </a:r>
            <a:endParaRPr lang="zh-CN" altLang="en-US" sz="3200" b="1" dirty="0">
              <a:solidFill>
                <a:srgbClr val="FF0000"/>
              </a:solidFill>
              <a:latin typeface="Times New Roman" panose="02020603050405020304" pitchFamily="18" charset="0"/>
              <a:ea typeface="宋体" panose="02010600030101010101" pitchFamily="2" charset="-122"/>
            </a:endParaRPr>
          </a:p>
        </p:txBody>
      </p:sp>
      <p:sp>
        <p:nvSpPr>
          <p:cNvPr id="19495" name="文本框 60454"/>
          <p:cNvSpPr txBox="1"/>
          <p:nvPr/>
        </p:nvSpPr>
        <p:spPr>
          <a:xfrm>
            <a:off x="1143000" y="3581400"/>
            <a:ext cx="20574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无锡口音</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56" name="文本框 60455"/>
          <p:cNvSpPr txBox="1"/>
          <p:nvPr/>
        </p:nvSpPr>
        <p:spPr>
          <a:xfrm>
            <a:off x="4114800" y="3505200"/>
            <a:ext cx="4572000" cy="583565"/>
          </a:xfrm>
          <a:prstGeom prst="rect">
            <a:avLst/>
          </a:prstGeom>
          <a:noFill/>
          <a:ln w="9525">
            <a:noFill/>
          </a:ln>
        </p:spPr>
        <p:txBody>
          <a:bodyPr anchor="t">
            <a:spAutoFit/>
          </a:bodyPr>
          <a:lstStyle/>
          <a:p>
            <a:pPr>
              <a:spcBef>
                <a:spcPct val="50000"/>
              </a:spcBef>
            </a:pPr>
            <a:r>
              <a:rPr lang="zh-CN" altLang="en-US" sz="3200" b="1" dirty="0">
                <a:solidFill>
                  <a:srgbClr val="FF0000"/>
                </a:solidFill>
                <a:latin typeface="Times New Roman" panose="02020603050405020304" pitchFamily="18" charset="0"/>
                <a:ea typeface="宋体" panose="02010600030101010101" pitchFamily="2" charset="-122"/>
              </a:rPr>
              <a:t>有意识地询问无锡事件</a:t>
            </a:r>
            <a:endParaRPr lang="zh-CN" altLang="en-US" sz="3200" b="1" dirty="0">
              <a:solidFill>
                <a:srgbClr val="FF0000"/>
              </a:solidFill>
              <a:latin typeface="Times New Roman" panose="02020603050405020304" pitchFamily="18" charset="0"/>
              <a:ea typeface="宋体" panose="02010600030101010101" pitchFamily="2" charset="-122"/>
            </a:endParaRPr>
          </a:p>
        </p:txBody>
      </p:sp>
      <p:sp>
        <p:nvSpPr>
          <p:cNvPr id="19497" name="文本框 60456"/>
          <p:cNvSpPr txBox="1"/>
          <p:nvPr/>
        </p:nvSpPr>
        <p:spPr>
          <a:xfrm>
            <a:off x="914400" y="4343400"/>
            <a:ext cx="26670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保持语调平缓</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58" name="文本框 60457"/>
          <p:cNvSpPr txBox="1"/>
          <p:nvPr/>
        </p:nvSpPr>
        <p:spPr>
          <a:xfrm>
            <a:off x="4191000" y="4343400"/>
            <a:ext cx="4191000" cy="583565"/>
          </a:xfrm>
          <a:prstGeom prst="rect">
            <a:avLst/>
          </a:prstGeom>
          <a:noFill/>
          <a:ln w="9525">
            <a:noFill/>
          </a:ln>
        </p:spPr>
        <p:txBody>
          <a:bodyPr anchor="t">
            <a:spAutoFit/>
          </a:bodyPr>
          <a:lstStyle/>
          <a:p>
            <a:pPr>
              <a:spcBef>
                <a:spcPct val="50000"/>
              </a:spcBef>
            </a:pPr>
            <a:r>
              <a:rPr lang="zh-CN" altLang="en-US" sz="3200" b="1" dirty="0">
                <a:solidFill>
                  <a:srgbClr val="FF0000"/>
                </a:solidFill>
                <a:latin typeface="Times New Roman" panose="02020603050405020304" pitchFamily="18" charset="0"/>
                <a:ea typeface="宋体" panose="02010600030101010101" pitchFamily="2" charset="-122"/>
              </a:rPr>
              <a:t>有意撒谎，遮盖罪行</a:t>
            </a:r>
            <a:endParaRPr lang="zh-CN" altLang="en-US" sz="3200" b="1" dirty="0">
              <a:solidFill>
                <a:srgbClr val="FF0000"/>
              </a:solidFill>
              <a:latin typeface="Times New Roman" panose="02020603050405020304" pitchFamily="18" charset="0"/>
              <a:ea typeface="宋体" panose="02010600030101010101" pitchFamily="2" charset="-122"/>
            </a:endParaRPr>
          </a:p>
        </p:txBody>
      </p:sp>
      <p:sp>
        <p:nvSpPr>
          <p:cNvPr id="19499" name="文本框 60458"/>
          <p:cNvSpPr txBox="1"/>
          <p:nvPr/>
        </p:nvSpPr>
        <p:spPr>
          <a:xfrm>
            <a:off x="914400" y="5105400"/>
            <a:ext cx="27432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叙述悲惨遭遇</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60" name="文本框 60459"/>
          <p:cNvSpPr txBox="1"/>
          <p:nvPr/>
        </p:nvSpPr>
        <p:spPr>
          <a:xfrm>
            <a:off x="3962400" y="5181600"/>
            <a:ext cx="5181600" cy="521970"/>
          </a:xfrm>
          <a:prstGeom prst="rect">
            <a:avLst/>
          </a:prstGeom>
          <a:noFill/>
          <a:ln w="9525">
            <a:noFill/>
          </a:ln>
        </p:spPr>
        <p:txBody>
          <a:bodyPr anchor="t">
            <a:spAutoFit/>
          </a:bodyPr>
          <a:lstStyle/>
          <a:p>
            <a:pPr>
              <a:spcBef>
                <a:spcPct val="50000"/>
              </a:spcBef>
            </a:pPr>
            <a:r>
              <a:rPr lang="zh-CN" altLang="en-US" sz="2800" b="1" dirty="0">
                <a:solidFill>
                  <a:srgbClr val="FF0000"/>
                </a:solidFill>
                <a:latin typeface="Times New Roman" panose="02020603050405020304" pitchFamily="18" charset="0"/>
                <a:ea typeface="宋体" panose="02010600030101010101" pitchFamily="2" charset="-122"/>
              </a:rPr>
              <a:t>惊恐紧张，表情痛苦，汗涔涔</a:t>
            </a:r>
            <a:endParaRPr lang="zh-CN" altLang="en-US" sz="2800" b="1" dirty="0">
              <a:solidFill>
                <a:srgbClr val="FF0000"/>
              </a:solidFill>
              <a:latin typeface="Times New Roman" panose="02020603050405020304" pitchFamily="18" charset="0"/>
              <a:ea typeface="宋体" panose="02010600030101010101" pitchFamily="2" charset="-122"/>
            </a:endParaRPr>
          </a:p>
        </p:txBody>
      </p:sp>
      <p:sp>
        <p:nvSpPr>
          <p:cNvPr id="19501" name="文本框 60460"/>
          <p:cNvSpPr txBox="1"/>
          <p:nvPr/>
        </p:nvSpPr>
        <p:spPr>
          <a:xfrm>
            <a:off x="1143000" y="5943600"/>
            <a:ext cx="2438400"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表明身分</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60462" name="文本框 60461"/>
          <p:cNvSpPr txBox="1"/>
          <p:nvPr/>
        </p:nvSpPr>
        <p:spPr>
          <a:xfrm>
            <a:off x="4267200" y="6019800"/>
            <a:ext cx="4038600" cy="583565"/>
          </a:xfrm>
          <a:prstGeom prst="rect">
            <a:avLst/>
          </a:prstGeom>
          <a:noFill/>
          <a:ln w="9525">
            <a:noFill/>
          </a:ln>
        </p:spPr>
        <p:txBody>
          <a:bodyPr anchor="t">
            <a:spAutoFit/>
          </a:bodyPr>
          <a:lstStyle/>
          <a:p>
            <a:pPr>
              <a:spcBef>
                <a:spcPct val="50000"/>
              </a:spcBef>
            </a:pPr>
            <a:r>
              <a:rPr lang="en-US" altLang="zh-CN" sz="3200" b="1" dirty="0">
                <a:solidFill>
                  <a:srgbClr val="FF0000"/>
                </a:solidFill>
                <a:latin typeface="Times New Roman" panose="02020603050405020304" pitchFamily="18" charset="0"/>
                <a:ea typeface="宋体" panose="02010600030101010101" pitchFamily="2" charset="-122"/>
              </a:rPr>
              <a:t> </a:t>
            </a:r>
            <a:r>
              <a:rPr lang="zh-CN" altLang="en-US" sz="3200" b="1" dirty="0">
                <a:solidFill>
                  <a:srgbClr val="FF0000"/>
                </a:solidFill>
                <a:latin typeface="Times New Roman" panose="02020603050405020304" pitchFamily="18" charset="0"/>
                <a:ea typeface="宋体" panose="02010600030101010101" pitchFamily="2" charset="-122"/>
              </a:rPr>
              <a:t>语无伦次</a:t>
            </a:r>
            <a:endParaRPr lang="zh-CN" altLang="en-US" sz="3200" b="1">
              <a:solidFill>
                <a:srgbClr val="FF0000"/>
              </a:solidFill>
              <a:latin typeface="Times New Roman" panose="02020603050405020304" pitchFamily="18" charset="0"/>
              <a:ea typeface="宋体" panose="02010600030101010101" pitchFamily="2"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0450"/>
                                        </p:tgtEl>
                                        <p:attrNameLst>
                                          <p:attrName>style.visibility</p:attrName>
                                        </p:attrNameLst>
                                      </p:cBhvr>
                                      <p:to>
                                        <p:strVal val="visible"/>
                                      </p:to>
                                    </p:set>
                                    <p:anim calcmode="lin" valueType="num">
                                      <p:cBhvr>
                                        <p:cTn id="7" dur="1" fill="hold"/>
                                        <p:tgtEl>
                                          <p:spTgt spid="60450"/>
                                        </p:tgtEl>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0452"/>
                                        </p:tgtEl>
                                        <p:attrNameLst>
                                          <p:attrName>style.visibility</p:attrName>
                                        </p:attrNameLst>
                                      </p:cBhvr>
                                      <p:to>
                                        <p:strVal val="visible"/>
                                      </p:to>
                                    </p:set>
                                    <p:animEffect transition="in" filter="box(in)">
                                      <p:cBhvr>
                                        <p:cTn id="12" dur="500"/>
                                        <p:tgtEl>
                                          <p:spTgt spid="6045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0454"/>
                                        </p:tgtEl>
                                        <p:attrNameLst>
                                          <p:attrName>style.visibility</p:attrName>
                                        </p:attrNameLst>
                                      </p:cBhvr>
                                      <p:to>
                                        <p:strVal val="visible"/>
                                      </p:to>
                                    </p:set>
                                    <p:anim calcmode="lin" valueType="num">
                                      <p:cBhvr>
                                        <p:cTn id="17" dur="1" fill="hold"/>
                                        <p:tgtEl>
                                          <p:spTgt spid="60454"/>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0456"/>
                                        </p:tgtEl>
                                        <p:attrNameLst>
                                          <p:attrName>style.visibility</p:attrName>
                                        </p:attrNameLst>
                                      </p:cBhvr>
                                      <p:to>
                                        <p:strVal val="visible"/>
                                      </p:to>
                                    </p:set>
                                    <p:anim calcmode="lin" valueType="num">
                                      <p:cBhvr>
                                        <p:cTn id="22" dur="1" fill="hold"/>
                                        <p:tgtEl>
                                          <p:spTgt spid="60456"/>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0458"/>
                                        </p:tgtEl>
                                        <p:attrNameLst>
                                          <p:attrName>style.visibility</p:attrName>
                                        </p:attrNameLst>
                                      </p:cBhvr>
                                      <p:to>
                                        <p:strVal val="visible"/>
                                      </p:to>
                                    </p:set>
                                    <p:anim calcmode="lin" valueType="num">
                                      <p:cBhvr>
                                        <p:cTn id="27" dur="1" fill="hold"/>
                                        <p:tgtEl>
                                          <p:spTgt spid="60458"/>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0460"/>
                                        </p:tgtEl>
                                        <p:attrNameLst>
                                          <p:attrName>style.visibility</p:attrName>
                                        </p:attrNameLst>
                                      </p:cBhvr>
                                      <p:to>
                                        <p:strVal val="visible"/>
                                      </p:to>
                                    </p:set>
                                    <p:anim calcmode="lin" valueType="num">
                                      <p:cBhvr>
                                        <p:cTn id="32" dur="1" fill="hold"/>
                                        <p:tgtEl>
                                          <p:spTgt spid="60460"/>
                                        </p:tgtEl>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0462"/>
                                        </p:tgtEl>
                                        <p:attrNameLst>
                                          <p:attrName>style.visibility</p:attrName>
                                        </p:attrNameLst>
                                      </p:cBhvr>
                                      <p:to>
                                        <p:strVal val="visible"/>
                                      </p:to>
                                    </p:set>
                                    <p:anim calcmode="lin" valueType="num">
                                      <p:cBhvr>
                                        <p:cTn id="37" dur="1" fill="hold"/>
                                        <p:tgtEl>
                                          <p:spTgt spid="6046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50" grpId="0"/>
      <p:bldP spid="60452" grpId="0"/>
      <p:bldP spid="60454" grpId="0"/>
      <p:bldP spid="60456" grpId="0"/>
      <p:bldP spid="60458" grpId="0"/>
      <p:bldP spid="60460" grpId="0"/>
      <p:bldP spid="6046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graphicFrame>
        <p:nvGraphicFramePr>
          <p:cNvPr id="23617" name="表格 23616"/>
          <p:cNvGraphicFramePr/>
          <p:nvPr/>
        </p:nvGraphicFramePr>
        <p:xfrm>
          <a:off x="201613" y="115888"/>
          <a:ext cx="8763000" cy="6420549"/>
        </p:xfrm>
        <a:graphic>
          <a:graphicData uri="http://schemas.openxmlformats.org/drawingml/2006/table">
            <a:tbl>
              <a:tblPr/>
              <a:tblGrid>
                <a:gridCol w="755650"/>
                <a:gridCol w="3384550"/>
                <a:gridCol w="1368425"/>
                <a:gridCol w="3254375"/>
              </a:tblGrid>
              <a:tr h="792163">
                <a:tc rowSpan="5">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4000" b="1" dirty="0">
                          <a:solidFill>
                            <a:srgbClr val="3333FF"/>
                          </a:solidFill>
                        </a:rPr>
                        <a:t>认出侍萍之后的表现</a:t>
                      </a:r>
                      <a:endParaRPr lang="zh-CN" altLang="en-US" sz="4000" b="1">
                        <a:solidFill>
                          <a:srgbClr val="3333FF"/>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4000" b="1" dirty="0">
                          <a:solidFill>
                            <a:srgbClr val="3333FF"/>
                          </a:solidFill>
                        </a:rPr>
                        <a:t>    </a:t>
                      </a:r>
                      <a:r>
                        <a:rPr lang="zh-CN" altLang="en-US" sz="4000" b="1" dirty="0">
                          <a:solidFill>
                            <a:srgbClr val="3333FF"/>
                          </a:solidFill>
                        </a:rPr>
                        <a:t>言   行</a:t>
                      </a:r>
                      <a:endParaRPr lang="zh-CN" altLang="en-US" sz="4000" b="1">
                        <a:solidFill>
                          <a:srgbClr val="3333FF"/>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4000" b="1" dirty="0">
                          <a:solidFill>
                            <a:srgbClr val="3333FF"/>
                          </a:solidFill>
                        </a:rPr>
                        <a:t>情态</a:t>
                      </a:r>
                      <a:endParaRPr lang="zh-CN" altLang="en-US" sz="4000" b="1">
                        <a:solidFill>
                          <a:srgbClr val="3333FF"/>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4000" b="1" dirty="0">
                          <a:solidFill>
                            <a:srgbClr val="3333FF"/>
                          </a:solidFill>
                        </a:rPr>
                        <a:t>手段    性格</a:t>
                      </a:r>
                      <a:endParaRPr lang="zh-CN" altLang="en-US" sz="4000" b="1">
                        <a:solidFill>
                          <a:srgbClr val="3333FF"/>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16205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3200" b="1" dirty="0"/>
                        <a:t>               </a:t>
                      </a:r>
                      <a:endParaRPr lang="en-US" altLang="zh-CN" sz="3200" b="1" dirty="0"/>
                    </a:p>
                    <a:p>
                      <a:pPr marL="0" lvl="0" indent="0">
                        <a:buNone/>
                      </a:pPr>
                      <a:r>
                        <a:rPr lang="en-US" altLang="zh-CN" sz="3200" b="1" dirty="0"/>
                        <a:t>               </a:t>
                      </a: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349375">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3200" b="1" dirty="0"/>
                        <a:t>               </a:t>
                      </a: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243012">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en-US" altLang="zh-CN" sz="3200" b="1" dirty="0"/>
                        <a:t>                </a:t>
                      </a:r>
                      <a:endParaRPr lang="en-US" altLang="zh-CN" sz="3200" b="1" dirty="0"/>
                    </a:p>
                    <a:p>
                      <a:pPr marL="0" lvl="0" indent="0">
                        <a:buNone/>
                      </a:pPr>
                      <a:r>
                        <a:rPr lang="en-US" altLang="zh-CN" sz="3200" b="1" dirty="0"/>
                        <a:t>                </a:t>
                      </a: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871663">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28575" cap="flat" cmpd="sng">
                      <a:solidFill>
                        <a:schemeClr val="tx1"/>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3200" b="1"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23582" name="文本框 23581"/>
          <p:cNvSpPr txBox="1"/>
          <p:nvPr/>
        </p:nvSpPr>
        <p:spPr>
          <a:xfrm>
            <a:off x="4427538" y="1196975"/>
            <a:ext cx="1152525" cy="645160"/>
          </a:xfrm>
          <a:prstGeom prst="rect">
            <a:avLst/>
          </a:prstGeom>
          <a:noFill/>
          <a:ln w="9525">
            <a:noFill/>
          </a:ln>
        </p:spPr>
        <p:txBody>
          <a:bodyPr anchor="t">
            <a:spAutoFit/>
          </a:bodyPr>
          <a:lstStyle/>
          <a:p>
            <a:pPr>
              <a:spcBef>
                <a:spcPct val="50000"/>
              </a:spcBef>
            </a:pPr>
            <a:r>
              <a:rPr lang="zh-CN" altLang="en-US" sz="3600" b="1" dirty="0">
                <a:solidFill>
                  <a:schemeClr val="bg2"/>
                </a:solidFill>
                <a:latin typeface="宋体" panose="02010600030101010101" pitchFamily="2" charset="-122"/>
                <a:ea typeface="宋体" panose="02010600030101010101" pitchFamily="2" charset="-122"/>
              </a:rPr>
              <a:t>责问</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583" name="文本框 23582"/>
          <p:cNvSpPr txBox="1"/>
          <p:nvPr/>
        </p:nvSpPr>
        <p:spPr>
          <a:xfrm>
            <a:off x="1258888" y="1052513"/>
            <a:ext cx="2665412" cy="1004887"/>
          </a:xfrm>
          <a:prstGeom prst="rect">
            <a:avLst/>
          </a:prstGeom>
          <a:noFill/>
          <a:ln w="9525">
            <a:noFill/>
          </a:ln>
        </p:spPr>
        <p:txBody>
          <a:bodyPr anchor="t">
            <a:spAutoFit/>
          </a:bodyPr>
          <a:lstStyle/>
          <a:p>
            <a:pPr>
              <a:spcBef>
                <a:spcPct val="50000"/>
              </a:spcBef>
            </a:pP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你来干什么？”</a:t>
            </a:r>
            <a:endParaRPr lang="zh-CN" altLang="en-US" sz="2400" b="1" dirty="0">
              <a:solidFill>
                <a:srgbClr val="FF0000"/>
              </a:solidFill>
              <a:latin typeface="黑体" panose="02010609060101010101" charset="-122"/>
              <a:ea typeface="黑体" panose="02010609060101010101" charset="-122"/>
            </a:endParaRPr>
          </a:p>
          <a:p>
            <a:pPr>
              <a:spcBef>
                <a:spcPct val="50000"/>
              </a:spcBef>
            </a:pPr>
            <a:r>
              <a:rPr lang="zh-CN" altLang="en-US" sz="2400" b="1" dirty="0">
                <a:solidFill>
                  <a:srgbClr val="FF0000"/>
                </a:solidFill>
                <a:latin typeface="黑体" panose="02010609060101010101" charset="-122"/>
                <a:ea typeface="黑体" panose="02010609060101010101" charset="-122"/>
              </a:rPr>
              <a:t>“谁指使你来的？”</a:t>
            </a:r>
            <a:endParaRPr lang="zh-CN" altLang="en-US" sz="2400" b="1">
              <a:solidFill>
                <a:srgbClr val="FF0000"/>
              </a:solidFill>
              <a:latin typeface="黑体" panose="02010609060101010101" charset="-122"/>
              <a:ea typeface="黑体" panose="02010609060101010101" charset="-122"/>
            </a:endParaRPr>
          </a:p>
        </p:txBody>
      </p:sp>
      <p:sp>
        <p:nvSpPr>
          <p:cNvPr id="23584" name="文本框 23583"/>
          <p:cNvSpPr txBox="1"/>
          <p:nvPr/>
        </p:nvSpPr>
        <p:spPr>
          <a:xfrm>
            <a:off x="5805488" y="1265238"/>
            <a:ext cx="1143000" cy="579437"/>
          </a:xfrm>
          <a:prstGeom prst="rect">
            <a:avLst/>
          </a:prstGeom>
          <a:noFill/>
          <a:ln w="9525">
            <a:noFill/>
          </a:ln>
        </p:spPr>
        <p:txBody>
          <a:bodyPr anchor="t">
            <a:spAutoFit/>
          </a:bodyPr>
          <a:lstStyle/>
          <a:p>
            <a:pPr>
              <a:spcBef>
                <a:spcPct val="50000"/>
              </a:spcBef>
            </a:pPr>
            <a:r>
              <a:rPr lang="zh-CN" altLang="en-US" sz="3200" b="1" dirty="0">
                <a:solidFill>
                  <a:schemeClr val="bg2"/>
                </a:solidFill>
                <a:latin typeface="宋体" panose="02010600030101010101" pitchFamily="2" charset="-122"/>
                <a:ea typeface="宋体" panose="02010600030101010101" pitchFamily="2" charset="-122"/>
              </a:rPr>
              <a:t>恐吓</a:t>
            </a:r>
            <a:endParaRPr lang="zh-CN" altLang="en-US" sz="3200" b="1" dirty="0">
              <a:solidFill>
                <a:schemeClr val="bg2"/>
              </a:solidFill>
              <a:latin typeface="宋体" panose="02010600030101010101" pitchFamily="2" charset="-122"/>
              <a:ea typeface="宋体" panose="02010600030101010101" pitchFamily="2" charset="-122"/>
            </a:endParaRPr>
          </a:p>
        </p:txBody>
      </p:sp>
      <p:sp>
        <p:nvSpPr>
          <p:cNvPr id="23585" name="文本框 23584"/>
          <p:cNvSpPr txBox="1"/>
          <p:nvPr/>
        </p:nvSpPr>
        <p:spPr>
          <a:xfrm>
            <a:off x="4437063" y="2420938"/>
            <a:ext cx="1143000" cy="641350"/>
          </a:xfrm>
          <a:prstGeom prst="rect">
            <a:avLst/>
          </a:prstGeom>
          <a:noFill/>
          <a:ln w="9525">
            <a:noFill/>
          </a:ln>
        </p:spPr>
        <p:txBody>
          <a:bodyPr anchor="t">
            <a:spAutoFit/>
          </a:bodyPr>
          <a:lstStyle/>
          <a:p>
            <a:pPr>
              <a:spcBef>
                <a:spcPct val="50000"/>
              </a:spcBef>
            </a:pPr>
            <a:r>
              <a:rPr lang="zh-CN" altLang="en-US" sz="3600" b="1" dirty="0">
                <a:solidFill>
                  <a:schemeClr val="bg2"/>
                </a:solidFill>
                <a:latin typeface="宋体" panose="02010600030101010101" pitchFamily="2" charset="-122"/>
                <a:ea typeface="宋体" panose="02010600030101010101" pitchFamily="2" charset="-122"/>
              </a:rPr>
              <a:t>商量</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586" name="文本框 23585"/>
          <p:cNvSpPr txBox="1"/>
          <p:nvPr/>
        </p:nvSpPr>
        <p:spPr>
          <a:xfrm>
            <a:off x="898525" y="2276475"/>
            <a:ext cx="3744913" cy="1004888"/>
          </a:xfrm>
          <a:prstGeom prst="rect">
            <a:avLst/>
          </a:prstGeom>
          <a:noFill/>
          <a:ln w="9525">
            <a:noFill/>
          </a:ln>
        </p:spPr>
        <p:txBody>
          <a:bodyPr anchor="t">
            <a:spAutoFit/>
          </a:bodyPr>
          <a:lstStyle/>
          <a:p>
            <a:pPr>
              <a:spcBef>
                <a:spcPct val="50000"/>
              </a:spcBef>
            </a:pPr>
            <a:r>
              <a:rPr lang="en-US" altLang="zh-CN" sz="2400" b="1" dirty="0">
                <a:solidFill>
                  <a:srgbClr val="FF0000"/>
                </a:solidFill>
                <a:latin typeface="黑体" panose="02010609060101010101" charset="-122"/>
                <a:ea typeface="黑体" panose="02010609060101010101" charset="-122"/>
              </a:rPr>
              <a:t>“</a:t>
            </a:r>
            <a:r>
              <a:rPr lang="zh-CN" altLang="en-US" sz="2400" b="1" dirty="0">
                <a:solidFill>
                  <a:srgbClr val="FF0000"/>
                </a:solidFill>
                <a:latin typeface="黑体" panose="02010609060101010101" charset="-122"/>
                <a:ea typeface="黑体" panose="02010609060101010101" charset="-122"/>
              </a:rPr>
              <a:t>现在你我都是有子女的</a:t>
            </a:r>
            <a:endParaRPr lang="zh-CN" altLang="en-US" sz="2400" b="1" dirty="0">
              <a:solidFill>
                <a:srgbClr val="FF0000"/>
              </a:solidFill>
              <a:latin typeface="黑体" panose="02010609060101010101" charset="-122"/>
              <a:ea typeface="黑体" panose="02010609060101010101" charset="-122"/>
            </a:endParaRPr>
          </a:p>
          <a:p>
            <a:pPr>
              <a:spcBef>
                <a:spcPct val="50000"/>
              </a:spcBef>
            </a:pPr>
            <a:r>
              <a:rPr lang="zh-CN" altLang="en-US" sz="2400" b="1" dirty="0">
                <a:solidFill>
                  <a:srgbClr val="FF0000"/>
                </a:solidFill>
                <a:latin typeface="黑体" panose="02010609060101010101" charset="-122"/>
                <a:ea typeface="黑体" panose="02010609060101010101" charset="-122"/>
              </a:rPr>
              <a:t>人”、“又何必再提呢？”</a:t>
            </a:r>
            <a:endParaRPr lang="zh-CN" altLang="en-US" sz="2400" b="1">
              <a:solidFill>
                <a:srgbClr val="FF0000"/>
              </a:solidFill>
              <a:latin typeface="黑体" panose="02010609060101010101" charset="-122"/>
              <a:ea typeface="黑体" panose="02010609060101010101" charset="-122"/>
            </a:endParaRPr>
          </a:p>
        </p:txBody>
      </p:sp>
      <p:sp>
        <p:nvSpPr>
          <p:cNvPr id="23587" name="文本框 23586"/>
          <p:cNvSpPr txBox="1"/>
          <p:nvPr/>
        </p:nvSpPr>
        <p:spPr>
          <a:xfrm>
            <a:off x="5810250" y="2420938"/>
            <a:ext cx="1066800" cy="579437"/>
          </a:xfrm>
          <a:prstGeom prst="rect">
            <a:avLst/>
          </a:prstGeom>
          <a:noFill/>
          <a:ln w="9525">
            <a:noFill/>
          </a:ln>
        </p:spPr>
        <p:txBody>
          <a:bodyPr anchor="t">
            <a:spAutoFit/>
          </a:bodyPr>
          <a:lstStyle/>
          <a:p>
            <a:pPr>
              <a:spcBef>
                <a:spcPct val="50000"/>
              </a:spcBef>
            </a:pPr>
            <a:r>
              <a:rPr lang="zh-CN" altLang="en-US" sz="3200" b="1" dirty="0">
                <a:solidFill>
                  <a:schemeClr val="bg2"/>
                </a:solidFill>
                <a:latin typeface="宋体" panose="02010600030101010101" pitchFamily="2" charset="-122"/>
                <a:ea typeface="宋体" panose="02010600030101010101" pitchFamily="2" charset="-122"/>
              </a:rPr>
              <a:t>稳住</a:t>
            </a:r>
            <a:endParaRPr lang="zh-CN" altLang="en-US" sz="3200" b="1" dirty="0">
              <a:solidFill>
                <a:schemeClr val="bg2"/>
              </a:solidFill>
              <a:latin typeface="宋体" panose="02010600030101010101" pitchFamily="2" charset="-122"/>
              <a:ea typeface="宋体" panose="02010600030101010101" pitchFamily="2" charset="-122"/>
            </a:endParaRPr>
          </a:p>
        </p:txBody>
      </p:sp>
      <p:sp>
        <p:nvSpPr>
          <p:cNvPr id="23588" name="文本框 23587"/>
          <p:cNvSpPr txBox="1"/>
          <p:nvPr/>
        </p:nvSpPr>
        <p:spPr>
          <a:xfrm>
            <a:off x="3943350" y="3644900"/>
            <a:ext cx="1783715" cy="645160"/>
          </a:xfrm>
          <a:prstGeom prst="rect">
            <a:avLst/>
          </a:prstGeom>
          <a:noFill/>
          <a:ln w="9525">
            <a:noFill/>
          </a:ln>
        </p:spPr>
        <p:txBody>
          <a:bodyPr wrap="square" anchor="t">
            <a:spAutoFit/>
          </a:bodyPr>
          <a:lstStyle/>
          <a:p>
            <a:pPr>
              <a:spcBef>
                <a:spcPct val="50000"/>
              </a:spcBef>
            </a:pPr>
            <a:r>
              <a:rPr lang="zh-CN" altLang="en-US" sz="3600" b="1" dirty="0">
                <a:solidFill>
                  <a:schemeClr val="bg2"/>
                </a:solidFill>
                <a:latin typeface="宋体" panose="02010600030101010101" pitchFamily="2" charset="-122"/>
                <a:ea typeface="宋体" panose="02010600030101010101" pitchFamily="2" charset="-122"/>
              </a:rPr>
              <a:t>叙旧情</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589" name="文本框 23588"/>
          <p:cNvSpPr txBox="1"/>
          <p:nvPr/>
        </p:nvSpPr>
        <p:spPr>
          <a:xfrm>
            <a:off x="1044575" y="3500438"/>
            <a:ext cx="3095625" cy="1004887"/>
          </a:xfrm>
          <a:prstGeom prst="rect">
            <a:avLst/>
          </a:prstGeom>
          <a:noFill/>
          <a:ln w="9525">
            <a:noFill/>
          </a:ln>
        </p:spPr>
        <p:txBody>
          <a:bodyPr anchor="t">
            <a:spAutoFit/>
          </a:bodyPr>
          <a:lstStyle/>
          <a:p>
            <a:pPr>
              <a:spcBef>
                <a:spcPct val="50000"/>
              </a:spcBef>
            </a:pPr>
            <a:r>
              <a:rPr lang="zh-CN" altLang="en-US" sz="2400" b="1" dirty="0">
                <a:solidFill>
                  <a:srgbClr val="FF0000"/>
                </a:solidFill>
                <a:latin typeface="黑体" panose="02010609060101010101" charset="-122"/>
                <a:ea typeface="黑体" panose="02010609060101010101" charset="-122"/>
              </a:rPr>
              <a:t>保留家具、熟记生日</a:t>
            </a:r>
            <a:endParaRPr lang="zh-CN" altLang="en-US" sz="2400" b="1" dirty="0">
              <a:solidFill>
                <a:srgbClr val="FF0000"/>
              </a:solidFill>
              <a:latin typeface="黑体" panose="02010609060101010101" charset="-122"/>
              <a:ea typeface="黑体" panose="02010609060101010101" charset="-122"/>
            </a:endParaRPr>
          </a:p>
          <a:p>
            <a:pPr>
              <a:spcBef>
                <a:spcPct val="50000"/>
              </a:spcBef>
            </a:pPr>
            <a:r>
              <a:rPr lang="zh-CN" altLang="en-US" sz="2400" b="1" dirty="0">
                <a:solidFill>
                  <a:srgbClr val="FF0000"/>
                </a:solidFill>
                <a:latin typeface="黑体" panose="02010609060101010101" charset="-122"/>
                <a:ea typeface="黑体" panose="02010609060101010101" charset="-122"/>
              </a:rPr>
              <a:t>关窗习惯</a:t>
            </a:r>
            <a:endParaRPr lang="zh-CN" altLang="en-US" sz="2400" b="1">
              <a:solidFill>
                <a:srgbClr val="FF0000"/>
              </a:solidFill>
              <a:latin typeface="黑体" panose="02010609060101010101" charset="-122"/>
              <a:ea typeface="黑体" panose="02010609060101010101" charset="-122"/>
            </a:endParaRPr>
          </a:p>
        </p:txBody>
      </p:sp>
      <p:sp>
        <p:nvSpPr>
          <p:cNvPr id="23590" name="文本框 23589"/>
          <p:cNvSpPr txBox="1"/>
          <p:nvPr/>
        </p:nvSpPr>
        <p:spPr>
          <a:xfrm>
            <a:off x="5721350" y="3716338"/>
            <a:ext cx="1371600" cy="579437"/>
          </a:xfrm>
          <a:prstGeom prst="rect">
            <a:avLst/>
          </a:prstGeom>
          <a:noFill/>
          <a:ln w="9525">
            <a:noFill/>
          </a:ln>
        </p:spPr>
        <p:txBody>
          <a:bodyPr anchor="t">
            <a:spAutoFit/>
          </a:bodyPr>
          <a:lstStyle/>
          <a:p>
            <a:pPr>
              <a:spcBef>
                <a:spcPct val="50000"/>
              </a:spcBef>
            </a:pPr>
            <a:r>
              <a:rPr lang="zh-CN" altLang="en-US" sz="3200" b="1" dirty="0">
                <a:solidFill>
                  <a:schemeClr val="bg2"/>
                </a:solidFill>
                <a:latin typeface="宋体" panose="02010600030101010101" pitchFamily="2" charset="-122"/>
                <a:ea typeface="宋体" panose="02010600030101010101" pitchFamily="2" charset="-122"/>
              </a:rPr>
              <a:t>哄骗</a:t>
            </a:r>
            <a:endParaRPr lang="zh-CN" altLang="en-US" sz="3200" b="1" dirty="0">
              <a:solidFill>
                <a:schemeClr val="bg2"/>
              </a:solidFill>
              <a:latin typeface="宋体" panose="02010600030101010101" pitchFamily="2" charset="-122"/>
              <a:ea typeface="宋体" panose="02010600030101010101" pitchFamily="2" charset="-122"/>
            </a:endParaRPr>
          </a:p>
        </p:txBody>
      </p:sp>
      <p:sp>
        <p:nvSpPr>
          <p:cNvPr id="23591" name="文本框 23590"/>
          <p:cNvSpPr txBox="1"/>
          <p:nvPr/>
        </p:nvSpPr>
        <p:spPr>
          <a:xfrm>
            <a:off x="1330325" y="4868863"/>
            <a:ext cx="1873250" cy="457200"/>
          </a:xfrm>
          <a:prstGeom prst="rect">
            <a:avLst/>
          </a:prstGeom>
          <a:noFill/>
          <a:ln w="9525">
            <a:noFill/>
          </a:ln>
        </p:spPr>
        <p:txBody>
          <a:bodyPr anchor="t">
            <a:spAutoFit/>
          </a:bodyPr>
          <a:lstStyle/>
          <a:p>
            <a:pPr>
              <a:spcBef>
                <a:spcPct val="50000"/>
              </a:spcBef>
            </a:pPr>
            <a:r>
              <a:rPr lang="zh-CN" altLang="en-US" sz="2400" b="1" dirty="0">
                <a:solidFill>
                  <a:srgbClr val="FF0000"/>
                </a:solidFill>
                <a:latin typeface="黑体" panose="02010609060101010101" charset="-122"/>
                <a:ea typeface="黑体" panose="02010609060101010101" charset="-122"/>
              </a:rPr>
              <a:t>拿 出 支 票</a:t>
            </a:r>
            <a:endParaRPr lang="zh-CN" altLang="en-US" sz="2400" b="1">
              <a:solidFill>
                <a:srgbClr val="FF0000"/>
              </a:solidFill>
              <a:latin typeface="黑体" panose="02010609060101010101" charset="-122"/>
              <a:ea typeface="黑体" panose="02010609060101010101" charset="-122"/>
            </a:endParaRPr>
          </a:p>
        </p:txBody>
      </p:sp>
      <p:sp>
        <p:nvSpPr>
          <p:cNvPr id="23592" name="文本框 23591"/>
          <p:cNvSpPr txBox="1"/>
          <p:nvPr/>
        </p:nvSpPr>
        <p:spPr>
          <a:xfrm>
            <a:off x="4427538" y="4797425"/>
            <a:ext cx="1223962" cy="641350"/>
          </a:xfrm>
          <a:prstGeom prst="rect">
            <a:avLst/>
          </a:prstGeom>
          <a:noFill/>
          <a:ln w="9525">
            <a:noFill/>
          </a:ln>
        </p:spPr>
        <p:txBody>
          <a:bodyPr anchor="t">
            <a:spAutoFit/>
          </a:bodyPr>
          <a:lstStyle/>
          <a:p>
            <a:pPr>
              <a:spcBef>
                <a:spcPct val="50000"/>
              </a:spcBef>
            </a:pPr>
            <a:r>
              <a:rPr lang="zh-CN" altLang="en-US" sz="3600" b="1" dirty="0">
                <a:solidFill>
                  <a:schemeClr val="bg2"/>
                </a:solidFill>
                <a:latin typeface="宋体" panose="02010600030101010101" pitchFamily="2" charset="-122"/>
                <a:ea typeface="宋体" panose="02010600030101010101" pitchFamily="2" charset="-122"/>
              </a:rPr>
              <a:t>平息</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1545" name="直接连接符 23606"/>
          <p:cNvSpPr/>
          <p:nvPr/>
        </p:nvSpPr>
        <p:spPr>
          <a:xfrm>
            <a:off x="971550" y="5516563"/>
            <a:ext cx="7921625" cy="0"/>
          </a:xfrm>
          <a:prstGeom prst="line">
            <a:avLst/>
          </a:prstGeom>
          <a:ln w="9525" cap="flat" cmpd="sng">
            <a:solidFill>
              <a:schemeClr val="tx1"/>
            </a:solidFill>
            <a:prstDash val="solid"/>
            <a:round/>
            <a:headEnd type="none" w="med" len="med"/>
            <a:tailEnd type="none" w="med" len="med"/>
          </a:ln>
        </p:spPr>
      </p:sp>
      <p:sp>
        <p:nvSpPr>
          <p:cNvPr id="21546" name="直接连接符 23608"/>
          <p:cNvSpPr/>
          <p:nvPr/>
        </p:nvSpPr>
        <p:spPr>
          <a:xfrm>
            <a:off x="6877050" y="404813"/>
            <a:ext cx="0" cy="6264275"/>
          </a:xfrm>
          <a:prstGeom prst="line">
            <a:avLst/>
          </a:prstGeom>
          <a:ln w="9525" cap="flat" cmpd="sng">
            <a:solidFill>
              <a:schemeClr val="tx1"/>
            </a:solidFill>
            <a:prstDash val="solid"/>
            <a:round/>
            <a:headEnd type="none" w="med" len="med"/>
            <a:tailEnd type="none" w="med" len="med"/>
          </a:ln>
        </p:spPr>
      </p:sp>
      <p:sp>
        <p:nvSpPr>
          <p:cNvPr id="23618" name="文本框 23617"/>
          <p:cNvSpPr txBox="1"/>
          <p:nvPr/>
        </p:nvSpPr>
        <p:spPr>
          <a:xfrm>
            <a:off x="1258888" y="5675313"/>
            <a:ext cx="2787650" cy="822325"/>
          </a:xfrm>
          <a:prstGeom prst="rect">
            <a:avLst/>
          </a:prstGeom>
          <a:noFill/>
          <a:ln w="9525">
            <a:noFill/>
          </a:ln>
        </p:spPr>
        <p:txBody>
          <a:bodyPr wrap="none" anchor="t">
            <a:spAutoFit/>
          </a:bodyPr>
          <a:lstStyle/>
          <a:p>
            <a:r>
              <a:rPr lang="en-US" altLang="zh-CN" sz="2400" b="1" dirty="0">
                <a:solidFill>
                  <a:srgbClr val="FF0000"/>
                </a:solidFill>
                <a:latin typeface="Arial" panose="020B0604020202020204" pitchFamily="34" charset="0"/>
                <a:ea typeface="黑体" panose="02010609060101010101" charset="-122"/>
              </a:rPr>
              <a:t>“</a:t>
            </a:r>
            <a:r>
              <a:rPr lang="zh-CN" altLang="en-US" sz="2400" b="1" dirty="0">
                <a:solidFill>
                  <a:srgbClr val="FF0000"/>
                </a:solidFill>
                <a:latin typeface="Arial" panose="020B0604020202020204" pitchFamily="34" charset="0"/>
                <a:ea typeface="黑体" panose="02010609060101010101" charset="-122"/>
              </a:rPr>
              <a:t>以后鲁家的人永远</a:t>
            </a:r>
            <a:endParaRPr lang="zh-CN" altLang="en-US" sz="2400" b="1" dirty="0">
              <a:solidFill>
                <a:srgbClr val="FF0000"/>
              </a:solidFill>
              <a:latin typeface="Arial" panose="020B0604020202020204" pitchFamily="34" charset="0"/>
              <a:ea typeface="黑体" panose="02010609060101010101" charset="-122"/>
            </a:endParaRPr>
          </a:p>
          <a:p>
            <a:r>
              <a:rPr lang="zh-CN" altLang="en-US" sz="2400" b="1" dirty="0">
                <a:solidFill>
                  <a:srgbClr val="FF0000"/>
                </a:solidFill>
                <a:latin typeface="Arial" panose="020B0604020202020204" pitchFamily="34" charset="0"/>
                <a:ea typeface="黑体" panose="02010609060101010101" charset="-122"/>
              </a:rPr>
              <a:t>不许到周家来。</a:t>
            </a:r>
            <a:r>
              <a:rPr lang="zh-CN" altLang="en-US" sz="2400" b="1">
                <a:solidFill>
                  <a:srgbClr val="FF0000"/>
                </a:solidFill>
                <a:latin typeface="Arial" panose="020B0604020202020204" pitchFamily="34" charset="0"/>
                <a:ea typeface="黑体" panose="02010609060101010101" charset="-122"/>
              </a:rPr>
              <a:t>”</a:t>
            </a:r>
            <a:endParaRPr lang="zh-CN" altLang="en-US" sz="2400" b="1">
              <a:solidFill>
                <a:srgbClr val="FF0000"/>
              </a:solidFill>
              <a:latin typeface="Arial" panose="020B0604020202020204" pitchFamily="34" charset="0"/>
              <a:ea typeface="黑体" panose="02010609060101010101" charset="-122"/>
            </a:endParaRPr>
          </a:p>
        </p:txBody>
      </p:sp>
      <p:sp>
        <p:nvSpPr>
          <p:cNvPr id="23619" name="文本框 23618"/>
          <p:cNvSpPr txBox="1"/>
          <p:nvPr/>
        </p:nvSpPr>
        <p:spPr>
          <a:xfrm>
            <a:off x="6877050" y="5667375"/>
            <a:ext cx="2019300" cy="641350"/>
          </a:xfrm>
          <a:prstGeom prst="rect">
            <a:avLst/>
          </a:prstGeom>
          <a:noFill/>
          <a:ln w="9525">
            <a:noFill/>
          </a:ln>
        </p:spPr>
        <p:txBody>
          <a:bodyPr wrap="none" anchor="t">
            <a:spAutoFit/>
          </a:bodyPr>
          <a:lstStyle/>
          <a:p>
            <a:r>
              <a:rPr lang="zh-CN" altLang="en-US" sz="3600" b="1" dirty="0">
                <a:solidFill>
                  <a:schemeClr val="bg2"/>
                </a:solidFill>
                <a:latin typeface="宋体" panose="02010600030101010101" pitchFamily="2" charset="-122"/>
                <a:ea typeface="宋体" panose="02010600030101010101" pitchFamily="2" charset="-122"/>
              </a:rPr>
              <a:t>自私冷酷</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620" name="文本框 23619"/>
          <p:cNvSpPr txBox="1"/>
          <p:nvPr/>
        </p:nvSpPr>
        <p:spPr>
          <a:xfrm>
            <a:off x="5724525" y="4797425"/>
            <a:ext cx="1152525" cy="579438"/>
          </a:xfrm>
          <a:prstGeom prst="rect">
            <a:avLst/>
          </a:prstGeom>
          <a:noFill/>
          <a:ln w="9525">
            <a:noFill/>
          </a:ln>
        </p:spPr>
        <p:txBody>
          <a:bodyPr anchor="t">
            <a:spAutoFit/>
          </a:bodyPr>
          <a:lstStyle/>
          <a:p>
            <a:r>
              <a:rPr lang="zh-CN" altLang="en-US" sz="3200" b="1" dirty="0">
                <a:solidFill>
                  <a:schemeClr val="bg2"/>
                </a:solidFill>
                <a:latin typeface="宋体" panose="02010600030101010101" pitchFamily="2" charset="-122"/>
                <a:ea typeface="宋体" panose="02010600030101010101" pitchFamily="2" charset="-122"/>
              </a:rPr>
              <a:t>掩饰</a:t>
            </a:r>
            <a:endParaRPr lang="zh-CN" altLang="en-US" sz="3200" b="1" dirty="0">
              <a:solidFill>
                <a:schemeClr val="bg2"/>
              </a:solidFill>
              <a:latin typeface="宋体" panose="02010600030101010101" pitchFamily="2" charset="-122"/>
              <a:ea typeface="宋体" panose="02010600030101010101" pitchFamily="2" charset="-122"/>
            </a:endParaRPr>
          </a:p>
        </p:txBody>
      </p:sp>
      <p:sp>
        <p:nvSpPr>
          <p:cNvPr id="23621" name="文本框 23620"/>
          <p:cNvSpPr txBox="1"/>
          <p:nvPr/>
        </p:nvSpPr>
        <p:spPr>
          <a:xfrm>
            <a:off x="7237413" y="1193800"/>
            <a:ext cx="1295400" cy="641350"/>
          </a:xfrm>
          <a:prstGeom prst="rect">
            <a:avLst/>
          </a:prstGeom>
          <a:noFill/>
          <a:ln w="9525">
            <a:noFill/>
          </a:ln>
        </p:spPr>
        <p:txBody>
          <a:bodyPr anchor="t">
            <a:spAutoFit/>
          </a:bodyPr>
          <a:lstStyle/>
          <a:p>
            <a:r>
              <a:rPr lang="zh-CN" altLang="en-US" sz="3600" b="1" dirty="0">
                <a:solidFill>
                  <a:schemeClr val="bg2"/>
                </a:solidFill>
                <a:latin typeface="宋体" panose="02010600030101010101" pitchFamily="2" charset="-122"/>
                <a:ea typeface="宋体" panose="02010600030101010101" pitchFamily="2" charset="-122"/>
              </a:rPr>
              <a:t>冷酷</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622" name="文本框 23621"/>
          <p:cNvSpPr txBox="1"/>
          <p:nvPr/>
        </p:nvSpPr>
        <p:spPr>
          <a:xfrm>
            <a:off x="6911975" y="2492375"/>
            <a:ext cx="2232025" cy="641350"/>
          </a:xfrm>
          <a:prstGeom prst="rect">
            <a:avLst/>
          </a:prstGeom>
          <a:noFill/>
          <a:ln w="9525">
            <a:noFill/>
          </a:ln>
        </p:spPr>
        <p:txBody>
          <a:bodyPr anchor="t">
            <a:spAutoFit/>
          </a:bodyPr>
          <a:lstStyle/>
          <a:p>
            <a:r>
              <a:rPr lang="zh-CN" altLang="en-US" sz="3600" b="1" dirty="0">
                <a:solidFill>
                  <a:schemeClr val="bg2"/>
                </a:solidFill>
                <a:latin typeface="宋体" panose="02010600030101010101" pitchFamily="2" charset="-122"/>
                <a:ea typeface="宋体" panose="02010600030101010101" pitchFamily="2" charset="-122"/>
              </a:rPr>
              <a:t>阴险狡诈</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623" name="文本框 23622"/>
          <p:cNvSpPr txBox="1"/>
          <p:nvPr/>
        </p:nvSpPr>
        <p:spPr>
          <a:xfrm>
            <a:off x="5724525" y="5734050"/>
            <a:ext cx="1152525" cy="579438"/>
          </a:xfrm>
          <a:prstGeom prst="rect">
            <a:avLst/>
          </a:prstGeom>
          <a:noFill/>
          <a:ln w="9525">
            <a:noFill/>
          </a:ln>
        </p:spPr>
        <p:txBody>
          <a:bodyPr anchor="t">
            <a:spAutoFit/>
          </a:bodyPr>
          <a:lstStyle/>
          <a:p>
            <a:r>
              <a:rPr lang="zh-CN" altLang="en-US" sz="3200" b="1" dirty="0">
                <a:solidFill>
                  <a:schemeClr val="bg2"/>
                </a:solidFill>
                <a:latin typeface="宋体" panose="02010600030101010101" pitchFamily="2" charset="-122"/>
                <a:ea typeface="宋体" panose="02010600030101010101" pitchFamily="2" charset="-122"/>
              </a:rPr>
              <a:t>命令</a:t>
            </a:r>
            <a:endParaRPr lang="zh-CN" altLang="en-US" sz="3200" b="1" dirty="0">
              <a:solidFill>
                <a:schemeClr val="bg2"/>
              </a:solidFill>
              <a:latin typeface="宋体" panose="02010600030101010101" pitchFamily="2" charset="-122"/>
              <a:ea typeface="宋体" panose="02010600030101010101" pitchFamily="2" charset="-122"/>
            </a:endParaRPr>
          </a:p>
        </p:txBody>
      </p:sp>
      <p:sp>
        <p:nvSpPr>
          <p:cNvPr id="23624" name="文本框 23623"/>
          <p:cNvSpPr txBox="1"/>
          <p:nvPr/>
        </p:nvSpPr>
        <p:spPr>
          <a:xfrm>
            <a:off x="7307263" y="3724275"/>
            <a:ext cx="1152525" cy="641350"/>
          </a:xfrm>
          <a:prstGeom prst="rect">
            <a:avLst/>
          </a:prstGeom>
          <a:noFill/>
          <a:ln w="9525">
            <a:noFill/>
          </a:ln>
        </p:spPr>
        <p:txBody>
          <a:bodyPr anchor="t">
            <a:spAutoFit/>
          </a:bodyPr>
          <a:lstStyle/>
          <a:p>
            <a:r>
              <a:rPr lang="zh-CN" altLang="en-US" sz="3600" b="1" dirty="0">
                <a:solidFill>
                  <a:schemeClr val="bg2"/>
                </a:solidFill>
                <a:latin typeface="宋体" panose="02010600030101010101" pitchFamily="2" charset="-122"/>
                <a:ea typeface="宋体" panose="02010600030101010101" pitchFamily="2" charset="-122"/>
              </a:rPr>
              <a:t>虚伪</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625" name="文本框 23624"/>
          <p:cNvSpPr txBox="1"/>
          <p:nvPr/>
        </p:nvSpPr>
        <p:spPr>
          <a:xfrm>
            <a:off x="6840538" y="4724400"/>
            <a:ext cx="2195512" cy="641350"/>
          </a:xfrm>
          <a:prstGeom prst="rect">
            <a:avLst/>
          </a:prstGeom>
          <a:noFill/>
          <a:ln w="9525">
            <a:noFill/>
          </a:ln>
        </p:spPr>
        <p:txBody>
          <a:bodyPr anchor="t">
            <a:spAutoFit/>
          </a:bodyPr>
          <a:lstStyle/>
          <a:p>
            <a:r>
              <a:rPr lang="zh-CN" altLang="en-US" sz="3600" b="1" dirty="0">
                <a:solidFill>
                  <a:schemeClr val="bg2"/>
                </a:solidFill>
                <a:latin typeface="宋体" panose="02010600030101010101" pitchFamily="2" charset="-122"/>
                <a:ea typeface="宋体" panose="02010600030101010101" pitchFamily="2" charset="-122"/>
              </a:rPr>
              <a:t>虚伪狡诈</a:t>
            </a:r>
            <a:endParaRPr lang="zh-CN" altLang="en-US" sz="3600" b="1" dirty="0">
              <a:solidFill>
                <a:schemeClr val="bg2"/>
              </a:solidFill>
              <a:latin typeface="宋体" panose="02010600030101010101" pitchFamily="2" charset="-122"/>
              <a:ea typeface="宋体" panose="02010600030101010101" pitchFamily="2" charset="-122"/>
            </a:endParaRPr>
          </a:p>
        </p:txBody>
      </p:sp>
      <p:sp>
        <p:nvSpPr>
          <p:cNvPr id="23626" name="文本框 23625"/>
          <p:cNvSpPr txBox="1"/>
          <p:nvPr/>
        </p:nvSpPr>
        <p:spPr>
          <a:xfrm>
            <a:off x="4427538" y="5734050"/>
            <a:ext cx="1152525" cy="641350"/>
          </a:xfrm>
          <a:prstGeom prst="rect">
            <a:avLst/>
          </a:prstGeom>
          <a:noFill/>
          <a:ln w="9525">
            <a:noFill/>
          </a:ln>
        </p:spPr>
        <p:txBody>
          <a:bodyPr anchor="t">
            <a:spAutoFit/>
          </a:bodyPr>
          <a:lstStyle/>
          <a:p>
            <a:r>
              <a:rPr lang="zh-CN" altLang="en-US" sz="3600" b="1" dirty="0">
                <a:solidFill>
                  <a:schemeClr val="bg2"/>
                </a:solidFill>
                <a:latin typeface="宋体" panose="02010600030101010101" pitchFamily="2" charset="-122"/>
                <a:ea typeface="宋体" panose="02010600030101010101" pitchFamily="2" charset="-122"/>
              </a:rPr>
              <a:t>决绝</a:t>
            </a:r>
            <a:endParaRPr lang="zh-CN" altLang="en-US" sz="3600" b="1" dirty="0">
              <a:solidFill>
                <a:schemeClr val="bg2"/>
              </a:solidFill>
              <a:latin typeface="宋体" panose="02010600030101010101" pitchFamily="2" charset="-122"/>
              <a:ea typeface="宋体" panose="02010600030101010101" pitchFamily="2"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83"/>
                                        </p:tgtEl>
                                        <p:attrNameLst>
                                          <p:attrName>style.visibility</p:attrName>
                                        </p:attrNameLst>
                                      </p:cBhvr>
                                      <p:to>
                                        <p:strVal val="visible"/>
                                      </p:to>
                                    </p:set>
                                    <p:animEffect transition="in" filter="blinds(horizontal)">
                                      <p:cBhvr>
                                        <p:cTn id="7" dur="500"/>
                                        <p:tgtEl>
                                          <p:spTgt spid="2358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1" nodeType="clickEffect">
                                  <p:stCondLst>
                                    <p:cond delay="0"/>
                                  </p:stCondLst>
                                  <p:childTnLst>
                                    <p:set>
                                      <p:cBhvr>
                                        <p:cTn id="11" dur="1" fill="hold">
                                          <p:stCondLst>
                                            <p:cond delay="0"/>
                                          </p:stCondLst>
                                        </p:cTn>
                                        <p:tgtEl>
                                          <p:spTgt spid="23582"/>
                                        </p:tgtEl>
                                        <p:attrNameLst>
                                          <p:attrName>style.visibility</p:attrName>
                                        </p:attrNameLst>
                                      </p:cBhvr>
                                      <p:to>
                                        <p:strVal val="visible"/>
                                      </p:to>
                                    </p:set>
                                    <p:animEffect transition="in" filter="wipe(down)">
                                      <p:cBhvr>
                                        <p:cTn id="12" dur="290">
                                          <p:stCondLst>
                                            <p:cond delay="0"/>
                                          </p:stCondLst>
                                        </p:cTn>
                                        <p:tgtEl>
                                          <p:spTgt spid="23582"/>
                                        </p:tgtEl>
                                      </p:cBhvr>
                                    </p:animEffect>
                                    <p:anim calcmode="lin" valueType="num">
                                      <p:cBhvr>
                                        <p:cTn id="13" dur="911" tmFilter="0,0; 0.14,0.36; 0.43,0.73; 0.71,0.91; 1.0,1.0">
                                          <p:stCondLst>
                                            <p:cond delay="0"/>
                                          </p:stCondLst>
                                        </p:cTn>
                                        <p:tgtEl>
                                          <p:spTgt spid="23582"/>
                                        </p:tgtEl>
                                        <p:attrNameLst>
                                          <p:attrName>ppt_x</p:attrName>
                                        </p:attrNameLst>
                                      </p:cBhvr>
                                      <p:tavLst>
                                        <p:tav tm="0">
                                          <p:val>
                                            <p:strVal val="#ppt_x-0.25"/>
                                          </p:val>
                                        </p:tav>
                                        <p:tav tm="100000">
                                          <p:val>
                                            <p:strVal val="#ppt_x"/>
                                          </p:val>
                                        </p:tav>
                                      </p:tavLst>
                                    </p:anim>
                                    <p:anim calcmode="lin" valueType="num">
                                      <p:cBhvr>
                                        <p:cTn id="14" dur="332" tmFilter="0.0,0.0; 0.25,0.07; 0.50,0.2; 0.75,0.467; 1.0,1.0">
                                          <p:stCondLst>
                                            <p:cond delay="0"/>
                                          </p:stCondLst>
                                        </p:cTn>
                                        <p:tgtEl>
                                          <p:spTgt spid="23582"/>
                                        </p:tgtEl>
                                        <p:attrNameLst>
                                          <p:attrName>ppt_y</p:attrName>
                                        </p:attrNameLst>
                                      </p:cBhvr>
                                      <p:tavLst>
                                        <p:tav tm="0" fmla="#ppt_y-sin(pi*$)/3">
                                          <p:val>
                                            <p:fltVal val="0.5"/>
                                          </p:val>
                                        </p:tav>
                                        <p:tav tm="100000">
                                          <p:val>
                                            <p:fltVal val="1"/>
                                          </p:val>
                                        </p:tav>
                                      </p:tavLst>
                                    </p:anim>
                                    <p:anim calcmode="lin" valueType="num">
                                      <p:cBhvr>
                                        <p:cTn id="15" dur="332" tmFilter="0, 0; 0.125,0.2665; 0.25,0.4; 0.375,0.465; 0.5,0.5;  0.625,0.535; 0.75,0.6; 0.875,0.7335; 1,1">
                                          <p:stCondLst>
                                            <p:cond delay="332"/>
                                          </p:stCondLst>
                                        </p:cTn>
                                        <p:tgtEl>
                                          <p:spTgt spid="23582"/>
                                        </p:tgtEl>
                                        <p:attrNameLst>
                                          <p:attrName>ppt_y</p:attrName>
                                        </p:attrNameLst>
                                      </p:cBhvr>
                                      <p:tavLst>
                                        <p:tav tm="0" fmla="#ppt_y-sin(pi*$)/9">
                                          <p:val>
                                            <p:fltVal val="0"/>
                                          </p:val>
                                        </p:tav>
                                        <p:tav tm="100000">
                                          <p:val>
                                            <p:fltVal val="1"/>
                                          </p:val>
                                        </p:tav>
                                      </p:tavLst>
                                    </p:anim>
                                    <p:anim calcmode="lin" valueType="num">
                                      <p:cBhvr>
                                        <p:cTn id="16" dur="166" tmFilter="0, 0; 0.125,0.2665; 0.25,0.4; 0.375,0.465; 0.5,0.5;  0.625,0.535; 0.75,0.6; 0.875,0.7335; 1,1">
                                          <p:stCondLst>
                                            <p:cond delay="662"/>
                                          </p:stCondLst>
                                        </p:cTn>
                                        <p:tgtEl>
                                          <p:spTgt spid="23582"/>
                                        </p:tgtEl>
                                        <p:attrNameLst>
                                          <p:attrName>ppt_y</p:attrName>
                                        </p:attrNameLst>
                                      </p:cBhvr>
                                      <p:tavLst>
                                        <p:tav tm="0" fmla="#ppt_y-sin(pi*$)/27">
                                          <p:val>
                                            <p:fltVal val="0"/>
                                          </p:val>
                                        </p:tav>
                                        <p:tav tm="100000">
                                          <p:val>
                                            <p:fltVal val="1"/>
                                          </p:val>
                                        </p:tav>
                                      </p:tavLst>
                                    </p:anim>
                                    <p:anim calcmode="lin" valueType="num">
                                      <p:cBhvr>
                                        <p:cTn id="17" dur="82" tmFilter="0, 0; 0.125,0.2665; 0.25,0.4; 0.375,0.465; 0.5,0.5;  0.625,0.535; 0.75,0.6; 0.875,0.7335; 1,1">
                                          <p:stCondLst>
                                            <p:cond delay="828"/>
                                          </p:stCondLst>
                                        </p:cTn>
                                        <p:tgtEl>
                                          <p:spTgt spid="23582"/>
                                        </p:tgtEl>
                                        <p:attrNameLst>
                                          <p:attrName>ppt_y</p:attrName>
                                        </p:attrNameLst>
                                      </p:cBhvr>
                                      <p:tavLst>
                                        <p:tav tm="0" fmla="#ppt_y-sin(pi*$)/81">
                                          <p:val>
                                            <p:fltVal val="0"/>
                                          </p:val>
                                        </p:tav>
                                        <p:tav tm="100000">
                                          <p:val>
                                            <p:fltVal val="1"/>
                                          </p:val>
                                        </p:tav>
                                      </p:tavLst>
                                    </p:anim>
                                    <p:animScale>
                                      <p:cBhvr>
                                        <p:cTn id="18" dur="13">
                                          <p:stCondLst>
                                            <p:cond delay="325"/>
                                          </p:stCondLst>
                                        </p:cTn>
                                        <p:tgtEl>
                                          <p:spTgt spid="23582"/>
                                        </p:tgtEl>
                                      </p:cBhvr>
                                      <p:to x="100000" y="60000"/>
                                    </p:animScale>
                                    <p:animScale>
                                      <p:cBhvr>
                                        <p:cTn id="19" dur="83" decel="50000">
                                          <p:stCondLst>
                                            <p:cond delay="338"/>
                                          </p:stCondLst>
                                        </p:cTn>
                                        <p:tgtEl>
                                          <p:spTgt spid="23582"/>
                                        </p:tgtEl>
                                      </p:cBhvr>
                                      <p:to x="100000" y="100000"/>
                                    </p:animScale>
                                    <p:animScale>
                                      <p:cBhvr>
                                        <p:cTn id="20" dur="13">
                                          <p:stCondLst>
                                            <p:cond delay="656"/>
                                          </p:stCondLst>
                                        </p:cTn>
                                        <p:tgtEl>
                                          <p:spTgt spid="23582"/>
                                        </p:tgtEl>
                                      </p:cBhvr>
                                      <p:to x="100000" y="80000"/>
                                    </p:animScale>
                                    <p:animScale>
                                      <p:cBhvr>
                                        <p:cTn id="21" dur="83" decel="50000">
                                          <p:stCondLst>
                                            <p:cond delay="669"/>
                                          </p:stCondLst>
                                        </p:cTn>
                                        <p:tgtEl>
                                          <p:spTgt spid="23582"/>
                                        </p:tgtEl>
                                      </p:cBhvr>
                                      <p:to x="100000" y="100000"/>
                                    </p:animScale>
                                    <p:animScale>
                                      <p:cBhvr>
                                        <p:cTn id="22" dur="13">
                                          <p:stCondLst>
                                            <p:cond delay="821"/>
                                          </p:stCondLst>
                                        </p:cTn>
                                        <p:tgtEl>
                                          <p:spTgt spid="23582"/>
                                        </p:tgtEl>
                                      </p:cBhvr>
                                      <p:to x="100000" y="90000"/>
                                    </p:animScale>
                                    <p:animScale>
                                      <p:cBhvr>
                                        <p:cTn id="23" dur="83" decel="50000">
                                          <p:stCondLst>
                                            <p:cond delay="834"/>
                                          </p:stCondLst>
                                        </p:cTn>
                                        <p:tgtEl>
                                          <p:spTgt spid="23582"/>
                                        </p:tgtEl>
                                      </p:cBhvr>
                                      <p:to x="100000" y="100000"/>
                                    </p:animScale>
                                    <p:animScale>
                                      <p:cBhvr>
                                        <p:cTn id="24" dur="13">
                                          <p:stCondLst>
                                            <p:cond delay="904"/>
                                          </p:stCondLst>
                                        </p:cTn>
                                        <p:tgtEl>
                                          <p:spTgt spid="23582"/>
                                        </p:tgtEl>
                                      </p:cBhvr>
                                      <p:to x="100000" y="95000"/>
                                    </p:animScale>
                                    <p:animScale>
                                      <p:cBhvr>
                                        <p:cTn id="25" dur="83" decel="50000">
                                          <p:stCondLst>
                                            <p:cond delay="917"/>
                                          </p:stCondLst>
                                        </p:cTn>
                                        <p:tgtEl>
                                          <p:spTgt spid="2358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1" nodeType="clickEffect">
                                  <p:stCondLst>
                                    <p:cond delay="0"/>
                                  </p:stCondLst>
                                  <p:iterate type="lt">
                                    <p:tmAbs val="0"/>
                                  </p:iterate>
                                  <p:childTnLst>
                                    <p:set>
                                      <p:cBhvr>
                                        <p:cTn id="29" dur="1" fill="hold">
                                          <p:stCondLst>
                                            <p:cond delay="0"/>
                                          </p:stCondLst>
                                        </p:cTn>
                                        <p:tgtEl>
                                          <p:spTgt spid="23584"/>
                                        </p:tgtEl>
                                        <p:attrNameLst>
                                          <p:attrName>style.visibility</p:attrName>
                                        </p:attrNameLst>
                                      </p:cBhvr>
                                      <p:to>
                                        <p:strVal val="visible"/>
                                      </p:to>
                                    </p:set>
                                    <p:anim calcmode="lin" valueType="num">
                                      <p:cBhvr>
                                        <p:cTn id="30" dur="1000" fill="hold"/>
                                        <p:tgtEl>
                                          <p:spTgt spid="23584"/>
                                        </p:tgtEl>
                                        <p:attrNameLst>
                                          <p:attrName>ppt_w</p:attrName>
                                        </p:attrNameLst>
                                      </p:cBhvr>
                                      <p:tavLst>
                                        <p:tav tm="0">
                                          <p:val>
                                            <p:strVal val="#ppt_w+.3"/>
                                          </p:val>
                                        </p:tav>
                                        <p:tav tm="100000">
                                          <p:val>
                                            <p:strVal val="#ppt_w"/>
                                          </p:val>
                                        </p:tav>
                                      </p:tavLst>
                                    </p:anim>
                                    <p:anim calcmode="lin" valueType="num">
                                      <p:cBhvr>
                                        <p:cTn id="31" dur="1000" fill="hold"/>
                                        <p:tgtEl>
                                          <p:spTgt spid="23584"/>
                                        </p:tgtEl>
                                        <p:attrNameLst>
                                          <p:attrName>ppt_h</p:attrName>
                                        </p:attrNameLst>
                                      </p:cBhvr>
                                      <p:tavLst>
                                        <p:tav tm="0">
                                          <p:val>
                                            <p:strVal val="#ppt_h"/>
                                          </p:val>
                                        </p:tav>
                                        <p:tav tm="100000">
                                          <p:val>
                                            <p:strVal val="#ppt_h"/>
                                          </p:val>
                                        </p:tav>
                                      </p:tavLst>
                                    </p:anim>
                                    <p:animEffect transition="in" filter="fade">
                                      <p:cBhvr>
                                        <p:cTn id="32" dur="1000"/>
                                        <p:tgtEl>
                                          <p:spTgt spid="2358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23621"/>
                                        </p:tgtEl>
                                        <p:attrNameLst>
                                          <p:attrName>style.visibility</p:attrName>
                                        </p:attrNameLst>
                                      </p:cBhvr>
                                      <p:to>
                                        <p:strVal val="visible"/>
                                      </p:to>
                                    </p:set>
                                    <p:animEffect transition="in" filter="barn(inHorizontal)">
                                      <p:cBhvr>
                                        <p:cTn id="37" dur="500"/>
                                        <p:tgtEl>
                                          <p:spTgt spid="2362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3586"/>
                                        </p:tgtEl>
                                        <p:attrNameLst>
                                          <p:attrName>style.visibility</p:attrName>
                                        </p:attrNameLst>
                                      </p:cBhvr>
                                      <p:to>
                                        <p:strVal val="visible"/>
                                      </p:to>
                                    </p:set>
                                    <p:animEffect transition="in" filter="checkerboard(across)">
                                      <p:cBhvr>
                                        <p:cTn id="42" dur="500"/>
                                        <p:tgtEl>
                                          <p:spTgt spid="23586"/>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3585"/>
                                        </p:tgtEl>
                                        <p:attrNameLst>
                                          <p:attrName>style.visibility</p:attrName>
                                        </p:attrNameLst>
                                      </p:cBhvr>
                                      <p:to>
                                        <p:strVal val="visible"/>
                                      </p:to>
                                    </p:set>
                                    <p:animEffect transition="in" filter="blinds(horizontal)">
                                      <p:cBhvr>
                                        <p:cTn id="47" dur="500"/>
                                        <p:tgtEl>
                                          <p:spTgt spid="23585"/>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23587"/>
                                        </p:tgtEl>
                                        <p:attrNameLst>
                                          <p:attrName>style.visibility</p:attrName>
                                        </p:attrNameLst>
                                      </p:cBhvr>
                                      <p:to>
                                        <p:strVal val="visible"/>
                                      </p:to>
                                    </p:set>
                                    <p:animEffect transition="in" filter="checkerboard(across)">
                                      <p:cBhvr>
                                        <p:cTn id="52" dur="2000"/>
                                        <p:tgtEl>
                                          <p:spTgt spid="23587"/>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23622"/>
                                        </p:tgtEl>
                                        <p:attrNameLst>
                                          <p:attrName>style.visibility</p:attrName>
                                        </p:attrNameLst>
                                      </p:cBhvr>
                                      <p:to>
                                        <p:strVal val="visible"/>
                                      </p:to>
                                    </p:set>
                                    <p:animEffect transition="in" filter="slide(fromBottom)">
                                      <p:cBhvr>
                                        <p:cTn id="57" dur="1000"/>
                                        <p:tgtEl>
                                          <p:spTgt spid="2362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3589"/>
                                        </p:tgtEl>
                                        <p:attrNameLst>
                                          <p:attrName>style.visibility</p:attrName>
                                        </p:attrNameLst>
                                      </p:cBhvr>
                                      <p:to>
                                        <p:strVal val="visible"/>
                                      </p:to>
                                    </p:set>
                                    <p:animEffect transition="in" filter="blinds(horizontal)">
                                      <p:cBhvr>
                                        <p:cTn id="62" dur="500"/>
                                        <p:tgtEl>
                                          <p:spTgt spid="23589"/>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23588"/>
                                        </p:tgtEl>
                                        <p:attrNameLst>
                                          <p:attrName>style.visibility</p:attrName>
                                        </p:attrNameLst>
                                      </p:cBhvr>
                                      <p:to>
                                        <p:strVal val="visible"/>
                                      </p:to>
                                    </p:set>
                                    <p:animEffect transition="in" filter="checkerboard(across)">
                                      <p:cBhvr>
                                        <p:cTn id="67" dur="500"/>
                                        <p:tgtEl>
                                          <p:spTgt spid="23588"/>
                                        </p:tgtEl>
                                      </p:cBhvr>
                                    </p:animEffect>
                                  </p:childTnLst>
                                </p:cTn>
                              </p:par>
                            </p:childTnLst>
                          </p:cTn>
                        </p:par>
                      </p:childTnLst>
                    </p:cTn>
                  </p:par>
                  <p:par>
                    <p:cTn id="68" fill="hold">
                      <p:stCondLst>
                        <p:cond delay="indefinite"/>
                      </p:stCondLst>
                      <p:childTnLst>
                        <p:par>
                          <p:cTn id="69" fill="hold">
                            <p:stCondLst>
                              <p:cond delay="0"/>
                            </p:stCondLst>
                            <p:childTnLst>
                              <p:par>
                                <p:cTn id="70" presetID="45" presetClass="entr" presetSubtype="0" fill="hold" grpId="0" nodeType="clickEffect">
                                  <p:stCondLst>
                                    <p:cond delay="0"/>
                                  </p:stCondLst>
                                  <p:iterate type="lt">
                                    <p:tmPct val="10000"/>
                                  </p:iterate>
                                  <p:childTnLst>
                                    <p:set>
                                      <p:cBhvr>
                                        <p:cTn id="71" dur="1" fill="hold">
                                          <p:stCondLst>
                                            <p:cond delay="0"/>
                                          </p:stCondLst>
                                        </p:cTn>
                                        <p:tgtEl>
                                          <p:spTgt spid="23590"/>
                                        </p:tgtEl>
                                        <p:attrNameLst>
                                          <p:attrName>style.visibility</p:attrName>
                                        </p:attrNameLst>
                                      </p:cBhvr>
                                      <p:to>
                                        <p:strVal val="visible"/>
                                      </p:to>
                                    </p:set>
                                    <p:animEffect transition="in" filter="fade">
                                      <p:cBhvr>
                                        <p:cTn id="72" dur="2000"/>
                                        <p:tgtEl>
                                          <p:spTgt spid="23590"/>
                                        </p:tgtEl>
                                      </p:cBhvr>
                                    </p:animEffect>
                                    <p:anim calcmode="lin" valueType="num">
                                      <p:cBhvr>
                                        <p:cTn id="73" dur="2000" fill="hold"/>
                                        <p:tgtEl>
                                          <p:spTgt spid="23590"/>
                                        </p:tgtEl>
                                        <p:attrNameLst>
                                          <p:attrName>ppt_w</p:attrName>
                                        </p:attrNameLst>
                                      </p:cBhvr>
                                      <p:tavLst>
                                        <p:tav tm="0" fmla="#ppt_w*sin(2.5*pi*$)">
                                          <p:val>
                                            <p:fltVal val="0"/>
                                          </p:val>
                                        </p:tav>
                                        <p:tav tm="100000">
                                          <p:val>
                                            <p:fltVal val="1"/>
                                          </p:val>
                                        </p:tav>
                                      </p:tavLst>
                                    </p:anim>
                                    <p:anim calcmode="lin" valueType="num">
                                      <p:cBhvr>
                                        <p:cTn id="74" dur="2000" fill="hold"/>
                                        <p:tgtEl>
                                          <p:spTgt spid="23590"/>
                                        </p:tgtEl>
                                        <p:attrNameLst>
                                          <p:attrName>ppt_h</p:attrName>
                                        </p:attrNameLst>
                                      </p:cBhvr>
                                      <p:tavLst>
                                        <p:tav tm="0">
                                          <p:val>
                                            <p:strVal val="#ppt_h"/>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1" nodeType="clickEffect">
                                  <p:stCondLst>
                                    <p:cond delay="0"/>
                                  </p:stCondLst>
                                  <p:childTnLst>
                                    <p:set>
                                      <p:cBhvr>
                                        <p:cTn id="78" dur="1" fill="hold">
                                          <p:stCondLst>
                                            <p:cond delay="0"/>
                                          </p:stCondLst>
                                        </p:cTn>
                                        <p:tgtEl>
                                          <p:spTgt spid="23624"/>
                                        </p:tgtEl>
                                        <p:attrNameLst>
                                          <p:attrName>style.visibility</p:attrName>
                                        </p:attrNameLst>
                                      </p:cBhvr>
                                      <p:to>
                                        <p:strVal val="visible"/>
                                      </p:to>
                                    </p:set>
                                    <p:anim calcmode="lin" valueType="num">
                                      <p:cBhvr>
                                        <p:cTn id="79" dur="500" fill="hold"/>
                                        <p:tgtEl>
                                          <p:spTgt spid="23624"/>
                                        </p:tgtEl>
                                        <p:attrNameLst>
                                          <p:attrName>ppt_w</p:attrName>
                                        </p:attrNameLst>
                                      </p:cBhvr>
                                      <p:tavLst>
                                        <p:tav tm="0">
                                          <p:val>
                                            <p:fltVal val="0"/>
                                          </p:val>
                                        </p:tav>
                                        <p:tav tm="100000">
                                          <p:val>
                                            <p:strVal val="#ppt_w"/>
                                          </p:val>
                                        </p:tav>
                                      </p:tavLst>
                                    </p:anim>
                                    <p:anim calcmode="lin" valueType="num">
                                      <p:cBhvr>
                                        <p:cTn id="80" dur="500" fill="hold"/>
                                        <p:tgtEl>
                                          <p:spTgt spid="23624"/>
                                        </p:tgtEl>
                                        <p:attrNameLst>
                                          <p:attrName>ppt_h</p:attrName>
                                        </p:attrNameLst>
                                      </p:cBhvr>
                                      <p:tavLst>
                                        <p:tav tm="0">
                                          <p:val>
                                            <p:fltVal val="0"/>
                                          </p:val>
                                        </p:tav>
                                        <p:tav tm="100000">
                                          <p:val>
                                            <p:strVal val="#ppt_h"/>
                                          </p:val>
                                        </p:tav>
                                      </p:tavLst>
                                    </p:anim>
                                    <p:animEffect transition="in" filter="fade">
                                      <p:cBhvr>
                                        <p:cTn id="81" dur="500"/>
                                        <p:tgtEl>
                                          <p:spTgt spid="23624"/>
                                        </p:tgtEl>
                                      </p:cBhvr>
                                    </p:animEffect>
                                  </p:childTnLst>
                                </p:cTn>
                              </p:par>
                            </p:childTnLst>
                          </p:cTn>
                        </p:par>
                      </p:childTnLst>
                    </p:cTn>
                  </p:par>
                  <p:par>
                    <p:cTn id="82" fill="hold">
                      <p:stCondLst>
                        <p:cond delay="indefinite"/>
                      </p:stCondLst>
                      <p:childTnLst>
                        <p:par>
                          <p:cTn id="83" fill="hold">
                            <p:stCondLst>
                              <p:cond delay="0"/>
                            </p:stCondLst>
                            <p:childTnLst>
                              <p:par>
                                <p:cTn id="84" presetID="5" presetClass="entr" presetSubtype="10" fill="hold" grpId="0" nodeType="clickEffect">
                                  <p:stCondLst>
                                    <p:cond delay="0"/>
                                  </p:stCondLst>
                                  <p:childTnLst>
                                    <p:set>
                                      <p:cBhvr>
                                        <p:cTn id="85" dur="1" fill="hold">
                                          <p:stCondLst>
                                            <p:cond delay="0"/>
                                          </p:stCondLst>
                                        </p:cTn>
                                        <p:tgtEl>
                                          <p:spTgt spid="23591"/>
                                        </p:tgtEl>
                                        <p:attrNameLst>
                                          <p:attrName>style.visibility</p:attrName>
                                        </p:attrNameLst>
                                      </p:cBhvr>
                                      <p:to>
                                        <p:strVal val="visible"/>
                                      </p:to>
                                    </p:set>
                                    <p:animEffect transition="in" filter="checkerboard(across)">
                                      <p:cBhvr>
                                        <p:cTn id="86" dur="500"/>
                                        <p:tgtEl>
                                          <p:spTgt spid="23591"/>
                                        </p:tgtEl>
                                      </p:cBhvr>
                                    </p:animEffec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23592"/>
                                        </p:tgtEl>
                                        <p:attrNameLst>
                                          <p:attrName>style.visibility</p:attrName>
                                        </p:attrNameLst>
                                      </p:cBhvr>
                                      <p:to>
                                        <p:strVal val="visible"/>
                                      </p:to>
                                    </p:set>
                                    <p:animEffect transition="in" filter="box(in)">
                                      <p:cBhvr>
                                        <p:cTn id="91" dur="500"/>
                                        <p:tgtEl>
                                          <p:spTgt spid="23592"/>
                                        </p:tgtEl>
                                      </p:cBhvr>
                                    </p:animEffect>
                                  </p:childTnLst>
                                </p:cTn>
                              </p:par>
                            </p:childTnLst>
                          </p:cTn>
                        </p:par>
                      </p:childTnLst>
                    </p:cTn>
                  </p:par>
                  <p:par>
                    <p:cTn id="92" fill="hold">
                      <p:stCondLst>
                        <p:cond delay="indefinite"/>
                      </p:stCondLst>
                      <p:childTnLst>
                        <p:par>
                          <p:cTn id="93" fill="hold">
                            <p:stCondLst>
                              <p:cond delay="0"/>
                            </p:stCondLst>
                            <p:childTnLst>
                              <p:par>
                                <p:cTn id="94" presetID="29" presetClass="entr" presetSubtype="0" fill="hold" grpId="0" nodeType="clickEffect">
                                  <p:stCondLst>
                                    <p:cond delay="0"/>
                                  </p:stCondLst>
                                  <p:childTnLst>
                                    <p:set>
                                      <p:cBhvr>
                                        <p:cTn id="95" dur="1" fill="hold">
                                          <p:stCondLst>
                                            <p:cond delay="0"/>
                                          </p:stCondLst>
                                        </p:cTn>
                                        <p:tgtEl>
                                          <p:spTgt spid="23620"/>
                                        </p:tgtEl>
                                        <p:attrNameLst>
                                          <p:attrName>style.visibility</p:attrName>
                                        </p:attrNameLst>
                                      </p:cBhvr>
                                      <p:to>
                                        <p:strVal val="visible"/>
                                      </p:to>
                                    </p:set>
                                    <p:anim calcmode="lin" valueType="num">
                                      <p:cBhvr>
                                        <p:cTn id="96" dur="1000" fill="hold"/>
                                        <p:tgtEl>
                                          <p:spTgt spid="23620"/>
                                        </p:tgtEl>
                                        <p:attrNameLst>
                                          <p:attrName>ppt_x</p:attrName>
                                        </p:attrNameLst>
                                      </p:cBhvr>
                                      <p:tavLst>
                                        <p:tav tm="0">
                                          <p:val>
                                            <p:strVal val="#ppt_x-.2"/>
                                          </p:val>
                                        </p:tav>
                                        <p:tav tm="100000">
                                          <p:val>
                                            <p:strVal val="#ppt_x"/>
                                          </p:val>
                                        </p:tav>
                                      </p:tavLst>
                                    </p:anim>
                                    <p:anim calcmode="lin" valueType="num">
                                      <p:cBhvr>
                                        <p:cTn id="97" dur="1000" fill="hold"/>
                                        <p:tgtEl>
                                          <p:spTgt spid="23620"/>
                                        </p:tgtEl>
                                        <p:attrNameLst>
                                          <p:attrName>ppt_y</p:attrName>
                                        </p:attrNameLst>
                                      </p:cBhvr>
                                      <p:tavLst>
                                        <p:tav tm="0">
                                          <p:val>
                                            <p:strVal val="#ppt_y"/>
                                          </p:val>
                                        </p:tav>
                                        <p:tav tm="100000">
                                          <p:val>
                                            <p:strVal val="#ppt_y"/>
                                          </p:val>
                                        </p:tav>
                                      </p:tavLst>
                                    </p:anim>
                                    <p:animEffect transition="in" filter="wipe(right)" prLst="gradientSize: 0.1">
                                      <p:cBhvr>
                                        <p:cTn id="98" dur="1000"/>
                                        <p:tgtEl>
                                          <p:spTgt spid="23620"/>
                                        </p:tgtEl>
                                      </p:cBhvr>
                                    </p:animEffect>
                                  </p:childTnLst>
                                </p:cTn>
                              </p:par>
                            </p:childTnLst>
                          </p:cTn>
                        </p:par>
                      </p:childTnLst>
                    </p:cTn>
                  </p:par>
                  <p:par>
                    <p:cTn id="99" fill="hold">
                      <p:stCondLst>
                        <p:cond delay="indefinite"/>
                      </p:stCondLst>
                      <p:childTnLst>
                        <p:par>
                          <p:cTn id="100" fill="hold">
                            <p:stCondLst>
                              <p:cond delay="0"/>
                            </p:stCondLst>
                            <p:childTnLst>
                              <p:par>
                                <p:cTn id="101" presetID="6" presetClass="entr" presetSubtype="16" fill="hold" grpId="0" nodeType="clickEffect">
                                  <p:stCondLst>
                                    <p:cond delay="0"/>
                                  </p:stCondLst>
                                  <p:childTnLst>
                                    <p:set>
                                      <p:cBhvr>
                                        <p:cTn id="102" dur="1" fill="hold">
                                          <p:stCondLst>
                                            <p:cond delay="0"/>
                                          </p:stCondLst>
                                        </p:cTn>
                                        <p:tgtEl>
                                          <p:spTgt spid="23625"/>
                                        </p:tgtEl>
                                        <p:attrNameLst>
                                          <p:attrName>style.visibility</p:attrName>
                                        </p:attrNameLst>
                                      </p:cBhvr>
                                      <p:to>
                                        <p:strVal val="visible"/>
                                      </p:to>
                                    </p:set>
                                    <p:animEffect transition="in" filter="circle(in)">
                                      <p:cBhvr>
                                        <p:cTn id="103" dur="2000"/>
                                        <p:tgtEl>
                                          <p:spTgt spid="23625"/>
                                        </p:tgtEl>
                                      </p:cBhvr>
                                    </p:animEffect>
                                  </p:childTnLst>
                                </p:cTn>
                              </p:par>
                            </p:childTnLst>
                          </p:cTn>
                        </p:par>
                      </p:childTnLst>
                    </p:cTn>
                  </p:par>
                  <p:par>
                    <p:cTn id="104" fill="hold">
                      <p:stCondLst>
                        <p:cond delay="indefinite"/>
                      </p:stCondLst>
                      <p:childTnLst>
                        <p:par>
                          <p:cTn id="105" fill="hold">
                            <p:stCondLst>
                              <p:cond delay="0"/>
                            </p:stCondLst>
                            <p:childTnLst>
                              <p:par>
                                <p:cTn id="106" presetID="40" presetClass="entr" presetSubtype="0" fill="hold" grpId="0" nodeType="clickEffect">
                                  <p:stCondLst>
                                    <p:cond delay="0"/>
                                  </p:stCondLst>
                                  <p:iterate type="lt">
                                    <p:tmPct val="10000"/>
                                  </p:iterate>
                                  <p:childTnLst>
                                    <p:set>
                                      <p:cBhvr>
                                        <p:cTn id="107" dur="1" fill="hold">
                                          <p:stCondLst>
                                            <p:cond delay="0"/>
                                          </p:stCondLst>
                                        </p:cTn>
                                        <p:tgtEl>
                                          <p:spTgt spid="23618"/>
                                        </p:tgtEl>
                                        <p:attrNameLst>
                                          <p:attrName>style.visibility</p:attrName>
                                        </p:attrNameLst>
                                      </p:cBhvr>
                                      <p:to>
                                        <p:strVal val="visible"/>
                                      </p:to>
                                    </p:set>
                                    <p:animEffect transition="in" filter="fade">
                                      <p:cBhvr>
                                        <p:cTn id="108" dur="1000"/>
                                        <p:tgtEl>
                                          <p:spTgt spid="23618"/>
                                        </p:tgtEl>
                                      </p:cBhvr>
                                    </p:animEffect>
                                    <p:anim calcmode="lin" valueType="num">
                                      <p:cBhvr>
                                        <p:cTn id="109" dur="1000" fill="hold"/>
                                        <p:tgtEl>
                                          <p:spTgt spid="23618"/>
                                        </p:tgtEl>
                                        <p:attrNameLst>
                                          <p:attrName>ppt_x</p:attrName>
                                        </p:attrNameLst>
                                      </p:cBhvr>
                                      <p:tavLst>
                                        <p:tav tm="0">
                                          <p:val>
                                            <p:strVal val="#ppt_x-.1"/>
                                          </p:val>
                                        </p:tav>
                                        <p:tav tm="100000">
                                          <p:val>
                                            <p:strVal val="#ppt_x"/>
                                          </p:val>
                                        </p:tav>
                                      </p:tavLst>
                                    </p:anim>
                                    <p:anim calcmode="lin" valueType="num">
                                      <p:cBhvr>
                                        <p:cTn id="110" dur="1000" fill="hold"/>
                                        <p:tgtEl>
                                          <p:spTgt spid="23618"/>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0" presetClass="entr" presetSubtype="0" fill="hold" grpId="0" nodeType="clickEffect">
                                  <p:stCondLst>
                                    <p:cond delay="0"/>
                                  </p:stCondLst>
                                  <p:iterate type="lt">
                                    <p:tmPct val="10000"/>
                                  </p:iterate>
                                  <p:childTnLst>
                                    <p:set>
                                      <p:cBhvr>
                                        <p:cTn id="114" dur="1" fill="hold">
                                          <p:stCondLst>
                                            <p:cond delay="0"/>
                                          </p:stCondLst>
                                        </p:cTn>
                                        <p:tgtEl>
                                          <p:spTgt spid="23626"/>
                                        </p:tgtEl>
                                        <p:attrNameLst>
                                          <p:attrName>style.visibility</p:attrName>
                                        </p:attrNameLst>
                                      </p:cBhvr>
                                      <p:to>
                                        <p:strVal val="visible"/>
                                      </p:to>
                                    </p:set>
                                    <p:animEffect transition="in" filter="fade">
                                      <p:cBhvr>
                                        <p:cTn id="115" dur="1000"/>
                                        <p:tgtEl>
                                          <p:spTgt spid="23626"/>
                                        </p:tgtEl>
                                      </p:cBhvr>
                                    </p:animEffect>
                                    <p:anim calcmode="lin" valueType="num">
                                      <p:cBhvr>
                                        <p:cTn id="116" dur="1000" fill="hold"/>
                                        <p:tgtEl>
                                          <p:spTgt spid="23626"/>
                                        </p:tgtEl>
                                        <p:attrNameLst>
                                          <p:attrName>ppt_x</p:attrName>
                                        </p:attrNameLst>
                                      </p:cBhvr>
                                      <p:tavLst>
                                        <p:tav tm="0">
                                          <p:val>
                                            <p:strVal val="#ppt_x-.1"/>
                                          </p:val>
                                        </p:tav>
                                        <p:tav tm="100000">
                                          <p:val>
                                            <p:strVal val="#ppt_x"/>
                                          </p:val>
                                        </p:tav>
                                      </p:tavLst>
                                    </p:anim>
                                    <p:anim calcmode="lin" valueType="num">
                                      <p:cBhvr>
                                        <p:cTn id="117" dur="1000" fill="hold"/>
                                        <p:tgtEl>
                                          <p:spTgt spid="23626"/>
                                        </p:tgtEl>
                                        <p:attrNameLst>
                                          <p:attrName>ppt_y</p:attrName>
                                        </p:attrNameLst>
                                      </p:cBhvr>
                                      <p:tavLst>
                                        <p:tav tm="0">
                                          <p:val>
                                            <p:strVal val="#ppt_y"/>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1" presetClass="entr" presetSubtype="0" fill="hold" grpId="0" nodeType="clickEffect">
                                  <p:stCondLst>
                                    <p:cond delay="0"/>
                                  </p:stCondLst>
                                  <p:iterate type="lt">
                                    <p:tmPct val="10000"/>
                                  </p:iterate>
                                  <p:childTnLst>
                                    <p:set>
                                      <p:cBhvr>
                                        <p:cTn id="121" dur="1" fill="hold">
                                          <p:stCondLst>
                                            <p:cond delay="0"/>
                                          </p:stCondLst>
                                        </p:cTn>
                                        <p:tgtEl>
                                          <p:spTgt spid="23623"/>
                                        </p:tgtEl>
                                        <p:attrNameLst>
                                          <p:attrName>style.visibility</p:attrName>
                                        </p:attrNameLst>
                                      </p:cBhvr>
                                      <p:to>
                                        <p:strVal val="visible"/>
                                      </p:to>
                                    </p:set>
                                    <p:anim calcmode="lin" valueType="num">
                                      <p:cBhvr>
                                        <p:cTn id="122" dur="500" fill="hold"/>
                                        <p:tgtEl>
                                          <p:spTgt spid="23623"/>
                                        </p:tgtEl>
                                        <p:attrNameLst>
                                          <p:attrName>ppt_x</p:attrName>
                                        </p:attrNameLst>
                                      </p:cBhvr>
                                      <p:tavLst>
                                        <p:tav tm="0">
                                          <p:val>
                                            <p:strVal val="#ppt_x"/>
                                          </p:val>
                                        </p:tav>
                                        <p:tav tm="50000">
                                          <p:val>
                                            <p:strVal val="#ppt_x+.1"/>
                                          </p:val>
                                        </p:tav>
                                        <p:tav tm="100000">
                                          <p:val>
                                            <p:strVal val="#ppt_x"/>
                                          </p:val>
                                        </p:tav>
                                      </p:tavLst>
                                    </p:anim>
                                    <p:anim calcmode="lin" valueType="num">
                                      <p:cBhvr>
                                        <p:cTn id="123" dur="500" fill="hold"/>
                                        <p:tgtEl>
                                          <p:spTgt spid="23623"/>
                                        </p:tgtEl>
                                        <p:attrNameLst>
                                          <p:attrName>ppt_y</p:attrName>
                                        </p:attrNameLst>
                                      </p:cBhvr>
                                      <p:tavLst>
                                        <p:tav tm="0">
                                          <p:val>
                                            <p:strVal val="#ppt_y"/>
                                          </p:val>
                                        </p:tav>
                                        <p:tav tm="100000">
                                          <p:val>
                                            <p:strVal val="#ppt_y"/>
                                          </p:val>
                                        </p:tav>
                                      </p:tavLst>
                                    </p:anim>
                                    <p:anim calcmode="lin" valueType="num">
                                      <p:cBhvr>
                                        <p:cTn id="124" dur="500" fill="hold"/>
                                        <p:tgtEl>
                                          <p:spTgt spid="23623"/>
                                        </p:tgtEl>
                                        <p:attrNameLst>
                                          <p:attrName>ppt_h</p:attrName>
                                        </p:attrNameLst>
                                      </p:cBhvr>
                                      <p:tavLst>
                                        <p:tav tm="0">
                                          <p:val>
                                            <p:strVal val="#ppt_h/10"/>
                                          </p:val>
                                        </p:tav>
                                        <p:tav tm="50000">
                                          <p:val>
                                            <p:strVal val="#ppt_h+.01"/>
                                          </p:val>
                                        </p:tav>
                                        <p:tav tm="100000">
                                          <p:val>
                                            <p:strVal val="#ppt_h"/>
                                          </p:val>
                                        </p:tav>
                                      </p:tavLst>
                                    </p:anim>
                                    <p:anim calcmode="lin" valueType="num">
                                      <p:cBhvr>
                                        <p:cTn id="125" dur="500" fill="hold"/>
                                        <p:tgtEl>
                                          <p:spTgt spid="23623"/>
                                        </p:tgtEl>
                                        <p:attrNameLst>
                                          <p:attrName>ppt_w</p:attrName>
                                        </p:attrNameLst>
                                      </p:cBhvr>
                                      <p:tavLst>
                                        <p:tav tm="0">
                                          <p:val>
                                            <p:strVal val="#ppt_w/10"/>
                                          </p:val>
                                        </p:tav>
                                        <p:tav tm="50000">
                                          <p:val>
                                            <p:strVal val="#ppt_w+.01"/>
                                          </p:val>
                                        </p:tav>
                                        <p:tav tm="100000">
                                          <p:val>
                                            <p:strVal val="#ppt_w"/>
                                          </p:val>
                                        </p:tav>
                                      </p:tavLst>
                                    </p:anim>
                                    <p:animEffect transition="in" filter="fade">
                                      <p:cBhvr>
                                        <p:cTn id="126" dur="500" tmFilter="0,0; .5, 1; 1, 1"/>
                                        <p:tgtEl>
                                          <p:spTgt spid="23623"/>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23619"/>
                                        </p:tgtEl>
                                        <p:attrNameLst>
                                          <p:attrName>style.visibility</p:attrName>
                                        </p:attrNameLst>
                                      </p:cBhvr>
                                      <p:to>
                                        <p:strVal val="visible"/>
                                      </p:to>
                                    </p:set>
                                    <p:anim calcmode="lin" valueType="num">
                                      <p:cBhvr>
                                        <p:cTn id="131" dur="500" fill="hold"/>
                                        <p:tgtEl>
                                          <p:spTgt spid="23619"/>
                                        </p:tgtEl>
                                        <p:attrNameLst>
                                          <p:attrName>ppt_w</p:attrName>
                                        </p:attrNameLst>
                                      </p:cBhvr>
                                      <p:tavLst>
                                        <p:tav tm="0">
                                          <p:val>
                                            <p:fltVal val="0"/>
                                          </p:val>
                                        </p:tav>
                                        <p:tav tm="100000">
                                          <p:val>
                                            <p:strVal val="#ppt_w"/>
                                          </p:val>
                                        </p:tav>
                                      </p:tavLst>
                                    </p:anim>
                                    <p:anim calcmode="lin" valueType="num">
                                      <p:cBhvr>
                                        <p:cTn id="132" dur="500" fill="hold"/>
                                        <p:tgtEl>
                                          <p:spTgt spid="23619"/>
                                        </p:tgtEl>
                                        <p:attrNameLst>
                                          <p:attrName>ppt_h</p:attrName>
                                        </p:attrNameLst>
                                      </p:cBhvr>
                                      <p:tavLst>
                                        <p:tav tm="0">
                                          <p:val>
                                            <p:fltVal val="0"/>
                                          </p:val>
                                        </p:tav>
                                        <p:tav tm="100000">
                                          <p:val>
                                            <p:strVal val="#ppt_h"/>
                                          </p:val>
                                        </p:tav>
                                      </p:tavLst>
                                    </p:anim>
                                    <p:animEffect transition="in" filter="fade">
                                      <p:cBhvr>
                                        <p:cTn id="133" dur="500"/>
                                        <p:tgtEl>
                                          <p:spTgt spid="23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82" grpId="1"/>
      <p:bldP spid="23583" grpId="0"/>
      <p:bldP spid="23584" grpId="1"/>
      <p:bldP spid="23585" grpId="0"/>
      <p:bldP spid="23586" grpId="0"/>
      <p:bldP spid="23587" grpId="0"/>
      <p:bldP spid="23588" grpId="0"/>
      <p:bldP spid="23589" grpId="0"/>
      <p:bldP spid="23590" grpId="0"/>
      <p:bldP spid="23591" grpId="0"/>
      <p:bldP spid="23592" grpId="0"/>
      <p:bldP spid="23618" grpId="0"/>
      <p:bldP spid="23619" grpId="0"/>
      <p:bldP spid="23620" grpId="0"/>
      <p:bldP spid="23621" grpId="0"/>
      <p:bldP spid="23622" grpId="0"/>
      <p:bldP spid="23623" grpId="0"/>
      <p:bldP spid="23624" grpId="1"/>
      <p:bldP spid="23625" grpId="0"/>
      <p:bldP spid="236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0481" name="矩形 41985"/>
          <p:cNvSpPr/>
          <p:nvPr/>
        </p:nvSpPr>
        <p:spPr>
          <a:xfrm>
            <a:off x="323850" y="333375"/>
            <a:ext cx="8569325" cy="942975"/>
          </a:xfrm>
          <a:prstGeom prst="rect">
            <a:avLst/>
          </a:prstGeom>
          <a:noFill/>
          <a:ln w="9525">
            <a:noFill/>
          </a:ln>
        </p:spPr>
        <p:txBody>
          <a:bodyPr anchor="t"/>
          <a:lstStyle/>
          <a:p>
            <a:pPr marL="342900" indent="-342900">
              <a:spcBef>
                <a:spcPct val="20000"/>
              </a:spcBef>
              <a:buChar char="•"/>
            </a:pPr>
            <a:r>
              <a:rPr lang="zh-CN" altLang="en-US" sz="4000" b="1" dirty="0">
                <a:solidFill>
                  <a:schemeClr val="bg2"/>
                </a:solidFill>
                <a:latin typeface="Arial" panose="020B0604020202020204" pitchFamily="34" charset="0"/>
                <a:ea typeface="黑体" panose="02010609060101010101" charset="-122"/>
              </a:rPr>
              <a:t>周朴园如何对待“死去的”鲁侍萍？</a:t>
            </a:r>
            <a:endParaRPr lang="zh-CN" altLang="en-US" sz="4000" b="1" dirty="0">
              <a:solidFill>
                <a:schemeClr val="bg2"/>
              </a:solidFill>
              <a:latin typeface="Arial" panose="020B0604020202020204" pitchFamily="34" charset="0"/>
              <a:ea typeface="黑体" panose="02010609060101010101" charset="-122"/>
            </a:endParaRPr>
          </a:p>
          <a:p>
            <a:pPr marL="342900" indent="-342900">
              <a:spcBef>
                <a:spcPct val="20000"/>
              </a:spcBef>
            </a:pPr>
            <a:r>
              <a:rPr lang="zh-CN" altLang="en-US" sz="3200" b="1" dirty="0">
                <a:solidFill>
                  <a:schemeClr val="bg2"/>
                </a:solidFill>
                <a:latin typeface="Arial" panose="020B0604020202020204" pitchFamily="34" charset="0"/>
                <a:ea typeface="宋体" panose="02010600030101010101" pitchFamily="2" charset="-122"/>
              </a:rPr>
              <a:t>　</a:t>
            </a:r>
            <a:endParaRPr lang="zh-CN" altLang="en-US" sz="3200" b="1" dirty="0">
              <a:solidFill>
                <a:schemeClr val="bg2"/>
              </a:solidFill>
              <a:latin typeface="Arial" panose="020B0604020202020204" pitchFamily="34" charset="0"/>
              <a:ea typeface="宋体" panose="02010600030101010101" pitchFamily="2" charset="-122"/>
            </a:endParaRPr>
          </a:p>
        </p:txBody>
      </p:sp>
      <p:sp>
        <p:nvSpPr>
          <p:cNvPr id="41987" name="文本框 41986"/>
          <p:cNvSpPr txBox="1"/>
          <p:nvPr/>
        </p:nvSpPr>
        <p:spPr>
          <a:xfrm>
            <a:off x="0" y="1268413"/>
            <a:ext cx="9144000" cy="5035550"/>
          </a:xfrm>
          <a:prstGeom prst="rect">
            <a:avLst/>
          </a:prstGeom>
          <a:noFill/>
          <a:ln w="9525">
            <a:noFill/>
          </a:ln>
        </p:spPr>
        <p:txBody>
          <a:bodyPr anchor="t">
            <a:spAutoFit/>
          </a:bodyPr>
          <a:lstStyle/>
          <a:p>
            <a:pPr>
              <a:buFont typeface="Wingdings" panose="05000000000000000000" pitchFamily="2" charset="2"/>
              <a:buChar char="Ø"/>
            </a:pPr>
            <a:r>
              <a:rPr lang="en-US" altLang="zh-CN" sz="3600" b="1" dirty="0">
                <a:solidFill>
                  <a:schemeClr val="bg2"/>
                </a:solidFill>
                <a:latin typeface="Times New Roman" panose="02020603050405020304" pitchFamily="18" charset="0"/>
                <a:ea typeface="宋体" panose="02010600030101010101" pitchFamily="2" charset="-122"/>
              </a:rPr>
              <a:t> </a:t>
            </a:r>
            <a:r>
              <a:rPr lang="zh-CN" altLang="en-US" sz="3600" b="1" dirty="0">
                <a:solidFill>
                  <a:schemeClr val="bg2"/>
                </a:solidFill>
                <a:latin typeface="Times New Roman" panose="02020603050405020304" pitchFamily="18" charset="0"/>
                <a:ea typeface="黑体" panose="02010609060101010101" charset="-122"/>
              </a:rPr>
              <a:t>我问过许多到过无锡的人，我也派人到无锡打听过</a:t>
            </a:r>
            <a:r>
              <a:rPr lang="zh-CN" altLang="en-US" sz="3600" dirty="0">
                <a:solidFill>
                  <a:schemeClr val="bg2"/>
                </a:solidFill>
                <a:latin typeface="Times New Roman" panose="02020603050405020304" pitchFamily="18" charset="0"/>
                <a:ea typeface="黑体" panose="02010609060101010101" charset="-122"/>
              </a:rPr>
              <a:t>（侍萍的下落）。</a:t>
            </a:r>
            <a:endParaRPr lang="zh-CN" altLang="en-US" sz="3600" dirty="0">
              <a:solidFill>
                <a:schemeClr val="bg2"/>
              </a:solidFill>
              <a:latin typeface="Times New Roman" panose="02020603050405020304" pitchFamily="18" charset="0"/>
              <a:ea typeface="黑体" panose="02010609060101010101" charset="-122"/>
            </a:endParaRPr>
          </a:p>
          <a:p>
            <a:pPr>
              <a:buFont typeface="Wingdings" panose="05000000000000000000" pitchFamily="2" charset="2"/>
              <a:buChar char="Ø"/>
            </a:pPr>
            <a:r>
              <a:rPr lang="zh-CN" altLang="en-US" sz="3600" b="1" dirty="0">
                <a:solidFill>
                  <a:schemeClr val="bg2"/>
                </a:solidFill>
                <a:latin typeface="Times New Roman" panose="02020603050405020304" pitchFamily="18" charset="0"/>
                <a:ea typeface="黑体" panose="02010609060101010101" charset="-122"/>
              </a:rPr>
              <a:t>我们想把她的坟墓修一修。</a:t>
            </a:r>
            <a:endParaRPr lang="zh-CN" altLang="en-US" sz="3600" b="1" dirty="0">
              <a:solidFill>
                <a:schemeClr val="bg2"/>
              </a:solidFill>
              <a:latin typeface="Times New Roman" panose="02020603050405020304" pitchFamily="18" charset="0"/>
              <a:ea typeface="黑体" panose="02010609060101010101" charset="-122"/>
            </a:endParaRPr>
          </a:p>
          <a:p>
            <a:pPr>
              <a:buFont typeface="Wingdings" panose="05000000000000000000" pitchFamily="2" charset="2"/>
              <a:buChar char="Ø"/>
            </a:pPr>
            <a:r>
              <a:rPr lang="zh-CN" altLang="en-US" sz="3600" b="1" dirty="0">
                <a:solidFill>
                  <a:schemeClr val="bg2"/>
                </a:solidFill>
                <a:latin typeface="Times New Roman" panose="02020603050405020304" pitchFamily="18" charset="0"/>
                <a:ea typeface="黑体" panose="02010609060101010101" charset="-122"/>
              </a:rPr>
              <a:t>一直保留着侍萍绣了花的衬衣</a:t>
            </a:r>
            <a:endParaRPr lang="zh-CN" altLang="en-US" sz="3600" b="1" dirty="0">
              <a:solidFill>
                <a:schemeClr val="bg2"/>
              </a:solidFill>
              <a:latin typeface="Times New Roman" panose="02020603050405020304" pitchFamily="18" charset="0"/>
              <a:ea typeface="黑体" panose="02010609060101010101" charset="-122"/>
            </a:endParaRPr>
          </a:p>
          <a:p>
            <a:pPr>
              <a:buFont typeface="Wingdings" panose="05000000000000000000" pitchFamily="2" charset="2"/>
              <a:buChar char="Ø"/>
            </a:pPr>
            <a:r>
              <a:rPr lang="zh-CN" altLang="en-US" sz="3600" b="1" dirty="0">
                <a:solidFill>
                  <a:schemeClr val="bg2"/>
                </a:solidFill>
                <a:latin typeface="Times New Roman" panose="02020603050405020304" pitchFamily="18" charset="0"/>
                <a:ea typeface="黑体" panose="02010609060101010101" charset="-122"/>
              </a:rPr>
              <a:t>你看这些家具都是你从前喜欢的东西，多少年我总是留着，为着纪念你。</a:t>
            </a:r>
            <a:endParaRPr lang="zh-CN" altLang="en-US" sz="3600" b="1" dirty="0">
              <a:solidFill>
                <a:schemeClr val="bg2"/>
              </a:solidFill>
              <a:latin typeface="Times New Roman" panose="02020603050405020304" pitchFamily="18" charset="0"/>
              <a:ea typeface="黑体" panose="02010609060101010101" charset="-122"/>
            </a:endParaRPr>
          </a:p>
          <a:p>
            <a:pPr>
              <a:buFont typeface="Wingdings" panose="05000000000000000000" pitchFamily="2" charset="2"/>
              <a:buChar char="Ø"/>
            </a:pPr>
            <a:r>
              <a:rPr lang="zh-CN" altLang="en-US" sz="3600" b="1" dirty="0">
                <a:solidFill>
                  <a:schemeClr val="bg2"/>
                </a:solidFill>
                <a:latin typeface="Times New Roman" panose="02020603050405020304" pitchFamily="18" charset="0"/>
                <a:ea typeface="黑体" panose="02010609060101010101" charset="-122"/>
              </a:rPr>
              <a:t>你的生日</a:t>
            </a:r>
            <a:r>
              <a:rPr lang="en-US" altLang="zh-CN" sz="3600" b="1" dirty="0">
                <a:solidFill>
                  <a:schemeClr val="bg2"/>
                </a:solidFill>
                <a:latin typeface="Times New Roman" panose="02020603050405020304" pitchFamily="18" charset="0"/>
                <a:ea typeface="黑体" panose="02010609060101010101" charset="-122"/>
              </a:rPr>
              <a:t>——</a:t>
            </a:r>
            <a:r>
              <a:rPr lang="zh-CN" altLang="en-US" sz="3600" b="1" dirty="0">
                <a:solidFill>
                  <a:schemeClr val="bg2"/>
                </a:solidFill>
                <a:latin typeface="Times New Roman" panose="02020603050405020304" pitchFamily="18" charset="0"/>
                <a:ea typeface="黑体" panose="02010609060101010101" charset="-122"/>
              </a:rPr>
              <a:t>四月十八</a:t>
            </a:r>
            <a:r>
              <a:rPr lang="en-US" altLang="zh-CN" sz="3600" b="1" dirty="0">
                <a:solidFill>
                  <a:schemeClr val="bg2"/>
                </a:solidFill>
                <a:latin typeface="Times New Roman" panose="02020603050405020304" pitchFamily="18" charset="0"/>
                <a:ea typeface="黑体" panose="02010609060101010101" charset="-122"/>
              </a:rPr>
              <a:t>——</a:t>
            </a:r>
            <a:r>
              <a:rPr lang="zh-CN" altLang="en-US" sz="3600" b="1" dirty="0">
                <a:solidFill>
                  <a:schemeClr val="bg2"/>
                </a:solidFill>
                <a:latin typeface="Times New Roman" panose="02020603050405020304" pitchFamily="18" charset="0"/>
                <a:ea typeface="黑体" panose="02010609060101010101" charset="-122"/>
              </a:rPr>
              <a:t>每年我总记得。</a:t>
            </a:r>
            <a:endParaRPr lang="zh-CN" altLang="en-US" sz="3600" b="1" dirty="0">
              <a:solidFill>
                <a:schemeClr val="bg2"/>
              </a:solidFill>
              <a:latin typeface="Times New Roman" panose="02020603050405020304" pitchFamily="18" charset="0"/>
              <a:ea typeface="黑体" panose="02010609060101010101" charset="-122"/>
            </a:endParaRPr>
          </a:p>
          <a:p>
            <a:pPr>
              <a:buFont typeface="Wingdings" panose="05000000000000000000" pitchFamily="2" charset="2"/>
              <a:buChar char="Ø"/>
            </a:pPr>
            <a:r>
              <a:rPr lang="en-US" altLang="zh-CN" sz="3600" b="1" dirty="0">
                <a:solidFill>
                  <a:schemeClr val="bg2"/>
                </a:solidFill>
                <a:latin typeface="Times New Roman" panose="02020603050405020304" pitchFamily="18" charset="0"/>
                <a:ea typeface="黑体" panose="02010609060101010101" charset="-122"/>
              </a:rPr>
              <a:t>……</a:t>
            </a:r>
            <a:r>
              <a:rPr lang="zh-CN" altLang="en-US" sz="3600" b="1" dirty="0">
                <a:solidFill>
                  <a:schemeClr val="bg2"/>
                </a:solidFill>
                <a:latin typeface="Times New Roman" panose="02020603050405020304" pitchFamily="18" charset="0"/>
                <a:ea typeface="黑体" panose="02010609060101010101" charset="-122"/>
              </a:rPr>
              <a:t>，这些习惯我都保留着，为的是不忘你，弥补我的罪过。</a:t>
            </a:r>
            <a:endParaRPr lang="zh-CN" altLang="en-US" sz="3600" b="1" dirty="0">
              <a:solidFill>
                <a:schemeClr val="bg2"/>
              </a:solidFill>
              <a:latin typeface="Times New Roman" panose="02020603050405020304" pitchFamily="18" charset="0"/>
              <a:ea typeface="黑体" panose="02010609060101010101" charset="-122"/>
            </a:endParaRPr>
          </a:p>
        </p:txBody>
      </p:sp>
      <p:sp>
        <p:nvSpPr>
          <p:cNvPr id="41988" name="文本框 41987"/>
          <p:cNvSpPr txBox="1"/>
          <p:nvPr/>
        </p:nvSpPr>
        <p:spPr>
          <a:xfrm>
            <a:off x="4465638" y="5737225"/>
            <a:ext cx="4427537" cy="701675"/>
          </a:xfrm>
          <a:prstGeom prst="rect">
            <a:avLst/>
          </a:prstGeom>
          <a:noFill/>
          <a:ln w="9525">
            <a:noFill/>
          </a:ln>
        </p:spPr>
        <p:txBody>
          <a:bodyPr anchor="t">
            <a:spAutoFit/>
          </a:bodyPr>
          <a:lstStyle/>
          <a:p>
            <a:r>
              <a:rPr lang="en-US" altLang="zh-CN" sz="4000" b="1" dirty="0">
                <a:solidFill>
                  <a:srgbClr val="FF0000"/>
                </a:solidFill>
                <a:latin typeface="Times New Roman" panose="02020603050405020304" pitchFamily="18" charset="0"/>
                <a:ea typeface="黑体" panose="02010609060101010101" charset="-122"/>
              </a:rPr>
              <a:t>——“</a:t>
            </a:r>
            <a:r>
              <a:rPr lang="zh-CN" altLang="en-US" sz="4000" b="1" dirty="0">
                <a:solidFill>
                  <a:srgbClr val="FF0000"/>
                </a:solidFill>
                <a:latin typeface="Times New Roman" panose="02020603050405020304" pitchFamily="18" charset="0"/>
                <a:ea typeface="黑体" panose="02010609060101010101" charset="-122"/>
              </a:rPr>
              <a:t>怀念，赎罪”</a:t>
            </a:r>
            <a:endParaRPr lang="zh-CN" altLang="en-US" sz="4000" b="1">
              <a:solidFill>
                <a:srgbClr val="FF0000"/>
              </a:solidFill>
              <a:latin typeface="Times New Roman" panose="02020603050405020304" pitchFamily="18" charset="0"/>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blinds(horizontal)">
                                      <p:cBhvr>
                                        <p:cTn id="7" dur="500"/>
                                        <p:tgtEl>
                                          <p:spTgt spid="419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1988"/>
                                        </p:tgtEl>
                                        <p:attrNameLst>
                                          <p:attrName>style.visibility</p:attrName>
                                        </p:attrNameLst>
                                      </p:cBhvr>
                                      <p:to>
                                        <p:strVal val="visible"/>
                                      </p:to>
                                    </p:set>
                                    <p:anim calcmode="lin" valueType="num">
                                      <p:cBhvr additive="base">
                                        <p:cTn id="12" dur="500" fill="hold"/>
                                        <p:tgtEl>
                                          <p:spTgt spid="41988"/>
                                        </p:tgtEl>
                                        <p:attrNameLst>
                                          <p:attrName>ppt_x</p:attrName>
                                        </p:attrNameLst>
                                      </p:cBhvr>
                                      <p:tavLst>
                                        <p:tav tm="0">
                                          <p:val>
                                            <p:strVal val="0-#ppt_w/2"/>
                                          </p:val>
                                        </p:tav>
                                        <p:tav tm="100000">
                                          <p:val>
                                            <p:strVal val="#ppt_x"/>
                                          </p:val>
                                        </p:tav>
                                      </p:tavLst>
                                    </p:anim>
                                    <p:anim calcmode="lin" valueType="num">
                                      <p:cBhvr additive="base">
                                        <p:cTn id="13" dur="500" fill="hold"/>
                                        <p:tgtEl>
                                          <p:spTgt spid="419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19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0"/>
            <a:ext cx="9144000" cy="6915785"/>
          </a:xfrm>
          <a:prstGeom prst="rect">
            <a:avLst/>
          </a:prstGeom>
        </p:spPr>
      </p:pic>
      <p:sp>
        <p:nvSpPr>
          <p:cNvPr id="21505" name="矩形 34817"/>
          <p:cNvSpPr/>
          <p:nvPr/>
        </p:nvSpPr>
        <p:spPr>
          <a:xfrm>
            <a:off x="250825" y="487045"/>
            <a:ext cx="8686800" cy="1023938"/>
          </a:xfrm>
          <a:prstGeom prst="rect">
            <a:avLst/>
          </a:prstGeom>
          <a:noFill/>
          <a:ln w="9525">
            <a:noFill/>
          </a:ln>
        </p:spPr>
        <p:txBody>
          <a:bodyPr anchor="t"/>
          <a:lstStyle/>
          <a:p>
            <a:pPr marL="342900" indent="-342900">
              <a:spcBef>
                <a:spcPct val="20000"/>
              </a:spcBef>
              <a:buChar char="•"/>
            </a:pPr>
            <a:r>
              <a:rPr lang="zh-CN" altLang="en-US" sz="3600" b="1" dirty="0">
                <a:solidFill>
                  <a:schemeClr val="bg2"/>
                </a:solidFill>
                <a:latin typeface="Arial" panose="020B0604020202020204" pitchFamily="34" charset="0"/>
                <a:ea typeface="隶书" panose="02010509060101010101" pitchFamily="49" charset="-122"/>
              </a:rPr>
              <a:t>认出眼前的人就是鲁侍萍时，周朴园是什么样的表现？</a:t>
            </a:r>
            <a:endParaRPr lang="zh-CN" altLang="en-US" sz="3600" b="1" dirty="0">
              <a:solidFill>
                <a:schemeClr val="bg2"/>
              </a:solidFill>
              <a:latin typeface="Arial" panose="020B0604020202020204" pitchFamily="34" charset="0"/>
              <a:ea typeface="隶书" panose="02010509060101010101" pitchFamily="49" charset="-122"/>
            </a:endParaRPr>
          </a:p>
          <a:p>
            <a:pPr marL="342900" indent="-342900">
              <a:spcBef>
                <a:spcPct val="20000"/>
              </a:spcBef>
            </a:pPr>
            <a:r>
              <a:rPr lang="zh-CN" altLang="en-US" sz="3600" b="1" dirty="0">
                <a:solidFill>
                  <a:schemeClr val="bg2"/>
                </a:solidFill>
                <a:latin typeface="Arial" panose="020B0604020202020204" pitchFamily="34" charset="0"/>
                <a:ea typeface="宋体" panose="02010600030101010101" pitchFamily="2" charset="-122"/>
              </a:rPr>
              <a:t>　</a:t>
            </a:r>
            <a:endParaRPr lang="zh-CN" altLang="en-US" sz="3600" b="1" dirty="0">
              <a:solidFill>
                <a:schemeClr val="bg2"/>
              </a:solidFill>
              <a:latin typeface="Arial" panose="020B0604020202020204" pitchFamily="34" charset="0"/>
              <a:ea typeface="宋体" panose="02010600030101010101" pitchFamily="2" charset="-122"/>
            </a:endParaRPr>
          </a:p>
        </p:txBody>
      </p:sp>
      <p:sp>
        <p:nvSpPr>
          <p:cNvPr id="34819" name="文本框 34818"/>
          <p:cNvSpPr txBox="1"/>
          <p:nvPr/>
        </p:nvSpPr>
        <p:spPr>
          <a:xfrm>
            <a:off x="323850" y="1711008"/>
            <a:ext cx="8064500" cy="3169285"/>
          </a:xfrm>
          <a:prstGeom prst="rect">
            <a:avLst/>
          </a:prstGeom>
          <a:noFill/>
          <a:ln w="9525">
            <a:noFill/>
          </a:ln>
        </p:spPr>
        <p:txBody>
          <a:bodyPr wrap="square" anchor="t">
            <a:spAutoFit/>
          </a:bodyPr>
          <a:lstStyle/>
          <a:p>
            <a:pPr>
              <a:buFont typeface="Wingdings" panose="05000000000000000000" pitchFamily="2" charset="2"/>
              <a:buChar char="Ø"/>
            </a:pPr>
            <a:r>
              <a:rPr lang="en-US" altLang="zh-CN" sz="4000" b="1" dirty="0">
                <a:solidFill>
                  <a:schemeClr val="bg2"/>
                </a:solidFill>
                <a:latin typeface="Times New Roman" panose="02020603050405020304" pitchFamily="18" charset="0"/>
                <a:ea typeface="宋体" panose="02010600030101010101" pitchFamily="2" charset="-122"/>
              </a:rPr>
              <a:t>  </a:t>
            </a:r>
            <a:r>
              <a:rPr lang="zh-CN" altLang="en-US" sz="4000" b="1" dirty="0">
                <a:solidFill>
                  <a:schemeClr val="bg2"/>
                </a:solidFill>
                <a:latin typeface="楷体_GB2312" pitchFamily="49" charset="-122"/>
                <a:ea typeface="楷体_GB2312" pitchFamily="49" charset="-122"/>
              </a:rPr>
              <a:t>（惊愕）</a:t>
            </a:r>
            <a:r>
              <a:rPr lang="zh-CN" altLang="en-US" sz="4000" b="1" dirty="0">
                <a:solidFill>
                  <a:schemeClr val="bg2"/>
                </a:solidFill>
                <a:latin typeface="黑体" panose="02010609060101010101" charset="-122"/>
                <a:ea typeface="黑体" panose="02010609060101010101" charset="-122"/>
              </a:rPr>
              <a:t>什么？</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楷体_GB2312" pitchFamily="49" charset="-122"/>
                <a:ea typeface="楷体_GB2312" pitchFamily="49" charset="-122"/>
              </a:rPr>
              <a:t> （忽然立起）</a:t>
            </a:r>
            <a:r>
              <a:rPr lang="zh-CN" altLang="en-US" sz="4000" b="1" dirty="0">
                <a:solidFill>
                  <a:schemeClr val="bg2"/>
                </a:solidFill>
                <a:latin typeface="黑体" panose="02010609060101010101" charset="-122"/>
                <a:ea typeface="黑体" panose="02010609060101010101" charset="-122"/>
              </a:rPr>
              <a:t>你是谁？</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什么？她就在这儿？此地？</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a:t>
            </a:r>
            <a:r>
              <a:rPr lang="zh-CN" altLang="en-US" sz="4000" b="1" dirty="0">
                <a:solidFill>
                  <a:schemeClr val="bg2"/>
                </a:solidFill>
                <a:latin typeface="楷体_GB2312" pitchFamily="49" charset="-122"/>
                <a:ea typeface="楷体_GB2312" pitchFamily="49" charset="-122"/>
              </a:rPr>
              <a:t>（连忙）</a:t>
            </a:r>
            <a:r>
              <a:rPr lang="zh-CN" altLang="en-US" sz="4000" b="1" dirty="0">
                <a:solidFill>
                  <a:schemeClr val="bg2"/>
                </a:solidFill>
                <a:latin typeface="黑体" panose="02010609060101010101" charset="-122"/>
                <a:ea typeface="黑体" panose="02010609060101010101" charset="-122"/>
              </a:rPr>
              <a:t>不，不，不用。</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好</a:t>
            </a:r>
            <a:r>
              <a:rPr lang="en-US" altLang="zh-CN" sz="4000" b="1" dirty="0">
                <a:solidFill>
                  <a:schemeClr val="bg2"/>
                </a:solidFill>
                <a:latin typeface="黑体" panose="02010609060101010101" charset="-122"/>
                <a:ea typeface="黑体" panose="02010609060101010101" charset="-122"/>
              </a:rPr>
              <a:t>,</a:t>
            </a:r>
            <a:r>
              <a:rPr lang="zh-CN" altLang="en-US" sz="4000" b="1" dirty="0">
                <a:solidFill>
                  <a:schemeClr val="bg2"/>
                </a:solidFill>
                <a:latin typeface="黑体" panose="02010609060101010101" charset="-122"/>
                <a:ea typeface="黑体" panose="02010609060101010101" charset="-122"/>
              </a:rPr>
              <a:t>你先下去吧。</a:t>
            </a:r>
            <a:endParaRPr lang="zh-CN" altLang="en-US" sz="4000" b="1" dirty="0">
              <a:solidFill>
                <a:schemeClr val="bg2"/>
              </a:solidFill>
              <a:latin typeface="黑体" panose="02010609060101010101" charset="-122"/>
              <a:ea typeface="黑体" panose="02010609060101010101" charset="-122"/>
            </a:endParaRPr>
          </a:p>
        </p:txBody>
      </p:sp>
      <p:sp>
        <p:nvSpPr>
          <p:cNvPr id="34821" name="文本框 34820"/>
          <p:cNvSpPr txBox="1"/>
          <p:nvPr/>
        </p:nvSpPr>
        <p:spPr>
          <a:xfrm>
            <a:off x="1403350" y="5084763"/>
            <a:ext cx="7272338" cy="1311275"/>
          </a:xfrm>
          <a:prstGeom prst="rect">
            <a:avLst/>
          </a:prstGeom>
          <a:noFill/>
          <a:ln w="9525">
            <a:noFill/>
          </a:ln>
        </p:spPr>
        <p:txBody>
          <a:bodyPr anchor="t">
            <a:spAutoFit/>
          </a:bodyPr>
          <a:lstStyle/>
          <a:p>
            <a:pPr algn="ctr"/>
            <a:r>
              <a:rPr lang="en-US" altLang="zh-CN" sz="4000" b="1">
                <a:solidFill>
                  <a:srgbClr val="FF3300"/>
                </a:solidFill>
                <a:latin typeface="Times New Roman" panose="02020603050405020304" pitchFamily="18" charset="0"/>
                <a:ea typeface="黑体" panose="02010609060101010101" charset="-122"/>
              </a:rPr>
              <a:t>——</a:t>
            </a:r>
            <a:r>
              <a:rPr lang="zh-CN" altLang="en-US" sz="4000" b="1" dirty="0">
                <a:solidFill>
                  <a:srgbClr val="FF3300"/>
                </a:solidFill>
                <a:latin typeface="Times New Roman" panose="02020603050405020304" pitchFamily="18" charset="0"/>
                <a:ea typeface="黑体" panose="02010609060101010101" charset="-122"/>
              </a:rPr>
              <a:t>惶恐不安、惊慌失措，有种大难临头的感觉</a:t>
            </a:r>
            <a:endParaRPr lang="zh-CN" altLang="en-US" sz="4000" b="1">
              <a:solidFill>
                <a:srgbClr val="FF3300"/>
              </a:solidFill>
              <a:latin typeface="Times New Roman" panose="02020603050405020304" pitchFamily="18" charset="0"/>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5"/>
                                        </p:tgtEl>
                                        <p:attrNameLst>
                                          <p:attrName>style.visibility</p:attrName>
                                        </p:attrNameLst>
                                      </p:cBhvr>
                                      <p:to>
                                        <p:strVal val="visible"/>
                                      </p:to>
                                    </p:set>
                                    <p:anim calcmode="lin" valueType="num">
                                      <p:cBhvr additive="base">
                                        <p:cTn id="7" dur="500" fill="hold"/>
                                        <p:tgtEl>
                                          <p:spTgt spid="21505"/>
                                        </p:tgtEl>
                                        <p:attrNameLst>
                                          <p:attrName>ppt_x</p:attrName>
                                        </p:attrNameLst>
                                      </p:cBhvr>
                                      <p:tavLst>
                                        <p:tav tm="0">
                                          <p:val>
                                            <p:strVal val="#ppt_x"/>
                                          </p:val>
                                        </p:tav>
                                        <p:tav tm="100000">
                                          <p:val>
                                            <p:strVal val="#ppt_x"/>
                                          </p:val>
                                        </p:tav>
                                      </p:tavLst>
                                    </p:anim>
                                    <p:anim calcmode="lin" valueType="num">
                                      <p:cBhvr additive="base">
                                        <p:cTn id="8" dur="500" fill="hold"/>
                                        <p:tgtEl>
                                          <p:spTgt spid="2150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gtEl>
                                        <p:attrNameLst>
                                          <p:attrName>style.visibility</p:attrName>
                                        </p:attrNameLst>
                                      </p:cBhvr>
                                      <p:to>
                                        <p:strVal val="visible"/>
                                      </p:to>
                                    </p:set>
                                    <p:anim calcmode="lin" valueType="num">
                                      <p:cBhvr additive="base">
                                        <p:cTn id="13" dur="500" fill="hold"/>
                                        <p:tgtEl>
                                          <p:spTgt spid="34819"/>
                                        </p:tgtEl>
                                        <p:attrNameLst>
                                          <p:attrName>ppt_x</p:attrName>
                                        </p:attrNameLst>
                                      </p:cBhvr>
                                      <p:tavLst>
                                        <p:tav tm="0">
                                          <p:val>
                                            <p:strVal val="#ppt_x"/>
                                          </p:val>
                                        </p:tav>
                                        <p:tav tm="100000">
                                          <p:val>
                                            <p:strVal val="#ppt_x"/>
                                          </p:val>
                                        </p:tav>
                                      </p:tavLst>
                                    </p:anim>
                                    <p:anim calcmode="lin" valueType="num">
                                      <p:cBhvr additive="base">
                                        <p:cTn id="14"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21"/>
                                        </p:tgtEl>
                                        <p:attrNameLst>
                                          <p:attrName>style.visibility</p:attrName>
                                        </p:attrNameLst>
                                      </p:cBhvr>
                                      <p:to>
                                        <p:strVal val="visible"/>
                                      </p:to>
                                    </p:set>
                                    <p:anim calcmode="lin" valueType="num">
                                      <p:cBhvr additive="base">
                                        <p:cTn id="19" dur="500" fill="hold"/>
                                        <p:tgtEl>
                                          <p:spTgt spid="34821"/>
                                        </p:tgtEl>
                                        <p:attrNameLst>
                                          <p:attrName>ppt_x</p:attrName>
                                        </p:attrNameLst>
                                      </p:cBhvr>
                                      <p:tavLst>
                                        <p:tav tm="0">
                                          <p:val>
                                            <p:strVal val="#ppt_x"/>
                                          </p:val>
                                        </p:tav>
                                        <p:tav tm="100000">
                                          <p:val>
                                            <p:strVal val="#ppt_x"/>
                                          </p:val>
                                        </p:tav>
                                      </p:tavLst>
                                    </p:anim>
                                    <p:anim calcmode="lin" valueType="num">
                                      <p:cBhvr additive="base">
                                        <p:cTn id="20" dur="500" fill="hold"/>
                                        <p:tgtEl>
                                          <p:spTgt spid="348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P spid="34819" grpId="0"/>
      <p:bldP spid="348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2529" name="矩形 35841"/>
          <p:cNvSpPr/>
          <p:nvPr/>
        </p:nvSpPr>
        <p:spPr>
          <a:xfrm>
            <a:off x="395288" y="228600"/>
            <a:ext cx="8497887" cy="1184275"/>
          </a:xfrm>
          <a:prstGeom prst="rect">
            <a:avLst/>
          </a:prstGeom>
          <a:noFill/>
          <a:ln w="9525">
            <a:noFill/>
          </a:ln>
        </p:spPr>
        <p:txBody>
          <a:bodyPr anchor="t"/>
          <a:lstStyle/>
          <a:p>
            <a:pPr marL="342900" indent="-342900">
              <a:spcBef>
                <a:spcPct val="20000"/>
              </a:spcBef>
              <a:buChar char="•"/>
            </a:pPr>
            <a:r>
              <a:rPr lang="zh-CN" altLang="en-US" sz="4000" b="1" dirty="0">
                <a:solidFill>
                  <a:schemeClr val="bg2"/>
                </a:solidFill>
                <a:latin typeface="Arial" panose="020B0604020202020204" pitchFamily="34" charset="0"/>
                <a:ea typeface="黑体" panose="02010609060101010101" charset="-122"/>
              </a:rPr>
              <a:t>周朴园如何对待“眼前的”鲁侍萍？</a:t>
            </a:r>
            <a:endParaRPr lang="zh-CN" altLang="en-US" sz="4000" b="1" dirty="0">
              <a:solidFill>
                <a:schemeClr val="bg2"/>
              </a:solidFill>
              <a:latin typeface="Arial" panose="020B0604020202020204" pitchFamily="34" charset="0"/>
              <a:ea typeface="黑体" panose="02010609060101010101" charset="-122"/>
            </a:endParaRPr>
          </a:p>
          <a:p>
            <a:pPr marL="342900" indent="-342900">
              <a:spcBef>
                <a:spcPct val="20000"/>
              </a:spcBef>
            </a:pPr>
            <a:r>
              <a:rPr lang="zh-CN" altLang="en-US" sz="4000" dirty="0">
                <a:solidFill>
                  <a:schemeClr val="bg2"/>
                </a:solidFill>
                <a:latin typeface="Arial" panose="020B0604020202020204" pitchFamily="34" charset="0"/>
                <a:ea typeface="宋体" panose="02010600030101010101" pitchFamily="2" charset="-122"/>
              </a:rPr>
              <a:t>　</a:t>
            </a:r>
            <a:endParaRPr lang="zh-CN" altLang="en-US" sz="4000" dirty="0">
              <a:solidFill>
                <a:schemeClr val="bg2"/>
              </a:solidFill>
              <a:latin typeface="Arial" panose="020B0604020202020204" pitchFamily="34" charset="0"/>
              <a:ea typeface="宋体" panose="02010600030101010101" pitchFamily="2" charset="-122"/>
            </a:endParaRPr>
          </a:p>
        </p:txBody>
      </p:sp>
      <p:sp>
        <p:nvSpPr>
          <p:cNvPr id="35843" name="文本框 35842"/>
          <p:cNvSpPr txBox="1"/>
          <p:nvPr/>
        </p:nvSpPr>
        <p:spPr>
          <a:xfrm>
            <a:off x="3059113" y="5805488"/>
            <a:ext cx="5545137" cy="701675"/>
          </a:xfrm>
          <a:prstGeom prst="rect">
            <a:avLst/>
          </a:prstGeom>
          <a:noFill/>
          <a:ln w="9525">
            <a:noFill/>
          </a:ln>
        </p:spPr>
        <p:txBody>
          <a:bodyPr anchor="t">
            <a:spAutoFit/>
          </a:bodyPr>
          <a:lstStyle/>
          <a:p>
            <a:r>
              <a:rPr lang="en-US" altLang="zh-CN" sz="4000" b="1">
                <a:solidFill>
                  <a:srgbClr val="FF3300"/>
                </a:solidFill>
                <a:latin typeface="Times New Roman" panose="02020603050405020304" pitchFamily="18" charset="0"/>
                <a:ea typeface="黑体" panose="02010609060101010101" charset="-122"/>
              </a:rPr>
              <a:t>——</a:t>
            </a:r>
            <a:r>
              <a:rPr lang="zh-CN" altLang="en-US" sz="4000" b="1" dirty="0">
                <a:solidFill>
                  <a:srgbClr val="FF3300"/>
                </a:solidFill>
                <a:latin typeface="Times New Roman" panose="02020603050405020304" pitchFamily="18" charset="0"/>
                <a:ea typeface="黑体" panose="02010609060101010101" charset="-122"/>
              </a:rPr>
              <a:t>恼怒、害怕、冷酷</a:t>
            </a:r>
            <a:endParaRPr lang="zh-CN" altLang="en-US" sz="4000" b="1">
              <a:solidFill>
                <a:srgbClr val="FF3300"/>
              </a:solidFill>
              <a:latin typeface="Times New Roman" panose="02020603050405020304" pitchFamily="18" charset="0"/>
              <a:ea typeface="黑体" panose="02010609060101010101" charset="-122"/>
            </a:endParaRPr>
          </a:p>
        </p:txBody>
      </p:sp>
      <p:sp>
        <p:nvSpPr>
          <p:cNvPr id="35846" name="文本框 35845"/>
          <p:cNvSpPr txBox="1"/>
          <p:nvPr/>
        </p:nvSpPr>
        <p:spPr>
          <a:xfrm>
            <a:off x="0" y="1385888"/>
            <a:ext cx="1465263" cy="641350"/>
          </a:xfrm>
          <a:prstGeom prst="rect">
            <a:avLst/>
          </a:prstGeom>
          <a:noFill/>
          <a:ln w="9525">
            <a:noFill/>
          </a:ln>
        </p:spPr>
        <p:txBody>
          <a:bodyPr anchor="t">
            <a:spAutoFit/>
          </a:bodyPr>
          <a:lstStyle/>
          <a:p>
            <a:pPr algn="ctr"/>
            <a:r>
              <a:rPr lang="zh-CN" altLang="en-US" sz="3600" b="1" dirty="0">
                <a:solidFill>
                  <a:schemeClr val="bg2"/>
                </a:solidFill>
                <a:latin typeface="黑体" panose="02010609060101010101" charset="-122"/>
                <a:ea typeface="黑体" panose="02010609060101010101" charset="-122"/>
              </a:rPr>
              <a:t>呵斥</a:t>
            </a:r>
            <a:endParaRPr lang="zh-CN" altLang="en-US" sz="3600" b="1" dirty="0">
              <a:solidFill>
                <a:schemeClr val="bg2"/>
              </a:solidFill>
              <a:latin typeface="黑体" panose="02010609060101010101" charset="-122"/>
              <a:ea typeface="黑体" panose="02010609060101010101" charset="-122"/>
            </a:endParaRPr>
          </a:p>
        </p:txBody>
      </p:sp>
      <p:sp>
        <p:nvSpPr>
          <p:cNvPr id="22532" name="文本框 35846"/>
          <p:cNvSpPr txBox="1"/>
          <p:nvPr/>
        </p:nvSpPr>
        <p:spPr>
          <a:xfrm>
            <a:off x="1763713" y="1412875"/>
            <a:ext cx="7062787" cy="641350"/>
          </a:xfrm>
          <a:prstGeom prst="rect">
            <a:avLst/>
          </a:prstGeom>
          <a:noFill/>
          <a:ln w="9525">
            <a:noFill/>
          </a:ln>
        </p:spPr>
        <p:txBody>
          <a:bodyPr wrap="none" anchor="t">
            <a:spAutoFit/>
          </a:bodyPr>
          <a:lstStyle/>
          <a:p>
            <a:pPr algn="ctr"/>
            <a:r>
              <a:rPr lang="en-US" altLang="zh-CN" sz="3600" b="1" dirty="0">
                <a:solidFill>
                  <a:schemeClr val="bg2"/>
                </a:solidFill>
                <a:latin typeface="黑体" panose="02010609060101010101" charset="-122"/>
                <a:ea typeface="黑体" panose="02010609060101010101" charset="-122"/>
              </a:rPr>
              <a:t>“</a:t>
            </a:r>
            <a:r>
              <a:rPr lang="zh-CN" altLang="en-US" sz="3600" b="1" dirty="0">
                <a:solidFill>
                  <a:schemeClr val="bg2"/>
                </a:solidFill>
                <a:latin typeface="黑体" panose="02010609060101010101" charset="-122"/>
                <a:ea typeface="黑体" panose="02010609060101010101" charset="-122"/>
              </a:rPr>
              <a:t>你来干什么？”“谁指使你来的？”</a:t>
            </a:r>
            <a:endParaRPr lang="zh-CN" altLang="en-US" sz="3600" b="1" dirty="0">
              <a:solidFill>
                <a:schemeClr val="bg2"/>
              </a:solidFill>
              <a:latin typeface="黑体" panose="02010609060101010101" charset="-122"/>
              <a:ea typeface="黑体" panose="02010609060101010101" charset="-122"/>
            </a:endParaRPr>
          </a:p>
        </p:txBody>
      </p:sp>
      <p:sp>
        <p:nvSpPr>
          <p:cNvPr id="35848" name="文本框 35847"/>
          <p:cNvSpPr txBox="1"/>
          <p:nvPr/>
        </p:nvSpPr>
        <p:spPr>
          <a:xfrm>
            <a:off x="0" y="2568575"/>
            <a:ext cx="1506538" cy="641350"/>
          </a:xfrm>
          <a:prstGeom prst="rect">
            <a:avLst/>
          </a:prstGeom>
          <a:noFill/>
          <a:ln w="9525">
            <a:noFill/>
          </a:ln>
        </p:spPr>
        <p:txBody>
          <a:bodyPr anchor="t">
            <a:spAutoFit/>
          </a:bodyPr>
          <a:lstStyle/>
          <a:p>
            <a:pPr algn="ctr"/>
            <a:r>
              <a:rPr lang="zh-CN" altLang="en-US" sz="3600" b="1" dirty="0">
                <a:solidFill>
                  <a:schemeClr val="bg2"/>
                </a:solidFill>
                <a:latin typeface="黑体" panose="02010609060101010101" charset="-122"/>
                <a:ea typeface="黑体" panose="02010609060101010101" charset="-122"/>
              </a:rPr>
              <a:t>稳住</a:t>
            </a:r>
            <a:endParaRPr lang="zh-CN" altLang="en-US" sz="3600" b="1" dirty="0">
              <a:solidFill>
                <a:schemeClr val="bg2"/>
              </a:solidFill>
              <a:latin typeface="黑体" panose="02010609060101010101" charset="-122"/>
              <a:ea typeface="黑体" panose="02010609060101010101" charset="-122"/>
            </a:endParaRPr>
          </a:p>
        </p:txBody>
      </p:sp>
      <p:sp>
        <p:nvSpPr>
          <p:cNvPr id="22534" name="文本框 35848"/>
          <p:cNvSpPr txBox="1"/>
          <p:nvPr/>
        </p:nvSpPr>
        <p:spPr>
          <a:xfrm>
            <a:off x="1835150" y="2349500"/>
            <a:ext cx="6840538" cy="1190625"/>
          </a:xfrm>
          <a:prstGeom prst="rect">
            <a:avLst/>
          </a:prstGeom>
          <a:noFill/>
          <a:ln w="9525">
            <a:noFill/>
          </a:ln>
        </p:spPr>
        <p:txBody>
          <a:bodyPr anchor="t">
            <a:spAutoFit/>
          </a:bodyPr>
          <a:lstStyle/>
          <a:p>
            <a:r>
              <a:rPr lang="en-US" altLang="zh-CN" sz="3600" b="1" dirty="0">
                <a:solidFill>
                  <a:schemeClr val="bg2"/>
                </a:solidFill>
                <a:latin typeface="黑体" panose="02010609060101010101" charset="-122"/>
                <a:ea typeface="黑体" panose="02010609060101010101" charset="-122"/>
              </a:rPr>
              <a:t>“</a:t>
            </a:r>
            <a:r>
              <a:rPr lang="zh-CN" altLang="en-US" sz="3600" b="1" dirty="0">
                <a:solidFill>
                  <a:schemeClr val="bg2"/>
                </a:solidFill>
                <a:latin typeface="黑体" panose="02010609060101010101" charset="-122"/>
                <a:ea typeface="黑体" panose="02010609060101010101" charset="-122"/>
              </a:rPr>
              <a:t>现在你我都是有子女的人，旧事又何必再提呢？”</a:t>
            </a:r>
            <a:endParaRPr lang="zh-CN" altLang="en-US" sz="3600" b="1" dirty="0">
              <a:solidFill>
                <a:schemeClr val="bg2"/>
              </a:solidFill>
              <a:latin typeface="黑体" panose="02010609060101010101" charset="-122"/>
              <a:ea typeface="黑体" panose="02010609060101010101" charset="-122"/>
            </a:endParaRPr>
          </a:p>
        </p:txBody>
      </p:sp>
      <p:sp>
        <p:nvSpPr>
          <p:cNvPr id="35850" name="文本框 35849"/>
          <p:cNvSpPr txBox="1"/>
          <p:nvPr/>
        </p:nvSpPr>
        <p:spPr>
          <a:xfrm>
            <a:off x="0" y="3711575"/>
            <a:ext cx="1506538" cy="641350"/>
          </a:xfrm>
          <a:prstGeom prst="rect">
            <a:avLst/>
          </a:prstGeom>
          <a:noFill/>
          <a:ln w="9525">
            <a:noFill/>
          </a:ln>
        </p:spPr>
        <p:txBody>
          <a:bodyPr anchor="t">
            <a:spAutoFit/>
          </a:bodyPr>
          <a:lstStyle/>
          <a:p>
            <a:pPr algn="ctr"/>
            <a:r>
              <a:rPr lang="zh-CN" altLang="en-US" sz="3600" b="1" dirty="0">
                <a:solidFill>
                  <a:schemeClr val="bg2"/>
                </a:solidFill>
                <a:latin typeface="黑体" panose="02010609060101010101" charset="-122"/>
                <a:ea typeface="黑体" panose="02010609060101010101" charset="-122"/>
              </a:rPr>
              <a:t>哄骗</a:t>
            </a:r>
            <a:endParaRPr lang="zh-CN" altLang="en-US" sz="3600" b="1" dirty="0">
              <a:solidFill>
                <a:schemeClr val="bg2"/>
              </a:solidFill>
              <a:latin typeface="黑体" panose="02010609060101010101" charset="-122"/>
              <a:ea typeface="黑体" panose="02010609060101010101" charset="-122"/>
            </a:endParaRPr>
          </a:p>
        </p:txBody>
      </p:sp>
      <p:sp>
        <p:nvSpPr>
          <p:cNvPr id="22536" name="文本框 35850"/>
          <p:cNvSpPr txBox="1"/>
          <p:nvPr/>
        </p:nvSpPr>
        <p:spPr>
          <a:xfrm>
            <a:off x="1835150" y="3644900"/>
            <a:ext cx="7129463" cy="1190625"/>
          </a:xfrm>
          <a:prstGeom prst="rect">
            <a:avLst/>
          </a:prstGeom>
          <a:noFill/>
          <a:ln w="9525">
            <a:noFill/>
          </a:ln>
        </p:spPr>
        <p:txBody>
          <a:bodyPr anchor="t">
            <a:spAutoFit/>
          </a:bodyPr>
          <a:lstStyle/>
          <a:p>
            <a:r>
              <a:rPr lang="zh-CN" altLang="en-US" sz="3600" b="1" dirty="0">
                <a:solidFill>
                  <a:schemeClr val="bg2"/>
                </a:solidFill>
                <a:latin typeface="黑体" panose="02010609060101010101" charset="-122"/>
                <a:ea typeface="黑体" panose="02010609060101010101" charset="-122"/>
              </a:rPr>
              <a:t>保留家具，熟记生日，关窗习惯</a:t>
            </a:r>
            <a:r>
              <a:rPr lang="en-US" altLang="zh-CN" sz="3600" b="1" dirty="0">
                <a:solidFill>
                  <a:schemeClr val="bg2"/>
                </a:solidFill>
                <a:latin typeface="黑体" panose="02010609060101010101" charset="-122"/>
                <a:ea typeface="黑体" panose="02010609060101010101" charset="-122"/>
              </a:rPr>
              <a:t>----</a:t>
            </a:r>
            <a:r>
              <a:rPr lang="zh-CN" altLang="en-US" sz="3600" b="1" dirty="0">
                <a:solidFill>
                  <a:schemeClr val="bg2"/>
                </a:solidFill>
                <a:latin typeface="黑体" panose="02010609060101010101" charset="-122"/>
                <a:ea typeface="黑体" panose="02010609060101010101" charset="-122"/>
              </a:rPr>
              <a:t>没忘旧情</a:t>
            </a:r>
            <a:endParaRPr lang="zh-CN" altLang="en-US" sz="3600" b="1" dirty="0">
              <a:solidFill>
                <a:schemeClr val="bg2"/>
              </a:solidFill>
              <a:latin typeface="黑体" panose="02010609060101010101" charset="-122"/>
              <a:ea typeface="黑体" panose="02010609060101010101" charset="-122"/>
            </a:endParaRPr>
          </a:p>
        </p:txBody>
      </p:sp>
      <p:sp>
        <p:nvSpPr>
          <p:cNvPr id="35852" name="文本框 35851"/>
          <p:cNvSpPr txBox="1"/>
          <p:nvPr/>
        </p:nvSpPr>
        <p:spPr>
          <a:xfrm>
            <a:off x="0" y="4941888"/>
            <a:ext cx="1635125" cy="641350"/>
          </a:xfrm>
          <a:prstGeom prst="rect">
            <a:avLst/>
          </a:prstGeom>
          <a:noFill/>
          <a:ln w="9525">
            <a:noFill/>
          </a:ln>
        </p:spPr>
        <p:txBody>
          <a:bodyPr anchor="t">
            <a:spAutoFit/>
          </a:bodyPr>
          <a:lstStyle/>
          <a:p>
            <a:pPr algn="ctr"/>
            <a:r>
              <a:rPr lang="zh-CN" altLang="en-US" sz="3600" b="1" dirty="0">
                <a:solidFill>
                  <a:schemeClr val="bg2"/>
                </a:solidFill>
                <a:latin typeface="黑体" panose="02010609060101010101" charset="-122"/>
                <a:ea typeface="黑体" panose="02010609060101010101" charset="-122"/>
              </a:rPr>
              <a:t>收买</a:t>
            </a:r>
            <a:r>
              <a:rPr lang="zh-CN" altLang="en-US" b="1" dirty="0">
                <a:solidFill>
                  <a:schemeClr val="bg2"/>
                </a:solidFill>
                <a:latin typeface="宋体" panose="02010600030101010101" pitchFamily="2" charset="-122"/>
                <a:ea typeface="宋体" panose="02010600030101010101" pitchFamily="2" charset="-122"/>
              </a:rPr>
              <a:t> </a:t>
            </a:r>
            <a:endParaRPr lang="zh-CN" altLang="en-US" b="1" dirty="0">
              <a:solidFill>
                <a:schemeClr val="bg2"/>
              </a:solidFill>
              <a:latin typeface="宋体" panose="02010600030101010101" pitchFamily="2" charset="-122"/>
              <a:ea typeface="宋体" panose="02010600030101010101" pitchFamily="2" charset="-122"/>
            </a:endParaRPr>
          </a:p>
        </p:txBody>
      </p:sp>
      <p:sp>
        <p:nvSpPr>
          <p:cNvPr id="22538" name="文本框 35852"/>
          <p:cNvSpPr txBox="1"/>
          <p:nvPr/>
        </p:nvSpPr>
        <p:spPr>
          <a:xfrm>
            <a:off x="1979613" y="5013325"/>
            <a:ext cx="6696075" cy="641350"/>
          </a:xfrm>
          <a:prstGeom prst="rect">
            <a:avLst/>
          </a:prstGeom>
          <a:noFill/>
          <a:ln w="9525">
            <a:noFill/>
          </a:ln>
        </p:spPr>
        <p:txBody>
          <a:bodyPr anchor="t">
            <a:spAutoFit/>
          </a:bodyPr>
          <a:lstStyle/>
          <a:p>
            <a:r>
              <a:rPr lang="zh-CN" altLang="en-US" sz="3600" b="1" dirty="0">
                <a:solidFill>
                  <a:schemeClr val="bg2"/>
                </a:solidFill>
                <a:latin typeface="黑体" panose="02010609060101010101" charset="-122"/>
                <a:ea typeface="黑体" panose="02010609060101010101" charset="-122"/>
              </a:rPr>
              <a:t>很好，这是一张五千元的支票</a:t>
            </a:r>
            <a:r>
              <a:rPr lang="en-US" altLang="zh-CN" sz="3600" b="1" dirty="0">
                <a:solidFill>
                  <a:schemeClr val="bg2"/>
                </a:solidFill>
                <a:latin typeface="Times New Roman" panose="02020603050405020304" pitchFamily="18" charset="0"/>
                <a:ea typeface="黑体" panose="02010609060101010101" charset="-122"/>
              </a:rPr>
              <a:t>…</a:t>
            </a:r>
            <a:endParaRPr lang="en-US" altLang="zh-CN" sz="3600" b="1" dirty="0">
              <a:solidFill>
                <a:schemeClr val="bg2"/>
              </a:solidFill>
              <a:latin typeface="Times New Roman" panose="02020603050405020304" pitchFamily="18" charset="0"/>
              <a:ea typeface="黑体" panose="02010609060101010101" charset="-122"/>
            </a:endParaRPr>
          </a:p>
        </p:txBody>
      </p:sp>
      <p:sp>
        <p:nvSpPr>
          <p:cNvPr id="35854" name="直接连接符 35853"/>
          <p:cNvSpPr/>
          <p:nvPr/>
        </p:nvSpPr>
        <p:spPr>
          <a:xfrm>
            <a:off x="914400" y="2057400"/>
            <a:ext cx="0" cy="533400"/>
          </a:xfrm>
          <a:prstGeom prst="line">
            <a:avLst/>
          </a:prstGeom>
          <a:ln w="38100" cap="flat" cmpd="sng">
            <a:solidFill>
              <a:srgbClr val="FF66CC"/>
            </a:solidFill>
            <a:prstDash val="solid"/>
            <a:round/>
            <a:headEnd type="none" w="med" len="med"/>
            <a:tailEnd type="triangle" w="med" len="med"/>
          </a:ln>
        </p:spPr>
      </p:sp>
      <p:sp>
        <p:nvSpPr>
          <p:cNvPr id="35855" name="直接连接符 35854"/>
          <p:cNvSpPr/>
          <p:nvPr/>
        </p:nvSpPr>
        <p:spPr>
          <a:xfrm>
            <a:off x="914400" y="3200400"/>
            <a:ext cx="0" cy="533400"/>
          </a:xfrm>
          <a:prstGeom prst="line">
            <a:avLst/>
          </a:prstGeom>
          <a:ln w="38100" cap="flat" cmpd="sng">
            <a:solidFill>
              <a:srgbClr val="FF66CC"/>
            </a:solidFill>
            <a:prstDash val="solid"/>
            <a:round/>
            <a:headEnd type="none" w="med" len="med"/>
            <a:tailEnd type="triangle" w="med" len="med"/>
          </a:ln>
        </p:spPr>
      </p:sp>
      <p:sp>
        <p:nvSpPr>
          <p:cNvPr id="35856" name="直接连接符 35855"/>
          <p:cNvSpPr/>
          <p:nvPr/>
        </p:nvSpPr>
        <p:spPr>
          <a:xfrm>
            <a:off x="914400" y="4419600"/>
            <a:ext cx="0" cy="533400"/>
          </a:xfrm>
          <a:prstGeom prst="line">
            <a:avLst/>
          </a:prstGeom>
          <a:ln w="38100" cap="flat" cmpd="sng">
            <a:solidFill>
              <a:srgbClr val="FF66CC"/>
            </a:solidFill>
            <a:prstDash val="solid"/>
            <a:roun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 calcmode="lin" valueType="num">
                                      <p:cBhvr additive="base">
                                        <p:cTn id="7" dur="500" fill="hold"/>
                                        <p:tgtEl>
                                          <p:spTgt spid="22529"/>
                                        </p:tgtEl>
                                        <p:attrNameLst>
                                          <p:attrName>ppt_x</p:attrName>
                                        </p:attrNameLst>
                                      </p:cBhvr>
                                      <p:tavLst>
                                        <p:tav tm="0">
                                          <p:val>
                                            <p:strVal val="#ppt_x"/>
                                          </p:val>
                                        </p:tav>
                                        <p:tav tm="100000">
                                          <p:val>
                                            <p:strVal val="#ppt_x"/>
                                          </p:val>
                                        </p:tav>
                                      </p:tavLst>
                                    </p:anim>
                                    <p:anim calcmode="lin" valueType="num">
                                      <p:cBhvr additive="base">
                                        <p:cTn id="8" dur="500" fill="hold"/>
                                        <p:tgtEl>
                                          <p:spTgt spid="225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6"/>
                                        </p:tgtEl>
                                        <p:attrNameLst>
                                          <p:attrName>style.visibility</p:attrName>
                                        </p:attrNameLst>
                                      </p:cBhvr>
                                      <p:to>
                                        <p:strVal val="visible"/>
                                      </p:to>
                                    </p:set>
                                    <p:anim calcmode="lin" valueType="num">
                                      <p:cBhvr additive="base">
                                        <p:cTn id="13" dur="500" fill="hold"/>
                                        <p:tgtEl>
                                          <p:spTgt spid="35846"/>
                                        </p:tgtEl>
                                        <p:attrNameLst>
                                          <p:attrName>ppt_x</p:attrName>
                                        </p:attrNameLst>
                                      </p:cBhvr>
                                      <p:tavLst>
                                        <p:tav tm="0">
                                          <p:val>
                                            <p:strVal val="#ppt_x"/>
                                          </p:val>
                                        </p:tav>
                                        <p:tav tm="100000">
                                          <p:val>
                                            <p:strVal val="#ppt_x"/>
                                          </p:val>
                                        </p:tav>
                                      </p:tavLst>
                                    </p:anim>
                                    <p:anim calcmode="lin" valueType="num">
                                      <p:cBhvr additive="base">
                                        <p:cTn id="14" dur="500" fill="hold"/>
                                        <p:tgtEl>
                                          <p:spTgt spid="358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532"/>
                                        </p:tgtEl>
                                        <p:attrNameLst>
                                          <p:attrName>style.visibility</p:attrName>
                                        </p:attrNameLst>
                                      </p:cBhvr>
                                      <p:to>
                                        <p:strVal val="visible"/>
                                      </p:to>
                                    </p:set>
                                    <p:anim calcmode="lin" valueType="num">
                                      <p:cBhvr additive="base">
                                        <p:cTn id="19" dur="500" fill="hold"/>
                                        <p:tgtEl>
                                          <p:spTgt spid="22532"/>
                                        </p:tgtEl>
                                        <p:attrNameLst>
                                          <p:attrName>ppt_x</p:attrName>
                                        </p:attrNameLst>
                                      </p:cBhvr>
                                      <p:tavLst>
                                        <p:tav tm="0">
                                          <p:val>
                                            <p:strVal val="#ppt_x"/>
                                          </p:val>
                                        </p:tav>
                                        <p:tav tm="100000">
                                          <p:val>
                                            <p:strVal val="#ppt_x"/>
                                          </p:val>
                                        </p:tav>
                                      </p:tavLst>
                                    </p:anim>
                                    <p:anim calcmode="lin" valueType="num">
                                      <p:cBhvr additive="base">
                                        <p:cTn id="20"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5854"/>
                                        </p:tgtEl>
                                        <p:attrNameLst>
                                          <p:attrName>style.visibility</p:attrName>
                                        </p:attrNameLst>
                                      </p:cBhvr>
                                      <p:to>
                                        <p:strVal val="visible"/>
                                      </p:to>
                                    </p:set>
                                    <p:anim calcmode="lin" valueType="num">
                                      <p:cBhvr additive="base">
                                        <p:cTn id="25" dur="500" fill="hold"/>
                                        <p:tgtEl>
                                          <p:spTgt spid="35854"/>
                                        </p:tgtEl>
                                        <p:attrNameLst>
                                          <p:attrName>ppt_x</p:attrName>
                                        </p:attrNameLst>
                                      </p:cBhvr>
                                      <p:tavLst>
                                        <p:tav tm="0">
                                          <p:val>
                                            <p:strVal val="#ppt_x"/>
                                          </p:val>
                                        </p:tav>
                                        <p:tav tm="100000">
                                          <p:val>
                                            <p:strVal val="#ppt_x"/>
                                          </p:val>
                                        </p:tav>
                                      </p:tavLst>
                                    </p:anim>
                                    <p:anim calcmode="lin" valueType="num">
                                      <p:cBhvr additive="base">
                                        <p:cTn id="26" dur="500" fill="hold"/>
                                        <p:tgtEl>
                                          <p:spTgt spid="3585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848"/>
                                        </p:tgtEl>
                                        <p:attrNameLst>
                                          <p:attrName>style.visibility</p:attrName>
                                        </p:attrNameLst>
                                      </p:cBhvr>
                                      <p:to>
                                        <p:strVal val="visible"/>
                                      </p:to>
                                    </p:set>
                                    <p:anim calcmode="lin" valueType="num">
                                      <p:cBhvr additive="base">
                                        <p:cTn id="31" dur="500" fill="hold"/>
                                        <p:tgtEl>
                                          <p:spTgt spid="35848"/>
                                        </p:tgtEl>
                                        <p:attrNameLst>
                                          <p:attrName>ppt_x</p:attrName>
                                        </p:attrNameLst>
                                      </p:cBhvr>
                                      <p:tavLst>
                                        <p:tav tm="0">
                                          <p:val>
                                            <p:strVal val="#ppt_x"/>
                                          </p:val>
                                        </p:tav>
                                        <p:tav tm="100000">
                                          <p:val>
                                            <p:strVal val="#ppt_x"/>
                                          </p:val>
                                        </p:tav>
                                      </p:tavLst>
                                    </p:anim>
                                    <p:anim calcmode="lin" valueType="num">
                                      <p:cBhvr additive="base">
                                        <p:cTn id="32" dur="500" fill="hold"/>
                                        <p:tgtEl>
                                          <p:spTgt spid="3584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534"/>
                                        </p:tgtEl>
                                        <p:attrNameLst>
                                          <p:attrName>style.visibility</p:attrName>
                                        </p:attrNameLst>
                                      </p:cBhvr>
                                      <p:to>
                                        <p:strVal val="visible"/>
                                      </p:to>
                                    </p:set>
                                    <p:anim calcmode="lin" valueType="num">
                                      <p:cBhvr additive="base">
                                        <p:cTn id="37" dur="500" fill="hold"/>
                                        <p:tgtEl>
                                          <p:spTgt spid="22534"/>
                                        </p:tgtEl>
                                        <p:attrNameLst>
                                          <p:attrName>ppt_x</p:attrName>
                                        </p:attrNameLst>
                                      </p:cBhvr>
                                      <p:tavLst>
                                        <p:tav tm="0">
                                          <p:val>
                                            <p:strVal val="#ppt_x"/>
                                          </p:val>
                                        </p:tav>
                                        <p:tav tm="100000">
                                          <p:val>
                                            <p:strVal val="#ppt_x"/>
                                          </p:val>
                                        </p:tav>
                                      </p:tavLst>
                                    </p:anim>
                                    <p:anim calcmode="lin" valueType="num">
                                      <p:cBhvr additive="base">
                                        <p:cTn id="38" dur="500" fill="hold"/>
                                        <p:tgtEl>
                                          <p:spTgt spid="2253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5855"/>
                                        </p:tgtEl>
                                        <p:attrNameLst>
                                          <p:attrName>style.visibility</p:attrName>
                                        </p:attrNameLst>
                                      </p:cBhvr>
                                      <p:to>
                                        <p:strVal val="visible"/>
                                      </p:to>
                                    </p:set>
                                    <p:anim calcmode="lin" valueType="num">
                                      <p:cBhvr additive="base">
                                        <p:cTn id="43" dur="500" fill="hold"/>
                                        <p:tgtEl>
                                          <p:spTgt spid="35855"/>
                                        </p:tgtEl>
                                        <p:attrNameLst>
                                          <p:attrName>ppt_x</p:attrName>
                                        </p:attrNameLst>
                                      </p:cBhvr>
                                      <p:tavLst>
                                        <p:tav tm="0">
                                          <p:val>
                                            <p:strVal val="#ppt_x"/>
                                          </p:val>
                                        </p:tav>
                                        <p:tav tm="100000">
                                          <p:val>
                                            <p:strVal val="#ppt_x"/>
                                          </p:val>
                                        </p:tav>
                                      </p:tavLst>
                                    </p:anim>
                                    <p:anim calcmode="lin" valueType="num">
                                      <p:cBhvr additive="base">
                                        <p:cTn id="44" dur="500" fill="hold"/>
                                        <p:tgtEl>
                                          <p:spTgt spid="3585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850"/>
                                        </p:tgtEl>
                                        <p:attrNameLst>
                                          <p:attrName>style.visibility</p:attrName>
                                        </p:attrNameLst>
                                      </p:cBhvr>
                                      <p:to>
                                        <p:strVal val="visible"/>
                                      </p:to>
                                    </p:set>
                                    <p:anim calcmode="lin" valueType="num">
                                      <p:cBhvr additive="base">
                                        <p:cTn id="49" dur="500" fill="hold"/>
                                        <p:tgtEl>
                                          <p:spTgt spid="35850"/>
                                        </p:tgtEl>
                                        <p:attrNameLst>
                                          <p:attrName>ppt_x</p:attrName>
                                        </p:attrNameLst>
                                      </p:cBhvr>
                                      <p:tavLst>
                                        <p:tav tm="0">
                                          <p:val>
                                            <p:strVal val="#ppt_x"/>
                                          </p:val>
                                        </p:tav>
                                        <p:tav tm="100000">
                                          <p:val>
                                            <p:strVal val="#ppt_x"/>
                                          </p:val>
                                        </p:tav>
                                      </p:tavLst>
                                    </p:anim>
                                    <p:anim calcmode="lin" valueType="num">
                                      <p:cBhvr additive="base">
                                        <p:cTn id="50" dur="500" fill="hold"/>
                                        <p:tgtEl>
                                          <p:spTgt spid="3585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536"/>
                                        </p:tgtEl>
                                        <p:attrNameLst>
                                          <p:attrName>style.visibility</p:attrName>
                                        </p:attrNameLst>
                                      </p:cBhvr>
                                      <p:to>
                                        <p:strVal val="visible"/>
                                      </p:to>
                                    </p:set>
                                    <p:anim calcmode="lin" valueType="num">
                                      <p:cBhvr additive="base">
                                        <p:cTn id="55" dur="500" fill="hold"/>
                                        <p:tgtEl>
                                          <p:spTgt spid="22536"/>
                                        </p:tgtEl>
                                        <p:attrNameLst>
                                          <p:attrName>ppt_x</p:attrName>
                                        </p:attrNameLst>
                                      </p:cBhvr>
                                      <p:tavLst>
                                        <p:tav tm="0">
                                          <p:val>
                                            <p:strVal val="#ppt_x"/>
                                          </p:val>
                                        </p:tav>
                                        <p:tav tm="100000">
                                          <p:val>
                                            <p:strVal val="#ppt_x"/>
                                          </p:val>
                                        </p:tav>
                                      </p:tavLst>
                                    </p:anim>
                                    <p:anim calcmode="lin" valueType="num">
                                      <p:cBhvr additive="base">
                                        <p:cTn id="56" dur="500" fill="hold"/>
                                        <p:tgtEl>
                                          <p:spTgt spid="2253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5856"/>
                                        </p:tgtEl>
                                        <p:attrNameLst>
                                          <p:attrName>style.visibility</p:attrName>
                                        </p:attrNameLst>
                                      </p:cBhvr>
                                      <p:to>
                                        <p:strVal val="visible"/>
                                      </p:to>
                                    </p:set>
                                    <p:anim calcmode="lin" valueType="num">
                                      <p:cBhvr additive="base">
                                        <p:cTn id="61" dur="500" fill="hold"/>
                                        <p:tgtEl>
                                          <p:spTgt spid="35856"/>
                                        </p:tgtEl>
                                        <p:attrNameLst>
                                          <p:attrName>ppt_x</p:attrName>
                                        </p:attrNameLst>
                                      </p:cBhvr>
                                      <p:tavLst>
                                        <p:tav tm="0">
                                          <p:val>
                                            <p:strVal val="#ppt_x"/>
                                          </p:val>
                                        </p:tav>
                                        <p:tav tm="100000">
                                          <p:val>
                                            <p:strVal val="#ppt_x"/>
                                          </p:val>
                                        </p:tav>
                                      </p:tavLst>
                                    </p:anim>
                                    <p:anim calcmode="lin" valueType="num">
                                      <p:cBhvr additive="base">
                                        <p:cTn id="62" dur="500" fill="hold"/>
                                        <p:tgtEl>
                                          <p:spTgt spid="3585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5852"/>
                                        </p:tgtEl>
                                        <p:attrNameLst>
                                          <p:attrName>style.visibility</p:attrName>
                                        </p:attrNameLst>
                                      </p:cBhvr>
                                      <p:to>
                                        <p:strVal val="visible"/>
                                      </p:to>
                                    </p:set>
                                    <p:anim calcmode="lin" valueType="num">
                                      <p:cBhvr additive="base">
                                        <p:cTn id="67" dur="500" fill="hold"/>
                                        <p:tgtEl>
                                          <p:spTgt spid="35852"/>
                                        </p:tgtEl>
                                        <p:attrNameLst>
                                          <p:attrName>ppt_x</p:attrName>
                                        </p:attrNameLst>
                                      </p:cBhvr>
                                      <p:tavLst>
                                        <p:tav tm="0">
                                          <p:val>
                                            <p:strVal val="#ppt_x"/>
                                          </p:val>
                                        </p:tav>
                                        <p:tav tm="100000">
                                          <p:val>
                                            <p:strVal val="#ppt_x"/>
                                          </p:val>
                                        </p:tav>
                                      </p:tavLst>
                                    </p:anim>
                                    <p:anim calcmode="lin" valueType="num">
                                      <p:cBhvr additive="base">
                                        <p:cTn id="68" dur="500" fill="hold"/>
                                        <p:tgtEl>
                                          <p:spTgt spid="3585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2538"/>
                                        </p:tgtEl>
                                        <p:attrNameLst>
                                          <p:attrName>style.visibility</p:attrName>
                                        </p:attrNameLst>
                                      </p:cBhvr>
                                      <p:to>
                                        <p:strVal val="visible"/>
                                      </p:to>
                                    </p:set>
                                    <p:anim calcmode="lin" valueType="num">
                                      <p:cBhvr additive="base">
                                        <p:cTn id="73" dur="500" fill="hold"/>
                                        <p:tgtEl>
                                          <p:spTgt spid="22538"/>
                                        </p:tgtEl>
                                        <p:attrNameLst>
                                          <p:attrName>ppt_x</p:attrName>
                                        </p:attrNameLst>
                                      </p:cBhvr>
                                      <p:tavLst>
                                        <p:tav tm="0">
                                          <p:val>
                                            <p:strVal val="#ppt_x"/>
                                          </p:val>
                                        </p:tav>
                                        <p:tav tm="100000">
                                          <p:val>
                                            <p:strVal val="#ppt_x"/>
                                          </p:val>
                                        </p:tav>
                                      </p:tavLst>
                                    </p:anim>
                                    <p:anim calcmode="lin" valueType="num">
                                      <p:cBhvr additive="base">
                                        <p:cTn id="74" dur="500" fill="hold"/>
                                        <p:tgtEl>
                                          <p:spTgt spid="2253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5843"/>
                                        </p:tgtEl>
                                        <p:attrNameLst>
                                          <p:attrName>style.visibility</p:attrName>
                                        </p:attrNameLst>
                                      </p:cBhvr>
                                      <p:to>
                                        <p:strVal val="visible"/>
                                      </p:to>
                                    </p:set>
                                    <p:anim calcmode="lin" valueType="num">
                                      <p:cBhvr additive="base">
                                        <p:cTn id="79" dur="500" fill="hold"/>
                                        <p:tgtEl>
                                          <p:spTgt spid="35843"/>
                                        </p:tgtEl>
                                        <p:attrNameLst>
                                          <p:attrName>ppt_x</p:attrName>
                                        </p:attrNameLst>
                                      </p:cBhvr>
                                      <p:tavLst>
                                        <p:tav tm="0">
                                          <p:val>
                                            <p:strVal val="#ppt_x"/>
                                          </p:val>
                                        </p:tav>
                                        <p:tav tm="100000">
                                          <p:val>
                                            <p:strVal val="#ppt_x"/>
                                          </p:val>
                                        </p:tav>
                                      </p:tavLst>
                                    </p:anim>
                                    <p:anim calcmode="lin" valueType="num">
                                      <p:cBhvr additive="base">
                                        <p:cTn id="80" dur="500" fill="hold"/>
                                        <p:tgtEl>
                                          <p:spTgt spid="358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35843" grpId="0"/>
      <p:bldP spid="35846" grpId="0"/>
      <p:bldP spid="22532" grpId="0"/>
      <p:bldP spid="35848" grpId="0"/>
      <p:bldP spid="22534" grpId="0"/>
      <p:bldP spid="35850" grpId="0"/>
      <p:bldP spid="22536" grpId="0"/>
      <p:bldP spid="35852" grpId="0"/>
      <p:bldP spid="225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9210"/>
            <a:ext cx="9144000" cy="6915785"/>
          </a:xfrm>
          <a:prstGeom prst="rect">
            <a:avLst/>
          </a:prstGeom>
        </p:spPr>
      </p:pic>
      <p:pic>
        <p:nvPicPr>
          <p:cNvPr id="24577" name="图片 39937" descr="ly11[1]"/>
          <p:cNvPicPr>
            <a:picLocks noChangeAspect="1"/>
          </p:cNvPicPr>
          <p:nvPr/>
        </p:nvPicPr>
        <p:blipFill>
          <a:blip r:embed="rId2"/>
          <a:stretch>
            <a:fillRect/>
          </a:stretch>
        </p:blipFill>
        <p:spPr>
          <a:xfrm>
            <a:off x="3492500" y="0"/>
            <a:ext cx="1839913" cy="2317750"/>
          </a:xfrm>
          <a:prstGeom prst="rect">
            <a:avLst/>
          </a:prstGeom>
          <a:noFill/>
          <a:ln w="9525">
            <a:noFill/>
          </a:ln>
        </p:spPr>
      </p:pic>
      <p:pic>
        <p:nvPicPr>
          <p:cNvPr id="24578" name="图片 39938" descr="ly15[1]"/>
          <p:cNvPicPr>
            <a:picLocks noChangeAspect="1"/>
          </p:cNvPicPr>
          <p:nvPr/>
        </p:nvPicPr>
        <p:blipFill>
          <a:blip r:embed="rId3"/>
          <a:stretch>
            <a:fillRect/>
          </a:stretch>
        </p:blipFill>
        <p:spPr>
          <a:xfrm>
            <a:off x="6372225" y="0"/>
            <a:ext cx="1927225" cy="2462213"/>
          </a:xfrm>
          <a:prstGeom prst="rect">
            <a:avLst/>
          </a:prstGeom>
          <a:noFill/>
          <a:ln w="9525">
            <a:noFill/>
          </a:ln>
        </p:spPr>
      </p:pic>
      <p:sp>
        <p:nvSpPr>
          <p:cNvPr id="24579" name="文本框 39939"/>
          <p:cNvSpPr txBox="1"/>
          <p:nvPr/>
        </p:nvSpPr>
        <p:spPr>
          <a:xfrm>
            <a:off x="762000" y="762000"/>
            <a:ext cx="2070100" cy="698500"/>
          </a:xfrm>
          <a:prstGeom prst="rect">
            <a:avLst/>
          </a:prstGeom>
          <a:noFill/>
          <a:ln w="57150" cap="flat" cmpd="thinThick">
            <a:solidFill>
              <a:schemeClr val="tx1"/>
            </a:solidFill>
            <a:prstDash val="solid"/>
            <a:miter/>
            <a:headEnd type="none" w="med" len="med"/>
            <a:tailEnd type="none" w="med" len="med"/>
          </a:ln>
        </p:spPr>
        <p:txBody>
          <a:bodyPr wrap="none" anchor="t">
            <a:spAutoFit/>
          </a:bodyPr>
          <a:lstStyle/>
          <a:p>
            <a:r>
              <a:rPr lang="zh-CN" altLang="en-US" sz="3600" dirty="0">
                <a:solidFill>
                  <a:schemeClr val="bg2"/>
                </a:solidFill>
                <a:latin typeface="Arial" panose="020B0604020202020204" pitchFamily="34" charset="0"/>
                <a:ea typeface="黑体" panose="02010609060101010101" charset="-122"/>
              </a:rPr>
              <a:t>情感冲突</a:t>
            </a:r>
            <a:endParaRPr lang="zh-CN" altLang="en-US" sz="3600" dirty="0">
              <a:solidFill>
                <a:schemeClr val="bg2"/>
              </a:solidFill>
              <a:latin typeface="Arial" panose="020B0604020202020204" pitchFamily="34" charset="0"/>
              <a:ea typeface="黑体" panose="02010609060101010101" charset="-122"/>
            </a:endParaRPr>
          </a:p>
        </p:txBody>
      </p:sp>
      <p:sp>
        <p:nvSpPr>
          <p:cNvPr id="24580" name="文本框 39940"/>
          <p:cNvSpPr txBox="1"/>
          <p:nvPr/>
        </p:nvSpPr>
        <p:spPr>
          <a:xfrm>
            <a:off x="5334000" y="1219200"/>
            <a:ext cx="860425" cy="701675"/>
          </a:xfrm>
          <a:prstGeom prst="rect">
            <a:avLst/>
          </a:prstGeom>
          <a:noFill/>
          <a:ln w="9525">
            <a:noFill/>
          </a:ln>
        </p:spPr>
        <p:txBody>
          <a:bodyPr wrap="none" anchor="t">
            <a:spAutoFit/>
          </a:bodyPr>
          <a:lstStyle/>
          <a:p>
            <a:r>
              <a:rPr lang="en-US" altLang="zh-CN" sz="4000" b="1">
                <a:solidFill>
                  <a:srgbClr val="FF0000"/>
                </a:solidFill>
                <a:latin typeface="Arial" panose="020B0604020202020204" pitchFamily="34" charset="0"/>
                <a:ea typeface="宋体" panose="02010600030101010101" pitchFamily="2" charset="-122"/>
              </a:rPr>
              <a:t>VS</a:t>
            </a:r>
            <a:endParaRPr lang="en-US" altLang="zh-CN" sz="4000" b="1">
              <a:solidFill>
                <a:srgbClr val="FF0000"/>
              </a:solidFill>
              <a:latin typeface="Arial" panose="020B0604020202020204" pitchFamily="34" charset="0"/>
              <a:ea typeface="宋体" panose="02010600030101010101" pitchFamily="2" charset="-122"/>
            </a:endParaRPr>
          </a:p>
        </p:txBody>
      </p:sp>
      <p:sp>
        <p:nvSpPr>
          <p:cNvPr id="24581" name="文本框 39941"/>
          <p:cNvSpPr txBox="1"/>
          <p:nvPr/>
        </p:nvSpPr>
        <p:spPr>
          <a:xfrm>
            <a:off x="0" y="3068638"/>
            <a:ext cx="9144000" cy="1753235"/>
          </a:xfrm>
          <a:prstGeom prst="rect">
            <a:avLst/>
          </a:prstGeom>
          <a:noFill/>
          <a:ln w="9525">
            <a:noFill/>
          </a:ln>
        </p:spPr>
        <p:txBody>
          <a:bodyPr anchor="t">
            <a:spAutoFit/>
          </a:bodyPr>
          <a:lstStyle/>
          <a:p>
            <a:pPr>
              <a:spcBef>
                <a:spcPct val="50000"/>
              </a:spcBef>
            </a:pPr>
            <a:r>
              <a:rPr lang="zh-CN" altLang="en-US" sz="3600" b="1" dirty="0">
                <a:solidFill>
                  <a:schemeClr val="bg2"/>
                </a:solidFill>
                <a:latin typeface="Arial" panose="020B0604020202020204" pitchFamily="34" charset="0"/>
                <a:ea typeface="华文中宋" panose="02010600040101010101" pitchFamily="2" charset="-122"/>
              </a:rPr>
              <a:t>其实侍萍很早就认出周朴园，侍萍采取了什么方式让周认出他来的？你是怎么理解她的的举措的？</a:t>
            </a:r>
            <a:endParaRPr lang="zh-CN" altLang="en-US" sz="3600" b="1" dirty="0">
              <a:solidFill>
                <a:schemeClr val="bg2"/>
              </a:solidFill>
              <a:latin typeface="Arial" panose="020B0604020202020204" pitchFamily="34" charset="0"/>
              <a:ea typeface="华文中宋" panose="02010600040101010101" pitchFamily="2" charset="-122"/>
            </a:endParaRPr>
          </a:p>
        </p:txBody>
      </p:sp>
      <p:sp>
        <p:nvSpPr>
          <p:cNvPr id="24582" name="文本框 39943"/>
          <p:cNvSpPr txBox="1"/>
          <p:nvPr/>
        </p:nvSpPr>
        <p:spPr>
          <a:xfrm>
            <a:off x="3492500" y="2565400"/>
            <a:ext cx="1800225"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周朴园</a:t>
            </a:r>
            <a:endParaRPr lang="zh-CN" altLang="en-US" sz="3200" b="1" dirty="0">
              <a:solidFill>
                <a:schemeClr val="bg2"/>
              </a:solidFill>
              <a:latin typeface="Times New Roman" panose="02020603050405020304" pitchFamily="18" charset="0"/>
              <a:ea typeface="宋体" panose="02010600030101010101" pitchFamily="2" charset="-122"/>
            </a:endParaRPr>
          </a:p>
        </p:txBody>
      </p:sp>
      <p:sp>
        <p:nvSpPr>
          <p:cNvPr id="24583" name="文本框 39944"/>
          <p:cNvSpPr txBox="1"/>
          <p:nvPr/>
        </p:nvSpPr>
        <p:spPr>
          <a:xfrm>
            <a:off x="6516688" y="2565400"/>
            <a:ext cx="1800225" cy="579438"/>
          </a:xfrm>
          <a:prstGeom prst="rect">
            <a:avLst/>
          </a:prstGeom>
          <a:noFill/>
          <a:ln w="9525">
            <a:noFill/>
          </a:ln>
        </p:spPr>
        <p:txBody>
          <a:bodyPr anchor="t">
            <a:spAutoFit/>
          </a:bodyPr>
          <a:lstStyle/>
          <a:p>
            <a:pPr>
              <a:spcBef>
                <a:spcPct val="50000"/>
              </a:spcBef>
            </a:pPr>
            <a:r>
              <a:rPr lang="zh-CN" altLang="en-US" sz="3200" b="1" dirty="0">
                <a:solidFill>
                  <a:schemeClr val="bg2"/>
                </a:solidFill>
                <a:latin typeface="Times New Roman" panose="02020603050405020304" pitchFamily="18" charset="0"/>
                <a:ea typeface="宋体" panose="02010600030101010101" pitchFamily="2" charset="-122"/>
              </a:rPr>
              <a:t>鲁侍萍</a:t>
            </a:r>
            <a:endParaRPr lang="zh-CN" altLang="en-US" sz="3200" b="1" dirty="0">
              <a:solidFill>
                <a:schemeClr val="bg2"/>
              </a:solidFill>
              <a:latin typeface="Times New Roman" panose="02020603050405020304" pitchFamily="18" charset="0"/>
              <a:ea typeface="宋体" panose="02010600030101010101"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2535" name="文本框 22534"/>
          <p:cNvSpPr txBox="1"/>
          <p:nvPr/>
        </p:nvSpPr>
        <p:spPr>
          <a:xfrm>
            <a:off x="179388" y="549275"/>
            <a:ext cx="8569325" cy="5578475"/>
          </a:xfrm>
          <a:prstGeom prst="rect">
            <a:avLst/>
          </a:prstGeom>
          <a:noFill/>
          <a:ln w="9525">
            <a:noFill/>
          </a:ln>
        </p:spPr>
        <p:txBody>
          <a:bodyPr anchor="t">
            <a:spAutoFit/>
          </a:bodyPr>
          <a:lstStyle/>
          <a:p>
            <a:pPr>
              <a:buFont typeface="Wingdings" panose="05000000000000000000" pitchFamily="2" charset="2"/>
              <a:buChar char="Ø"/>
            </a:pPr>
            <a:r>
              <a:rPr lang="en-US" altLang="zh-CN" sz="4000" b="1" dirty="0">
                <a:solidFill>
                  <a:schemeClr val="bg2"/>
                </a:solidFill>
                <a:latin typeface="Times New Roman" panose="02020603050405020304" pitchFamily="18" charset="0"/>
                <a:ea typeface="宋体" panose="02010600030101010101" pitchFamily="2" charset="-122"/>
              </a:rPr>
              <a:t>  </a:t>
            </a:r>
            <a:r>
              <a:rPr lang="zh-CN" altLang="en-US" sz="4000" b="1" dirty="0">
                <a:solidFill>
                  <a:schemeClr val="bg2"/>
                </a:solidFill>
                <a:latin typeface="黑体" panose="02010609060101010101" charset="-122"/>
                <a:ea typeface="黑体" panose="02010609060101010101" charset="-122"/>
              </a:rPr>
              <a:t>不是我要来的</a:t>
            </a:r>
            <a:r>
              <a:rPr lang="zh-CN" altLang="en-US" sz="4000" b="1" dirty="0">
                <a:solidFill>
                  <a:schemeClr val="bg2"/>
                </a:solidFill>
                <a:latin typeface="楷体_GB2312" pitchFamily="49" charset="-122"/>
                <a:ea typeface="楷体_GB2312" pitchFamily="49" charset="-122"/>
              </a:rPr>
              <a:t>。</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楷体_GB2312" pitchFamily="49" charset="-122"/>
                <a:ea typeface="楷体_GB2312" pitchFamily="49" charset="-122"/>
              </a:rPr>
              <a:t> </a:t>
            </a:r>
            <a:r>
              <a:rPr lang="zh-CN" altLang="en-US" sz="4000" b="1" dirty="0">
                <a:solidFill>
                  <a:schemeClr val="bg2"/>
                </a:solidFill>
                <a:latin typeface="黑体" panose="02010609060101010101" charset="-122"/>
                <a:ea typeface="黑体" panose="02010609060101010101" charset="-122"/>
              </a:rPr>
              <a:t>命，不公平的命指使我来的！</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（苦笑）哼，你还以为我是故意来敲诈你，才来的么？</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你</a:t>
            </a:r>
            <a:r>
              <a:rPr lang="zh-CN" altLang="en-US" sz="4000" b="1" dirty="0">
                <a:solidFill>
                  <a:schemeClr val="bg2"/>
                </a:solidFill>
                <a:latin typeface="楷体_GB2312" pitchFamily="49" charset="-122"/>
                <a:ea typeface="楷体_GB2312" pitchFamily="49" charset="-122"/>
              </a:rPr>
              <a:t>？（笑）</a:t>
            </a:r>
            <a:r>
              <a:rPr lang="zh-CN" altLang="en-US" sz="4000" b="1" dirty="0">
                <a:solidFill>
                  <a:schemeClr val="bg2"/>
                </a:solidFill>
                <a:latin typeface="黑体" panose="02010609060101010101" charset="-122"/>
                <a:ea typeface="黑体" panose="02010609060101010101" charset="-122"/>
              </a:rPr>
              <a:t>三十年我一个人都过了，现在我反而要你的钱？</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我希望这一生不要再见你。</a:t>
            </a:r>
            <a:endParaRPr lang="zh-CN" altLang="en-US" sz="4000" b="1" dirty="0">
              <a:solidFill>
                <a:schemeClr val="bg2"/>
              </a:solidFill>
              <a:latin typeface="黑体" panose="02010609060101010101" charset="-122"/>
              <a:ea typeface="黑体" panose="02010609060101010101" charset="-122"/>
            </a:endParaRPr>
          </a:p>
          <a:p>
            <a:pPr>
              <a:buFont typeface="Wingdings" panose="05000000000000000000" pitchFamily="2" charset="2"/>
              <a:buChar char="Ø"/>
            </a:pPr>
            <a:r>
              <a:rPr lang="zh-CN" altLang="en-US" sz="4000" b="1" dirty="0">
                <a:solidFill>
                  <a:schemeClr val="bg2"/>
                </a:solidFill>
                <a:latin typeface="黑体" panose="02010609060101010101" charset="-122"/>
                <a:ea typeface="黑体" panose="02010609060101010101" charset="-122"/>
              </a:rPr>
              <a:t>  我这些年的苦不是你拿钱算得清的。</a:t>
            </a:r>
            <a:endParaRPr lang="zh-CN" altLang="en-US" sz="4000" b="1" dirty="0">
              <a:solidFill>
                <a:schemeClr val="bg2"/>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5"/>
                                        </p:tgtEl>
                                        <p:attrNameLst>
                                          <p:attrName>style.visibility</p:attrName>
                                        </p:attrNameLst>
                                      </p:cBhvr>
                                      <p:to>
                                        <p:strVal val="visible"/>
                                      </p:to>
                                    </p:set>
                                    <p:animEffect transition="in" filter="blinds(horizontal)">
                                      <p:cBhvr>
                                        <p:cTn id="7" dur="500"/>
                                        <p:tgtEl>
                                          <p:spTgt spid="22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6625" name="矩形 43009"/>
          <p:cNvSpPr/>
          <p:nvPr/>
        </p:nvSpPr>
        <p:spPr>
          <a:xfrm>
            <a:off x="0" y="172720"/>
            <a:ext cx="9144000" cy="1743710"/>
          </a:xfrm>
          <a:prstGeom prst="rect">
            <a:avLst/>
          </a:prstGeom>
          <a:noFill/>
          <a:ln w="9525">
            <a:noFill/>
          </a:ln>
        </p:spPr>
        <p:txBody>
          <a:bodyPr anchor="t"/>
          <a:lstStyle/>
          <a:p>
            <a:pPr marL="342900" indent="-342900">
              <a:spcBef>
                <a:spcPct val="20000"/>
              </a:spcBef>
              <a:buChar char="•"/>
            </a:pPr>
            <a:r>
              <a:rPr lang="zh-CN" altLang="en-US" sz="3200" b="1" dirty="0">
                <a:solidFill>
                  <a:schemeClr val="bg2"/>
                </a:solidFill>
                <a:latin typeface="Arial" panose="020B0604020202020204" pitchFamily="34" charset="0"/>
                <a:ea typeface="隶书" panose="02010509060101010101" pitchFamily="49" charset="-122"/>
              </a:rPr>
              <a:t>鲁侍萍没有立刻表白自己的身份，开始时甚至没有当面斥责周朴园对她的迫害，而是以叙述的口吻诉说自己的遭遇。</a:t>
            </a:r>
            <a:r>
              <a:rPr lang="zh-CN" altLang="en-US" sz="2800" b="1" dirty="0">
                <a:solidFill>
                  <a:schemeClr val="bg2"/>
                </a:solidFill>
                <a:latin typeface="Arial" panose="020B0604020202020204" pitchFamily="34" charset="0"/>
                <a:ea typeface="宋体" panose="02010600030101010101" pitchFamily="2" charset="-122"/>
              </a:rPr>
              <a:t>　</a:t>
            </a:r>
            <a:endParaRPr lang="zh-CN" altLang="en-US" sz="2800" b="1" dirty="0">
              <a:solidFill>
                <a:schemeClr val="bg2"/>
              </a:solidFill>
              <a:latin typeface="Arial" panose="020B0604020202020204" pitchFamily="34" charset="0"/>
              <a:ea typeface="宋体" panose="02010600030101010101" pitchFamily="2" charset="-122"/>
            </a:endParaRPr>
          </a:p>
        </p:txBody>
      </p:sp>
      <p:sp>
        <p:nvSpPr>
          <p:cNvPr id="43011" name="文本框 43010"/>
          <p:cNvSpPr txBox="1"/>
          <p:nvPr/>
        </p:nvSpPr>
        <p:spPr>
          <a:xfrm>
            <a:off x="0" y="1916113"/>
            <a:ext cx="8604250" cy="1920875"/>
          </a:xfrm>
          <a:prstGeom prst="rect">
            <a:avLst/>
          </a:prstGeom>
          <a:noFill/>
          <a:ln w="9525">
            <a:noFill/>
          </a:ln>
        </p:spPr>
        <p:txBody>
          <a:bodyPr anchor="t">
            <a:spAutoFit/>
          </a:bodyPr>
          <a:lstStyle/>
          <a:p>
            <a:pPr>
              <a:buFont typeface="Wingdings" panose="05000000000000000000" pitchFamily="2" charset="2"/>
              <a:buChar char="Ø"/>
            </a:pPr>
            <a:r>
              <a:rPr lang="en-US" altLang="zh-CN" sz="4000" b="1" dirty="0">
                <a:solidFill>
                  <a:schemeClr val="bg2"/>
                </a:solidFill>
                <a:latin typeface="Times New Roman" panose="02020603050405020304" pitchFamily="18" charset="0"/>
                <a:ea typeface="宋体" panose="02010600030101010101" pitchFamily="2" charset="-122"/>
              </a:rPr>
              <a:t>  </a:t>
            </a:r>
            <a:r>
              <a:rPr lang="en-US" altLang="zh-CN" sz="4000" b="1" dirty="0">
                <a:solidFill>
                  <a:schemeClr val="bg2"/>
                </a:solidFill>
                <a:latin typeface="楷体_GB2312" pitchFamily="49" charset="-122"/>
                <a:ea typeface="楷体_GB2312" pitchFamily="49" charset="-122"/>
              </a:rPr>
              <a:t>30</a:t>
            </a:r>
            <a:r>
              <a:rPr lang="zh-CN" altLang="en-US" sz="4000" b="1" dirty="0">
                <a:solidFill>
                  <a:schemeClr val="bg2"/>
                </a:solidFill>
                <a:latin typeface="楷体_GB2312" pitchFamily="49" charset="-122"/>
                <a:ea typeface="楷体_GB2312" pitchFamily="49" charset="-122"/>
              </a:rPr>
              <a:t>年的悲惨遭遇和痛苦的经历已经把她磨练的坚强，勇敢，她对残酷的现实充满愤恨。</a:t>
            </a:r>
            <a:endParaRPr lang="zh-CN" altLang="en-US" sz="4000" b="1" dirty="0">
              <a:solidFill>
                <a:schemeClr val="bg2"/>
              </a:solidFill>
              <a:latin typeface="楷体_GB2312" pitchFamily="49" charset="-122"/>
              <a:ea typeface="楷体_GB2312" pitchFamily="49" charset="-122"/>
            </a:endParaRPr>
          </a:p>
        </p:txBody>
      </p:sp>
      <p:sp>
        <p:nvSpPr>
          <p:cNvPr id="43012" name="文本框 43011"/>
          <p:cNvSpPr txBox="1"/>
          <p:nvPr/>
        </p:nvSpPr>
        <p:spPr>
          <a:xfrm>
            <a:off x="3563938" y="3357563"/>
            <a:ext cx="5254625" cy="701675"/>
          </a:xfrm>
          <a:prstGeom prst="rect">
            <a:avLst/>
          </a:prstGeom>
          <a:noFill/>
          <a:ln w="9525">
            <a:noFill/>
          </a:ln>
        </p:spPr>
        <p:txBody>
          <a:bodyPr anchor="t">
            <a:spAutoFit/>
          </a:bodyPr>
          <a:lstStyle/>
          <a:p>
            <a:pPr algn="r"/>
            <a:r>
              <a:rPr lang="zh-CN" altLang="en-US" sz="4000" b="1" dirty="0">
                <a:solidFill>
                  <a:srgbClr val="FF3300"/>
                </a:solidFill>
                <a:latin typeface="Times New Roman" panose="02020603050405020304" pitchFamily="18" charset="0"/>
                <a:ea typeface="黑体" panose="02010609060101010101" charset="-122"/>
              </a:rPr>
              <a:t>正直坚韧，理智清醒</a:t>
            </a:r>
            <a:endParaRPr lang="zh-CN" altLang="en-US" sz="4000" b="1">
              <a:solidFill>
                <a:srgbClr val="FF3300"/>
              </a:solidFill>
              <a:latin typeface="Times New Roman" panose="02020603050405020304" pitchFamily="18" charset="0"/>
              <a:ea typeface="黑体" panose="02010609060101010101" charset="-122"/>
            </a:endParaRPr>
          </a:p>
        </p:txBody>
      </p:sp>
      <p:sp>
        <p:nvSpPr>
          <p:cNvPr id="43013" name="文本框 43012"/>
          <p:cNvSpPr txBox="1"/>
          <p:nvPr/>
        </p:nvSpPr>
        <p:spPr>
          <a:xfrm>
            <a:off x="0" y="4076700"/>
            <a:ext cx="8604250" cy="2530475"/>
          </a:xfrm>
          <a:prstGeom prst="rect">
            <a:avLst/>
          </a:prstGeom>
          <a:noFill/>
          <a:ln w="9525">
            <a:noFill/>
          </a:ln>
        </p:spPr>
        <p:txBody>
          <a:bodyPr anchor="t">
            <a:spAutoFit/>
          </a:bodyPr>
          <a:lstStyle/>
          <a:p>
            <a:pPr>
              <a:buFont typeface="Wingdings" panose="05000000000000000000" pitchFamily="2" charset="2"/>
              <a:buChar char="Ø"/>
            </a:pPr>
            <a:r>
              <a:rPr lang="en-US" altLang="zh-CN" sz="4000" b="1" dirty="0">
                <a:solidFill>
                  <a:schemeClr val="bg2"/>
                </a:solidFill>
                <a:latin typeface="Times New Roman" panose="02020603050405020304" pitchFamily="18" charset="0"/>
                <a:ea typeface="宋体" panose="02010600030101010101" pitchFamily="2" charset="-122"/>
              </a:rPr>
              <a:t>  </a:t>
            </a:r>
            <a:r>
              <a:rPr lang="zh-CN" altLang="en-US" sz="4000" b="1" dirty="0">
                <a:solidFill>
                  <a:schemeClr val="bg2"/>
                </a:solidFill>
                <a:latin typeface="楷体_GB2312" pitchFamily="49" charset="-122"/>
                <a:ea typeface="楷体_GB2312" pitchFamily="49" charset="-122"/>
              </a:rPr>
              <a:t>但她没有意识到自己的不幸是社会的腐朽造成的，而是把一切归结于“报应”和命运，甚至轻信和谅解周朴园的“忏悔”</a:t>
            </a:r>
            <a:endParaRPr lang="zh-CN" altLang="en-US" sz="4000" b="1" dirty="0">
              <a:solidFill>
                <a:schemeClr val="bg2"/>
              </a:solidFill>
              <a:latin typeface="楷体_GB2312" pitchFamily="49" charset="-122"/>
              <a:ea typeface="楷体_GB2312" pitchFamily="49" charset="-122"/>
            </a:endParaRPr>
          </a:p>
        </p:txBody>
      </p:sp>
      <p:sp>
        <p:nvSpPr>
          <p:cNvPr id="43014" name="文本框 43013"/>
          <p:cNvSpPr txBox="1"/>
          <p:nvPr/>
        </p:nvSpPr>
        <p:spPr>
          <a:xfrm>
            <a:off x="3059113" y="6156325"/>
            <a:ext cx="5651500" cy="701675"/>
          </a:xfrm>
          <a:prstGeom prst="rect">
            <a:avLst/>
          </a:prstGeom>
          <a:noFill/>
          <a:ln w="9525">
            <a:noFill/>
          </a:ln>
        </p:spPr>
        <p:txBody>
          <a:bodyPr anchor="t">
            <a:spAutoFit/>
          </a:bodyPr>
          <a:lstStyle/>
          <a:p>
            <a:pPr algn="r"/>
            <a:r>
              <a:rPr lang="zh-CN" altLang="en-US" sz="4000" b="1" dirty="0">
                <a:solidFill>
                  <a:srgbClr val="FF3300"/>
                </a:solidFill>
                <a:latin typeface="Times New Roman" panose="02020603050405020304" pitchFamily="18" charset="0"/>
                <a:ea typeface="黑体" panose="02010609060101010101" charset="-122"/>
              </a:rPr>
              <a:t>柔弱幼稚，勤劳善良</a:t>
            </a:r>
            <a:endParaRPr lang="zh-CN" altLang="en-US" sz="4000" b="1">
              <a:solidFill>
                <a:srgbClr val="FF3300"/>
              </a:solidFill>
              <a:latin typeface="Times New Roman" panose="02020603050405020304" pitchFamily="18" charset="0"/>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Effect transition="in" filter="blinds(horizontal)">
                                      <p:cBhvr>
                                        <p:cTn id="7" dur="500"/>
                                        <p:tgtEl>
                                          <p:spTgt spid="430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3012"/>
                                        </p:tgtEl>
                                        <p:attrNameLst>
                                          <p:attrName>style.visibility</p:attrName>
                                        </p:attrNameLst>
                                      </p:cBhvr>
                                      <p:to>
                                        <p:strVal val="visible"/>
                                      </p:to>
                                    </p:set>
                                    <p:anim calcmode="lin" valueType="num">
                                      <p:cBhvr additive="base">
                                        <p:cTn id="12" dur="500" fill="hold"/>
                                        <p:tgtEl>
                                          <p:spTgt spid="43012"/>
                                        </p:tgtEl>
                                        <p:attrNameLst>
                                          <p:attrName>ppt_x</p:attrName>
                                        </p:attrNameLst>
                                      </p:cBhvr>
                                      <p:tavLst>
                                        <p:tav tm="0">
                                          <p:val>
                                            <p:strVal val="0-#ppt_w/2"/>
                                          </p:val>
                                        </p:tav>
                                        <p:tav tm="100000">
                                          <p:val>
                                            <p:strVal val="#ppt_x"/>
                                          </p:val>
                                        </p:tav>
                                      </p:tavLst>
                                    </p:anim>
                                    <p:anim calcmode="lin" valueType="num">
                                      <p:cBhvr additive="base">
                                        <p:cTn id="13" dur="500" fill="hold"/>
                                        <p:tgtEl>
                                          <p:spTgt spid="430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3013"/>
                                        </p:tgtEl>
                                        <p:attrNameLst>
                                          <p:attrName>style.visibility</p:attrName>
                                        </p:attrNameLst>
                                      </p:cBhvr>
                                      <p:to>
                                        <p:strVal val="visible"/>
                                      </p:to>
                                    </p:set>
                                    <p:animEffect transition="in" filter="blinds(horizontal)">
                                      <p:cBhvr>
                                        <p:cTn id="18" dur="500"/>
                                        <p:tgtEl>
                                          <p:spTgt spid="430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3014"/>
                                        </p:tgtEl>
                                        <p:attrNameLst>
                                          <p:attrName>style.visibility</p:attrName>
                                        </p:attrNameLst>
                                      </p:cBhvr>
                                      <p:to>
                                        <p:strVal val="visible"/>
                                      </p:to>
                                    </p:set>
                                    <p:anim calcmode="lin" valueType="num">
                                      <p:cBhvr additive="base">
                                        <p:cTn id="23" dur="500" fill="hold"/>
                                        <p:tgtEl>
                                          <p:spTgt spid="43014"/>
                                        </p:tgtEl>
                                        <p:attrNameLst>
                                          <p:attrName>ppt_x</p:attrName>
                                        </p:attrNameLst>
                                      </p:cBhvr>
                                      <p:tavLst>
                                        <p:tav tm="0">
                                          <p:val>
                                            <p:strVal val="0-#ppt_w/2"/>
                                          </p:val>
                                        </p:tav>
                                        <p:tav tm="100000">
                                          <p:val>
                                            <p:strVal val="#ppt_x"/>
                                          </p:val>
                                        </p:tav>
                                      </p:tavLst>
                                    </p:anim>
                                    <p:anim calcmode="lin" valueType="num">
                                      <p:cBhvr additive="base">
                                        <p:cTn id="24" dur="500" fill="hold"/>
                                        <p:tgtEl>
                                          <p:spTgt spid="43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p:bldP spid="43012" grpId="0"/>
      <p:bldP spid="43013" grpId="0"/>
      <p:bldP spid="430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28575" y="-40640"/>
            <a:ext cx="9144000" cy="6915785"/>
          </a:xfrm>
          <a:prstGeom prst="rect">
            <a:avLst/>
          </a:prstGeom>
        </p:spPr>
      </p:pic>
      <p:sp>
        <p:nvSpPr>
          <p:cNvPr id="28674" name="文本框 28673"/>
          <p:cNvSpPr txBox="1"/>
          <p:nvPr/>
        </p:nvSpPr>
        <p:spPr>
          <a:xfrm>
            <a:off x="914400" y="685800"/>
            <a:ext cx="7467600" cy="4246245"/>
          </a:xfrm>
          <a:prstGeom prst="rect">
            <a:avLst/>
          </a:prstGeom>
          <a:noFill/>
          <a:ln w="9525">
            <a:noFill/>
          </a:ln>
        </p:spPr>
        <p:txBody>
          <a:bodyPr anchor="t">
            <a:spAutoFit/>
          </a:bodyPr>
          <a:lstStyle/>
          <a:p>
            <a:pPr>
              <a:spcBef>
                <a:spcPct val="50000"/>
              </a:spcBef>
            </a:pPr>
            <a:r>
              <a:rPr lang="zh-CN" altLang="en-US" sz="3600" b="1" dirty="0">
                <a:solidFill>
                  <a:srgbClr val="3333FF"/>
                </a:solidFill>
                <a:latin typeface="Times New Roman" panose="02020603050405020304" pitchFamily="18" charset="0"/>
                <a:ea typeface="宋体" panose="02010600030101010101" pitchFamily="2" charset="-122"/>
              </a:rPr>
              <a:t>过去的侍萍性格：</a:t>
            </a:r>
            <a:endParaRPr lang="zh-CN" altLang="en-US" sz="3600" b="1" dirty="0">
              <a:solidFill>
                <a:srgbClr val="3333FF"/>
              </a:solidFill>
              <a:latin typeface="Times New Roman" panose="02020603050405020304" pitchFamily="18" charset="0"/>
              <a:ea typeface="宋体" panose="02010600030101010101" pitchFamily="2" charset="-122"/>
            </a:endParaRPr>
          </a:p>
          <a:p>
            <a:pPr>
              <a:spcBef>
                <a:spcPct val="50000"/>
              </a:spcBef>
            </a:pPr>
            <a:r>
              <a:rPr lang="zh-CN" altLang="en-US" sz="3600" b="1" dirty="0">
                <a:solidFill>
                  <a:srgbClr val="3333FF"/>
                </a:solidFill>
                <a:latin typeface="Times New Roman" panose="02020603050405020304" pitchFamily="18" charset="0"/>
                <a:ea typeface="宋体" panose="02010600030101010101" pitchFamily="2" charset="-122"/>
              </a:rPr>
              <a:t>      </a:t>
            </a:r>
            <a:r>
              <a:rPr lang="zh-CN" altLang="en-US" sz="3600" b="1" dirty="0">
                <a:solidFill>
                  <a:schemeClr val="bg2"/>
                </a:solidFill>
                <a:latin typeface="Times New Roman" panose="02020603050405020304" pitchFamily="18" charset="0"/>
                <a:ea typeface="宋体" panose="02010600030101010101" pitchFamily="2" charset="-122"/>
              </a:rPr>
              <a:t> 上当受骗，听天由命</a:t>
            </a:r>
            <a:r>
              <a:rPr lang="en-US" altLang="zh-CN" sz="3600" b="1">
                <a:solidFill>
                  <a:schemeClr val="bg2"/>
                </a:solidFill>
                <a:latin typeface="Times New Roman" panose="02020603050405020304" pitchFamily="18" charset="0"/>
                <a:ea typeface="宋体" panose="02010600030101010101" pitchFamily="2" charset="-122"/>
              </a:rPr>
              <a:t>——</a:t>
            </a:r>
            <a:r>
              <a:rPr lang="zh-CN" altLang="en-US" sz="3600" b="1" dirty="0">
                <a:solidFill>
                  <a:srgbClr val="FF0000"/>
                </a:solidFill>
                <a:latin typeface="Times New Roman" panose="02020603050405020304" pitchFamily="18" charset="0"/>
                <a:ea typeface="宋体" panose="02010600030101010101" pitchFamily="2" charset="-122"/>
              </a:rPr>
              <a:t>善良软弱，听天由命</a:t>
            </a:r>
            <a:endParaRPr lang="zh-CN" altLang="en-US" sz="3600" b="1" dirty="0">
              <a:solidFill>
                <a:srgbClr val="FF0000"/>
              </a:solidFill>
              <a:latin typeface="Times New Roman" panose="02020603050405020304" pitchFamily="18" charset="0"/>
              <a:ea typeface="宋体" panose="02010600030101010101" pitchFamily="2" charset="-122"/>
            </a:endParaRPr>
          </a:p>
          <a:p>
            <a:pPr>
              <a:spcBef>
                <a:spcPct val="50000"/>
              </a:spcBef>
            </a:pPr>
            <a:r>
              <a:rPr lang="zh-CN" altLang="en-US" sz="3600" b="1" dirty="0">
                <a:solidFill>
                  <a:srgbClr val="3333FF"/>
                </a:solidFill>
                <a:latin typeface="Times New Roman" panose="02020603050405020304" pitchFamily="18" charset="0"/>
                <a:ea typeface="宋体" panose="02010600030101010101" pitchFamily="2" charset="-122"/>
              </a:rPr>
              <a:t>现在的侍萍性格：</a:t>
            </a:r>
            <a:endParaRPr lang="zh-CN" altLang="en-US" sz="3600" b="1" dirty="0">
              <a:solidFill>
                <a:schemeClr val="bg2"/>
              </a:solidFill>
              <a:latin typeface="Times New Roman" panose="02020603050405020304" pitchFamily="18" charset="0"/>
              <a:ea typeface="宋体" panose="02010600030101010101" pitchFamily="2" charset="-122"/>
            </a:endParaRPr>
          </a:p>
          <a:p>
            <a:pPr>
              <a:spcBef>
                <a:spcPct val="50000"/>
              </a:spcBef>
            </a:pPr>
            <a:r>
              <a:rPr lang="zh-CN" altLang="en-US" sz="3600" b="1" dirty="0">
                <a:solidFill>
                  <a:schemeClr val="bg2"/>
                </a:solidFill>
                <a:latin typeface="Times New Roman" panose="02020603050405020304" pitchFamily="18" charset="0"/>
                <a:ea typeface="宋体" panose="02010600030101010101" pitchFamily="2" charset="-122"/>
              </a:rPr>
              <a:t>        控诉罪行，蔑视金钱，憎恨丑</a:t>
            </a:r>
            <a:r>
              <a:rPr lang="zh-CN" altLang="en-US" sz="3600" b="1" dirty="0">
                <a:latin typeface="Times New Roman" panose="02020603050405020304" pitchFamily="18" charset="0"/>
                <a:ea typeface="宋体" panose="02010600030101010101" pitchFamily="2" charset="-122"/>
              </a:rPr>
              <a:t>恶</a:t>
            </a:r>
            <a:r>
              <a:rPr lang="en-US" altLang="zh-CN" sz="3600" b="1">
                <a:latin typeface="Times New Roman" panose="02020603050405020304" pitchFamily="18" charset="0"/>
                <a:ea typeface="宋体" panose="02010600030101010101" pitchFamily="2" charset="-122"/>
              </a:rPr>
              <a:t>——</a:t>
            </a:r>
            <a:r>
              <a:rPr lang="zh-CN" altLang="en-US" sz="3600" b="1" dirty="0">
                <a:solidFill>
                  <a:srgbClr val="FF0000"/>
                </a:solidFill>
                <a:latin typeface="Times New Roman" panose="02020603050405020304" pitchFamily="18" charset="0"/>
                <a:ea typeface="宋体" panose="02010600030101010101" pitchFamily="2" charset="-122"/>
              </a:rPr>
              <a:t>清醒，自尊，坚强</a:t>
            </a:r>
            <a:endParaRPr lang="zh-CN" altLang="en-US" sz="3600" b="1">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 calcmode="lin" valueType="num">
                                      <p:cBhvr>
                                        <p:cTn id="7" dur="1000" fill="hold"/>
                                        <p:tgtEl>
                                          <p:spTgt spid="2867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867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867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8674">
                                            <p:txEl>
                                              <p:pRg st="1" end="1"/>
                                            </p:txEl>
                                          </p:spTgt>
                                        </p:tgtEl>
                                        <p:attrNameLst>
                                          <p:attrName>style.visibility</p:attrName>
                                        </p:attrNameLst>
                                      </p:cBhvr>
                                      <p:to>
                                        <p:strVal val="visible"/>
                                      </p:to>
                                    </p:set>
                                    <p:anim calcmode="lin" valueType="num">
                                      <p:cBhvr>
                                        <p:cTn id="15" dur="1000" fill="hold"/>
                                        <p:tgtEl>
                                          <p:spTgt spid="2867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867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8674">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8674">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8674">
                                            <p:txEl>
                                              <p:pRg st="2" end="2"/>
                                            </p:txEl>
                                          </p:spTgt>
                                        </p:tgtEl>
                                        <p:attrNameLst>
                                          <p:attrName>style.visibility</p:attrName>
                                        </p:attrNameLst>
                                      </p:cBhvr>
                                      <p:to>
                                        <p:strVal val="visible"/>
                                      </p:to>
                                    </p:set>
                                    <p:anim calcmode="lin" valueType="num">
                                      <p:cBhvr>
                                        <p:cTn id="23" dur="1000" fill="hold"/>
                                        <p:tgtEl>
                                          <p:spTgt spid="28674">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8674">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8674">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8674">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28674">
                                            <p:txEl>
                                              <p:pRg st="3" end="3"/>
                                            </p:txEl>
                                          </p:spTgt>
                                        </p:tgtEl>
                                        <p:attrNameLst>
                                          <p:attrName>style.visibility</p:attrName>
                                        </p:attrNameLst>
                                      </p:cBhvr>
                                      <p:to>
                                        <p:strVal val="visible"/>
                                      </p:to>
                                    </p:set>
                                    <p:anim calcmode="lin" valueType="num">
                                      <p:cBhvr>
                                        <p:cTn id="31" dur="1000" fill="hold"/>
                                        <p:tgtEl>
                                          <p:spTgt spid="28674">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8674">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8674">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8674">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雷雨 (1)"/>
          <p:cNvPicPr>
            <a:picLocks noChangeAspect="1"/>
          </p:cNvPicPr>
          <p:nvPr/>
        </p:nvPicPr>
        <p:blipFill>
          <a:blip r:embed="rId1"/>
          <a:stretch>
            <a:fillRect/>
          </a:stretch>
        </p:blipFill>
        <p:spPr>
          <a:xfrm>
            <a:off x="0" y="-28575"/>
            <a:ext cx="9144000" cy="6915785"/>
          </a:xfrm>
          <a:prstGeom prst="rect">
            <a:avLst/>
          </a:prstGeom>
        </p:spPr>
      </p:pic>
      <p:sp>
        <p:nvSpPr>
          <p:cNvPr id="3" name="Rectangle 19"/>
          <p:cNvSpPr>
            <a:spLocks noChangeArrowheads="1"/>
          </p:cNvSpPr>
          <p:nvPr>
            <p:custDataLst>
              <p:tags r:id="rId2"/>
            </p:custDataLst>
          </p:nvPr>
        </p:nvSpPr>
        <p:spPr bwMode="auto">
          <a:xfrm>
            <a:off x="288290" y="1029335"/>
            <a:ext cx="8366760" cy="5210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lstStyle/>
          <a:p>
            <a:pPr>
              <a:buClr>
                <a:srgbClr val="FF0066"/>
              </a:buClr>
              <a:buSzPct val="75000"/>
            </a:pPr>
            <a:r>
              <a:rPr sz="2400" b="1" dirty="0">
                <a:solidFill>
                  <a:srgbClr val="450C8D"/>
                </a:solidFill>
                <a:sym typeface="+mn-ea"/>
              </a:rPr>
              <a:t>曹禺（1910年9月24日—1996年12月13日），中国杰出的</a:t>
            </a:r>
            <a:r>
              <a:rPr sz="2400" b="1" dirty="0">
                <a:solidFill>
                  <a:srgbClr val="FF0000"/>
                </a:solidFill>
                <a:sym typeface="+mn-ea"/>
              </a:rPr>
              <a:t>现代话剧剧作家</a:t>
            </a:r>
            <a:r>
              <a:rPr sz="2400" b="1" dirty="0">
                <a:solidFill>
                  <a:srgbClr val="450C8D"/>
                </a:solidFill>
                <a:sym typeface="+mn-ea"/>
              </a:rPr>
              <a:t>，原名</a:t>
            </a:r>
            <a:r>
              <a:rPr sz="2400" b="1" dirty="0">
                <a:solidFill>
                  <a:srgbClr val="FF0000"/>
                </a:solidFill>
                <a:sym typeface="+mn-ea"/>
              </a:rPr>
              <a:t>万家宝</a:t>
            </a:r>
            <a:r>
              <a:rPr sz="2400" b="1" dirty="0">
                <a:solidFill>
                  <a:srgbClr val="450C8D"/>
                </a:solidFill>
                <a:sym typeface="+mn-ea"/>
              </a:rPr>
              <a:t>，字小石，小名添甲。汉族，祖籍湖北潜江，出生在天津一个没落的封建官僚家庭里。</a:t>
            </a:r>
            <a:endParaRPr sz="2400" b="1" dirty="0">
              <a:solidFill>
                <a:srgbClr val="450C8D"/>
              </a:solidFill>
              <a:sym typeface="+mn-ea"/>
            </a:endParaRPr>
          </a:p>
          <a:p>
            <a:pPr>
              <a:buClr>
                <a:srgbClr val="FF0066"/>
              </a:buClr>
              <a:buSzPct val="75000"/>
            </a:pPr>
            <a:endParaRPr sz="2400" b="1" dirty="0">
              <a:solidFill>
                <a:srgbClr val="450C8D"/>
              </a:solidFill>
              <a:sym typeface="+mn-ea"/>
            </a:endParaRPr>
          </a:p>
          <a:p>
            <a:pPr>
              <a:buClr>
                <a:srgbClr val="FF0066"/>
              </a:buClr>
              <a:buSzPct val="75000"/>
            </a:pPr>
            <a:r>
              <a:rPr sz="2400" b="1" dirty="0">
                <a:solidFill>
                  <a:srgbClr val="450C8D"/>
                </a:solidFill>
                <a:sym typeface="+mn-ea"/>
              </a:rPr>
              <a:t>曹禺幼年丧母，在压抑的氛围中长大，个性苦闷而内向。1922年，入读南开中学，并参加了南开新剧团。 曹禺笔名的来源是因为本姓“万”（繁体字萬）</a:t>
            </a:r>
            <a:r>
              <a:rPr lang="zh-CN" sz="2400" b="1" dirty="0">
                <a:solidFill>
                  <a:srgbClr val="450C8D"/>
                </a:solidFill>
                <a:sym typeface="+mn-ea"/>
              </a:rPr>
              <a:t>，</a:t>
            </a:r>
            <a:r>
              <a:rPr sz="2400" b="1" dirty="0">
                <a:solidFill>
                  <a:srgbClr val="450C8D"/>
                </a:solidFill>
                <a:sym typeface="+mn-ea"/>
              </a:rPr>
              <a:t>他将万字上下拆为‘草禺’，又因“草”不像个姓，故取谐音字个‘曹’，两者组合而得曹禺。 曹禺是中国现代话剧史上成就最高的剧作家。曹禺自小随继母辗转各个戏院听曲观戏，故而从小心中便播下了戏剧的种子。其代表作品有</a:t>
            </a:r>
            <a:r>
              <a:rPr sz="2400" b="1" dirty="0">
                <a:solidFill>
                  <a:srgbClr val="FF0000"/>
                </a:solidFill>
                <a:sym typeface="+mn-ea"/>
              </a:rPr>
              <a:t>《雷雨》、《日出》、《原野》、《北京人》</a:t>
            </a:r>
            <a:r>
              <a:rPr sz="2400" b="1" dirty="0">
                <a:solidFill>
                  <a:srgbClr val="450C8D"/>
                </a:solidFill>
                <a:sym typeface="+mn-ea"/>
              </a:rPr>
              <a:t>。 1996年12月13日，因长期疾病，曹禺在北京医院辞世，享年86岁。</a:t>
            </a:r>
            <a:endParaRPr sz="2400" b="1" dirty="0">
              <a:solidFill>
                <a:srgbClr val="450C8D"/>
              </a:solidFill>
              <a:sym typeface="+mn-ea"/>
            </a:endParaRPr>
          </a:p>
          <a:p>
            <a:pPr>
              <a:buClr>
                <a:srgbClr val="FF0066"/>
              </a:buClr>
              <a:buSzPct val="75000"/>
            </a:pPr>
            <a:endParaRPr sz="2400" b="1" dirty="0">
              <a:solidFill>
                <a:srgbClr val="450C8D"/>
              </a:solidFill>
              <a:sym typeface="+mn-ea"/>
            </a:endParaRPr>
          </a:p>
          <a:p>
            <a:pPr>
              <a:buClr>
                <a:srgbClr val="FF0066"/>
              </a:buClr>
              <a:buSzPct val="75000"/>
            </a:pPr>
            <a:endParaRPr sz="2400" b="1" dirty="0">
              <a:solidFill>
                <a:srgbClr val="450C8D"/>
              </a:solidFill>
              <a:sym typeface="+mn-ea"/>
            </a:endParaRPr>
          </a:p>
        </p:txBody>
      </p:sp>
      <p:sp>
        <p:nvSpPr>
          <p:cNvPr id="42" name="矩形 41"/>
          <p:cNvSpPr/>
          <p:nvPr>
            <p:custDataLst>
              <p:tags r:id="rId3"/>
            </p:custDataLst>
          </p:nvPr>
        </p:nvSpPr>
        <p:spPr>
          <a:xfrm>
            <a:off x="413385" y="139065"/>
            <a:ext cx="5466715" cy="890270"/>
          </a:xfrm>
          <a:prstGeom prst="rect">
            <a:avLst/>
          </a:prstGeom>
        </p:spPr>
        <p:txBody>
          <a:bodyPr wrap="none" anchor="ctr" anchorCtr="0">
            <a:normAutofit/>
          </a:bodyPr>
          <a:lstStyle/>
          <a:p>
            <a:pPr algn="l"/>
            <a:r>
              <a:rPr lang="zh-CN" altLang="en-US" sz="4000" b="1" dirty="0">
                <a:solidFill>
                  <a:schemeClr val="accent1">
                    <a:lumMod val="75000"/>
                  </a:schemeClr>
                </a:solidFill>
                <a:latin typeface="+mj-lt"/>
                <a:ea typeface="+mj-ea"/>
                <a:cs typeface="+mj-cs"/>
                <a:sym typeface="Arial" panose="020B0604020202020204" pitchFamily="34" charset="0"/>
              </a:rPr>
              <a:t>作者简介</a:t>
            </a:r>
            <a:endParaRPr lang="zh-CN" altLang="en-US" sz="4000" b="1" dirty="0">
              <a:solidFill>
                <a:schemeClr val="accent1">
                  <a:lumMod val="75000"/>
                </a:schemeClr>
              </a:solidFill>
              <a:latin typeface="+mj-lt"/>
              <a:ea typeface="+mj-ea"/>
              <a:cs typeface="+mj-cs"/>
              <a:sym typeface="Arial" panose="020B0604020202020204" pitchFamily="34" charset="0"/>
            </a:endParaRPr>
          </a:p>
        </p:txBody>
      </p:sp>
    </p:spTree>
    <p:custDataLst>
      <p:tags r:id="rId4"/>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4578" name="文本框 26625"/>
          <p:cNvSpPr txBox="1"/>
          <p:nvPr/>
        </p:nvSpPr>
        <p:spPr>
          <a:xfrm>
            <a:off x="0" y="228600"/>
            <a:ext cx="8915400" cy="1373188"/>
          </a:xfrm>
          <a:prstGeom prst="rect">
            <a:avLst/>
          </a:prstGeom>
          <a:noFill/>
          <a:ln w="9525">
            <a:noFill/>
          </a:ln>
        </p:spPr>
        <p:txBody>
          <a:bodyPr anchor="t">
            <a:spAutoFit/>
          </a:bodyPr>
          <a:lstStyle/>
          <a:p>
            <a:pPr>
              <a:spcBef>
                <a:spcPct val="50000"/>
              </a:spcBef>
            </a:pPr>
            <a:r>
              <a:rPr lang="zh-CN" altLang="en-US" sz="2800" b="1" dirty="0">
                <a:solidFill>
                  <a:srgbClr val="3333FF"/>
                </a:solidFill>
                <a:latin typeface="黑体" panose="02010609060101010101" charset="-122"/>
                <a:ea typeface="黑体" panose="02010609060101010101" charset="-122"/>
              </a:rPr>
              <a:t>侍萍为什么不立刻表明自己的身份并当面斥责周对她的迫害和</a:t>
            </a:r>
            <a:r>
              <a:rPr lang="en-US" altLang="zh-CN" sz="2800" b="1" dirty="0">
                <a:solidFill>
                  <a:srgbClr val="3333FF"/>
                </a:solidFill>
                <a:latin typeface="黑体" panose="02010609060101010101" charset="-122"/>
                <a:ea typeface="黑体" panose="02010609060101010101" charset="-122"/>
              </a:rPr>
              <a:t>30</a:t>
            </a:r>
            <a:r>
              <a:rPr lang="zh-CN" altLang="en-US" sz="2800" b="1" dirty="0">
                <a:solidFill>
                  <a:srgbClr val="3333FF"/>
                </a:solidFill>
                <a:latin typeface="黑体" panose="02010609060101010101" charset="-122"/>
                <a:ea typeface="黑体" panose="02010609060101010101" charset="-122"/>
              </a:rPr>
              <a:t>多年来的悲惨遭遇，而以叙述人别人故事的口吻诉说自己的遭遇呢？</a:t>
            </a:r>
            <a:endParaRPr lang="zh-CN" altLang="en-US" sz="2800" b="1">
              <a:solidFill>
                <a:srgbClr val="3333FF"/>
              </a:solidFill>
              <a:latin typeface="黑体" panose="02010609060101010101" charset="-122"/>
              <a:ea typeface="黑体" panose="02010609060101010101" charset="-122"/>
            </a:endParaRPr>
          </a:p>
        </p:txBody>
      </p:sp>
      <p:sp>
        <p:nvSpPr>
          <p:cNvPr id="26627" name="文本框 26626"/>
          <p:cNvSpPr txBox="1"/>
          <p:nvPr/>
        </p:nvSpPr>
        <p:spPr>
          <a:xfrm>
            <a:off x="228600" y="2133600"/>
            <a:ext cx="8610600" cy="4478338"/>
          </a:xfrm>
          <a:prstGeom prst="rect">
            <a:avLst/>
          </a:prstGeom>
          <a:noFill/>
          <a:ln w="9525">
            <a:noFill/>
          </a:ln>
        </p:spPr>
        <p:txBody>
          <a:bodyPr anchor="t">
            <a:spAutoFit/>
          </a:bodyPr>
          <a:lstStyle/>
          <a:p>
            <a:pPr>
              <a:spcBef>
                <a:spcPct val="50000"/>
              </a:spcBef>
            </a:pPr>
            <a:r>
              <a:rPr lang="en-US" altLang="zh-CN" sz="3200" b="1" dirty="0">
                <a:solidFill>
                  <a:schemeClr val="bg2"/>
                </a:solidFill>
                <a:latin typeface="黑体" panose="02010609060101010101" charset="-122"/>
                <a:ea typeface="黑体" panose="02010609060101010101" charset="-122"/>
              </a:rPr>
              <a:t>    30</a:t>
            </a:r>
            <a:r>
              <a:rPr lang="zh-CN" altLang="en-US" sz="3200" b="1" dirty="0">
                <a:solidFill>
                  <a:schemeClr val="bg2"/>
                </a:solidFill>
                <a:latin typeface="黑体" panose="02010609060101010101" charset="-122"/>
                <a:ea typeface="黑体" panose="02010609060101010101" charset="-122"/>
              </a:rPr>
              <a:t>多年来的悲惨遭遇和痛苦经历已把侍萍的性格磨炼得</a:t>
            </a:r>
            <a:r>
              <a:rPr lang="zh-CN" altLang="en-US" sz="3200" b="1" dirty="0">
                <a:solidFill>
                  <a:srgbClr val="FF0000"/>
                </a:solidFill>
                <a:latin typeface="黑体" panose="02010609060101010101" charset="-122"/>
                <a:ea typeface="黑体" panose="02010609060101010101" charset="-122"/>
              </a:rPr>
              <a:t>坚强勇敢</a:t>
            </a:r>
            <a:r>
              <a:rPr lang="zh-CN" altLang="en-US" sz="3200" b="1" dirty="0">
                <a:solidFill>
                  <a:schemeClr val="bg2"/>
                </a:solidFill>
                <a:latin typeface="黑体" panose="02010609060101010101" charset="-122"/>
                <a:ea typeface="黑体" panose="02010609060101010101" charset="-122"/>
              </a:rPr>
              <a:t>，她对残酷的现实充满了愤恨。但她还</a:t>
            </a:r>
            <a:r>
              <a:rPr lang="zh-CN" altLang="en-US" sz="3200" b="1" dirty="0">
                <a:solidFill>
                  <a:srgbClr val="FF0000"/>
                </a:solidFill>
                <a:latin typeface="黑体" panose="02010609060101010101" charset="-122"/>
                <a:ea typeface="黑体" panose="02010609060101010101" charset="-122"/>
              </a:rPr>
              <a:t>没有认识到自己的不幸是腐朽的制度造成的</a:t>
            </a:r>
            <a:r>
              <a:rPr lang="zh-CN" altLang="en-US" sz="3200" b="1" dirty="0">
                <a:solidFill>
                  <a:schemeClr val="bg2"/>
                </a:solidFill>
                <a:latin typeface="黑体" panose="02010609060101010101" charset="-122"/>
                <a:ea typeface="黑体" panose="02010609060101010101" charset="-122"/>
              </a:rPr>
              <a:t>，而把这一切归结于“报应”和“命运”；而且，</a:t>
            </a:r>
            <a:r>
              <a:rPr lang="zh-CN" altLang="en-US" sz="3200" b="1" dirty="0">
                <a:solidFill>
                  <a:srgbClr val="FF0000"/>
                </a:solidFill>
                <a:latin typeface="黑体" panose="02010609060101010101" charset="-122"/>
                <a:ea typeface="黑体" panose="02010609060101010101" charset="-122"/>
              </a:rPr>
              <a:t>善良</a:t>
            </a:r>
            <a:r>
              <a:rPr lang="zh-CN" altLang="en-US" sz="3200" b="1" dirty="0">
                <a:solidFill>
                  <a:schemeClr val="bg2"/>
                </a:solidFill>
                <a:latin typeface="黑体" panose="02010609060101010101" charset="-122"/>
                <a:ea typeface="黑体" panose="02010609060101010101" charset="-122"/>
              </a:rPr>
              <a:t>的品性又使她在周朴园的“忏悔”中产生以某种轻信和谅解。在对话中，侍萍有意识地隐藏自己的身份，又在语言动作中不断地表露自己的特征，这正是剧中人物</a:t>
            </a:r>
            <a:r>
              <a:rPr lang="zh-CN" altLang="en-US" sz="3200" b="1" dirty="0">
                <a:solidFill>
                  <a:srgbClr val="FF0000"/>
                </a:solidFill>
                <a:latin typeface="黑体" panose="02010609060101010101" charset="-122"/>
                <a:ea typeface="黑体" panose="02010609060101010101" charset="-122"/>
              </a:rPr>
              <a:t>复杂的内心活动</a:t>
            </a:r>
            <a:r>
              <a:rPr lang="zh-CN" altLang="en-US" sz="3200" b="1" dirty="0">
                <a:solidFill>
                  <a:schemeClr val="bg2"/>
                </a:solidFill>
                <a:latin typeface="黑体" panose="02010609060101010101" charset="-122"/>
                <a:ea typeface="黑体" panose="02010609060101010101" charset="-122"/>
              </a:rPr>
              <a:t>的外在表现。</a:t>
            </a:r>
            <a:endParaRPr lang="zh-CN" altLang="en-US" sz="3200" b="1" dirty="0">
              <a:solidFill>
                <a:schemeClr val="bg2"/>
              </a:solidFill>
              <a:latin typeface="黑体" panose="02010609060101010101" charset="-122"/>
              <a:ea typeface="黑体" panose="02010609060101010101"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dissolve">
                                      <p:cBhvr>
                                        <p:cTn id="7"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3554" name="文本框 25601"/>
          <p:cNvSpPr txBox="1"/>
          <p:nvPr/>
        </p:nvSpPr>
        <p:spPr>
          <a:xfrm>
            <a:off x="990600" y="914400"/>
            <a:ext cx="7391400" cy="457200"/>
          </a:xfrm>
          <a:prstGeom prst="rect">
            <a:avLst/>
          </a:prstGeom>
          <a:noFill/>
          <a:ln w="9525">
            <a:noFill/>
          </a:ln>
        </p:spPr>
        <p:txBody>
          <a:bodyPr anchor="t">
            <a:spAutoFit/>
          </a:bodyPr>
          <a:lstStyle/>
          <a:p>
            <a:pPr>
              <a:spcBef>
                <a:spcPct val="50000"/>
              </a:spcBef>
            </a:pPr>
            <a:endParaRPr lang="zh-CN" sz="2400" dirty="0">
              <a:latin typeface="Times New Roman" panose="02020603050405020304" pitchFamily="18" charset="0"/>
              <a:ea typeface="宋体" panose="02010600030101010101" pitchFamily="2" charset="-122"/>
            </a:endParaRPr>
          </a:p>
        </p:txBody>
      </p:sp>
      <p:sp>
        <p:nvSpPr>
          <p:cNvPr id="23555" name="文本框 25602"/>
          <p:cNvSpPr txBox="1"/>
          <p:nvPr/>
        </p:nvSpPr>
        <p:spPr>
          <a:xfrm>
            <a:off x="0" y="931863"/>
            <a:ext cx="8839200" cy="1128712"/>
          </a:xfrm>
          <a:prstGeom prst="rect">
            <a:avLst/>
          </a:prstGeom>
          <a:noFill/>
          <a:ln w="9525">
            <a:noFill/>
          </a:ln>
        </p:spPr>
        <p:txBody>
          <a:bodyPr anchor="t">
            <a:spAutoFit/>
          </a:bodyPr>
          <a:lstStyle/>
          <a:p>
            <a:pPr>
              <a:spcBef>
                <a:spcPct val="50000"/>
              </a:spcBef>
            </a:pPr>
            <a:r>
              <a:rPr lang="en-US" altLang="zh-CN" sz="3600" b="1" dirty="0">
                <a:latin typeface="黑体" panose="02010609060101010101" charset="-122"/>
                <a:ea typeface="黑体" panose="02010609060101010101" charset="-122"/>
              </a:rPr>
              <a:t>   </a:t>
            </a:r>
            <a:r>
              <a:rPr lang="zh-CN" altLang="en-US" sz="3200" b="1" dirty="0">
                <a:solidFill>
                  <a:srgbClr val="3333FF"/>
                </a:solidFill>
                <a:latin typeface="黑体" panose="02010609060101010101" charset="-122"/>
                <a:ea typeface="黑体" panose="02010609060101010101" charset="-122"/>
              </a:rPr>
              <a:t>周朴园知道站在上面前的正是</a:t>
            </a:r>
            <a:r>
              <a:rPr lang="en-US" altLang="zh-CN" sz="3200" b="1" dirty="0">
                <a:solidFill>
                  <a:srgbClr val="3333FF"/>
                </a:solidFill>
                <a:latin typeface="黑体" panose="02010609060101010101" charset="-122"/>
                <a:ea typeface="黑体" panose="02010609060101010101" charset="-122"/>
              </a:rPr>
              <a:t>30</a:t>
            </a:r>
            <a:r>
              <a:rPr lang="zh-CN" altLang="en-US" sz="3200" b="1" dirty="0">
                <a:solidFill>
                  <a:srgbClr val="3333FF"/>
                </a:solidFill>
                <a:latin typeface="黑体" panose="02010609060101010101" charset="-122"/>
                <a:ea typeface="黑体" panose="02010609060101010101" charset="-122"/>
              </a:rPr>
              <a:t>多年前被自己赶出家门的侍萍时，为什么会惊恐万状呢？</a:t>
            </a:r>
            <a:endParaRPr lang="zh-CN" altLang="en-US" sz="3200" b="1">
              <a:solidFill>
                <a:srgbClr val="3333FF"/>
              </a:solidFill>
              <a:latin typeface="黑体" panose="02010609060101010101" charset="-122"/>
              <a:ea typeface="黑体" panose="02010609060101010101" charset="-122"/>
            </a:endParaRPr>
          </a:p>
        </p:txBody>
      </p:sp>
      <p:sp>
        <p:nvSpPr>
          <p:cNvPr id="25604" name="文本框 25603"/>
          <p:cNvSpPr txBox="1"/>
          <p:nvPr/>
        </p:nvSpPr>
        <p:spPr>
          <a:xfrm>
            <a:off x="0" y="2260918"/>
            <a:ext cx="9144000" cy="2861310"/>
          </a:xfrm>
          <a:prstGeom prst="rect">
            <a:avLst/>
          </a:prstGeom>
          <a:noFill/>
          <a:ln w="9525">
            <a:noFill/>
          </a:ln>
        </p:spPr>
        <p:txBody>
          <a:bodyPr anchor="t">
            <a:spAutoFit/>
          </a:bodyPr>
          <a:lstStyle/>
          <a:p>
            <a:pPr>
              <a:spcBef>
                <a:spcPct val="50000"/>
              </a:spcBef>
            </a:pPr>
            <a:r>
              <a:rPr lang="en-US" altLang="zh-CN" sz="3600" b="1" dirty="0">
                <a:solidFill>
                  <a:schemeClr val="bg2"/>
                </a:solidFill>
                <a:latin typeface="黑体" panose="02010609060101010101" charset="-122"/>
                <a:ea typeface="黑体" panose="02010609060101010101" charset="-122"/>
              </a:rPr>
              <a:t>    </a:t>
            </a:r>
            <a:r>
              <a:rPr lang="zh-CN" altLang="en-US" sz="3600" b="1" dirty="0">
                <a:solidFill>
                  <a:schemeClr val="bg2"/>
                </a:solidFill>
                <a:latin typeface="黑体" panose="02010609060101010101" charset="-122"/>
                <a:ea typeface="黑体" panose="02010609060101010101" charset="-122"/>
              </a:rPr>
              <a:t>因为他意识到侍萍的出现将</a:t>
            </a:r>
            <a:r>
              <a:rPr lang="zh-CN" altLang="en-US" sz="3600" b="1" dirty="0">
                <a:solidFill>
                  <a:srgbClr val="FF0000"/>
                </a:solidFill>
                <a:latin typeface="黑体" panose="02010609060101010101" charset="-122"/>
                <a:ea typeface="黑体" panose="02010609060101010101" charset="-122"/>
              </a:rPr>
              <a:t>威胁到他的名誉、地位、家庭，他以前的种种罪恶可能会昭然于天下</a:t>
            </a:r>
            <a:r>
              <a:rPr lang="zh-CN" altLang="en-US" sz="3600" b="1" dirty="0">
                <a:solidFill>
                  <a:schemeClr val="bg2"/>
                </a:solidFill>
                <a:latin typeface="黑体" panose="02010609060101010101" charset="-122"/>
                <a:ea typeface="黑体" panose="02010609060101010101" charset="-122"/>
              </a:rPr>
              <a:t>。他表现出的惊恐万状正是他</a:t>
            </a:r>
            <a:r>
              <a:rPr lang="zh-CN" altLang="en-US" sz="3600" b="1" dirty="0">
                <a:solidFill>
                  <a:srgbClr val="FF0000"/>
                </a:solidFill>
                <a:latin typeface="黑体" panose="02010609060101010101" charset="-122"/>
                <a:ea typeface="黑体" panose="02010609060101010101" charset="-122"/>
              </a:rPr>
              <a:t>内心虚伪的表现，</a:t>
            </a:r>
            <a:r>
              <a:rPr lang="zh-CN" altLang="en-US" sz="3600" b="1" dirty="0">
                <a:solidFill>
                  <a:schemeClr val="bg2"/>
                </a:solidFill>
                <a:latin typeface="黑体" panose="02010609060101010101" charset="-122"/>
                <a:ea typeface="黑体" panose="02010609060101010101" charset="-122"/>
              </a:rPr>
              <a:t>因此他想要与侍萍一刀两断，彻底埋葬过去。</a:t>
            </a:r>
            <a:endParaRPr lang="zh-CN" altLang="en-US" sz="3600" b="1" dirty="0">
              <a:solidFill>
                <a:schemeClr val="bg2"/>
              </a:solidFill>
              <a:latin typeface="黑体" panose="02010609060101010101" charset="-122"/>
              <a:ea typeface="黑体" panose="02010609060101010101" charset="-122"/>
            </a:endParaRPr>
          </a:p>
        </p:txBody>
      </p:sp>
      <p:sp>
        <p:nvSpPr>
          <p:cNvPr id="2" name="文本框 1"/>
          <p:cNvSpPr txBox="1"/>
          <p:nvPr/>
        </p:nvSpPr>
        <p:spPr>
          <a:xfrm>
            <a:off x="100330" y="5215255"/>
            <a:ext cx="8479790" cy="645160"/>
          </a:xfrm>
          <a:prstGeom prst="rect">
            <a:avLst/>
          </a:prstGeom>
          <a:noFill/>
          <a:ln w="9525">
            <a:noFill/>
          </a:ln>
        </p:spPr>
        <p:txBody>
          <a:bodyPr wrap="square" anchor="t">
            <a:spAutoFit/>
          </a:bodyPr>
          <a:lstStyle/>
          <a:p>
            <a:pPr>
              <a:spcBef>
                <a:spcPct val="50000"/>
              </a:spcBef>
            </a:pPr>
            <a:r>
              <a:rPr lang="zh-CN" altLang="en-US" sz="3600" b="1" dirty="0">
                <a:solidFill>
                  <a:schemeClr val="bg2"/>
                </a:solidFill>
                <a:latin typeface="黑体" panose="02010609060101010101" charset="-122"/>
                <a:ea typeface="黑体" panose="02010609060101010101" charset="-122"/>
              </a:rPr>
              <a:t>暴露了他自私、冷酷、伪善的性格特点。</a:t>
            </a:r>
            <a:endParaRPr lang="zh-CN" altLang="en-US" sz="3600" b="1" dirty="0">
              <a:solidFill>
                <a:schemeClr val="bg2"/>
              </a:solidFill>
              <a:latin typeface="黑体" panose="02010609060101010101" charset="-122"/>
              <a:ea typeface="黑体" panose="02010609060101010101"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p:cTn id="7" dur="500" fill="hold"/>
                                        <p:tgtEl>
                                          <p:spTgt spid="25604"/>
                                        </p:tgtEl>
                                        <p:attrNameLst>
                                          <p:attrName>ppt_w</p:attrName>
                                        </p:attrNameLst>
                                      </p:cBhvr>
                                      <p:tavLst>
                                        <p:tav tm="0">
                                          <p:val>
                                            <p:fltVal val="0"/>
                                          </p:val>
                                        </p:tav>
                                        <p:tav tm="100000">
                                          <p:val>
                                            <p:strVal val="#ppt_w"/>
                                          </p:val>
                                        </p:tav>
                                      </p:tavLst>
                                    </p:anim>
                                    <p:anim calcmode="lin" valueType="num">
                                      <p:cBhvr>
                                        <p:cTn id="8" dur="500" fill="hold"/>
                                        <p:tgtEl>
                                          <p:spTgt spid="2560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pic>
        <p:nvPicPr>
          <p:cNvPr id="23553" name="图片 21505" descr="2991_7242"/>
          <p:cNvPicPr>
            <a:picLocks noChangeAspect="1"/>
          </p:cNvPicPr>
          <p:nvPr/>
        </p:nvPicPr>
        <p:blipFill>
          <a:blip r:embed="rId2"/>
          <a:stretch>
            <a:fillRect/>
          </a:stretch>
        </p:blipFill>
        <p:spPr>
          <a:xfrm>
            <a:off x="2057400" y="2362200"/>
            <a:ext cx="4953000" cy="2133600"/>
          </a:xfrm>
          <a:prstGeom prst="rect">
            <a:avLst/>
          </a:prstGeom>
          <a:noFill/>
          <a:ln w="9525">
            <a:noFill/>
          </a:ln>
        </p:spPr>
      </p:pic>
      <p:sp>
        <p:nvSpPr>
          <p:cNvPr id="23554" name="矩形 21506"/>
          <p:cNvSpPr/>
          <p:nvPr/>
        </p:nvSpPr>
        <p:spPr>
          <a:xfrm>
            <a:off x="2971800" y="1066800"/>
            <a:ext cx="3048000" cy="838200"/>
          </a:xfrm>
          <a:prstGeom prst="rect">
            <a:avLst/>
          </a:prstGeom>
        </p:spPr>
        <p:txBody>
          <a:bodyPr wrap="none" fromWordArt="1">
            <a:prstTxWarp prst="textPlain">
              <a:avLst>
                <a:gd name="adj" fmla="val 50000"/>
              </a:avLst>
            </a:prstTxWarp>
            <a:normAutofit fontScale="90000"/>
          </a:bodyPr>
          <a:lstStyle/>
          <a:p>
            <a:pPr algn="ctr"/>
            <a:r>
              <a:rPr lang="zh-CN" altLang="en-US" sz="48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隶书" panose="02010509060101010101" pitchFamily="49" charset="-122"/>
                <a:ea typeface="隶书" panose="02010509060101010101" pitchFamily="49" charset="-122"/>
              </a:rPr>
              <a:t>爱的天平</a:t>
            </a:r>
            <a:endParaRPr lang="zh-CN" altLang="en-US" sz="48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隶书" panose="02010509060101010101" pitchFamily="49" charset="-122"/>
              <a:ea typeface="隶书" panose="02010509060101010101" pitchFamily="49" charset="-122"/>
            </a:endParaRPr>
          </a:p>
        </p:txBody>
      </p:sp>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1350"/>
          </a:xfrm>
          <a:prstGeom prst="rect">
            <a:avLst/>
          </a:prstGeom>
          <a:noFill/>
          <a:ln w="9525">
            <a:noFill/>
          </a:ln>
        </p:spPr>
        <p:txBody>
          <a:bodyPr anchor="t">
            <a:spAutoFit/>
          </a:bodyPr>
          <a:lstStyle/>
          <a:p>
            <a:pPr>
              <a:spcBef>
                <a:spcPct val="50000"/>
              </a:spcBef>
            </a:pPr>
            <a:r>
              <a:rPr lang="zh-CN" altLang="en-US" sz="3600" b="1">
                <a:solidFill>
                  <a:srgbClr val="FF3300"/>
                </a:solidFill>
                <a:latin typeface="Times New Roman" panose="02020603050405020304" pitchFamily="18" charset="0"/>
                <a:ea typeface="隶书" panose="02010509060101010101" pitchFamily="49" charset="-122"/>
              </a:rPr>
              <a:t>爱</a:t>
            </a: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57" name="任意多边形 21510"/>
          <p:cNvSpPr/>
          <p:nvPr/>
        </p:nvSpPr>
        <p:spPr>
          <a:xfrm>
            <a:off x="4343400" y="4114800"/>
            <a:ext cx="457200" cy="381000"/>
          </a:xfrm>
          <a:custGeom>
            <a:avLst/>
            <a:gdLst/>
            <a:ahLst/>
            <a:cxnLst>
              <a:cxn ang="270">
                <a:pos x="10860" y="2187"/>
              </a:cxn>
              <a:cxn ang="180">
                <a:pos x="2928" y="10800"/>
              </a:cxn>
              <a:cxn ang="90">
                <a:pos x="10860" y="21600"/>
              </a:cxn>
              <a:cxn ang="0">
                <a:pos x="18672" y="10800"/>
              </a:cxn>
            </a:cxnLst>
            <a:rect l="0" t="0" r="0" b="0"/>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00"/>
          </a:solidFill>
          <a:ln w="9525" cap="flat" cmpd="sng">
            <a:solidFill>
              <a:schemeClr val="tx1"/>
            </a:solidFill>
            <a:prstDash val="solid"/>
            <a:miter/>
            <a:headEnd type="none" w="med" len="med"/>
            <a:tailEnd type="none" w="med" len="med"/>
          </a:ln>
        </p:spPr>
        <p:txBody>
          <a:bodyPr/>
          <a:lstStyle/>
          <a:p>
            <a:endParaRPr lang="zh-CN" altLang="en-US"/>
          </a:p>
        </p:txBody>
      </p:sp>
      <p:sp>
        <p:nvSpPr>
          <p:cNvPr id="23558" name="矩形 21514"/>
          <p:cNvSpPr/>
          <p:nvPr/>
        </p:nvSpPr>
        <p:spPr>
          <a:xfrm>
            <a:off x="5334000" y="3886200"/>
            <a:ext cx="1101725" cy="641350"/>
          </a:xfrm>
          <a:prstGeom prst="rect">
            <a:avLst/>
          </a:prstGeom>
          <a:noFill/>
          <a:ln w="9525">
            <a:noFill/>
          </a:ln>
        </p:spPr>
        <p:txBody>
          <a:bodyPr wrap="none" anchor="t">
            <a:spAutoFit/>
          </a:bodyPr>
          <a:lstStyle/>
          <a:p>
            <a:pPr>
              <a:spcBef>
                <a:spcPct val="50000"/>
              </a:spcBef>
            </a:pPr>
            <a:r>
              <a:rPr lang="zh-CN" altLang="en-US" sz="3600" b="1" dirty="0">
                <a:solidFill>
                  <a:srgbClr val="FF3300"/>
                </a:solidFill>
                <a:latin typeface="Times New Roman" panose="02020603050405020304" pitchFamily="18" charset="0"/>
                <a:ea typeface="隶书" panose="02010509060101010101" pitchFamily="49" charset="-122"/>
              </a:rPr>
              <a:t>不爱</a:t>
            </a:r>
            <a:endParaRPr lang="zh-CN" altLang="en-US" sz="3600" b="1" dirty="0">
              <a:solidFill>
                <a:srgbClr val="FF3300"/>
              </a:solidFill>
              <a:latin typeface="Times New Roman" panose="02020603050405020304" pitchFamily="18" charset="0"/>
              <a:ea typeface="隶书" panose="02010509060101010101" pitchFamily="49" charset="-122"/>
            </a:endParaRPr>
          </a:p>
        </p:txBody>
      </p:sp>
      <p:pic>
        <p:nvPicPr>
          <p:cNvPr id="23559" name="图片 21516" descr="F2005022817492100000"/>
          <p:cNvPicPr>
            <a:picLocks noChangeAspect="1"/>
          </p:cNvPicPr>
          <p:nvPr/>
        </p:nvPicPr>
        <p:blipFill>
          <a:blip r:embed="rId3"/>
          <a:stretch>
            <a:fillRect/>
          </a:stretch>
        </p:blipFill>
        <p:spPr>
          <a:xfrm>
            <a:off x="533400" y="2362200"/>
            <a:ext cx="1947863" cy="2895600"/>
          </a:xfrm>
          <a:prstGeom prst="rect">
            <a:avLst/>
          </a:prstGeom>
          <a:noFill/>
          <a:ln w="9525">
            <a:noFill/>
          </a:ln>
        </p:spPr>
      </p:pic>
      <p:pic>
        <p:nvPicPr>
          <p:cNvPr id="23560" name="图片 21518" descr="u=18902455,1939790732&amp;gp=1"/>
          <p:cNvPicPr>
            <a:picLocks noChangeAspect="1"/>
          </p:cNvPicPr>
          <p:nvPr/>
        </p:nvPicPr>
        <p:blipFill>
          <a:blip r:embed="rId4"/>
          <a:stretch>
            <a:fillRect/>
          </a:stretch>
        </p:blipFill>
        <p:spPr>
          <a:xfrm>
            <a:off x="6629400" y="2362200"/>
            <a:ext cx="1924050" cy="2895600"/>
          </a:xfrm>
          <a:prstGeom prst="rect">
            <a:avLst/>
          </a:prstGeom>
          <a:noFill/>
          <a:ln w="9525">
            <a:noFill/>
          </a:ln>
        </p:spPr>
      </p:pic>
      <p:sp>
        <p:nvSpPr>
          <p:cNvPr id="23561" name="矩形 21520"/>
          <p:cNvSpPr/>
          <p:nvPr/>
        </p:nvSpPr>
        <p:spPr>
          <a:xfrm>
            <a:off x="838200" y="1624013"/>
            <a:ext cx="1933575" cy="641350"/>
          </a:xfrm>
          <a:prstGeom prst="rect">
            <a:avLst/>
          </a:prstGeom>
          <a:noFill/>
          <a:ln w="9525">
            <a:noFill/>
          </a:ln>
        </p:spPr>
        <p:txBody>
          <a:bodyPr anchor="t">
            <a:spAutoFit/>
          </a:bodyPr>
          <a:lstStyle/>
          <a:p>
            <a:r>
              <a:rPr lang="zh-CN" altLang="en-US" sz="3600" b="1" dirty="0">
                <a:solidFill>
                  <a:schemeClr val="accent2"/>
                </a:solidFill>
                <a:latin typeface="Times New Roman" panose="02020603050405020304" pitchFamily="18" charset="0"/>
                <a:ea typeface="黑体" panose="02010609060101010101" charset="-122"/>
              </a:rPr>
              <a:t>周朴园</a:t>
            </a:r>
            <a:endParaRPr lang="zh-CN" altLang="en-US" sz="3600" b="1" dirty="0">
              <a:solidFill>
                <a:schemeClr val="accent2"/>
              </a:solidFill>
              <a:latin typeface="Times New Roman" panose="02020603050405020304" pitchFamily="18" charset="0"/>
              <a:ea typeface="黑体" panose="02010609060101010101" charset="-122"/>
            </a:endParaRPr>
          </a:p>
        </p:txBody>
      </p:sp>
      <p:sp>
        <p:nvSpPr>
          <p:cNvPr id="23562" name="文本框 21521"/>
          <p:cNvSpPr txBox="1"/>
          <p:nvPr/>
        </p:nvSpPr>
        <p:spPr>
          <a:xfrm>
            <a:off x="6659563" y="1628775"/>
            <a:ext cx="1717675" cy="641350"/>
          </a:xfrm>
          <a:prstGeom prst="rect">
            <a:avLst/>
          </a:prstGeom>
          <a:noFill/>
          <a:ln w="9525">
            <a:noFill/>
          </a:ln>
        </p:spPr>
        <p:txBody>
          <a:bodyPr anchor="t">
            <a:spAutoFit/>
          </a:bodyPr>
          <a:lstStyle/>
          <a:p>
            <a:pPr>
              <a:spcBef>
                <a:spcPct val="50000"/>
              </a:spcBef>
            </a:pPr>
            <a:r>
              <a:rPr lang="zh-CN" altLang="en-US" sz="3600" b="1">
                <a:solidFill>
                  <a:schemeClr val="accent2"/>
                </a:solidFill>
                <a:latin typeface="Times New Roman" panose="02020603050405020304" pitchFamily="18" charset="0"/>
                <a:ea typeface="黑体" panose="02010609060101010101" charset="-122"/>
              </a:rPr>
              <a:t>鲁侍萍</a:t>
            </a:r>
            <a:endParaRPr lang="zh-CN" altLang="en-US" sz="3600" b="1">
              <a:solidFill>
                <a:schemeClr val="accent2"/>
              </a:solidFill>
              <a:latin typeface="Times New Roman" panose="02020603050405020304" pitchFamily="18" charset="0"/>
              <a:ea typeface="黑体" panose="02010609060101010101"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sp>
        <p:nvSpPr>
          <p:cNvPr id="23564" name="矩形 21523"/>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sp>
        <p:nvSpPr>
          <p:cNvPr id="23565" name="矩形 21524"/>
          <p:cNvSpPr/>
          <p:nvPr/>
        </p:nvSpPr>
        <p:spPr>
          <a:xfrm>
            <a:off x="4441825" y="3200400"/>
            <a:ext cx="260350" cy="457200"/>
          </a:xfrm>
          <a:prstGeom prst="rect">
            <a:avLst/>
          </a:prstGeom>
          <a:noFill/>
          <a:ln w="9525">
            <a:noFill/>
          </a:ln>
        </p:spPr>
        <p:txBody>
          <a:bodyPr wrap="none" anchor="t">
            <a:spAutoFit/>
          </a:bodyPr>
          <a:lstStyle/>
          <a:p>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3566" name="图片 21526" descr="011ak"/>
          <p:cNvPicPr>
            <a:picLocks noChangeAspect="1"/>
          </p:cNvPicPr>
          <p:nvPr/>
        </p:nvPicPr>
        <p:blipFill>
          <a:blip r:embed="rId5"/>
          <a:stretch>
            <a:fillRect/>
          </a:stretch>
        </p:blipFill>
        <p:spPr>
          <a:xfrm>
            <a:off x="4019550" y="4876800"/>
            <a:ext cx="1085850" cy="1447800"/>
          </a:xfrm>
          <a:prstGeom prst="rect">
            <a:avLst/>
          </a:prstGeom>
          <a:noFill/>
          <a:ln w="9525">
            <a:noFill/>
          </a:ln>
        </p:spPr>
      </p:pic>
      <p:sp>
        <p:nvSpPr>
          <p:cNvPr id="21531" name="文本框 21530"/>
          <p:cNvSpPr txBox="1"/>
          <p:nvPr/>
        </p:nvSpPr>
        <p:spPr>
          <a:xfrm>
            <a:off x="0" y="5445125"/>
            <a:ext cx="3419475" cy="1311275"/>
          </a:xfrm>
          <a:prstGeom prst="rect">
            <a:avLst/>
          </a:prstGeom>
          <a:noFill/>
          <a:ln w="9525">
            <a:noFill/>
          </a:ln>
        </p:spPr>
        <p:txBody>
          <a:bodyPr anchor="t">
            <a:spAutoFit/>
          </a:bodyPr>
          <a:lstStyle/>
          <a:p>
            <a:r>
              <a:rPr lang="zh-CN" altLang="en-US" sz="4000" b="1" dirty="0">
                <a:solidFill>
                  <a:srgbClr val="FF3300"/>
                </a:solidFill>
                <a:latin typeface="Times New Roman" panose="02020603050405020304" pitchFamily="18" charset="0"/>
                <a:ea typeface="黑体" panose="02010609060101010101" charset="-122"/>
              </a:rPr>
              <a:t>自私，残忍，冷酷，虚伪</a:t>
            </a:r>
            <a:endParaRPr lang="zh-CN" altLang="en-US" sz="4000" b="1" dirty="0">
              <a:solidFill>
                <a:srgbClr val="FF3300"/>
              </a:solidFill>
              <a:latin typeface="Times New Roman" panose="02020603050405020304" pitchFamily="18" charset="0"/>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31"/>
                                        </p:tgtEl>
                                        <p:attrNameLst>
                                          <p:attrName>style.visibility</p:attrName>
                                        </p:attrNameLst>
                                      </p:cBhvr>
                                      <p:to>
                                        <p:strVal val="visible"/>
                                      </p:to>
                                    </p:set>
                                    <p:anim calcmode="lin" valueType="num">
                                      <p:cBhvr additive="base">
                                        <p:cTn id="7" dur="500" fill="hold"/>
                                        <p:tgtEl>
                                          <p:spTgt spid="21531"/>
                                        </p:tgtEl>
                                        <p:attrNameLst>
                                          <p:attrName>ppt_x</p:attrName>
                                        </p:attrNameLst>
                                      </p:cBhvr>
                                      <p:tavLst>
                                        <p:tav tm="0">
                                          <p:val>
                                            <p:strVal val="0-#ppt_w/2"/>
                                          </p:val>
                                        </p:tav>
                                        <p:tav tm="100000">
                                          <p:val>
                                            <p:strVal val="#ppt_x"/>
                                          </p:val>
                                        </p:tav>
                                      </p:tavLst>
                                    </p:anim>
                                    <p:anim calcmode="lin" valueType="num">
                                      <p:cBhvr additive="base">
                                        <p:cTn id="8" dur="500" fill="hold"/>
                                        <p:tgtEl>
                                          <p:spTgt spid="215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95885"/>
            <a:ext cx="9144000" cy="6915785"/>
          </a:xfrm>
          <a:prstGeom prst="rect">
            <a:avLst/>
          </a:prstGeom>
        </p:spPr>
      </p:pic>
      <p:sp>
        <p:nvSpPr>
          <p:cNvPr id="3" name="文本框 2"/>
          <p:cNvSpPr txBox="1"/>
          <p:nvPr/>
        </p:nvSpPr>
        <p:spPr>
          <a:xfrm>
            <a:off x="122555" y="898525"/>
            <a:ext cx="8983980" cy="460375"/>
          </a:xfrm>
          <a:prstGeom prst="rect">
            <a:avLst/>
          </a:prstGeom>
          <a:noFill/>
        </p:spPr>
        <p:txBody>
          <a:bodyPr wrap="square" rtlCol="0">
            <a:spAutoFit/>
          </a:bodyPr>
          <a:lstStyle/>
          <a:p>
            <a:r>
              <a:rPr lang="en-US" sz="2400">
                <a:solidFill>
                  <a:schemeClr val="bg2"/>
                </a:solidFill>
              </a:rPr>
              <a:t>1</a:t>
            </a:r>
            <a:r>
              <a:rPr lang="zh-CN" altLang="en-US" sz="2400">
                <a:solidFill>
                  <a:schemeClr val="bg2"/>
                </a:solidFill>
              </a:rPr>
              <a:t>、周朴园问过很多人，派人打听过侍萍的情况，想过修坟纪念；</a:t>
            </a:r>
            <a:endParaRPr lang="zh-CN" altLang="en-US" sz="2400">
              <a:solidFill>
                <a:schemeClr val="bg2"/>
              </a:solidFill>
            </a:endParaRPr>
          </a:p>
        </p:txBody>
      </p:sp>
      <p:sp>
        <p:nvSpPr>
          <p:cNvPr id="4" name="文本框 3"/>
          <p:cNvSpPr txBox="1"/>
          <p:nvPr/>
        </p:nvSpPr>
        <p:spPr>
          <a:xfrm>
            <a:off x="293370" y="261620"/>
            <a:ext cx="1407795" cy="583565"/>
          </a:xfrm>
          <a:prstGeom prst="rect">
            <a:avLst/>
          </a:prstGeom>
          <a:noFill/>
        </p:spPr>
        <p:txBody>
          <a:bodyPr wrap="none" rtlCol="0">
            <a:spAutoFit/>
          </a:bodyPr>
          <a:lstStyle/>
          <a:p>
            <a:r>
              <a:rPr lang="zh-CN" altLang="en-US" sz="3200" b="1">
                <a:solidFill>
                  <a:srgbClr val="FF0000"/>
                </a:solidFill>
              </a:rPr>
              <a:t>真情说</a:t>
            </a:r>
            <a:endParaRPr lang="zh-CN" altLang="en-US" sz="3200" b="1">
              <a:solidFill>
                <a:srgbClr val="FF0000"/>
              </a:solidFill>
            </a:endParaRPr>
          </a:p>
        </p:txBody>
      </p:sp>
      <p:sp>
        <p:nvSpPr>
          <p:cNvPr id="6" name="文本框 5"/>
          <p:cNvSpPr txBox="1"/>
          <p:nvPr/>
        </p:nvSpPr>
        <p:spPr>
          <a:xfrm>
            <a:off x="123190" y="1466215"/>
            <a:ext cx="8955405" cy="829945"/>
          </a:xfrm>
          <a:prstGeom prst="rect">
            <a:avLst/>
          </a:prstGeom>
          <a:noFill/>
        </p:spPr>
        <p:txBody>
          <a:bodyPr wrap="square" rtlCol="0">
            <a:spAutoFit/>
          </a:bodyPr>
          <a:lstStyle/>
          <a:p>
            <a:r>
              <a:rPr lang="en-US" sz="2400">
                <a:solidFill>
                  <a:schemeClr val="bg2"/>
                </a:solidFill>
              </a:rPr>
              <a:t>2</a:t>
            </a:r>
            <a:r>
              <a:rPr lang="zh-CN" altLang="en-US" sz="2400">
                <a:solidFill>
                  <a:schemeClr val="bg2"/>
                </a:solidFill>
              </a:rPr>
              <a:t>、住房内保留着侍萍</a:t>
            </a:r>
            <a:r>
              <a:rPr lang="en-US" altLang="zh-CN" sz="2400">
                <a:solidFill>
                  <a:schemeClr val="bg2"/>
                </a:solidFill>
              </a:rPr>
              <a:t>“</a:t>
            </a:r>
            <a:r>
              <a:rPr lang="zh-CN" altLang="en-US" sz="2400">
                <a:solidFill>
                  <a:schemeClr val="bg2"/>
                </a:solidFill>
              </a:rPr>
              <a:t>顶喜欢</a:t>
            </a:r>
            <a:r>
              <a:rPr lang="en-US" altLang="zh-CN" sz="2400">
                <a:solidFill>
                  <a:schemeClr val="bg2"/>
                </a:solidFill>
              </a:rPr>
              <a:t>”</a:t>
            </a:r>
            <a:r>
              <a:rPr lang="zh-CN" altLang="en-US" sz="2400">
                <a:solidFill>
                  <a:schemeClr val="bg2"/>
                </a:solidFill>
              </a:rPr>
              <a:t>的家具，记着侍萍的生日，保留着</a:t>
            </a:r>
            <a:endParaRPr lang="zh-CN" altLang="en-US" sz="2400">
              <a:solidFill>
                <a:schemeClr val="bg2"/>
              </a:solidFill>
            </a:endParaRPr>
          </a:p>
          <a:p>
            <a:r>
              <a:rPr lang="zh-CN" altLang="en-US" sz="2400">
                <a:solidFill>
                  <a:schemeClr val="bg2"/>
                </a:solidFill>
              </a:rPr>
              <a:t>侍萍的生活习惯；</a:t>
            </a:r>
            <a:endParaRPr lang="zh-CN" altLang="en-US" sz="2400">
              <a:solidFill>
                <a:schemeClr val="bg2"/>
              </a:solidFill>
            </a:endParaRPr>
          </a:p>
        </p:txBody>
      </p:sp>
      <p:sp>
        <p:nvSpPr>
          <p:cNvPr id="8" name="文本框 7"/>
          <p:cNvSpPr txBox="1"/>
          <p:nvPr/>
        </p:nvSpPr>
        <p:spPr>
          <a:xfrm>
            <a:off x="121920" y="2349500"/>
            <a:ext cx="8922385" cy="1938020"/>
          </a:xfrm>
          <a:prstGeom prst="rect">
            <a:avLst/>
          </a:prstGeom>
          <a:noFill/>
        </p:spPr>
        <p:txBody>
          <a:bodyPr wrap="square" rtlCol="0">
            <a:spAutoFit/>
          </a:bodyPr>
          <a:lstStyle/>
          <a:p>
            <a:r>
              <a:rPr lang="en-US" sz="2400">
                <a:solidFill>
                  <a:schemeClr val="bg2"/>
                </a:solidFill>
              </a:rPr>
              <a:t>3</a:t>
            </a:r>
            <a:r>
              <a:rPr lang="zh-CN" altLang="en-US" sz="2400">
                <a:solidFill>
                  <a:schemeClr val="bg2"/>
                </a:solidFill>
              </a:rPr>
              <a:t>、晚年，其妻繁漪个性傲慢，桀骜难训，根本不是周朴园喜欢的那种类型，儿子周萍对他敬而远之，他常感到生活不如意。晚年生活的不如意，加深了他对初恋情人侍萍的怀念，何况侍萍还为他生过两个孩子，这种年轻时候纯粹的爱情就显得更加弥足珍贵了。</a:t>
            </a:r>
            <a:endParaRPr lang="zh-CN" altLang="en-US" sz="2400">
              <a:solidFill>
                <a:schemeClr val="bg2"/>
              </a:solidFill>
            </a:endParaRPr>
          </a:p>
        </p:txBody>
      </p:sp>
      <p:sp>
        <p:nvSpPr>
          <p:cNvPr id="11" name="文本框 10"/>
          <p:cNvSpPr txBox="1"/>
          <p:nvPr/>
        </p:nvSpPr>
        <p:spPr>
          <a:xfrm>
            <a:off x="129540" y="4183380"/>
            <a:ext cx="8921750" cy="2306955"/>
          </a:xfrm>
          <a:prstGeom prst="rect">
            <a:avLst/>
          </a:prstGeom>
          <a:noFill/>
        </p:spPr>
        <p:txBody>
          <a:bodyPr wrap="square" rtlCol="0">
            <a:spAutoFit/>
          </a:bodyPr>
          <a:lstStyle/>
          <a:p>
            <a:r>
              <a:rPr lang="en-US" sz="2400">
                <a:solidFill>
                  <a:schemeClr val="bg2"/>
                </a:solidFill>
              </a:rPr>
              <a:t>4</a:t>
            </a:r>
            <a:r>
              <a:rPr lang="zh-CN" altLang="en-US" sz="2400">
                <a:solidFill>
                  <a:schemeClr val="bg2"/>
                </a:solidFill>
              </a:rPr>
              <a:t>、</a:t>
            </a:r>
            <a:r>
              <a:rPr lang="en-US" altLang="zh-CN" sz="2400">
                <a:solidFill>
                  <a:schemeClr val="bg2"/>
                </a:solidFill>
              </a:rPr>
              <a:t>“</a:t>
            </a:r>
            <a:r>
              <a:rPr lang="zh-CN" altLang="en-US" sz="2400">
                <a:solidFill>
                  <a:schemeClr val="bg2"/>
                </a:solidFill>
              </a:rPr>
              <a:t>人之初，性本善</a:t>
            </a:r>
            <a:r>
              <a:rPr lang="en-US" altLang="zh-CN" sz="2400">
                <a:solidFill>
                  <a:schemeClr val="bg2"/>
                </a:solidFill>
              </a:rPr>
              <a:t>”</a:t>
            </a:r>
            <a:r>
              <a:rPr lang="zh-CN" altLang="en-US" sz="2400">
                <a:solidFill>
                  <a:schemeClr val="bg2"/>
                </a:solidFill>
              </a:rPr>
              <a:t>，人并非生而冷酷无情，周朴园也一样。他</a:t>
            </a:r>
            <a:r>
              <a:rPr lang="zh-CN" altLang="en-US" sz="2400">
                <a:solidFill>
                  <a:schemeClr val="bg2"/>
                </a:solidFill>
                <a:sym typeface="+mn-ea"/>
              </a:rPr>
              <a:t>本是一个无阶级意识的善良富家大少爷，</a:t>
            </a:r>
            <a:r>
              <a:rPr lang="zh-CN" altLang="en-US" sz="2400">
                <a:solidFill>
                  <a:schemeClr val="bg2"/>
                </a:solidFill>
              </a:rPr>
              <a:t>他年轻时与梅侍萍相爱，本是一种冲破封建礼教束缚的伟大爱情，虽然最终被封建礼教下的门当户对和资本家唯利是图的意识所毒害，逐渐沦为一个残忍冷酷、虚伪自私，始乱终弃的纨绔子弟，但年轻时候的周朴园是对美丽善良的鲁侍萍有过爱情的。</a:t>
            </a:r>
            <a:endParaRPr lang="zh-CN" altLang="en-US" sz="240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95885"/>
            <a:ext cx="9144000" cy="6915785"/>
          </a:xfrm>
          <a:prstGeom prst="rect">
            <a:avLst/>
          </a:prstGeom>
        </p:spPr>
      </p:pic>
      <p:sp>
        <p:nvSpPr>
          <p:cNvPr id="3" name="文本框 2"/>
          <p:cNvSpPr txBox="1"/>
          <p:nvPr/>
        </p:nvSpPr>
        <p:spPr>
          <a:xfrm>
            <a:off x="122555" y="898525"/>
            <a:ext cx="8983980" cy="460375"/>
          </a:xfrm>
          <a:prstGeom prst="rect">
            <a:avLst/>
          </a:prstGeom>
          <a:noFill/>
        </p:spPr>
        <p:txBody>
          <a:bodyPr wrap="square" rtlCol="0">
            <a:spAutoFit/>
          </a:bodyPr>
          <a:lstStyle/>
          <a:p>
            <a:r>
              <a:rPr lang="en-US" altLang="zh-CN" sz="2400">
                <a:solidFill>
                  <a:schemeClr val="bg2"/>
                </a:solidFill>
              </a:rPr>
              <a:t>1</a:t>
            </a:r>
            <a:r>
              <a:rPr lang="zh-CN" altLang="en-US" sz="2400">
                <a:solidFill>
                  <a:schemeClr val="bg2"/>
                </a:solidFill>
              </a:rPr>
              <a:t>、找一找贯穿全戏的概念</a:t>
            </a:r>
            <a:r>
              <a:rPr lang="en-US" altLang="zh-CN" sz="2400">
                <a:solidFill>
                  <a:schemeClr val="bg2"/>
                </a:solidFill>
              </a:rPr>
              <a:t>“</a:t>
            </a:r>
            <a:r>
              <a:rPr lang="zh-CN" altLang="en-US" sz="2400">
                <a:solidFill>
                  <a:schemeClr val="bg2"/>
                </a:solidFill>
              </a:rPr>
              <a:t>三十年前</a:t>
            </a:r>
            <a:r>
              <a:rPr lang="en-US" altLang="zh-CN" sz="2400">
                <a:solidFill>
                  <a:schemeClr val="bg2"/>
                </a:solidFill>
              </a:rPr>
              <a:t>”</a:t>
            </a:r>
            <a:r>
              <a:rPr lang="zh-CN" altLang="en-US" sz="2400">
                <a:solidFill>
                  <a:schemeClr val="bg2"/>
                </a:solidFill>
              </a:rPr>
              <a:t>，在第一场戏中出现多少次？</a:t>
            </a:r>
            <a:endParaRPr lang="zh-CN" altLang="en-US" sz="2400">
              <a:solidFill>
                <a:schemeClr val="bg2"/>
              </a:solidFill>
            </a:endParaRPr>
          </a:p>
        </p:txBody>
      </p:sp>
      <p:sp>
        <p:nvSpPr>
          <p:cNvPr id="4" name="文本框 3"/>
          <p:cNvSpPr txBox="1"/>
          <p:nvPr/>
        </p:nvSpPr>
        <p:spPr>
          <a:xfrm>
            <a:off x="293370" y="261620"/>
            <a:ext cx="1407795" cy="583565"/>
          </a:xfrm>
          <a:prstGeom prst="rect">
            <a:avLst/>
          </a:prstGeom>
          <a:noFill/>
        </p:spPr>
        <p:txBody>
          <a:bodyPr wrap="none" rtlCol="0">
            <a:spAutoFit/>
          </a:bodyPr>
          <a:lstStyle/>
          <a:p>
            <a:r>
              <a:rPr lang="zh-CN" altLang="en-US" sz="3200" b="1">
                <a:solidFill>
                  <a:srgbClr val="FF0000"/>
                </a:solidFill>
              </a:rPr>
              <a:t>真情说</a:t>
            </a:r>
            <a:endParaRPr lang="zh-CN" altLang="en-US" sz="3200" b="1">
              <a:solidFill>
                <a:srgbClr val="FF0000"/>
              </a:solidFill>
            </a:endParaRPr>
          </a:p>
        </p:txBody>
      </p:sp>
      <p:sp>
        <p:nvSpPr>
          <p:cNvPr id="6" name="文本框 5"/>
          <p:cNvSpPr txBox="1"/>
          <p:nvPr/>
        </p:nvSpPr>
        <p:spPr>
          <a:xfrm>
            <a:off x="123190" y="1466215"/>
            <a:ext cx="8955405" cy="829945"/>
          </a:xfrm>
          <a:prstGeom prst="rect">
            <a:avLst/>
          </a:prstGeom>
          <a:noFill/>
        </p:spPr>
        <p:txBody>
          <a:bodyPr wrap="square" rtlCol="0">
            <a:spAutoFit/>
          </a:bodyPr>
          <a:lstStyle/>
          <a:p>
            <a:r>
              <a:rPr lang="en-US" sz="2400">
                <a:solidFill>
                  <a:schemeClr val="bg2"/>
                </a:solidFill>
              </a:rPr>
              <a:t>2</a:t>
            </a:r>
            <a:r>
              <a:rPr lang="zh-CN" altLang="en-US" sz="2400">
                <a:solidFill>
                  <a:schemeClr val="bg2"/>
                </a:solidFill>
              </a:rPr>
              <a:t>、看下面曹禺在序幕中明确列出的人物关系表，说说实际上应是多少年？</a:t>
            </a:r>
            <a:endParaRPr lang="zh-CN" altLang="en-US" sz="2400">
              <a:solidFill>
                <a:schemeClr val="bg2"/>
              </a:solidFill>
            </a:endParaRPr>
          </a:p>
        </p:txBody>
      </p:sp>
      <p:sp>
        <p:nvSpPr>
          <p:cNvPr id="8" name="文本框 7"/>
          <p:cNvSpPr txBox="1"/>
          <p:nvPr/>
        </p:nvSpPr>
        <p:spPr>
          <a:xfrm>
            <a:off x="139700" y="2296160"/>
            <a:ext cx="8922385" cy="3046095"/>
          </a:xfrm>
          <a:prstGeom prst="rect">
            <a:avLst/>
          </a:prstGeom>
          <a:noFill/>
        </p:spPr>
        <p:txBody>
          <a:bodyPr wrap="square" rtlCol="0">
            <a:spAutoFit/>
          </a:bodyPr>
          <a:lstStyle/>
          <a:p>
            <a:r>
              <a:rPr lang="zh-CN" altLang="en-US" sz="2400">
                <a:solidFill>
                  <a:schemeClr val="bg2"/>
                </a:solidFill>
              </a:rPr>
              <a:t>周朴园</a:t>
            </a:r>
            <a:r>
              <a:rPr lang="en-US" altLang="zh-CN" sz="2400">
                <a:solidFill>
                  <a:schemeClr val="bg2"/>
                </a:solidFill>
              </a:rPr>
              <a:t>——</a:t>
            </a:r>
            <a:r>
              <a:rPr lang="zh-CN" altLang="en-US" sz="2400">
                <a:solidFill>
                  <a:schemeClr val="bg2"/>
                </a:solidFill>
              </a:rPr>
              <a:t>某煤矿公司董事长，五十五岁</a:t>
            </a:r>
            <a:endParaRPr lang="zh-CN" altLang="en-US" sz="2400">
              <a:solidFill>
                <a:schemeClr val="bg2"/>
              </a:solidFill>
            </a:endParaRPr>
          </a:p>
          <a:p>
            <a:r>
              <a:rPr lang="zh-CN" altLang="en-US" sz="2400">
                <a:solidFill>
                  <a:schemeClr val="bg2"/>
                </a:solidFill>
              </a:rPr>
              <a:t>周繁漪</a:t>
            </a:r>
            <a:r>
              <a:rPr lang="en-US" altLang="zh-CN" sz="2400">
                <a:solidFill>
                  <a:schemeClr val="bg2"/>
                </a:solidFill>
              </a:rPr>
              <a:t>——</a:t>
            </a:r>
            <a:r>
              <a:rPr lang="zh-CN" altLang="en-US" sz="2400">
                <a:solidFill>
                  <a:schemeClr val="bg2"/>
                </a:solidFill>
              </a:rPr>
              <a:t>周朴园妻，三十五岁</a:t>
            </a:r>
            <a:endParaRPr lang="zh-CN" altLang="en-US" sz="2400">
              <a:solidFill>
                <a:schemeClr val="bg2"/>
              </a:solidFill>
            </a:endParaRPr>
          </a:p>
          <a:p>
            <a:r>
              <a:rPr lang="zh-CN" altLang="en-US" sz="2400">
                <a:solidFill>
                  <a:schemeClr val="bg2"/>
                </a:solidFill>
              </a:rPr>
              <a:t>周萍--其前妻鲁侍萍生子，年二十八。</a:t>
            </a:r>
            <a:endParaRPr lang="zh-CN" altLang="en-US" sz="2400">
              <a:solidFill>
                <a:schemeClr val="bg2"/>
              </a:solidFill>
            </a:endParaRPr>
          </a:p>
          <a:p>
            <a:r>
              <a:rPr lang="zh-CN" altLang="en-US" sz="2400">
                <a:solidFill>
                  <a:schemeClr val="bg2"/>
                </a:solidFill>
              </a:rPr>
              <a:t>周冲--繁漪生子，年十七。</a:t>
            </a:r>
            <a:endParaRPr lang="zh-CN" altLang="en-US" sz="2400">
              <a:solidFill>
                <a:schemeClr val="bg2"/>
              </a:solidFill>
            </a:endParaRPr>
          </a:p>
          <a:p>
            <a:r>
              <a:rPr lang="zh-CN" altLang="en-US" sz="2400">
                <a:solidFill>
                  <a:schemeClr val="bg2"/>
                </a:solidFill>
              </a:rPr>
              <a:t>鲁贵--周宅仆人，年四十八。</a:t>
            </a:r>
            <a:endParaRPr lang="zh-CN" altLang="en-US" sz="2400">
              <a:solidFill>
                <a:schemeClr val="bg2"/>
              </a:solidFill>
            </a:endParaRPr>
          </a:p>
          <a:p>
            <a:r>
              <a:rPr lang="zh-CN" altLang="en-US" sz="2400">
                <a:solidFill>
                  <a:schemeClr val="bg2"/>
                </a:solidFill>
              </a:rPr>
              <a:t>鲁侍萍--其前妻，某校女佣，年四十七。</a:t>
            </a:r>
            <a:endParaRPr lang="zh-CN" altLang="en-US" sz="2400">
              <a:solidFill>
                <a:schemeClr val="bg2"/>
              </a:solidFill>
            </a:endParaRPr>
          </a:p>
          <a:p>
            <a:r>
              <a:rPr lang="zh-CN" altLang="en-US" sz="2400">
                <a:solidFill>
                  <a:schemeClr val="bg2"/>
                </a:solidFill>
              </a:rPr>
              <a:t>鲁大海--侍萍与前夫周朴园之子，煤矿工人，年二十七。</a:t>
            </a:r>
            <a:endParaRPr lang="zh-CN" altLang="en-US" sz="2400">
              <a:solidFill>
                <a:schemeClr val="bg2"/>
              </a:solidFill>
            </a:endParaRPr>
          </a:p>
          <a:p>
            <a:r>
              <a:rPr lang="zh-CN" altLang="en-US" sz="2400">
                <a:solidFill>
                  <a:schemeClr val="bg2"/>
                </a:solidFill>
              </a:rPr>
              <a:t>鲁四凤--鲁贵与侍萍之女，年十八，周家使女。</a:t>
            </a:r>
            <a:endParaRPr lang="zh-CN" altLang="en-US" sz="2400">
              <a:solidFill>
                <a:schemeClr val="bg2"/>
              </a:solidFill>
            </a:endParaRPr>
          </a:p>
        </p:txBody>
      </p:sp>
      <p:sp>
        <p:nvSpPr>
          <p:cNvPr id="5" name="文本框 4"/>
          <p:cNvSpPr txBox="1"/>
          <p:nvPr/>
        </p:nvSpPr>
        <p:spPr>
          <a:xfrm>
            <a:off x="221615" y="5349240"/>
            <a:ext cx="8922385" cy="829945"/>
          </a:xfrm>
          <a:prstGeom prst="rect">
            <a:avLst/>
          </a:prstGeom>
          <a:noFill/>
        </p:spPr>
        <p:txBody>
          <a:bodyPr wrap="square" rtlCol="0">
            <a:spAutoFit/>
          </a:bodyPr>
          <a:lstStyle/>
          <a:p>
            <a:r>
              <a:rPr lang="en-US" sz="2400">
                <a:solidFill>
                  <a:schemeClr val="bg2"/>
                </a:solidFill>
              </a:rPr>
              <a:t>3</a:t>
            </a:r>
            <a:r>
              <a:rPr lang="zh-CN" altLang="en-US" sz="2400">
                <a:solidFill>
                  <a:schemeClr val="bg2"/>
                </a:solidFill>
              </a:rPr>
              <a:t>、作者为什么强调三十年？难道是作者记错了吗？这样写有什么作用呢？</a:t>
            </a:r>
            <a:endParaRPr lang="zh-CN" altLang="en-US" sz="240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95885"/>
            <a:ext cx="9144000" cy="6915785"/>
          </a:xfrm>
          <a:prstGeom prst="rect">
            <a:avLst/>
          </a:prstGeom>
        </p:spPr>
      </p:pic>
      <p:sp>
        <p:nvSpPr>
          <p:cNvPr id="4" name="文本框 3"/>
          <p:cNvSpPr txBox="1"/>
          <p:nvPr/>
        </p:nvSpPr>
        <p:spPr>
          <a:xfrm>
            <a:off x="293370" y="261620"/>
            <a:ext cx="1407795" cy="583565"/>
          </a:xfrm>
          <a:prstGeom prst="rect">
            <a:avLst/>
          </a:prstGeom>
          <a:noFill/>
        </p:spPr>
        <p:txBody>
          <a:bodyPr wrap="none" rtlCol="0">
            <a:spAutoFit/>
          </a:bodyPr>
          <a:lstStyle/>
          <a:p>
            <a:r>
              <a:rPr lang="zh-CN" altLang="en-US" sz="3200" b="1">
                <a:solidFill>
                  <a:srgbClr val="FF0000"/>
                </a:solidFill>
              </a:rPr>
              <a:t>真情说</a:t>
            </a:r>
            <a:endParaRPr lang="zh-CN" altLang="en-US" sz="3200" b="1">
              <a:solidFill>
                <a:srgbClr val="FF0000"/>
              </a:solidFill>
            </a:endParaRPr>
          </a:p>
        </p:txBody>
      </p:sp>
      <p:sp>
        <p:nvSpPr>
          <p:cNvPr id="8" name="文本框 7"/>
          <p:cNvSpPr txBox="1"/>
          <p:nvPr/>
        </p:nvSpPr>
        <p:spPr>
          <a:xfrm>
            <a:off x="221615" y="1071880"/>
            <a:ext cx="8922385" cy="2306955"/>
          </a:xfrm>
          <a:prstGeom prst="rect">
            <a:avLst/>
          </a:prstGeom>
          <a:noFill/>
        </p:spPr>
        <p:txBody>
          <a:bodyPr wrap="square" rtlCol="0">
            <a:spAutoFit/>
          </a:bodyPr>
          <a:lstStyle/>
          <a:p>
            <a:r>
              <a:rPr lang="zh-CN" altLang="en-US" sz="2400">
                <a:solidFill>
                  <a:schemeClr val="bg2"/>
                </a:solidFill>
              </a:rPr>
              <a:t>对他们而言，</a:t>
            </a:r>
            <a:r>
              <a:rPr lang="en-US" altLang="zh-CN" sz="2400">
                <a:solidFill>
                  <a:schemeClr val="bg2"/>
                </a:solidFill>
              </a:rPr>
              <a:t>27</a:t>
            </a:r>
            <a:r>
              <a:rPr lang="zh-CN" altLang="en-US" sz="2400">
                <a:solidFill>
                  <a:schemeClr val="bg2"/>
                </a:solidFill>
              </a:rPr>
              <a:t>年前是一个悲惨时刻，周鲁二人都有意无意地将时间提前了三年，而这三年却正是,却正是周鲁二人相恋至深的三年,他们确实存在过真实的爱情。对此,周朴园一直念念不忘,他多年来保留的旧习惯也可以为证;而对于三十年前将鲁赶出家门的绝情行为,他有着发自内心的愧疚与忏悔。可以说,此时,我们眼里看到的,是一个有温情的周朴园,有良知的周朴园。 </a:t>
            </a:r>
            <a:endParaRPr lang="zh-CN" altLang="en-US" sz="240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95885"/>
            <a:ext cx="9144000" cy="6915785"/>
          </a:xfrm>
          <a:prstGeom prst="rect">
            <a:avLst/>
          </a:prstGeom>
        </p:spPr>
      </p:pic>
      <p:sp>
        <p:nvSpPr>
          <p:cNvPr id="4" name="文本框 3"/>
          <p:cNvSpPr txBox="1"/>
          <p:nvPr/>
        </p:nvSpPr>
        <p:spPr>
          <a:xfrm>
            <a:off x="320675" y="-59690"/>
            <a:ext cx="1407795" cy="583565"/>
          </a:xfrm>
          <a:prstGeom prst="rect">
            <a:avLst/>
          </a:prstGeom>
          <a:noFill/>
        </p:spPr>
        <p:txBody>
          <a:bodyPr wrap="none" rtlCol="0">
            <a:spAutoFit/>
          </a:bodyPr>
          <a:lstStyle/>
          <a:p>
            <a:r>
              <a:rPr lang="zh-CN" altLang="en-US" sz="3200" b="1">
                <a:solidFill>
                  <a:srgbClr val="FF0000"/>
                </a:solidFill>
              </a:rPr>
              <a:t>曹禺说</a:t>
            </a:r>
            <a:endParaRPr lang="zh-CN" altLang="en-US" sz="3200" b="1">
              <a:solidFill>
                <a:srgbClr val="FF0000"/>
              </a:solidFill>
            </a:endParaRPr>
          </a:p>
        </p:txBody>
      </p:sp>
      <p:sp>
        <p:nvSpPr>
          <p:cNvPr id="9" name="文本框 8"/>
          <p:cNvSpPr txBox="1"/>
          <p:nvPr/>
        </p:nvSpPr>
        <p:spPr>
          <a:xfrm>
            <a:off x="123825" y="523875"/>
            <a:ext cx="9020175" cy="1198880"/>
          </a:xfrm>
          <a:prstGeom prst="rect">
            <a:avLst/>
          </a:prstGeom>
          <a:noFill/>
        </p:spPr>
        <p:txBody>
          <a:bodyPr wrap="square" rtlCol="0">
            <a:spAutoFit/>
          </a:bodyPr>
          <a:lstStyle/>
          <a:p>
            <a:r>
              <a:rPr lang="zh-CN" altLang="en-US" sz="2400">
                <a:solidFill>
                  <a:schemeClr val="bg2"/>
                </a:solidFill>
              </a:rPr>
              <a:t>周朴园对侍萍的怀念</a:t>
            </a:r>
            <a:r>
              <a:rPr lang="en-US" altLang="zh-CN" sz="2400">
                <a:solidFill>
                  <a:schemeClr val="bg2"/>
                </a:solidFill>
              </a:rPr>
              <a:t>“</a:t>
            </a:r>
            <a:r>
              <a:rPr lang="zh-CN" altLang="en-US" sz="2400">
                <a:solidFill>
                  <a:schemeClr val="bg2"/>
                </a:solidFill>
              </a:rPr>
              <a:t>是真实的，绝对真实的</a:t>
            </a:r>
            <a:r>
              <a:rPr lang="en-US" altLang="zh-CN" sz="2400">
                <a:solidFill>
                  <a:schemeClr val="bg2"/>
                </a:solidFill>
              </a:rPr>
              <a:t>”</a:t>
            </a:r>
            <a:r>
              <a:rPr lang="zh-CN" altLang="en-US" sz="2400">
                <a:solidFill>
                  <a:schemeClr val="bg2"/>
                </a:solidFill>
              </a:rPr>
              <a:t>（曹禺语）。</a:t>
            </a:r>
            <a:endParaRPr lang="zh-CN" altLang="en-US" sz="2400">
              <a:solidFill>
                <a:schemeClr val="bg2"/>
              </a:solidFill>
            </a:endParaRPr>
          </a:p>
          <a:p>
            <a:r>
              <a:rPr lang="en-US" altLang="zh-CN" sz="2400">
                <a:solidFill>
                  <a:schemeClr val="bg2"/>
                </a:solidFill>
              </a:rPr>
              <a:t>”</a:t>
            </a:r>
            <a:r>
              <a:rPr lang="zh-CN" altLang="en-US" sz="2400">
                <a:solidFill>
                  <a:schemeClr val="bg2"/>
                </a:solidFill>
              </a:rPr>
              <a:t>我用一种悲悯的心情来写剧中人物的争执，我诚恳地祈望看戏</a:t>
            </a:r>
            <a:endParaRPr lang="zh-CN" altLang="en-US" sz="2400">
              <a:solidFill>
                <a:schemeClr val="bg2"/>
              </a:solidFill>
            </a:endParaRPr>
          </a:p>
          <a:p>
            <a:r>
              <a:rPr lang="zh-CN" altLang="en-US" sz="2400">
                <a:solidFill>
                  <a:schemeClr val="bg2"/>
                </a:solidFill>
              </a:rPr>
              <a:t>的人也以一种悲悯的眼光来俯视这群地上的人</a:t>
            </a:r>
            <a:r>
              <a:rPr lang="en-US" altLang="zh-CN" sz="2400">
                <a:solidFill>
                  <a:schemeClr val="bg2"/>
                </a:solidFill>
              </a:rPr>
              <a:t>”</a:t>
            </a:r>
            <a:r>
              <a:rPr lang="zh-CN" altLang="en-US" sz="2400">
                <a:solidFill>
                  <a:schemeClr val="bg2"/>
                </a:solidFill>
              </a:rPr>
              <a:t>（曹禺《雷雨序》）</a:t>
            </a:r>
            <a:endParaRPr lang="en-US" altLang="zh-CN" sz="2400">
              <a:solidFill>
                <a:schemeClr val="bg2"/>
              </a:solidFill>
            </a:endParaRPr>
          </a:p>
        </p:txBody>
      </p:sp>
      <p:sp>
        <p:nvSpPr>
          <p:cNvPr id="5" name="文本框 4"/>
          <p:cNvSpPr txBox="1"/>
          <p:nvPr/>
        </p:nvSpPr>
        <p:spPr>
          <a:xfrm>
            <a:off x="125095" y="1722755"/>
            <a:ext cx="9020175" cy="3046095"/>
          </a:xfrm>
          <a:prstGeom prst="rect">
            <a:avLst/>
          </a:prstGeom>
          <a:noFill/>
        </p:spPr>
        <p:txBody>
          <a:bodyPr wrap="square" rtlCol="0">
            <a:spAutoFit/>
          </a:bodyPr>
          <a:lstStyle/>
          <a:p>
            <a:r>
              <a:rPr lang="zh-CN" altLang="en-US" sz="2400">
                <a:solidFill>
                  <a:schemeClr val="bg2"/>
                </a:solidFill>
              </a:rPr>
              <a:t>他曾有过一段美好的初恋，但社会和家庭是不允许他去爱的，即使到了老年也只能偷偷怀念，有了那么高的地位，却依然没有爱的权力。更可悲的是，他在为这样的权力奋斗一生过过程中，也</a:t>
            </a:r>
            <a:endParaRPr lang="zh-CN" altLang="en-US" sz="2400">
              <a:solidFill>
                <a:schemeClr val="bg2"/>
              </a:solidFill>
            </a:endParaRPr>
          </a:p>
          <a:p>
            <a:r>
              <a:rPr lang="zh-CN" altLang="en-US" sz="2400">
                <a:solidFill>
                  <a:schemeClr val="bg2"/>
                </a:solidFill>
              </a:rPr>
              <a:t>逐步向这种权利俯首称臣，自己主动地放弃了爱的权力，任由金钱权势地位左右自己的思想和言行，逐渐变成一个冷血的孤独的人。</a:t>
            </a:r>
            <a:r>
              <a:rPr lang="zh-CN" altLang="en-US" sz="2400">
                <a:solidFill>
                  <a:schemeClr val="bg2"/>
                </a:solidFill>
                <a:sym typeface="+mn-ea"/>
              </a:rPr>
              <a:t>他竭力维护着家庭旧秩序，但现实却嘲笑了他，他有很多秘密瞒着家里人，家里人也有很多秘密瞒着他。他活在令人窒息的</a:t>
            </a:r>
            <a:r>
              <a:rPr lang="en-US" altLang="zh-CN" sz="2400">
                <a:solidFill>
                  <a:schemeClr val="bg2"/>
                </a:solidFill>
                <a:sym typeface="+mn-ea"/>
              </a:rPr>
              <a:t>”</a:t>
            </a:r>
            <a:r>
              <a:rPr lang="zh-CN" altLang="en-US" sz="2400">
                <a:solidFill>
                  <a:schemeClr val="bg2"/>
                </a:solidFill>
                <a:sym typeface="+mn-ea"/>
              </a:rPr>
              <a:t>爱的真空</a:t>
            </a:r>
            <a:r>
              <a:rPr lang="en-US" altLang="zh-CN" sz="2400">
                <a:solidFill>
                  <a:schemeClr val="bg2"/>
                </a:solidFill>
                <a:sym typeface="+mn-ea"/>
              </a:rPr>
              <a:t>“</a:t>
            </a:r>
            <a:r>
              <a:rPr lang="zh-CN" altLang="en-US" sz="2400">
                <a:solidFill>
                  <a:schemeClr val="bg2"/>
                </a:solidFill>
                <a:sym typeface="+mn-ea"/>
              </a:rPr>
              <a:t>中，可恨、可悲又可怜。</a:t>
            </a:r>
            <a:endParaRPr lang="zh-CN" altLang="en-US" sz="2400">
              <a:solidFill>
                <a:schemeClr val="bg2"/>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90017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2397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4132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13970"/>
            <a:ext cx="9144000" cy="6915785"/>
          </a:xfrm>
          <a:prstGeom prst="rect">
            <a:avLst/>
          </a:prstGeom>
        </p:spPr>
      </p:pic>
      <p:sp>
        <p:nvSpPr>
          <p:cNvPr id="3" name="文本框 2"/>
          <p:cNvSpPr txBox="1"/>
          <p:nvPr/>
        </p:nvSpPr>
        <p:spPr>
          <a:xfrm>
            <a:off x="219710" y="804545"/>
            <a:ext cx="6956425" cy="460375"/>
          </a:xfrm>
          <a:prstGeom prst="rect">
            <a:avLst/>
          </a:prstGeom>
          <a:noFill/>
        </p:spPr>
        <p:txBody>
          <a:bodyPr wrap="none" rtlCol="0">
            <a:spAutoFit/>
          </a:bodyPr>
          <a:lstStyle/>
          <a:p>
            <a:pPr algn="l"/>
            <a:r>
              <a:rPr lang="en-US" sz="2400">
                <a:solidFill>
                  <a:schemeClr val="bg2"/>
                </a:solidFill>
              </a:rPr>
              <a:t>1</a:t>
            </a:r>
            <a:r>
              <a:rPr lang="zh-CN" altLang="en-US" sz="2400">
                <a:solidFill>
                  <a:schemeClr val="bg2"/>
                </a:solidFill>
              </a:rPr>
              <a:t>、当他得知侍萍还活着的时候，</a:t>
            </a:r>
            <a:r>
              <a:rPr lang="en-US" altLang="zh-CN" sz="2400">
                <a:solidFill>
                  <a:schemeClr val="bg2"/>
                </a:solidFill>
              </a:rPr>
              <a:t>“</a:t>
            </a:r>
            <a:r>
              <a:rPr lang="zh-CN" altLang="en-US" sz="2400">
                <a:solidFill>
                  <a:schemeClr val="bg2"/>
                </a:solidFill>
              </a:rPr>
              <a:t>（惊愕）什么？</a:t>
            </a:r>
            <a:r>
              <a:rPr lang="en-US" altLang="zh-CN" sz="2400">
                <a:solidFill>
                  <a:schemeClr val="bg2"/>
                </a:solidFill>
              </a:rPr>
              <a:t>”</a:t>
            </a:r>
            <a:endParaRPr lang="en-US" altLang="zh-CN" sz="2400">
              <a:solidFill>
                <a:schemeClr val="bg2"/>
              </a:solidFill>
            </a:endParaRPr>
          </a:p>
        </p:txBody>
      </p:sp>
      <p:sp>
        <p:nvSpPr>
          <p:cNvPr id="4" name="文本框 3"/>
          <p:cNvSpPr txBox="1"/>
          <p:nvPr/>
        </p:nvSpPr>
        <p:spPr>
          <a:xfrm>
            <a:off x="6135370" y="220980"/>
            <a:ext cx="2220595" cy="583565"/>
          </a:xfrm>
          <a:prstGeom prst="rect">
            <a:avLst/>
          </a:prstGeom>
          <a:noFill/>
        </p:spPr>
        <p:txBody>
          <a:bodyPr wrap="none" rtlCol="0">
            <a:spAutoFit/>
          </a:bodyPr>
          <a:lstStyle/>
          <a:p>
            <a:r>
              <a:rPr lang="en-US" altLang="zh-CN" sz="3200" b="1">
                <a:solidFill>
                  <a:srgbClr val="FF0000"/>
                </a:solidFill>
              </a:rPr>
              <a:t>——</a:t>
            </a:r>
            <a:r>
              <a:rPr lang="zh-CN" altLang="en-US" sz="3200" b="1">
                <a:solidFill>
                  <a:srgbClr val="FF0000"/>
                </a:solidFill>
              </a:rPr>
              <a:t>假意说</a:t>
            </a:r>
            <a:endParaRPr lang="zh-CN" altLang="en-US" sz="3200" b="1">
              <a:solidFill>
                <a:srgbClr val="FF0000"/>
              </a:solidFill>
            </a:endParaRPr>
          </a:p>
        </p:txBody>
      </p:sp>
      <p:sp>
        <p:nvSpPr>
          <p:cNvPr id="5" name="文本框 4"/>
          <p:cNvSpPr txBox="1"/>
          <p:nvPr/>
        </p:nvSpPr>
        <p:spPr>
          <a:xfrm>
            <a:off x="219710" y="1264920"/>
            <a:ext cx="9075420" cy="829945"/>
          </a:xfrm>
          <a:prstGeom prst="rect">
            <a:avLst/>
          </a:prstGeom>
          <a:noFill/>
        </p:spPr>
        <p:txBody>
          <a:bodyPr wrap="square" rtlCol="0">
            <a:spAutoFit/>
          </a:bodyPr>
          <a:lstStyle/>
          <a:p>
            <a:r>
              <a:rPr lang="en-US" sz="2400">
                <a:solidFill>
                  <a:schemeClr val="bg2"/>
                </a:solidFill>
              </a:rPr>
              <a:t>2</a:t>
            </a:r>
            <a:r>
              <a:rPr lang="zh-CN" altLang="en-US" sz="2400">
                <a:solidFill>
                  <a:schemeClr val="bg2"/>
                </a:solidFill>
              </a:rPr>
              <a:t>、被问及是否想见活着的侍萍的时候，周朴园</a:t>
            </a:r>
            <a:r>
              <a:rPr lang="en-US" altLang="zh-CN" sz="2400">
                <a:solidFill>
                  <a:schemeClr val="bg2"/>
                </a:solidFill>
              </a:rPr>
              <a:t>“</a:t>
            </a:r>
            <a:r>
              <a:rPr lang="zh-CN" altLang="en-US" sz="2400">
                <a:solidFill>
                  <a:schemeClr val="bg2"/>
                </a:solidFill>
              </a:rPr>
              <a:t>（连忙）不，不，</a:t>
            </a:r>
            <a:endParaRPr lang="zh-CN" altLang="en-US" sz="2400">
              <a:solidFill>
                <a:schemeClr val="bg2"/>
              </a:solidFill>
            </a:endParaRPr>
          </a:p>
          <a:p>
            <a:r>
              <a:rPr lang="zh-CN" altLang="en-US" sz="2400">
                <a:solidFill>
                  <a:schemeClr val="bg2"/>
                </a:solidFill>
              </a:rPr>
              <a:t>不用</a:t>
            </a:r>
            <a:r>
              <a:rPr lang="en-US" altLang="zh-CN" sz="2400">
                <a:solidFill>
                  <a:schemeClr val="bg2"/>
                </a:solidFill>
              </a:rPr>
              <a:t>”,</a:t>
            </a:r>
            <a:r>
              <a:rPr lang="zh-CN" altLang="en-US" sz="2400">
                <a:solidFill>
                  <a:schemeClr val="bg2"/>
                </a:solidFill>
              </a:rPr>
              <a:t>避而不愿见。</a:t>
            </a:r>
            <a:endParaRPr lang="zh-CN" altLang="en-US" sz="2400">
              <a:solidFill>
                <a:schemeClr val="bg2"/>
              </a:solidFill>
            </a:endParaRPr>
          </a:p>
        </p:txBody>
      </p:sp>
      <p:sp>
        <p:nvSpPr>
          <p:cNvPr id="7" name="文本框 6"/>
          <p:cNvSpPr txBox="1"/>
          <p:nvPr/>
        </p:nvSpPr>
        <p:spPr>
          <a:xfrm>
            <a:off x="220345" y="2045335"/>
            <a:ext cx="9201785" cy="1568450"/>
          </a:xfrm>
          <a:prstGeom prst="rect">
            <a:avLst/>
          </a:prstGeom>
          <a:noFill/>
        </p:spPr>
        <p:txBody>
          <a:bodyPr wrap="square" rtlCol="0">
            <a:spAutoFit/>
          </a:bodyPr>
          <a:lstStyle/>
          <a:p>
            <a:r>
              <a:rPr lang="en-US" sz="2400">
                <a:solidFill>
                  <a:schemeClr val="bg2"/>
                </a:solidFill>
              </a:rPr>
              <a:t>3</a:t>
            </a:r>
            <a:r>
              <a:rPr lang="zh-CN" altLang="en-US" sz="2400">
                <a:solidFill>
                  <a:schemeClr val="bg2"/>
                </a:solidFill>
              </a:rPr>
              <a:t>、当他知道眼前的鲁妈就是侍萍时，他一下子从对往事的怀念中</a:t>
            </a:r>
            <a:endParaRPr lang="zh-CN" altLang="en-US" sz="2400">
              <a:solidFill>
                <a:schemeClr val="bg2"/>
              </a:solidFill>
            </a:endParaRPr>
          </a:p>
          <a:p>
            <a:r>
              <a:rPr lang="zh-CN" altLang="en-US" sz="2400">
                <a:solidFill>
                  <a:schemeClr val="bg2"/>
                </a:solidFill>
              </a:rPr>
              <a:t>回来现实的利害冲突中来。</a:t>
            </a:r>
            <a:r>
              <a:rPr lang="en-US" altLang="zh-CN" sz="2400">
                <a:solidFill>
                  <a:schemeClr val="bg2"/>
                </a:solidFill>
              </a:rPr>
              <a:t>”</a:t>
            </a:r>
            <a:r>
              <a:rPr lang="zh-CN" altLang="en-US" sz="2400">
                <a:solidFill>
                  <a:schemeClr val="bg2"/>
                </a:solidFill>
              </a:rPr>
              <a:t>（忽然严厉地）你来干什么</a:t>
            </a:r>
            <a:r>
              <a:rPr lang="en-US" altLang="zh-CN" sz="2400">
                <a:solidFill>
                  <a:schemeClr val="bg2"/>
                </a:solidFill>
              </a:rPr>
              <a:t>“”</a:t>
            </a:r>
            <a:r>
              <a:rPr lang="zh-CN" altLang="en-US" sz="2400">
                <a:solidFill>
                  <a:schemeClr val="bg2"/>
                </a:solidFill>
              </a:rPr>
              <a:t>谁指使你</a:t>
            </a:r>
            <a:endParaRPr lang="zh-CN" altLang="en-US" sz="2400">
              <a:solidFill>
                <a:schemeClr val="bg2"/>
              </a:solidFill>
            </a:endParaRPr>
          </a:p>
          <a:p>
            <a:r>
              <a:rPr lang="zh-CN" altLang="en-US" sz="2400">
                <a:solidFill>
                  <a:schemeClr val="bg2"/>
                </a:solidFill>
              </a:rPr>
              <a:t>来的</a:t>
            </a:r>
            <a:r>
              <a:rPr lang="en-US" altLang="zh-CN" sz="2400">
                <a:solidFill>
                  <a:schemeClr val="bg2"/>
                </a:solidFill>
              </a:rPr>
              <a:t>“”</a:t>
            </a:r>
            <a:r>
              <a:rPr lang="zh-CN" altLang="en-US" sz="2400">
                <a:solidFill>
                  <a:schemeClr val="bg2"/>
                </a:solidFill>
              </a:rPr>
              <a:t>三十年的工夫，你还是找到这儿来了</a:t>
            </a:r>
            <a:r>
              <a:rPr lang="en-US" altLang="zh-CN" sz="2400">
                <a:solidFill>
                  <a:schemeClr val="bg2"/>
                </a:solidFill>
              </a:rPr>
              <a:t>“”</a:t>
            </a:r>
            <a:r>
              <a:rPr lang="zh-CN" altLang="en-US" sz="2400">
                <a:solidFill>
                  <a:schemeClr val="bg2"/>
                </a:solidFill>
              </a:rPr>
              <a:t>从前的恩怨，过了几十年，又何必再提呢</a:t>
            </a:r>
            <a:r>
              <a:rPr lang="en-US" altLang="zh-CN" sz="2400">
                <a:solidFill>
                  <a:schemeClr val="bg2"/>
                </a:solidFill>
              </a:rPr>
              <a:t>“”</a:t>
            </a:r>
            <a:r>
              <a:rPr lang="zh-CN" altLang="en-US" sz="2400">
                <a:solidFill>
                  <a:schemeClr val="bg2"/>
                </a:solidFill>
              </a:rPr>
              <a:t>好！痛痛快快的！你现在要多少钱吧</a:t>
            </a:r>
            <a:r>
              <a:rPr lang="en-US" altLang="zh-CN" sz="2400">
                <a:solidFill>
                  <a:schemeClr val="bg2"/>
                </a:solidFill>
              </a:rPr>
              <a:t>“</a:t>
            </a:r>
            <a:endParaRPr lang="en-US" altLang="zh-CN" sz="2400">
              <a:solidFill>
                <a:schemeClr val="bg2"/>
              </a:solidFill>
            </a:endParaRPr>
          </a:p>
        </p:txBody>
      </p:sp>
      <p:sp>
        <p:nvSpPr>
          <p:cNvPr id="8" name="文本框 7"/>
          <p:cNvSpPr txBox="1"/>
          <p:nvPr/>
        </p:nvSpPr>
        <p:spPr>
          <a:xfrm>
            <a:off x="219075" y="3613785"/>
            <a:ext cx="9051925" cy="1198880"/>
          </a:xfrm>
          <a:prstGeom prst="rect">
            <a:avLst/>
          </a:prstGeom>
          <a:noFill/>
        </p:spPr>
        <p:txBody>
          <a:bodyPr wrap="square" rtlCol="0">
            <a:spAutoFit/>
          </a:bodyPr>
          <a:lstStyle/>
          <a:p>
            <a:pPr algn="l"/>
            <a:r>
              <a:rPr lang="zh-CN" altLang="en-US" sz="2400">
                <a:solidFill>
                  <a:srgbClr val="FF0000"/>
                </a:solidFill>
              </a:rPr>
              <a:t>声色俱厉地责问</a:t>
            </a:r>
            <a:r>
              <a:rPr lang="zh-CN" altLang="en-US" sz="2400">
                <a:solidFill>
                  <a:schemeClr val="bg2"/>
                </a:solidFill>
              </a:rPr>
              <a:t>，接着</a:t>
            </a:r>
            <a:r>
              <a:rPr lang="zh-CN" altLang="en-US" sz="2400">
                <a:solidFill>
                  <a:schemeClr val="bg2"/>
                </a:solidFill>
                <a:sym typeface="+mn-ea"/>
              </a:rPr>
              <a:t>以</a:t>
            </a:r>
            <a:r>
              <a:rPr lang="en-US" altLang="zh-CN" sz="2400">
                <a:solidFill>
                  <a:schemeClr val="bg2"/>
                </a:solidFill>
                <a:sym typeface="+mn-ea"/>
              </a:rPr>
              <a:t>”</a:t>
            </a:r>
            <a:r>
              <a:rPr lang="zh-CN" altLang="en-US" sz="2400">
                <a:solidFill>
                  <a:schemeClr val="bg2"/>
                </a:solidFill>
                <a:sym typeface="+mn-ea"/>
              </a:rPr>
              <a:t>你我都有儿女的人了</a:t>
            </a:r>
            <a:r>
              <a:rPr lang="en-US" altLang="zh-CN" sz="2400">
                <a:solidFill>
                  <a:schemeClr val="bg2"/>
                </a:solidFill>
                <a:sym typeface="+mn-ea"/>
              </a:rPr>
              <a:t>“</a:t>
            </a:r>
            <a:r>
              <a:rPr lang="zh-CN" altLang="en-US" sz="2400">
                <a:solidFill>
                  <a:schemeClr val="bg2"/>
                </a:solidFill>
                <a:sym typeface="+mn-ea"/>
              </a:rPr>
              <a:t>为由，稳住侍萍，</a:t>
            </a:r>
            <a:endParaRPr lang="zh-CN" altLang="en-US" sz="2400">
              <a:solidFill>
                <a:schemeClr val="bg2"/>
              </a:solidFill>
              <a:sym typeface="+mn-ea"/>
            </a:endParaRPr>
          </a:p>
          <a:p>
            <a:pPr algn="l"/>
            <a:r>
              <a:rPr lang="zh-CN" altLang="en-US" sz="2400">
                <a:solidFill>
                  <a:srgbClr val="FF0000"/>
                </a:solidFill>
                <a:sym typeface="+mn-ea"/>
              </a:rPr>
              <a:t>不让她旧事重提</a:t>
            </a:r>
            <a:r>
              <a:rPr lang="zh-CN" altLang="en-US" sz="2400">
                <a:solidFill>
                  <a:schemeClr val="bg2"/>
                </a:solidFill>
                <a:sym typeface="+mn-ea"/>
              </a:rPr>
              <a:t>；最后凶相毕露，</a:t>
            </a:r>
            <a:r>
              <a:rPr lang="zh-CN" altLang="en-US" sz="2400">
                <a:solidFill>
                  <a:srgbClr val="FF0000"/>
                </a:solidFill>
                <a:sym typeface="+mn-ea"/>
              </a:rPr>
              <a:t>辞退四风和鲁大海</a:t>
            </a:r>
            <a:r>
              <a:rPr lang="zh-CN" altLang="en-US" sz="2400">
                <a:solidFill>
                  <a:schemeClr val="bg2"/>
                </a:solidFill>
                <a:sym typeface="+mn-ea"/>
              </a:rPr>
              <a:t>，暴露了他</a:t>
            </a:r>
            <a:endParaRPr lang="zh-CN" altLang="en-US" sz="2400">
              <a:solidFill>
                <a:schemeClr val="bg2"/>
              </a:solidFill>
              <a:sym typeface="+mn-ea"/>
            </a:endParaRPr>
          </a:p>
          <a:p>
            <a:pPr algn="l"/>
            <a:r>
              <a:rPr lang="zh-CN" altLang="en-US" sz="2400">
                <a:solidFill>
                  <a:schemeClr val="bg2"/>
                </a:solidFill>
                <a:sym typeface="+mn-ea"/>
              </a:rPr>
              <a:t>的冷酷和凶残。</a:t>
            </a:r>
            <a:endParaRPr lang="zh-CN" altLang="en-US" sz="2400">
              <a:solidFill>
                <a:schemeClr val="bg2"/>
              </a:solidFill>
            </a:endParaRPr>
          </a:p>
        </p:txBody>
      </p:sp>
      <p:sp>
        <p:nvSpPr>
          <p:cNvPr id="6" name="文本框 5"/>
          <p:cNvSpPr txBox="1"/>
          <p:nvPr/>
        </p:nvSpPr>
        <p:spPr>
          <a:xfrm>
            <a:off x="350520" y="282575"/>
            <a:ext cx="5669280" cy="460375"/>
          </a:xfrm>
          <a:prstGeom prst="rect">
            <a:avLst/>
          </a:prstGeom>
          <a:noFill/>
        </p:spPr>
        <p:txBody>
          <a:bodyPr wrap="none" rtlCol="0">
            <a:spAutoFit/>
          </a:bodyPr>
          <a:lstStyle/>
          <a:p>
            <a:pPr algn="l"/>
            <a:r>
              <a:rPr lang="zh-CN" altLang="en-US" sz="2400">
                <a:solidFill>
                  <a:schemeClr val="bg2"/>
                </a:solidFill>
              </a:rPr>
              <a:t>既然如此，周朴园见到侍萍为何变脸呢？</a:t>
            </a:r>
            <a:endParaRPr lang="zh-CN" altLang="en-US" sz="2400">
              <a:solidFill>
                <a:schemeClr val="bg2"/>
              </a:solidFill>
            </a:endParaRPr>
          </a:p>
        </p:txBody>
      </p:sp>
      <p:sp>
        <p:nvSpPr>
          <p:cNvPr id="10" name="文本框 9"/>
          <p:cNvSpPr txBox="1"/>
          <p:nvPr/>
        </p:nvSpPr>
        <p:spPr>
          <a:xfrm>
            <a:off x="60960" y="4768850"/>
            <a:ext cx="9056370" cy="1568450"/>
          </a:xfrm>
          <a:prstGeom prst="rect">
            <a:avLst/>
          </a:prstGeom>
          <a:noFill/>
        </p:spPr>
        <p:txBody>
          <a:bodyPr wrap="none" rtlCol="0">
            <a:spAutoFit/>
          </a:bodyPr>
          <a:lstStyle/>
          <a:p>
            <a:r>
              <a:rPr lang="zh-CN" altLang="en-US" sz="2400">
                <a:solidFill>
                  <a:schemeClr val="bg2"/>
                </a:solidFill>
              </a:rPr>
              <a:t>由此可见，周朴园对侍萍的怀念是由真实成分的，只不过他怀念的</a:t>
            </a:r>
            <a:endParaRPr lang="zh-CN" altLang="en-US" sz="2400">
              <a:solidFill>
                <a:schemeClr val="bg2"/>
              </a:solidFill>
            </a:endParaRPr>
          </a:p>
          <a:p>
            <a:r>
              <a:rPr lang="zh-CN" altLang="en-US" sz="2400">
                <a:solidFill>
                  <a:schemeClr val="bg2"/>
                </a:solidFill>
              </a:rPr>
              <a:t>是</a:t>
            </a:r>
            <a:r>
              <a:rPr lang="en-US" altLang="zh-CN" sz="2400">
                <a:solidFill>
                  <a:schemeClr val="bg2"/>
                </a:solidFill>
              </a:rPr>
              <a:t>30</a:t>
            </a:r>
            <a:r>
              <a:rPr lang="zh-CN" altLang="en-US" sz="2400">
                <a:solidFill>
                  <a:schemeClr val="bg2"/>
                </a:solidFill>
              </a:rPr>
              <a:t>年前年轻貌美，温柔善良的梅小姐，而不是如今已经老的认不</a:t>
            </a:r>
            <a:endParaRPr lang="zh-CN" altLang="en-US" sz="2400">
              <a:solidFill>
                <a:schemeClr val="bg2"/>
              </a:solidFill>
            </a:endParaRPr>
          </a:p>
          <a:p>
            <a:r>
              <a:rPr lang="zh-CN" altLang="en-US" sz="2400">
                <a:solidFill>
                  <a:schemeClr val="bg2"/>
                </a:solidFill>
              </a:rPr>
              <a:t>出来的，随着她的出现可能会威胁到自己的名誉和地位的鲁妈。从</a:t>
            </a:r>
            <a:endParaRPr lang="zh-CN" altLang="en-US" sz="2400">
              <a:solidFill>
                <a:schemeClr val="bg2"/>
              </a:solidFill>
            </a:endParaRPr>
          </a:p>
          <a:p>
            <a:r>
              <a:rPr lang="zh-CN" altLang="en-US" sz="2400">
                <a:solidFill>
                  <a:schemeClr val="bg2"/>
                </a:solidFill>
              </a:rPr>
              <a:t>这点看他又是虚伪的。这正是人性的复杂性的生动体现。</a:t>
            </a:r>
            <a:endParaRPr lang="en-US" altLang="zh-CN" sz="2400">
              <a:solidFill>
                <a:schemeClr val="bg2"/>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文本框 21508"/>
          <p:cNvSpPr txBox="1"/>
          <p:nvPr/>
        </p:nvSpPr>
        <p:spPr>
          <a:xfrm>
            <a:off x="2667000" y="3886200"/>
            <a:ext cx="1219200" cy="457200"/>
          </a:xfrm>
          <a:prstGeom prst="rect">
            <a:avLst/>
          </a:prstGeom>
          <a:noFill/>
          <a:ln w="9525">
            <a:noFill/>
          </a:ln>
        </p:spPr>
        <p:txBody>
          <a:bodyPr anchor="t">
            <a:spAutoFit/>
          </a:bodyPr>
          <a:lstStyle/>
          <a:p>
            <a:pPr>
              <a:spcBef>
                <a:spcPct val="50000"/>
              </a:spcBef>
            </a:pPr>
            <a:r>
              <a:rPr lang="en-US" altLang="zh-CN">
                <a:latin typeface="Times New Roman" panose="02020603050405020304" pitchFamily="18" charset="0"/>
                <a:ea typeface="宋体" panose="02010600030101010101" pitchFamily="2" charset="-122"/>
              </a:rPr>
              <a:t> </a:t>
            </a:r>
            <a:endParaRPr lang="en-US" altLang="zh-CN">
              <a:latin typeface="Times New Roman" panose="02020603050405020304" pitchFamily="18" charset="0"/>
              <a:ea typeface="宋体" panose="02010600030101010101" pitchFamily="2" charset="-122"/>
            </a:endParaRPr>
          </a:p>
        </p:txBody>
      </p:sp>
      <p:sp>
        <p:nvSpPr>
          <p:cNvPr id="23556" name="文本框 21509"/>
          <p:cNvSpPr txBox="1"/>
          <p:nvPr/>
        </p:nvSpPr>
        <p:spPr>
          <a:xfrm>
            <a:off x="2667000" y="3810000"/>
            <a:ext cx="2286000" cy="645160"/>
          </a:xfrm>
          <a:prstGeom prst="rect">
            <a:avLst/>
          </a:prstGeom>
          <a:noFill/>
          <a:ln w="9525">
            <a:noFill/>
          </a:ln>
        </p:spPr>
        <p:txBody>
          <a:bodyPr anchor="t">
            <a:spAutoFit/>
          </a:bodyPr>
          <a:lstStyle/>
          <a:p>
            <a:pPr>
              <a:spcBef>
                <a:spcPct val="50000"/>
              </a:spcBef>
            </a:pPr>
            <a:endParaRPr lang="zh-CN" altLang="en-US" sz="3600" b="1">
              <a:solidFill>
                <a:srgbClr val="FF3300"/>
              </a:solidFill>
              <a:latin typeface="Times New Roman" panose="02020603050405020304" pitchFamily="18" charset="0"/>
              <a:ea typeface="隶书" panose="02010509060101010101" pitchFamily="49" charset="-122"/>
            </a:endParaRPr>
          </a:p>
        </p:txBody>
      </p:sp>
      <p:sp>
        <p:nvSpPr>
          <p:cNvPr id="23563" name="矩形 21522"/>
          <p:cNvSpPr/>
          <p:nvPr/>
        </p:nvSpPr>
        <p:spPr>
          <a:xfrm>
            <a:off x="2286000" y="2927350"/>
            <a:ext cx="4572000" cy="1004888"/>
          </a:xfrm>
          <a:prstGeom prst="rect">
            <a:avLst/>
          </a:prstGeom>
          <a:noFill/>
          <a:ln w="9525">
            <a:noFill/>
          </a:ln>
        </p:spPr>
        <p:txBody>
          <a:bodyPr anchor="t">
            <a:spAutoFit/>
          </a:bodyPr>
          <a:lstStyle/>
          <a:p>
            <a:pPr>
              <a:spcBef>
                <a:spcPct val="50000"/>
              </a:spcBef>
            </a:pPr>
            <a:endParaRPr lang="en-US" altLang="zh-CN" dirty="0">
              <a:latin typeface="Times New Roman" panose="02020603050405020304" pitchFamily="18" charset="0"/>
              <a:ea typeface="宋体" panose="02010600030101010101" pitchFamily="2" charset="-122"/>
            </a:endParaRPr>
          </a:p>
          <a:p>
            <a:pPr>
              <a:spcBef>
                <a:spcPct val="50000"/>
              </a:spcBef>
            </a:pP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pic>
        <p:nvPicPr>
          <p:cNvPr id="2" name="图片 1" descr="雷雨 (1)"/>
          <p:cNvPicPr>
            <a:picLocks noChangeAspect="1"/>
          </p:cNvPicPr>
          <p:nvPr/>
        </p:nvPicPr>
        <p:blipFill>
          <a:blip r:embed="rId1"/>
          <a:stretch>
            <a:fillRect/>
          </a:stretch>
        </p:blipFill>
        <p:spPr>
          <a:xfrm>
            <a:off x="0" y="-42545"/>
            <a:ext cx="9144000" cy="6915785"/>
          </a:xfrm>
          <a:prstGeom prst="rect">
            <a:avLst/>
          </a:prstGeom>
        </p:spPr>
      </p:pic>
      <p:sp>
        <p:nvSpPr>
          <p:cNvPr id="27649" name="矩形 11265"/>
          <p:cNvSpPr/>
          <p:nvPr/>
        </p:nvSpPr>
        <p:spPr>
          <a:xfrm>
            <a:off x="1236980" y="2141855"/>
            <a:ext cx="5621020" cy="1130935"/>
          </a:xfrm>
          <a:prstGeom prst="rect">
            <a:avLst/>
          </a:prstGeom>
        </p:spPr>
        <p:txBody>
          <a:bodyPr wrap="none" fromWordArt="1">
            <a:prstTxWarp prst="textPlain">
              <a:avLst>
                <a:gd name="adj" fmla="val 50000"/>
              </a:avLst>
            </a:prstTxWarp>
          </a:bodyPr>
          <a:lstStyle/>
          <a:p>
            <a:pPr algn="ctr"/>
            <a:r>
              <a:rPr lang="zh-CN" altLang="en-US" sz="60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rPr>
              <a:t>周鲁两家戏剧冲突</a:t>
            </a:r>
            <a:endParaRPr lang="zh-CN" altLang="en-US" sz="60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雷雨 (1)"/>
          <p:cNvPicPr>
            <a:picLocks noChangeAspect="1"/>
          </p:cNvPicPr>
          <p:nvPr/>
        </p:nvPicPr>
        <p:blipFill>
          <a:blip r:embed="rId1"/>
          <a:stretch>
            <a:fillRect/>
          </a:stretch>
        </p:blipFill>
        <p:spPr>
          <a:xfrm>
            <a:off x="0" y="-28575"/>
            <a:ext cx="9144000" cy="6915785"/>
          </a:xfrm>
          <a:prstGeom prst="rect">
            <a:avLst/>
          </a:prstGeom>
        </p:spPr>
      </p:pic>
      <p:sp>
        <p:nvSpPr>
          <p:cNvPr id="27650" name="文本框 11266"/>
          <p:cNvSpPr txBox="1"/>
          <p:nvPr/>
        </p:nvSpPr>
        <p:spPr>
          <a:xfrm>
            <a:off x="2202180" y="990600"/>
            <a:ext cx="4579620" cy="583565"/>
          </a:xfrm>
          <a:prstGeom prst="rect">
            <a:avLst/>
          </a:prstGeom>
          <a:noFill/>
          <a:ln w="9525">
            <a:noFill/>
          </a:ln>
        </p:spPr>
        <p:txBody>
          <a:bodyPr wrap="square" anchor="t">
            <a:spAutoFit/>
          </a:bodyPr>
          <a:lstStyle/>
          <a:p>
            <a:pPr>
              <a:spcBef>
                <a:spcPct val="50000"/>
              </a:spcBef>
            </a:pPr>
            <a:r>
              <a:rPr lang="zh-CN" altLang="en-US" sz="3200" b="1" dirty="0">
                <a:solidFill>
                  <a:schemeClr val="bg2"/>
                </a:solidFill>
                <a:latin typeface="黑体" panose="02010609060101010101" charset="-122"/>
                <a:ea typeface="黑体" panose="02010609060101010101" charset="-122"/>
              </a:rPr>
              <a:t>第一场 周朴园与鲁侍萍</a:t>
            </a:r>
            <a:endParaRPr lang="zh-CN" altLang="en-US" sz="3200" b="1" dirty="0">
              <a:solidFill>
                <a:schemeClr val="bg2"/>
              </a:solidFill>
              <a:latin typeface="黑体" panose="02010609060101010101" charset="-122"/>
              <a:ea typeface="黑体" panose="02010609060101010101" charset="-122"/>
            </a:endParaRPr>
          </a:p>
        </p:txBody>
      </p:sp>
      <p:sp>
        <p:nvSpPr>
          <p:cNvPr id="27651" name="文本框 11269"/>
          <p:cNvSpPr txBox="1"/>
          <p:nvPr/>
        </p:nvSpPr>
        <p:spPr>
          <a:xfrm>
            <a:off x="7908925" y="2895600"/>
            <a:ext cx="803275" cy="3962400"/>
          </a:xfrm>
          <a:prstGeom prst="rect">
            <a:avLst/>
          </a:prstGeom>
          <a:solidFill>
            <a:srgbClr val="FFFF00"/>
          </a:solidFill>
          <a:ln w="9525" cap="flat" cmpd="sng">
            <a:solidFill>
              <a:srgbClr val="FF00FF"/>
            </a:solidFill>
            <a:prstDash val="solid"/>
            <a:miter/>
            <a:headEnd type="none" w="med" len="med"/>
            <a:tailEnd type="none" w="med" len="med"/>
          </a:ln>
        </p:spPr>
        <p:txBody>
          <a:bodyPr vert="eaVert" anchor="t">
            <a:spAutoFit/>
          </a:bodyPr>
          <a:lstStyle/>
          <a:p>
            <a:pPr>
              <a:spcBef>
                <a:spcPct val="50000"/>
              </a:spcBef>
            </a:pPr>
            <a:r>
              <a:rPr lang="en-US" altLang="zh-CN" sz="4000" b="1" dirty="0">
                <a:solidFill>
                  <a:schemeClr val="bg2"/>
                </a:solidFill>
                <a:latin typeface="黑体" panose="02010609060101010101" charset="-122"/>
                <a:ea typeface="黑体" panose="02010609060101010101" charset="-122"/>
              </a:rPr>
              <a:t>  </a:t>
            </a:r>
            <a:r>
              <a:rPr lang="zh-CN" altLang="en-US" sz="4000" b="1" dirty="0">
                <a:solidFill>
                  <a:schemeClr val="bg2"/>
                </a:solidFill>
                <a:latin typeface="黑体" panose="02010609060101010101" charset="-122"/>
                <a:ea typeface="黑体" panose="02010609060101010101" charset="-122"/>
              </a:rPr>
              <a:t>鲁 侍 萍</a:t>
            </a:r>
            <a:endParaRPr lang="zh-CN" altLang="en-US" sz="4000" b="1" dirty="0">
              <a:solidFill>
                <a:schemeClr val="bg2"/>
              </a:solidFill>
              <a:latin typeface="黑体" panose="02010609060101010101" charset="-122"/>
              <a:ea typeface="黑体" panose="02010609060101010101" charset="-122"/>
            </a:endParaRPr>
          </a:p>
        </p:txBody>
      </p:sp>
      <p:sp>
        <p:nvSpPr>
          <p:cNvPr id="27652" name="文本框 11270"/>
          <p:cNvSpPr txBox="1"/>
          <p:nvPr/>
        </p:nvSpPr>
        <p:spPr>
          <a:xfrm>
            <a:off x="381000" y="2895600"/>
            <a:ext cx="863600" cy="3962400"/>
          </a:xfrm>
          <a:prstGeom prst="rect">
            <a:avLst/>
          </a:prstGeom>
          <a:solidFill>
            <a:srgbClr val="FFFF00"/>
          </a:solidFill>
          <a:ln w="9525" cap="flat" cmpd="sng">
            <a:solidFill>
              <a:srgbClr val="FF00FF"/>
            </a:solidFill>
            <a:prstDash val="solid"/>
            <a:miter/>
            <a:headEnd type="none" w="med" len="med"/>
            <a:tailEnd type="none" w="med" len="med"/>
          </a:ln>
        </p:spPr>
        <p:txBody>
          <a:bodyPr vert="eaVert" anchor="t">
            <a:spAutoFit/>
          </a:bodyPr>
          <a:lstStyle/>
          <a:p>
            <a:pPr>
              <a:spcBef>
                <a:spcPct val="50000"/>
              </a:spcBef>
            </a:pPr>
            <a:r>
              <a:rPr lang="en-US" altLang="zh-CN" sz="4400" b="1" dirty="0">
                <a:solidFill>
                  <a:schemeClr val="bg2"/>
                </a:solidFill>
                <a:latin typeface="黑体" panose="02010609060101010101" charset="-122"/>
                <a:ea typeface="黑体" panose="02010609060101010101" charset="-122"/>
              </a:rPr>
              <a:t>  </a:t>
            </a:r>
            <a:r>
              <a:rPr lang="zh-CN" altLang="en-US" sz="4400" b="1" dirty="0">
                <a:solidFill>
                  <a:schemeClr val="bg2"/>
                </a:solidFill>
                <a:latin typeface="黑体" panose="02010609060101010101" charset="-122"/>
                <a:ea typeface="黑体" panose="02010609060101010101" charset="-122"/>
              </a:rPr>
              <a:t>周 朴  园</a:t>
            </a:r>
            <a:endParaRPr lang="zh-CN" altLang="en-US" sz="4400" b="1" dirty="0">
              <a:solidFill>
                <a:schemeClr val="bg2"/>
              </a:solidFill>
              <a:latin typeface="黑体" panose="02010609060101010101" charset="-122"/>
              <a:ea typeface="黑体" panose="02010609060101010101" charset="-122"/>
            </a:endParaRPr>
          </a:p>
        </p:txBody>
      </p:sp>
      <p:sp>
        <p:nvSpPr>
          <p:cNvPr id="27653" name="直接连接符 11271"/>
          <p:cNvSpPr/>
          <p:nvPr/>
        </p:nvSpPr>
        <p:spPr>
          <a:xfrm flipV="1">
            <a:off x="1371600" y="4508500"/>
            <a:ext cx="1760538" cy="63500"/>
          </a:xfrm>
          <a:prstGeom prst="line">
            <a:avLst/>
          </a:prstGeom>
          <a:ln w="57150" cap="flat" cmpd="sng">
            <a:solidFill>
              <a:schemeClr val="tx1"/>
            </a:solidFill>
            <a:prstDash val="solid"/>
            <a:round/>
            <a:headEnd type="none" w="med" len="med"/>
            <a:tailEnd type="triangle" w="med" len="med"/>
          </a:ln>
        </p:spPr>
      </p:sp>
      <p:sp>
        <p:nvSpPr>
          <p:cNvPr id="27654" name="文本框 11272"/>
          <p:cNvSpPr txBox="1"/>
          <p:nvPr/>
        </p:nvSpPr>
        <p:spPr>
          <a:xfrm>
            <a:off x="3276600" y="4076700"/>
            <a:ext cx="2592388" cy="650875"/>
          </a:xfrm>
          <a:prstGeom prst="rect">
            <a:avLst/>
          </a:prstGeom>
          <a:noFill/>
          <a:ln w="9525" cap="flat" cmpd="sng">
            <a:solidFill>
              <a:srgbClr val="FF0000"/>
            </a:solidFill>
            <a:prstDash val="solid"/>
            <a:miter/>
            <a:headEnd type="none" w="med" len="med"/>
            <a:tailEnd type="none" w="med" len="med"/>
          </a:ln>
        </p:spPr>
        <p:txBody>
          <a:bodyPr anchor="t">
            <a:spAutoFit/>
          </a:bodyPr>
          <a:lstStyle/>
          <a:p>
            <a:pPr algn="ctr">
              <a:spcBef>
                <a:spcPct val="50000"/>
              </a:spcBef>
            </a:pPr>
            <a:r>
              <a:rPr lang="zh-CN" altLang="en-US" sz="3600" b="1" dirty="0">
                <a:solidFill>
                  <a:schemeClr val="bg2"/>
                </a:solidFill>
                <a:latin typeface="Times New Roman" panose="02020603050405020304" pitchFamily="18" charset="0"/>
                <a:ea typeface="黑体" panose="02010609060101010101" charset="-122"/>
              </a:rPr>
              <a:t>冲突焦点</a:t>
            </a:r>
            <a:endParaRPr lang="zh-CN" altLang="en-US" sz="3600" b="1" dirty="0">
              <a:solidFill>
                <a:schemeClr val="bg2"/>
              </a:solidFill>
              <a:latin typeface="Times New Roman" panose="02020603050405020304" pitchFamily="18" charset="0"/>
              <a:ea typeface="黑体" panose="02010609060101010101" charset="-122"/>
            </a:endParaRPr>
          </a:p>
        </p:txBody>
      </p:sp>
      <p:sp>
        <p:nvSpPr>
          <p:cNvPr id="27655" name="直接连接符 11273"/>
          <p:cNvSpPr/>
          <p:nvPr/>
        </p:nvSpPr>
        <p:spPr>
          <a:xfrm flipH="1">
            <a:off x="6011863" y="4437063"/>
            <a:ext cx="1800225" cy="71437"/>
          </a:xfrm>
          <a:prstGeom prst="line">
            <a:avLst/>
          </a:prstGeom>
          <a:ln w="57150" cap="flat" cmpd="sng">
            <a:solidFill>
              <a:schemeClr val="tx1"/>
            </a:solidFill>
            <a:prstDash val="solid"/>
            <a:round/>
            <a:headEnd type="none" w="med" len="med"/>
            <a:tailEnd type="triangle" w="med" len="med"/>
          </a:ln>
        </p:spPr>
      </p:sp>
      <p:sp>
        <p:nvSpPr>
          <p:cNvPr id="27656" name="直接连接符 11274"/>
          <p:cNvSpPr/>
          <p:nvPr/>
        </p:nvSpPr>
        <p:spPr>
          <a:xfrm>
            <a:off x="4284663" y="4868863"/>
            <a:ext cx="0" cy="533400"/>
          </a:xfrm>
          <a:prstGeom prst="line">
            <a:avLst/>
          </a:prstGeom>
          <a:ln w="9525" cap="flat" cmpd="sng">
            <a:solidFill>
              <a:schemeClr val="tx1"/>
            </a:solidFill>
            <a:prstDash val="solid"/>
            <a:round/>
            <a:headEnd type="none" w="med" len="med"/>
            <a:tailEnd type="triangle" w="med" len="med"/>
          </a:ln>
        </p:spPr>
      </p:sp>
      <p:sp>
        <p:nvSpPr>
          <p:cNvPr id="27657" name="文本框 11276"/>
          <p:cNvSpPr txBox="1"/>
          <p:nvPr/>
        </p:nvSpPr>
        <p:spPr>
          <a:xfrm>
            <a:off x="2555875" y="5661025"/>
            <a:ext cx="3541713" cy="650875"/>
          </a:xfrm>
          <a:prstGeom prst="rect">
            <a:avLst/>
          </a:prstGeom>
          <a:solidFill>
            <a:srgbClr val="FF0000"/>
          </a:solidFill>
          <a:ln w="9525" cap="flat" cmpd="sng">
            <a:solidFill>
              <a:schemeClr val="accent1"/>
            </a:solidFill>
            <a:prstDash val="solid"/>
            <a:miter/>
            <a:headEnd type="none" w="med" len="med"/>
            <a:tailEnd type="none" w="med" len="med"/>
          </a:ln>
        </p:spPr>
        <p:txBody>
          <a:bodyPr anchor="t">
            <a:spAutoFit/>
          </a:bodyPr>
          <a:lstStyle/>
          <a:p>
            <a:pPr algn="ctr">
              <a:spcBef>
                <a:spcPct val="50000"/>
              </a:spcBef>
            </a:pPr>
            <a:r>
              <a:rPr lang="zh-CN" altLang="en-US" sz="3600" b="1" dirty="0">
                <a:solidFill>
                  <a:srgbClr val="FFFF00"/>
                </a:solidFill>
                <a:latin typeface="Times New Roman" panose="02020603050405020304" pitchFamily="18" charset="0"/>
                <a:ea typeface="黑体" panose="02010609060101010101" charset="-122"/>
              </a:rPr>
              <a:t>三十年情感纠葛</a:t>
            </a:r>
            <a:endParaRPr lang="zh-CN" altLang="en-US" sz="3600" b="1">
              <a:solidFill>
                <a:srgbClr val="FFFF00"/>
              </a:solidFill>
              <a:latin typeface="Times New Roman" panose="02020603050405020304" pitchFamily="18" charset="0"/>
              <a:ea typeface="黑体" panose="02010609060101010101" charset="-122"/>
            </a:endParaRPr>
          </a:p>
        </p:txBody>
      </p:sp>
      <p:sp>
        <p:nvSpPr>
          <p:cNvPr id="11281" name="文本框 11280"/>
          <p:cNvSpPr txBox="1"/>
          <p:nvPr/>
        </p:nvSpPr>
        <p:spPr>
          <a:xfrm>
            <a:off x="0" y="2133600"/>
            <a:ext cx="4535488" cy="641350"/>
          </a:xfrm>
          <a:prstGeom prst="rect">
            <a:avLst/>
          </a:prstGeom>
          <a:solidFill>
            <a:srgbClr val="FF0000"/>
          </a:solidFill>
          <a:ln w="9525">
            <a:noFill/>
          </a:ln>
        </p:spPr>
        <p:txBody>
          <a:bodyPr anchor="t">
            <a:spAutoFit/>
          </a:bodyPr>
          <a:lstStyle/>
          <a:p>
            <a:pPr>
              <a:spcBef>
                <a:spcPct val="50000"/>
              </a:spcBef>
            </a:pPr>
            <a:r>
              <a:rPr lang="zh-CN" altLang="en-US" sz="3600" b="1" dirty="0">
                <a:solidFill>
                  <a:srgbClr val="FFFF00"/>
                </a:solidFill>
                <a:latin typeface="黑体" panose="02010609060101010101" charset="-122"/>
                <a:ea typeface="黑体" panose="02010609060101010101" charset="-122"/>
              </a:rPr>
              <a:t>冷酷虚伪 自私残忍</a:t>
            </a:r>
            <a:endParaRPr lang="zh-CN" altLang="en-US" sz="3600" b="1" dirty="0">
              <a:solidFill>
                <a:srgbClr val="FFFF00"/>
              </a:solidFill>
              <a:latin typeface="黑体" panose="02010609060101010101" charset="-122"/>
              <a:ea typeface="黑体" panose="02010609060101010101" charset="-122"/>
            </a:endParaRPr>
          </a:p>
        </p:txBody>
      </p:sp>
      <p:sp>
        <p:nvSpPr>
          <p:cNvPr id="11286" name="文本框 11285"/>
          <p:cNvSpPr txBox="1"/>
          <p:nvPr/>
        </p:nvSpPr>
        <p:spPr>
          <a:xfrm>
            <a:off x="5148263" y="1844675"/>
            <a:ext cx="3995737" cy="1066800"/>
          </a:xfrm>
          <a:prstGeom prst="rect">
            <a:avLst/>
          </a:prstGeom>
          <a:solidFill>
            <a:srgbClr val="FF0000"/>
          </a:solidFill>
          <a:ln w="9525">
            <a:noFill/>
          </a:ln>
        </p:spPr>
        <p:txBody>
          <a:bodyPr anchor="t">
            <a:spAutoFit/>
          </a:bodyPr>
          <a:lstStyle/>
          <a:p>
            <a:pPr>
              <a:spcBef>
                <a:spcPct val="50000"/>
              </a:spcBef>
            </a:pPr>
            <a:r>
              <a:rPr lang="zh-CN" altLang="en-US" sz="3200" b="1" dirty="0">
                <a:solidFill>
                  <a:srgbClr val="FFFF00"/>
                </a:solidFill>
                <a:latin typeface="黑体" panose="02010609060101010101" charset="-122"/>
                <a:ea typeface="黑体" panose="02010609060101010101" charset="-122"/>
              </a:rPr>
              <a:t>正直坚韧 理智清醒柔弱幼稚 勤劳善良</a:t>
            </a:r>
            <a:endParaRPr lang="zh-CN" altLang="en-US" sz="3200" b="1" dirty="0">
              <a:solidFill>
                <a:srgbClr val="FFFF00"/>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281">
                                            <p:txEl>
                                              <p:pRg st="0" end="0"/>
                                            </p:txEl>
                                          </p:spTgt>
                                        </p:tgtEl>
                                        <p:attrNameLst>
                                          <p:attrName>style.visibility</p:attrName>
                                        </p:attrNameLst>
                                      </p:cBhvr>
                                      <p:to>
                                        <p:strVal val="visible"/>
                                      </p:to>
                                    </p:set>
                                    <p:anim calcmode="lin" valueType="num">
                                      <p:cBhvr>
                                        <p:cTn id="7" dur="1000" fill="hold"/>
                                        <p:tgtEl>
                                          <p:spTgt spid="11281">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128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8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1286"/>
                                        </p:tgtEl>
                                        <p:attrNameLst>
                                          <p:attrName>style.visibility</p:attrName>
                                        </p:attrNameLst>
                                      </p:cBhvr>
                                      <p:to>
                                        <p:strVal val="visible"/>
                                      </p:to>
                                    </p:set>
                                    <p:anim calcmode="lin" valueType="num">
                                      <p:cBhvr>
                                        <p:cTn id="14" dur="1000" fill="hold"/>
                                        <p:tgtEl>
                                          <p:spTgt spid="11286"/>
                                        </p:tgtEl>
                                        <p:attrNameLst>
                                          <p:attrName>ppt_x</p:attrName>
                                        </p:attrNameLst>
                                      </p:cBhvr>
                                      <p:tavLst>
                                        <p:tav tm="0">
                                          <p:val>
                                            <p:strVal val="#ppt_x-.2"/>
                                          </p:val>
                                        </p:tav>
                                        <p:tav tm="100000">
                                          <p:val>
                                            <p:strVal val="#ppt_x"/>
                                          </p:val>
                                        </p:tav>
                                      </p:tavLst>
                                    </p:anim>
                                    <p:anim calcmode="lin" valueType="num">
                                      <p:cBhvr>
                                        <p:cTn id="15" dur="1000" fill="hold"/>
                                        <p:tgtEl>
                                          <p:spTgt spid="11286"/>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1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6"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3" name="Rectangle 19"/>
          <p:cNvSpPr>
            <a:spLocks noChangeArrowheads="1"/>
          </p:cNvSpPr>
          <p:nvPr>
            <p:custDataLst>
              <p:tags r:id="rId2"/>
            </p:custDataLst>
          </p:nvPr>
        </p:nvSpPr>
        <p:spPr bwMode="auto">
          <a:xfrm>
            <a:off x="207645" y="1194435"/>
            <a:ext cx="5069840" cy="4712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lstStyle/>
          <a:p>
            <a:pPr>
              <a:buClr>
                <a:srgbClr val="FF0066"/>
              </a:buClr>
              <a:buSzPct val="75000"/>
            </a:pPr>
            <a:r>
              <a:rPr sz="2800" b="1" dirty="0">
                <a:solidFill>
                  <a:srgbClr val="450C8D"/>
                </a:solidFill>
                <a:sym typeface="+mn-ea"/>
              </a:rPr>
              <a:t>曹禺作为中国新文化运动的开拓者之一，与</a:t>
            </a:r>
            <a:r>
              <a:rPr sz="2800" b="1" dirty="0">
                <a:solidFill>
                  <a:srgbClr val="FF0000"/>
                </a:solidFill>
                <a:sym typeface="+mn-ea"/>
              </a:rPr>
              <a:t>鲁迅、郭沫若、茅盾、巴金、老舍齐名</a:t>
            </a:r>
            <a:r>
              <a:rPr sz="2800" b="1" dirty="0">
                <a:solidFill>
                  <a:srgbClr val="450C8D"/>
                </a:solidFill>
                <a:sym typeface="+mn-ea"/>
              </a:rPr>
              <a:t>。他是中国现代戏剧的泰斗，戏剧教育家，历任中国文联常委委员、执行主席；他所创造的每一个角色，都给人留下了难忘的印象。1934年曹禺的话剧处女作</a:t>
            </a:r>
            <a:r>
              <a:rPr sz="2800" b="1" dirty="0">
                <a:solidFill>
                  <a:srgbClr val="FF0000"/>
                </a:solidFill>
                <a:sym typeface="+mn-ea"/>
              </a:rPr>
              <a:t>《雷雨》</a:t>
            </a:r>
            <a:r>
              <a:rPr sz="2800" b="1" dirty="0">
                <a:solidFill>
                  <a:srgbClr val="450C8D"/>
                </a:solidFill>
                <a:sym typeface="+mn-ea"/>
              </a:rPr>
              <a:t>问世，在中国现代话剧史上具有极其重大的意义，它</a:t>
            </a:r>
            <a:r>
              <a:rPr sz="2800" b="1" dirty="0">
                <a:solidFill>
                  <a:srgbClr val="FF0000"/>
                </a:solidFill>
                <a:sym typeface="+mn-ea"/>
              </a:rPr>
              <a:t>被公认为是中国现代话剧成熟的标志，曹禺先生也因此被誉为“东方的莎士比亚”。</a:t>
            </a:r>
            <a:endParaRPr sz="2800" b="1" dirty="0">
              <a:solidFill>
                <a:srgbClr val="FF0000"/>
              </a:solidFill>
              <a:sym typeface="+mn-ea"/>
            </a:endParaRPr>
          </a:p>
        </p:txBody>
      </p:sp>
      <p:sp>
        <p:nvSpPr>
          <p:cNvPr id="42" name="矩形 41"/>
          <p:cNvSpPr/>
          <p:nvPr>
            <p:custDataLst>
              <p:tags r:id="rId3"/>
            </p:custDataLst>
          </p:nvPr>
        </p:nvSpPr>
        <p:spPr>
          <a:xfrm>
            <a:off x="207645" y="54610"/>
            <a:ext cx="3101975" cy="1139825"/>
          </a:xfrm>
          <a:prstGeom prst="rect">
            <a:avLst/>
          </a:prstGeom>
        </p:spPr>
        <p:txBody>
          <a:bodyPr wrap="none" anchor="ctr" anchorCtr="0">
            <a:normAutofit/>
          </a:bodyPr>
          <a:lstStyle/>
          <a:p>
            <a:pPr algn="l"/>
            <a:r>
              <a:rPr lang="zh-CN" altLang="en-US" sz="4000" b="1" dirty="0">
                <a:solidFill>
                  <a:schemeClr val="accent1">
                    <a:lumMod val="75000"/>
                  </a:schemeClr>
                </a:solidFill>
                <a:latin typeface="+mj-lt"/>
                <a:ea typeface="+mj-ea"/>
                <a:cs typeface="+mj-cs"/>
                <a:sym typeface="Arial" panose="020B0604020202020204" pitchFamily="34" charset="0"/>
              </a:rPr>
              <a:t>作者简介</a:t>
            </a:r>
            <a:endParaRPr lang="zh-CN" altLang="en-US" sz="4000" b="1" dirty="0">
              <a:solidFill>
                <a:schemeClr val="accent1">
                  <a:lumMod val="75000"/>
                </a:schemeClr>
              </a:solidFill>
              <a:latin typeface="+mj-lt"/>
              <a:ea typeface="+mj-ea"/>
              <a:cs typeface="+mj-cs"/>
              <a:sym typeface="Arial" panose="020B0604020202020204" pitchFamily="34" charset="0"/>
            </a:endParaRPr>
          </a:p>
        </p:txBody>
      </p:sp>
      <p:pic>
        <p:nvPicPr>
          <p:cNvPr id="5" name="图片 4" descr="1"/>
          <p:cNvPicPr>
            <a:picLocks noChangeAspect="1"/>
          </p:cNvPicPr>
          <p:nvPr/>
        </p:nvPicPr>
        <p:blipFill>
          <a:blip r:embed="rId4"/>
          <a:stretch>
            <a:fillRect/>
          </a:stretch>
        </p:blipFill>
        <p:spPr>
          <a:xfrm>
            <a:off x="5505450" y="12065"/>
            <a:ext cx="3653790" cy="6819265"/>
          </a:xfrm>
          <a:prstGeom prst="rect">
            <a:avLst/>
          </a:prstGeom>
        </p:spPr>
      </p:pic>
    </p:spTree>
    <p:custDataLst>
      <p:tags r:id="rId5"/>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雷雨 (1)"/>
          <p:cNvPicPr>
            <a:picLocks noChangeAspect="1"/>
          </p:cNvPicPr>
          <p:nvPr/>
        </p:nvPicPr>
        <p:blipFill>
          <a:blip r:embed="rId1"/>
          <a:stretch>
            <a:fillRect/>
          </a:stretch>
        </p:blipFill>
        <p:spPr>
          <a:xfrm>
            <a:off x="0" y="0"/>
            <a:ext cx="9144000" cy="6915785"/>
          </a:xfrm>
          <a:prstGeom prst="rect">
            <a:avLst/>
          </a:prstGeom>
        </p:spPr>
      </p:pic>
      <p:sp>
        <p:nvSpPr>
          <p:cNvPr id="2" name="矩形 1">
            <a:hlinkClick r:id="rId2" action="ppaction://hlinksldjump"/>
          </p:cNvPr>
          <p:cNvSpPr/>
          <p:nvPr/>
        </p:nvSpPr>
        <p:spPr>
          <a:xfrm>
            <a:off x="314008" y="236348"/>
            <a:ext cx="8058150" cy="3046095"/>
          </a:xfrm>
          <a:prstGeom prst="rect">
            <a:avLst/>
          </a:prstGeom>
          <a:ln w="57150">
            <a:solidFill>
              <a:schemeClr val="accent1">
                <a:lumMod val="75000"/>
              </a:schemeClr>
            </a:solidFill>
          </a:ln>
        </p:spPr>
        <p:txBody>
          <a:bodyPr wrap="square">
            <a:spAutoFit/>
          </a:bodyPr>
          <a:lstStyle/>
          <a:p>
            <a:r>
              <a:rPr lang="zh-CN" altLang="zh-CN" sz="2400" dirty="0">
                <a:solidFill>
                  <a:schemeClr val="bg2"/>
                </a:solidFill>
              </a:rPr>
              <a:t>鲁</a:t>
            </a:r>
            <a:r>
              <a:rPr lang="zh-CN" altLang="zh-CN" sz="2400" dirty="0" smtClean="0">
                <a:solidFill>
                  <a:schemeClr val="bg2"/>
                </a:solidFill>
              </a:rPr>
              <a:t>大海：</a:t>
            </a:r>
            <a:r>
              <a:rPr lang="zh-CN" altLang="en-US" sz="2400" dirty="0" smtClean="0">
                <a:solidFill>
                  <a:schemeClr val="bg2"/>
                </a:solidFill>
              </a:rPr>
              <a:t>（</a:t>
            </a:r>
            <a:r>
              <a:rPr lang="zh-CN" altLang="zh-CN" sz="2400" dirty="0" smtClean="0">
                <a:solidFill>
                  <a:schemeClr val="bg2"/>
                </a:solidFill>
              </a:rPr>
              <a:t>对仆人</a:t>
            </a:r>
            <a:r>
              <a:rPr lang="zh-CN" altLang="en-US" sz="2400" dirty="0" smtClean="0">
                <a:solidFill>
                  <a:schemeClr val="bg2"/>
                </a:solidFill>
              </a:rPr>
              <a:t>）</a:t>
            </a:r>
            <a:r>
              <a:rPr lang="zh-CN" altLang="zh-CN" sz="2400" dirty="0" smtClean="0">
                <a:solidFill>
                  <a:schemeClr val="bg2"/>
                </a:solidFill>
              </a:rPr>
              <a:t>你们</a:t>
            </a:r>
            <a:r>
              <a:rPr lang="zh-CN" altLang="zh-CN" sz="2400" dirty="0">
                <a:solidFill>
                  <a:schemeClr val="bg2"/>
                </a:solidFill>
              </a:rPr>
              <a:t>这些混帐东西，放开我。我要说，你故意淹死了</a:t>
            </a:r>
            <a:r>
              <a:rPr lang="zh-CN" altLang="zh-CN" sz="2400" dirty="0">
                <a:solidFill>
                  <a:srgbClr val="FFC000"/>
                </a:solidFill>
              </a:rPr>
              <a:t>二千二百个小工</a:t>
            </a:r>
            <a:r>
              <a:rPr lang="zh-CN" altLang="zh-CN" sz="2400" dirty="0">
                <a:solidFill>
                  <a:schemeClr val="bg2"/>
                </a:solidFill>
              </a:rPr>
              <a:t>，每一个小工的性命你扣</a:t>
            </a:r>
            <a:r>
              <a:rPr lang="zh-CN" altLang="zh-CN" sz="2400" dirty="0">
                <a:solidFill>
                  <a:srgbClr val="FFC000"/>
                </a:solidFill>
              </a:rPr>
              <a:t>三百块钱</a:t>
            </a:r>
            <a:r>
              <a:rPr lang="zh-CN" altLang="zh-CN" sz="2400" dirty="0">
                <a:solidFill>
                  <a:schemeClr val="bg2"/>
                </a:solidFill>
              </a:rPr>
              <a:t>！姓周的，你发的是绝子绝孙的昧心财！你现在还－－”</a:t>
            </a:r>
            <a:endParaRPr lang="zh-CN" altLang="zh-CN" sz="2400" dirty="0"/>
          </a:p>
          <a:p>
            <a:r>
              <a:rPr lang="zh-CN" altLang="zh-CN" sz="2400" dirty="0" smtClean="0">
                <a:solidFill>
                  <a:schemeClr val="bg2"/>
                </a:solidFill>
              </a:rPr>
              <a:t>鲁贵</a:t>
            </a:r>
            <a:r>
              <a:rPr lang="zh-CN" altLang="zh-CN" sz="2400" dirty="0">
                <a:solidFill>
                  <a:schemeClr val="bg2"/>
                </a:solidFill>
              </a:rPr>
              <a:t>对四凤：（汹汹地讲</a:t>
            </a:r>
            <a:r>
              <a:rPr lang="zh-CN" altLang="zh-CN" sz="2400" dirty="0" smtClean="0">
                <a:solidFill>
                  <a:schemeClr val="bg2"/>
                </a:solidFill>
              </a:rPr>
              <a:t>）</a:t>
            </a:r>
            <a:r>
              <a:rPr lang="zh-CN" altLang="en-US" sz="2400" dirty="0" smtClean="0">
                <a:solidFill>
                  <a:schemeClr val="bg2"/>
                </a:solidFill>
              </a:rPr>
              <a:t>还要</a:t>
            </a:r>
            <a:r>
              <a:rPr lang="zh-CN" altLang="zh-CN" sz="2400" dirty="0" smtClean="0">
                <a:solidFill>
                  <a:schemeClr val="bg2"/>
                </a:solidFill>
              </a:rPr>
              <a:t>脸</a:t>
            </a:r>
            <a:r>
              <a:rPr lang="zh-CN" altLang="zh-CN" sz="2400" dirty="0">
                <a:solidFill>
                  <a:schemeClr val="bg2"/>
                </a:solidFill>
              </a:rPr>
              <a:t>呢，又学你妈的那点穷骨头，你看她！跑到八百里外，女学堂里当老妈：为着</a:t>
            </a:r>
            <a:r>
              <a:rPr lang="zh-CN" altLang="zh-CN" sz="2400" b="1" dirty="0">
                <a:solidFill>
                  <a:srgbClr val="FFC000"/>
                </a:solidFill>
              </a:rPr>
              <a:t>一月八块钱</a:t>
            </a:r>
            <a:r>
              <a:rPr lang="zh-CN" altLang="zh-CN" sz="2400" dirty="0">
                <a:solidFill>
                  <a:schemeClr val="bg2"/>
                </a:solidFill>
              </a:rPr>
              <a:t>，两年才回一趟家。这叫本分，还念过书呢；简直是没出息。”</a:t>
            </a:r>
            <a:endParaRPr lang="zh-CN" altLang="zh-CN" sz="2400" dirty="0">
              <a:solidFill>
                <a:schemeClr val="bg2"/>
              </a:solidFill>
            </a:endParaRPr>
          </a:p>
        </p:txBody>
      </p:sp>
      <p:sp>
        <p:nvSpPr>
          <p:cNvPr id="4" name="文本框 3"/>
          <p:cNvSpPr txBox="1"/>
          <p:nvPr/>
        </p:nvSpPr>
        <p:spPr>
          <a:xfrm>
            <a:off x="220980" y="3520440"/>
            <a:ext cx="5386070" cy="460375"/>
          </a:xfrm>
          <a:prstGeom prst="rect">
            <a:avLst/>
          </a:prstGeom>
          <a:noFill/>
        </p:spPr>
        <p:txBody>
          <a:bodyPr wrap="none" rtlCol="0">
            <a:spAutoFit/>
          </a:bodyPr>
          <a:lstStyle/>
          <a:p>
            <a:r>
              <a:rPr lang="zh-CN" altLang="en-US" sz="2400" b="1">
                <a:solidFill>
                  <a:schemeClr val="bg2"/>
                </a:solidFill>
              </a:rPr>
              <a:t>看到这组数字对比，你有什么感想呢？</a:t>
            </a:r>
            <a:endParaRPr lang="zh-CN" altLang="en-US" sz="2400" b="1">
              <a:solidFill>
                <a:schemeClr val="bg2"/>
              </a:solidFill>
            </a:endParaRPr>
          </a:p>
        </p:txBody>
      </p:sp>
      <p:sp>
        <p:nvSpPr>
          <p:cNvPr id="5" name="文本框 4"/>
          <p:cNvSpPr txBox="1"/>
          <p:nvPr/>
        </p:nvSpPr>
        <p:spPr>
          <a:xfrm>
            <a:off x="287655" y="4019550"/>
            <a:ext cx="8251190" cy="2306955"/>
          </a:xfrm>
          <a:prstGeom prst="rect">
            <a:avLst/>
          </a:prstGeom>
          <a:noFill/>
        </p:spPr>
        <p:txBody>
          <a:bodyPr wrap="square" rtlCol="0">
            <a:spAutoFit/>
          </a:bodyPr>
          <a:lstStyle/>
          <a:p>
            <a:r>
              <a:rPr lang="zh-CN" altLang="en-US" sz="2400" b="1">
                <a:solidFill>
                  <a:schemeClr val="bg2"/>
                </a:solidFill>
              </a:rPr>
              <a:t>从这份数据中看到，资本家贪婪、自私冷酷无情的本性，他们为了金钱利益，甚至不惜以生命为代价，金钱的诱惑驱使着他们去剥削、奴役别人，满足自己嗜血的本性，然而在这场利益的交锋中没有赢家，小工被资本家淹死，付出生命。而资本家也在一场场血腥的金钱交易中失去人性，他的生活孤独而空虚，再多的金钱也温暖不了一个冰冷的灵魂。</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雷雨 (1)"/>
          <p:cNvPicPr>
            <a:picLocks noChangeAspect="1"/>
          </p:cNvPicPr>
          <p:nvPr/>
        </p:nvPicPr>
        <p:blipFill>
          <a:blip r:embed="rId1"/>
          <a:stretch>
            <a:fillRect/>
          </a:stretch>
        </p:blipFill>
        <p:spPr>
          <a:xfrm>
            <a:off x="0" y="-28575"/>
            <a:ext cx="9144000" cy="6915785"/>
          </a:xfrm>
          <a:prstGeom prst="rect">
            <a:avLst/>
          </a:prstGeom>
        </p:spPr>
      </p:pic>
      <p:sp>
        <p:nvSpPr>
          <p:cNvPr id="26626" name="文本框 32769"/>
          <p:cNvSpPr txBox="1"/>
          <p:nvPr/>
        </p:nvSpPr>
        <p:spPr>
          <a:xfrm>
            <a:off x="762000" y="457200"/>
            <a:ext cx="7543800" cy="1311275"/>
          </a:xfrm>
          <a:prstGeom prst="rect">
            <a:avLst/>
          </a:prstGeom>
          <a:noFill/>
          <a:ln w="9525">
            <a:noFill/>
          </a:ln>
        </p:spPr>
        <p:txBody>
          <a:bodyPr anchor="t">
            <a:spAutoFit/>
          </a:bodyPr>
          <a:lstStyle/>
          <a:p>
            <a:pPr>
              <a:spcBef>
                <a:spcPct val="50000"/>
              </a:spcBef>
            </a:pPr>
            <a:r>
              <a:rPr lang="en-US" altLang="zh-CN" sz="3600" b="1" dirty="0">
                <a:latin typeface="黑体" panose="02010609060101010101" charset="-122"/>
                <a:ea typeface="黑体" panose="02010609060101010101" charset="-122"/>
              </a:rPr>
              <a:t>     </a:t>
            </a:r>
            <a:r>
              <a:rPr lang="zh-CN" altLang="en-US" sz="4000" b="1" dirty="0">
                <a:solidFill>
                  <a:srgbClr val="3333FF"/>
                </a:solidFill>
                <a:latin typeface="黑体" panose="02010609060101010101" charset="-122"/>
                <a:ea typeface="黑体" panose="02010609060101010101" charset="-122"/>
              </a:rPr>
              <a:t>第二场戏是围绕怎样的中心展开矛盾冲突的？</a:t>
            </a:r>
            <a:endParaRPr lang="zh-CN" altLang="en-US" sz="4000">
              <a:solidFill>
                <a:srgbClr val="3333FF"/>
              </a:solidFill>
              <a:latin typeface="黑体" panose="02010609060101010101" charset="-122"/>
              <a:ea typeface="黑体" panose="02010609060101010101" charset="-122"/>
            </a:endParaRPr>
          </a:p>
        </p:txBody>
      </p:sp>
      <p:sp>
        <p:nvSpPr>
          <p:cNvPr id="32771" name="文本框 32770"/>
          <p:cNvSpPr txBox="1"/>
          <p:nvPr/>
        </p:nvSpPr>
        <p:spPr>
          <a:xfrm>
            <a:off x="684213" y="2276475"/>
            <a:ext cx="7848600" cy="2530475"/>
          </a:xfrm>
          <a:prstGeom prst="rect">
            <a:avLst/>
          </a:prstGeom>
          <a:noFill/>
          <a:ln w="9525">
            <a:noFill/>
          </a:ln>
        </p:spPr>
        <p:txBody>
          <a:bodyPr anchor="t">
            <a:spAutoFit/>
          </a:bodyPr>
          <a:lstStyle/>
          <a:p>
            <a:pPr>
              <a:spcBef>
                <a:spcPct val="50000"/>
              </a:spcBef>
            </a:pPr>
            <a:r>
              <a:rPr lang="en-US" altLang="zh-CN" sz="4000" b="1" dirty="0">
                <a:latin typeface="黑体" panose="02010609060101010101" charset="-122"/>
                <a:ea typeface="黑体" panose="02010609060101010101" charset="-122"/>
              </a:rPr>
              <a:t>    </a:t>
            </a:r>
            <a:r>
              <a:rPr lang="zh-CN" altLang="en-US" sz="4000" b="1" dirty="0">
                <a:solidFill>
                  <a:schemeClr val="bg2"/>
                </a:solidFill>
                <a:latin typeface="黑体" panose="02010609060101010101" charset="-122"/>
                <a:ea typeface="黑体" panose="02010609060101010101" charset="-122"/>
              </a:rPr>
              <a:t>围绕周朴园与鲁大海</a:t>
            </a:r>
            <a:r>
              <a:rPr lang="zh-CN" altLang="en-US" sz="4000" b="1" dirty="0">
                <a:solidFill>
                  <a:srgbClr val="FF0000"/>
                </a:solidFill>
                <a:latin typeface="黑体" panose="02010609060101010101" charset="-122"/>
                <a:ea typeface="黑体" panose="02010609060101010101" charset="-122"/>
              </a:rPr>
              <a:t>罢工与反罢工的尖锐矛盾</a:t>
            </a:r>
            <a:r>
              <a:rPr lang="zh-CN" altLang="en-US" sz="4000" b="1" dirty="0">
                <a:solidFill>
                  <a:schemeClr val="bg2"/>
                </a:solidFill>
                <a:latin typeface="黑体" panose="02010609060101010101" charset="-122"/>
                <a:ea typeface="黑体" panose="02010609060101010101" charset="-122"/>
              </a:rPr>
              <a:t>展开冲突。通过现实的</a:t>
            </a:r>
            <a:r>
              <a:rPr lang="zh-CN" altLang="en-US" sz="4000" b="1" dirty="0">
                <a:solidFill>
                  <a:srgbClr val="FF0000"/>
                </a:solidFill>
                <a:latin typeface="黑体" panose="02010609060101010101" charset="-122"/>
                <a:ea typeface="黑体" panose="02010609060101010101" charset="-122"/>
              </a:rPr>
              <a:t>阶级斗争</a:t>
            </a:r>
            <a:r>
              <a:rPr lang="zh-CN" altLang="en-US" sz="4000" b="1" dirty="0">
                <a:solidFill>
                  <a:schemeClr val="bg2"/>
                </a:solidFill>
                <a:latin typeface="黑体" panose="02010609060101010101" charset="-122"/>
                <a:ea typeface="黑体" panose="02010609060101010101" charset="-122"/>
              </a:rPr>
              <a:t>揭露出周朴园一家的血腥发家史。</a:t>
            </a:r>
            <a:endParaRPr lang="zh-CN" altLang="en-US" sz="4000" b="1" dirty="0">
              <a:solidFill>
                <a:schemeClr val="bg2"/>
              </a:solidFill>
              <a:latin typeface="黑体" panose="02010609060101010101" charset="-122"/>
              <a:ea typeface="黑体" panose="02010609060101010101"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slide(fromBottom)">
                                      <p:cBhvr>
                                        <p:cTn id="7"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7650" name="文本框 33793"/>
          <p:cNvSpPr txBox="1"/>
          <p:nvPr/>
        </p:nvSpPr>
        <p:spPr>
          <a:xfrm>
            <a:off x="9525" y="1082675"/>
            <a:ext cx="8829675" cy="1554163"/>
          </a:xfrm>
          <a:prstGeom prst="rect">
            <a:avLst/>
          </a:prstGeom>
          <a:noFill/>
          <a:ln w="9525">
            <a:noFill/>
          </a:ln>
        </p:spPr>
        <p:txBody>
          <a:bodyPr anchor="t">
            <a:spAutoFit/>
          </a:bodyPr>
          <a:lstStyle/>
          <a:p>
            <a:pPr>
              <a:spcBef>
                <a:spcPct val="50000"/>
              </a:spcBef>
            </a:pPr>
            <a:r>
              <a:rPr lang="en-US" altLang="zh-CN" sz="3200" b="1" dirty="0">
                <a:latin typeface="黑体" panose="02010609060101010101" charset="-122"/>
                <a:ea typeface="黑体" panose="02010609060101010101" charset="-122"/>
              </a:rPr>
              <a:t>     </a:t>
            </a:r>
            <a:r>
              <a:rPr lang="zh-CN" altLang="en-US" sz="3200" b="1" dirty="0">
                <a:solidFill>
                  <a:srgbClr val="3333FF"/>
                </a:solidFill>
                <a:latin typeface="黑体" panose="02010609060101010101" charset="-122"/>
                <a:ea typeface="黑体" panose="02010609060101010101" charset="-122"/>
              </a:rPr>
              <a:t>鲁大海被周朴园宣布开除后又是怎样同周朴园斗争的？通过鲁大海与周朴园的斗争，你看出什么问题？</a:t>
            </a:r>
            <a:endParaRPr lang="zh-CN" altLang="en-US" sz="3200" b="1">
              <a:solidFill>
                <a:srgbClr val="3333FF"/>
              </a:solidFill>
              <a:latin typeface="黑体" panose="02010609060101010101" charset="-122"/>
              <a:ea typeface="黑体" panose="02010609060101010101" charset="-122"/>
            </a:endParaRPr>
          </a:p>
        </p:txBody>
      </p:sp>
      <p:sp>
        <p:nvSpPr>
          <p:cNvPr id="27651" name="文本框 33794"/>
          <p:cNvSpPr txBox="1"/>
          <p:nvPr/>
        </p:nvSpPr>
        <p:spPr>
          <a:xfrm>
            <a:off x="0" y="3332163"/>
            <a:ext cx="9012238" cy="2041525"/>
          </a:xfrm>
          <a:prstGeom prst="rect">
            <a:avLst/>
          </a:prstGeom>
          <a:noFill/>
          <a:ln w="9525">
            <a:noFill/>
          </a:ln>
        </p:spPr>
        <p:txBody>
          <a:bodyPr anchor="t">
            <a:spAutoFit/>
          </a:bodyPr>
          <a:lstStyle/>
          <a:p>
            <a:pPr>
              <a:spcBef>
                <a:spcPct val="50000"/>
              </a:spcBef>
            </a:pPr>
            <a:r>
              <a:rPr lang="en-US" altLang="zh-CN" sz="3200" b="1" dirty="0">
                <a:latin typeface="黑体" panose="02010609060101010101" charset="-122"/>
                <a:ea typeface="黑体" panose="02010609060101010101" charset="-122"/>
              </a:rPr>
              <a:t>     </a:t>
            </a:r>
            <a:r>
              <a:rPr lang="zh-CN" altLang="en-US" sz="3200" b="1" dirty="0">
                <a:solidFill>
                  <a:schemeClr val="bg2"/>
                </a:solidFill>
                <a:latin typeface="黑体" panose="02010609060101010101" charset="-122"/>
                <a:ea typeface="黑体" panose="02010609060101010101" charset="-122"/>
              </a:rPr>
              <a:t>鲁大海已经</a:t>
            </a:r>
            <a:r>
              <a:rPr lang="zh-CN" altLang="en-US" sz="3200" b="1" dirty="0">
                <a:solidFill>
                  <a:srgbClr val="FF0000"/>
                </a:solidFill>
                <a:latin typeface="黑体" panose="02010609060101010101" charset="-122"/>
                <a:ea typeface="黑体" panose="02010609060101010101" charset="-122"/>
              </a:rPr>
              <a:t>清楚地认识到周朴园的阶级本性，</a:t>
            </a:r>
            <a:r>
              <a:rPr lang="zh-CN" altLang="en-US" sz="3200" b="1" dirty="0">
                <a:solidFill>
                  <a:schemeClr val="bg2"/>
                </a:solidFill>
                <a:latin typeface="黑体" panose="02010609060101010101" charset="-122"/>
                <a:ea typeface="黑体" panose="02010609060101010101" charset="-122"/>
              </a:rPr>
              <a:t>但他的斗争</a:t>
            </a:r>
            <a:r>
              <a:rPr lang="zh-CN" altLang="en-US" sz="3200" b="1" dirty="0">
                <a:solidFill>
                  <a:srgbClr val="FF0000"/>
                </a:solidFill>
                <a:latin typeface="黑体" panose="02010609060101010101" charset="-122"/>
                <a:ea typeface="黑体" panose="02010609060101010101" charset="-122"/>
              </a:rPr>
              <a:t>经验不足</a:t>
            </a:r>
            <a:r>
              <a:rPr lang="zh-CN" altLang="en-US" sz="3200" b="1" dirty="0">
                <a:solidFill>
                  <a:schemeClr val="bg2"/>
                </a:solidFill>
                <a:latin typeface="黑体" panose="02010609060101010101" charset="-122"/>
                <a:ea typeface="黑体" panose="02010609060101010101" charset="-122"/>
              </a:rPr>
              <a:t>，较为</a:t>
            </a:r>
            <a:r>
              <a:rPr lang="zh-CN" altLang="en-US" sz="3200" b="1" dirty="0">
                <a:solidFill>
                  <a:srgbClr val="FF0000"/>
                </a:solidFill>
                <a:latin typeface="黑体" panose="02010609060101010101" charset="-122"/>
                <a:ea typeface="黑体" panose="02010609060101010101" charset="-122"/>
              </a:rPr>
              <a:t>鲁莽和幼稚</a:t>
            </a:r>
            <a:r>
              <a:rPr lang="zh-CN" altLang="en-US" sz="3200" b="1" dirty="0">
                <a:solidFill>
                  <a:schemeClr val="bg2"/>
                </a:solidFill>
                <a:latin typeface="黑体" panose="02010609060101010101" charset="-122"/>
                <a:ea typeface="黑体" panose="02010609060101010101" charset="-122"/>
              </a:rPr>
              <a:t>，但通过他的斗争，毕竟表现出</a:t>
            </a:r>
            <a:r>
              <a:rPr lang="zh-CN" altLang="en-US" sz="3200" b="1" dirty="0">
                <a:solidFill>
                  <a:srgbClr val="FF0000"/>
                </a:solidFill>
                <a:latin typeface="黑体" panose="02010609060101010101" charset="-122"/>
                <a:ea typeface="黑体" panose="02010609060101010101" charset="-122"/>
              </a:rPr>
              <a:t>工人阶级的大公无私和英勇、顽强的斗争精神</a:t>
            </a:r>
            <a:endParaRPr lang="zh-CN" altLang="en-US" sz="3200" b="1">
              <a:latin typeface="黑体" panose="02010609060101010101" charset="-122"/>
              <a:ea typeface="黑体" panose="02010609060101010101" charset="-122"/>
            </a:endParaRPr>
          </a:p>
        </p:txBody>
      </p:sp>
    </p:spTree>
  </p:cSld>
  <p:clrMapOvr>
    <a:masterClrMapping/>
  </p:clrMapOvr>
  <p:transition>
    <p:zoom dir="in"/>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雷雨 (1)"/>
          <p:cNvPicPr>
            <a:picLocks noChangeAspect="1"/>
          </p:cNvPicPr>
          <p:nvPr/>
        </p:nvPicPr>
        <p:blipFill>
          <a:blip r:embed="rId1"/>
          <a:stretch>
            <a:fillRect/>
          </a:stretch>
        </p:blipFill>
        <p:spPr>
          <a:xfrm>
            <a:off x="0" y="-28575"/>
            <a:ext cx="9144000" cy="6915785"/>
          </a:xfrm>
          <a:prstGeom prst="rect">
            <a:avLst/>
          </a:prstGeom>
        </p:spPr>
      </p:pic>
      <p:sp>
        <p:nvSpPr>
          <p:cNvPr id="28674" name="文本框 34817"/>
          <p:cNvSpPr txBox="1"/>
          <p:nvPr/>
        </p:nvSpPr>
        <p:spPr>
          <a:xfrm>
            <a:off x="250825" y="908050"/>
            <a:ext cx="8382000" cy="1128713"/>
          </a:xfrm>
          <a:prstGeom prst="rect">
            <a:avLst/>
          </a:prstGeom>
          <a:noFill/>
          <a:ln w="9525">
            <a:noFill/>
          </a:ln>
        </p:spPr>
        <p:txBody>
          <a:bodyPr anchor="t">
            <a:spAutoFit/>
          </a:bodyPr>
          <a:lstStyle/>
          <a:p>
            <a:pPr>
              <a:spcBef>
                <a:spcPct val="50000"/>
              </a:spcBef>
            </a:pPr>
            <a:r>
              <a:rPr lang="zh-CN" altLang="en-US" sz="3200" b="1" dirty="0">
                <a:solidFill>
                  <a:srgbClr val="3333FF"/>
                </a:solidFill>
                <a:latin typeface="黑体" panose="02010609060101010101" charset="-122"/>
                <a:ea typeface="黑体" panose="02010609060101010101" charset="-122"/>
              </a:rPr>
              <a:t>为什么周朴园知道鲁大海是他的亲生儿子还要辞退他呢？为什么一同辞退了鲁贵和四凤呢？</a:t>
            </a:r>
            <a:r>
              <a:rPr lang="zh-CN" altLang="en-US" sz="3600" b="1" dirty="0">
                <a:latin typeface="黑体" panose="02010609060101010101" charset="-122"/>
                <a:ea typeface="黑体" panose="02010609060101010101" charset="-122"/>
              </a:rPr>
              <a:t> </a:t>
            </a:r>
            <a:endParaRPr lang="zh-CN" altLang="en-US" sz="3600" b="1">
              <a:latin typeface="黑体" panose="02010609060101010101" charset="-122"/>
              <a:ea typeface="黑体" panose="02010609060101010101" charset="-122"/>
            </a:endParaRPr>
          </a:p>
        </p:txBody>
      </p:sp>
      <p:sp>
        <p:nvSpPr>
          <p:cNvPr id="34819" name="文本框 34818"/>
          <p:cNvSpPr txBox="1"/>
          <p:nvPr/>
        </p:nvSpPr>
        <p:spPr>
          <a:xfrm>
            <a:off x="395288" y="3068638"/>
            <a:ext cx="8229600" cy="2289175"/>
          </a:xfrm>
          <a:prstGeom prst="rect">
            <a:avLst/>
          </a:prstGeom>
          <a:noFill/>
          <a:ln w="9525">
            <a:noFill/>
          </a:ln>
        </p:spPr>
        <p:txBody>
          <a:bodyPr anchor="t">
            <a:spAutoFit/>
          </a:bodyPr>
          <a:lstStyle/>
          <a:p>
            <a:pPr>
              <a:spcBef>
                <a:spcPct val="50000"/>
              </a:spcBef>
            </a:pPr>
            <a:r>
              <a:rPr lang="zh-CN" altLang="en-US" sz="3600" b="1" dirty="0">
                <a:solidFill>
                  <a:schemeClr val="bg2"/>
                </a:solidFill>
                <a:latin typeface="黑体" panose="02010609060101010101" charset="-122"/>
                <a:ea typeface="黑体" panose="02010609060101010101" charset="-122"/>
              </a:rPr>
              <a:t>若不开除他，就不能平息罢工，不能巩固自己剥削者的地位。至于鲁贵和四凤，则是出于要免除后患，不让他和侍萍的关系泄露出去。 </a:t>
            </a:r>
            <a:endParaRPr lang="zh-CN" altLang="en-US" sz="3600" b="1" dirty="0">
              <a:solidFill>
                <a:schemeClr val="bg2"/>
              </a:solidFill>
              <a:latin typeface="黑体" panose="02010609060101010101" charset="-122"/>
              <a:ea typeface="黑体" panose="02010609060101010101" charset="-122"/>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slide(fromBottom)">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9698" name="文本框 31745"/>
          <p:cNvSpPr txBox="1"/>
          <p:nvPr/>
        </p:nvSpPr>
        <p:spPr>
          <a:xfrm>
            <a:off x="609600" y="833438"/>
            <a:ext cx="7924800" cy="579437"/>
          </a:xfrm>
          <a:prstGeom prst="rect">
            <a:avLst/>
          </a:prstGeom>
          <a:noFill/>
          <a:ln w="9525">
            <a:noFill/>
          </a:ln>
        </p:spPr>
        <p:txBody>
          <a:bodyPr anchor="t">
            <a:spAutoFit/>
          </a:bodyPr>
          <a:lstStyle/>
          <a:p>
            <a:pPr>
              <a:spcBef>
                <a:spcPct val="50000"/>
              </a:spcBef>
            </a:pPr>
            <a:r>
              <a:rPr lang="zh-CN" altLang="en-US" sz="3200" b="1" dirty="0">
                <a:solidFill>
                  <a:srgbClr val="3333FF"/>
                </a:solidFill>
                <a:latin typeface="黑体" panose="02010609060101010101" charset="-122"/>
                <a:ea typeface="黑体" panose="02010609060101010101" charset="-122"/>
              </a:rPr>
              <a:t>周鲁两家的矛盾冲突的根源是什么？</a:t>
            </a:r>
            <a:endParaRPr lang="zh-CN" altLang="en-US" sz="3200" b="1">
              <a:solidFill>
                <a:srgbClr val="3333FF"/>
              </a:solidFill>
              <a:latin typeface="黑体" panose="02010609060101010101" charset="-122"/>
              <a:ea typeface="黑体" panose="02010609060101010101" charset="-122"/>
            </a:endParaRPr>
          </a:p>
        </p:txBody>
      </p:sp>
      <p:sp>
        <p:nvSpPr>
          <p:cNvPr id="31747" name="文本框 31746"/>
          <p:cNvSpPr txBox="1"/>
          <p:nvPr/>
        </p:nvSpPr>
        <p:spPr>
          <a:xfrm>
            <a:off x="773430" y="1868488"/>
            <a:ext cx="2087563" cy="579437"/>
          </a:xfrm>
          <a:prstGeom prst="rect">
            <a:avLst/>
          </a:prstGeom>
          <a:noFill/>
          <a:ln w="9525">
            <a:noFill/>
          </a:ln>
        </p:spPr>
        <p:txBody>
          <a:bodyPr anchor="t">
            <a:spAutoFit/>
          </a:bodyPr>
          <a:lstStyle/>
          <a:p>
            <a:pPr>
              <a:spcBef>
                <a:spcPct val="50000"/>
              </a:spcBef>
            </a:pPr>
            <a:r>
              <a:rPr lang="en-US" altLang="zh-CN" sz="3200" b="1" dirty="0">
                <a:solidFill>
                  <a:schemeClr val="bg2"/>
                </a:solidFill>
                <a:latin typeface="黑体" panose="02010609060101010101" charset="-122"/>
                <a:ea typeface="黑体" panose="02010609060101010101" charset="-122"/>
              </a:rPr>
              <a:t> </a:t>
            </a:r>
            <a:r>
              <a:rPr lang="zh-CN" altLang="en-US" sz="3200" b="1" dirty="0">
                <a:solidFill>
                  <a:schemeClr val="bg2"/>
                </a:solidFill>
                <a:latin typeface="黑体" panose="02010609060101010101" charset="-122"/>
                <a:ea typeface="黑体" panose="02010609060101010101" charset="-122"/>
              </a:rPr>
              <a:t>阶级对立</a:t>
            </a:r>
            <a:endParaRPr lang="zh-CN" altLang="en-US" sz="3200" b="1" dirty="0">
              <a:solidFill>
                <a:schemeClr val="bg2"/>
              </a:solidFill>
              <a:latin typeface="黑体" panose="02010609060101010101" charset="-122"/>
              <a:ea typeface="黑体" panose="02010609060101010101" charset="-122"/>
            </a:endParaRPr>
          </a:p>
        </p:txBody>
      </p:sp>
      <p:sp>
        <p:nvSpPr>
          <p:cNvPr id="31748" name="文本框 31747"/>
          <p:cNvSpPr txBox="1"/>
          <p:nvPr/>
        </p:nvSpPr>
        <p:spPr>
          <a:xfrm>
            <a:off x="2861310" y="1868805"/>
            <a:ext cx="5031105" cy="2861310"/>
          </a:xfrm>
          <a:prstGeom prst="rect">
            <a:avLst/>
          </a:prstGeom>
          <a:noFill/>
          <a:ln w="9525">
            <a:noFill/>
          </a:ln>
        </p:spPr>
        <p:txBody>
          <a:bodyPr wrap="square" anchor="t">
            <a:spAutoFit/>
          </a:bodyPr>
          <a:lstStyle/>
          <a:p>
            <a:pPr>
              <a:spcBef>
                <a:spcPct val="50000"/>
              </a:spcBef>
            </a:pPr>
            <a:r>
              <a:rPr lang="zh-CN" altLang="en-US" sz="3600" b="1" dirty="0">
                <a:solidFill>
                  <a:schemeClr val="bg2"/>
                </a:solidFill>
                <a:latin typeface="黑体" panose="02010609060101010101" charset="-122"/>
                <a:ea typeface="黑体" panose="02010609060101010101" charset="-122"/>
              </a:rPr>
              <a:t>使</a:t>
            </a:r>
            <a:r>
              <a:rPr lang="zh-CN" altLang="en-US" sz="2800" b="1" dirty="0">
                <a:latin typeface="黑体" panose="02010609060101010101" charset="-122"/>
                <a:ea typeface="黑体" panose="02010609060101010101" charset="-122"/>
              </a:rPr>
              <a:t> </a:t>
            </a:r>
            <a:r>
              <a:rPr lang="zh-CN" altLang="en-US" sz="3200" b="1" dirty="0">
                <a:solidFill>
                  <a:srgbClr val="3333FF"/>
                </a:solidFill>
                <a:latin typeface="黑体" panose="02010609060101010101" charset="-122"/>
                <a:ea typeface="黑体" panose="02010609060101010101" charset="-122"/>
              </a:rPr>
              <a:t>夫妻</a:t>
            </a:r>
            <a:r>
              <a:rPr lang="zh-CN" altLang="en-US" sz="3200" b="1" dirty="0">
                <a:solidFill>
                  <a:srgbClr val="FF0000"/>
                </a:solidFill>
                <a:latin typeface="黑体" panose="02010609060101010101" charset="-122"/>
                <a:ea typeface="黑体" panose="02010609060101010101" charset="-122"/>
              </a:rPr>
              <a:t>相见不相认却</a:t>
            </a:r>
            <a:r>
              <a:rPr lang="zh-CN" altLang="en-US" sz="3200" b="1" dirty="0">
                <a:solidFill>
                  <a:srgbClr val="0000CC"/>
                </a:solidFill>
                <a:latin typeface="黑体" panose="02010609060101010101" charset="-122"/>
                <a:ea typeface="黑体" panose="02010609060101010101" charset="-122"/>
              </a:rPr>
              <a:t>相恨</a:t>
            </a:r>
            <a:endParaRPr lang="zh-CN" altLang="en-US" sz="3200" b="1" dirty="0">
              <a:solidFill>
                <a:srgbClr val="0000CC"/>
              </a:solidFill>
              <a:latin typeface="黑体" panose="02010609060101010101" charset="-122"/>
              <a:ea typeface="黑体" panose="02010609060101010101" charset="-122"/>
            </a:endParaRPr>
          </a:p>
          <a:p>
            <a:pPr>
              <a:spcBef>
                <a:spcPct val="50000"/>
              </a:spcBef>
            </a:pPr>
            <a:r>
              <a:rPr lang="zh-CN" altLang="en-US" sz="3200" b="1" dirty="0">
                <a:solidFill>
                  <a:srgbClr val="3333FF"/>
                </a:solidFill>
                <a:latin typeface="黑体" panose="02010609060101010101" charset="-122"/>
                <a:ea typeface="黑体" panose="02010609060101010101" charset="-122"/>
              </a:rPr>
              <a:t>父子</a:t>
            </a:r>
            <a:r>
              <a:rPr lang="zh-CN" altLang="en-US" sz="3200" b="1" dirty="0">
                <a:solidFill>
                  <a:srgbClr val="FF0000"/>
                </a:solidFill>
                <a:latin typeface="黑体" panose="02010609060101010101" charset="-122"/>
                <a:ea typeface="黑体" panose="02010609060101010101" charset="-122"/>
              </a:rPr>
              <a:t>相见不相认却</a:t>
            </a:r>
            <a:r>
              <a:rPr lang="zh-CN" altLang="en-US" sz="3200" b="1" dirty="0">
                <a:solidFill>
                  <a:srgbClr val="0000CC"/>
                </a:solidFill>
                <a:latin typeface="黑体" panose="02010609060101010101" charset="-122"/>
                <a:ea typeface="黑体" panose="02010609060101010101" charset="-122"/>
              </a:rPr>
              <a:t>相斗</a:t>
            </a:r>
            <a:endParaRPr lang="zh-CN" altLang="en-US" sz="3200" b="1" dirty="0">
              <a:solidFill>
                <a:srgbClr val="0000CC"/>
              </a:solidFill>
              <a:latin typeface="黑体" panose="02010609060101010101" charset="-122"/>
              <a:ea typeface="黑体" panose="02010609060101010101" charset="-122"/>
            </a:endParaRPr>
          </a:p>
          <a:p>
            <a:pPr>
              <a:spcBef>
                <a:spcPct val="50000"/>
              </a:spcBef>
            </a:pPr>
            <a:r>
              <a:rPr lang="zh-CN" altLang="en-US" sz="3200" b="1" dirty="0">
                <a:solidFill>
                  <a:srgbClr val="3333FF"/>
                </a:solidFill>
                <a:latin typeface="黑体" panose="02010609060101010101" charset="-122"/>
                <a:ea typeface="黑体" panose="02010609060101010101" charset="-122"/>
              </a:rPr>
              <a:t>母子</a:t>
            </a:r>
            <a:r>
              <a:rPr lang="zh-CN" altLang="en-US" sz="3200" b="1" dirty="0">
                <a:solidFill>
                  <a:srgbClr val="FF0000"/>
                </a:solidFill>
                <a:latin typeface="黑体" panose="02010609060101010101" charset="-122"/>
                <a:ea typeface="黑体" panose="02010609060101010101" charset="-122"/>
              </a:rPr>
              <a:t>相见不相认却</a:t>
            </a:r>
            <a:r>
              <a:rPr lang="zh-CN" altLang="en-US" sz="3200" b="1" dirty="0">
                <a:solidFill>
                  <a:srgbClr val="0000CC"/>
                </a:solidFill>
                <a:latin typeface="黑体" panose="02010609060101010101" charset="-122"/>
                <a:ea typeface="黑体" panose="02010609060101010101" charset="-122"/>
              </a:rPr>
              <a:t>相怨</a:t>
            </a:r>
            <a:endParaRPr lang="zh-CN" altLang="en-US" sz="3200" b="1" dirty="0">
              <a:solidFill>
                <a:srgbClr val="0000CC"/>
              </a:solidFill>
              <a:latin typeface="黑体" panose="02010609060101010101" charset="-122"/>
              <a:ea typeface="黑体" panose="02010609060101010101" charset="-122"/>
            </a:endParaRPr>
          </a:p>
          <a:p>
            <a:pPr>
              <a:spcBef>
                <a:spcPct val="50000"/>
              </a:spcBef>
            </a:pPr>
            <a:r>
              <a:rPr lang="zh-CN" altLang="en-US" sz="3200" b="1" dirty="0">
                <a:solidFill>
                  <a:srgbClr val="3333FF"/>
                </a:solidFill>
                <a:latin typeface="黑体" panose="02010609060101010101" charset="-122"/>
                <a:ea typeface="黑体" panose="02010609060101010101" charset="-122"/>
              </a:rPr>
              <a:t>兄弟</a:t>
            </a:r>
            <a:r>
              <a:rPr lang="zh-CN" altLang="en-US" sz="3200" b="1" dirty="0">
                <a:solidFill>
                  <a:srgbClr val="FF0000"/>
                </a:solidFill>
                <a:latin typeface="黑体" panose="02010609060101010101" charset="-122"/>
                <a:ea typeface="黑体" panose="02010609060101010101" charset="-122"/>
              </a:rPr>
              <a:t>相见不相认却</a:t>
            </a:r>
            <a:r>
              <a:rPr lang="zh-CN" altLang="en-US" sz="3200" b="1" dirty="0">
                <a:solidFill>
                  <a:srgbClr val="0000CC"/>
                </a:solidFill>
                <a:latin typeface="黑体" panose="02010609060101010101" charset="-122"/>
                <a:ea typeface="黑体" panose="02010609060101010101" charset="-122"/>
              </a:rPr>
              <a:t>相仇</a:t>
            </a:r>
            <a:endParaRPr lang="zh-CN" altLang="en-US" sz="3200" b="1">
              <a:solidFill>
                <a:srgbClr val="0000CC"/>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barn(inHorizontal)">
                                      <p:cBhvr>
                                        <p:cTn id="7" dur="500"/>
                                        <p:tgtEl>
                                          <p:spTgt spid="3174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1748">
                                            <p:txEl>
                                              <p:pRg st="0" end="0"/>
                                            </p:txEl>
                                          </p:spTgt>
                                        </p:tgtEl>
                                        <p:attrNameLst>
                                          <p:attrName>style.visibility</p:attrName>
                                        </p:attrNameLst>
                                      </p:cBhvr>
                                      <p:to>
                                        <p:strVal val="visible"/>
                                      </p:to>
                                    </p:set>
                                    <p:animEffect transition="in" filter="barn(inHorizontal)">
                                      <p:cBhvr>
                                        <p:cTn id="12" dur="500"/>
                                        <p:tgtEl>
                                          <p:spTgt spid="3174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1748">
                                            <p:txEl>
                                              <p:pRg st="1" end="1"/>
                                            </p:txEl>
                                          </p:spTgt>
                                        </p:tgtEl>
                                        <p:attrNameLst>
                                          <p:attrName>style.visibility</p:attrName>
                                        </p:attrNameLst>
                                      </p:cBhvr>
                                      <p:to>
                                        <p:strVal val="visible"/>
                                      </p:to>
                                    </p:set>
                                    <p:animEffect transition="in" filter="barn(inHorizontal)">
                                      <p:cBhvr>
                                        <p:cTn id="17" dur="500"/>
                                        <p:tgtEl>
                                          <p:spTgt spid="3174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1748">
                                            <p:txEl>
                                              <p:pRg st="2" end="2"/>
                                            </p:txEl>
                                          </p:spTgt>
                                        </p:tgtEl>
                                        <p:attrNameLst>
                                          <p:attrName>style.visibility</p:attrName>
                                        </p:attrNameLst>
                                      </p:cBhvr>
                                      <p:to>
                                        <p:strVal val="visible"/>
                                      </p:to>
                                    </p:set>
                                    <p:animEffect transition="in" filter="barn(inHorizontal)">
                                      <p:cBhvr>
                                        <p:cTn id="22" dur="500"/>
                                        <p:tgtEl>
                                          <p:spTgt spid="3174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1748">
                                            <p:txEl>
                                              <p:pRg st="3" end="3"/>
                                            </p:txEl>
                                          </p:spTgt>
                                        </p:tgtEl>
                                        <p:attrNameLst>
                                          <p:attrName>style.visibility</p:attrName>
                                        </p:attrNameLst>
                                      </p:cBhvr>
                                      <p:to>
                                        <p:strVal val="visible"/>
                                      </p:to>
                                    </p:set>
                                    <p:animEffect transition="in" filter="barn(inHorizontal)">
                                      <p:cBhvr>
                                        <p:cTn id="27" dur="500"/>
                                        <p:tgtEl>
                                          <p:spTgt spid="3174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P spid="31748"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9698" name="文本框 31745"/>
          <p:cNvSpPr txBox="1"/>
          <p:nvPr/>
        </p:nvSpPr>
        <p:spPr>
          <a:xfrm>
            <a:off x="1042670" y="251460"/>
            <a:ext cx="5599430" cy="1106805"/>
          </a:xfrm>
          <a:prstGeom prst="rect">
            <a:avLst/>
          </a:prstGeom>
          <a:noFill/>
          <a:ln w="9525">
            <a:noFill/>
          </a:ln>
        </p:spPr>
        <p:txBody>
          <a:bodyPr wrap="square" anchor="t">
            <a:spAutoFit/>
          </a:bodyPr>
          <a:lstStyle/>
          <a:p>
            <a:pPr>
              <a:spcBef>
                <a:spcPct val="50000"/>
              </a:spcBef>
            </a:pPr>
            <a:r>
              <a:rPr lang="zh-CN" altLang="en-US" sz="6600" b="1">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rPr>
              <a:t>品味戏剧语言</a:t>
            </a:r>
            <a:endParaRPr lang="zh-CN" altLang="en-US" sz="6600" b="1" dirty="0">
              <a:ln w="12700" cap="flat" cmpd="sng">
                <a:solidFill>
                  <a:srgbClr val="EAEAEA"/>
                </a:solidFill>
                <a:prstDash val="solid"/>
                <a:roun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35921" dir="2699999" sy="50000" kx="2115830" algn="bl" rotWithShape="0">
                  <a:srgbClr val="C0C0C0"/>
                </a:outerShdw>
              </a:effectLst>
              <a:latin typeface="黑体" panose="02010609060101010101" charset="-122"/>
              <a:ea typeface="黑体" panose="02010609060101010101" charset="-122"/>
            </a:endParaRPr>
          </a:p>
        </p:txBody>
      </p:sp>
      <p:sp>
        <p:nvSpPr>
          <p:cNvPr id="35841" name="文本框 51201"/>
          <p:cNvSpPr txBox="1"/>
          <p:nvPr/>
        </p:nvSpPr>
        <p:spPr>
          <a:xfrm>
            <a:off x="296545" y="1562100"/>
            <a:ext cx="8847455" cy="3734435"/>
          </a:xfrm>
          <a:prstGeom prst="rect">
            <a:avLst/>
          </a:prstGeom>
          <a:noFill/>
          <a:ln w="9525">
            <a:noFill/>
          </a:ln>
        </p:spPr>
        <p:txBody>
          <a:bodyPr wrap="square" anchor="t">
            <a:spAutoFit/>
          </a:bodyPr>
          <a:lstStyle/>
          <a:p>
            <a:pPr>
              <a:spcBef>
                <a:spcPct val="20000"/>
              </a:spcBef>
            </a:pPr>
            <a:r>
              <a:rPr lang="en-US" altLang="zh-CN" sz="3200" b="1" dirty="0">
                <a:latin typeface="Times New Roman" panose="02020603050405020304" pitchFamily="18" charset="0"/>
                <a:ea typeface="宋体" panose="02010600030101010101" pitchFamily="2" charset="-122"/>
              </a:rPr>
              <a:t>    </a:t>
            </a:r>
            <a:r>
              <a:rPr lang="zh-CN" altLang="en-US" sz="3200" b="1" dirty="0">
                <a:solidFill>
                  <a:schemeClr val="bg2"/>
                </a:solidFill>
                <a:latin typeface="Times New Roman" panose="02020603050405020304" pitchFamily="18" charset="0"/>
                <a:ea typeface="宋体" panose="02010600030101010101" pitchFamily="2" charset="-122"/>
              </a:rPr>
              <a:t>潜台词即是言中有言，意中有意，弦外有音。它实际上是语言的多意现象。</a:t>
            </a:r>
            <a:endParaRPr lang="zh-CN" altLang="en-US" sz="2400" b="1" dirty="0">
              <a:latin typeface="Times New Roman" panose="02020603050405020304" pitchFamily="18" charset="0"/>
              <a:ea typeface="楷体_GB2312" pitchFamily="49" charset="-122"/>
            </a:endParaRPr>
          </a:p>
          <a:p>
            <a:pPr>
              <a:spcBef>
                <a:spcPct val="20000"/>
              </a:spcBef>
            </a:pPr>
            <a:r>
              <a:rPr lang="zh-CN" altLang="en-US" sz="3200" b="1" dirty="0">
                <a:solidFill>
                  <a:schemeClr val="bg2"/>
                </a:solidFill>
                <a:latin typeface="Times New Roman" panose="02020603050405020304" pitchFamily="18" charset="0"/>
                <a:ea typeface="楷体_GB2312" pitchFamily="49" charset="-122"/>
              </a:rPr>
              <a:t>   “潜”，是隐藏的意思。即</a:t>
            </a:r>
            <a:r>
              <a:rPr lang="zh-CN" altLang="en-US" sz="3200" b="1" dirty="0">
                <a:solidFill>
                  <a:srgbClr val="000066"/>
                </a:solidFill>
                <a:latin typeface="Times New Roman" panose="02020603050405020304" pitchFamily="18" charset="0"/>
                <a:ea typeface="楷体_GB2312" pitchFamily="49" charset="-122"/>
              </a:rPr>
              <a:t>语言的表层意思之内还含有别的不愿说或不便说意思</a:t>
            </a:r>
            <a:r>
              <a:rPr lang="zh-CN" altLang="en-US" sz="3200" b="1" dirty="0">
                <a:latin typeface="Times New Roman" panose="02020603050405020304" pitchFamily="18" charset="0"/>
                <a:ea typeface="楷体_GB2312" pitchFamily="49" charset="-122"/>
              </a:rPr>
              <a:t>。</a:t>
            </a:r>
            <a:endParaRPr lang="zh-CN" altLang="en-US" sz="3200" b="1" dirty="0">
              <a:latin typeface="Times New Roman" panose="02020603050405020304" pitchFamily="18" charset="0"/>
              <a:ea typeface="楷体_GB2312" pitchFamily="49" charset="-122"/>
            </a:endParaRPr>
          </a:p>
          <a:p>
            <a:pPr>
              <a:spcBef>
                <a:spcPct val="20000"/>
              </a:spcBef>
            </a:pPr>
            <a:r>
              <a:rPr lang="zh-CN" altLang="en-US" sz="3200" b="1" dirty="0">
                <a:solidFill>
                  <a:schemeClr val="bg2"/>
                </a:solidFill>
                <a:latin typeface="Times New Roman" panose="02020603050405020304" pitchFamily="18" charset="0"/>
                <a:ea typeface="楷体_GB2312" pitchFamily="49" charset="-122"/>
              </a:rPr>
              <a:t>潜台词不仅充分体现了</a:t>
            </a:r>
            <a:r>
              <a:rPr lang="zh-CN" altLang="en-US" sz="3200" b="1" dirty="0">
                <a:solidFill>
                  <a:srgbClr val="FF0066"/>
                </a:solidFill>
                <a:latin typeface="Times New Roman" panose="02020603050405020304" pitchFamily="18" charset="0"/>
                <a:ea typeface="楷体_GB2312" pitchFamily="49" charset="-122"/>
              </a:rPr>
              <a:t>语言的魅力</a:t>
            </a:r>
            <a:r>
              <a:rPr lang="zh-CN" altLang="en-US" sz="3200" b="1" dirty="0">
                <a:solidFill>
                  <a:schemeClr val="bg2"/>
                </a:solidFill>
                <a:latin typeface="Times New Roman" panose="02020603050405020304" pitchFamily="18" charset="0"/>
                <a:ea typeface="楷体_GB2312" pitchFamily="49" charset="-122"/>
              </a:rPr>
              <a:t>，而且通过它还可以窥见人物</a:t>
            </a:r>
            <a:r>
              <a:rPr lang="zh-CN" altLang="en-US" sz="3200" b="1" dirty="0">
                <a:solidFill>
                  <a:srgbClr val="FF0000"/>
                </a:solidFill>
                <a:latin typeface="Times New Roman" panose="02020603050405020304" pitchFamily="18" charset="0"/>
                <a:ea typeface="楷体_GB2312" pitchFamily="49" charset="-122"/>
              </a:rPr>
              <a:t>丰富的内心世界</a:t>
            </a:r>
            <a:r>
              <a:rPr lang="zh-CN" altLang="en-US" sz="3200" b="1" dirty="0">
                <a:solidFill>
                  <a:schemeClr val="bg2"/>
                </a:solidFill>
                <a:latin typeface="Times New Roman" panose="02020603050405020304" pitchFamily="18" charset="0"/>
                <a:ea typeface="楷体_GB2312" pitchFamily="49" charset="-122"/>
              </a:rPr>
              <a:t>。潜台词往往是与语言的个性化和动作性联系在一起。</a:t>
            </a:r>
            <a:endParaRPr lang="zh-CN" altLang="en-US" sz="3200" b="1" dirty="0">
              <a:solidFill>
                <a:schemeClr val="bg2"/>
              </a:solidFill>
              <a:latin typeface="Times New Roman" panose="02020603050405020304" pitchFamily="18" charset="0"/>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1"/>
                                        </p:tgtEl>
                                        <p:attrNameLst>
                                          <p:attrName>style.visibility</p:attrName>
                                        </p:attrNameLst>
                                      </p:cBhvr>
                                      <p:to>
                                        <p:strVal val="visible"/>
                                      </p:to>
                                    </p:set>
                                    <p:anim calcmode="lin" valueType="num">
                                      <p:cBhvr additive="base">
                                        <p:cTn id="13" dur="500" fill="hold"/>
                                        <p:tgtEl>
                                          <p:spTgt spid="35841"/>
                                        </p:tgtEl>
                                        <p:attrNameLst>
                                          <p:attrName>ppt_x</p:attrName>
                                        </p:attrNameLst>
                                      </p:cBhvr>
                                      <p:tavLst>
                                        <p:tav tm="0">
                                          <p:val>
                                            <p:strVal val="#ppt_x"/>
                                          </p:val>
                                        </p:tav>
                                        <p:tav tm="100000">
                                          <p:val>
                                            <p:strVal val="#ppt_x"/>
                                          </p:val>
                                        </p:tav>
                                      </p:tavLst>
                                    </p:anim>
                                    <p:anim calcmode="lin" valueType="num">
                                      <p:cBhvr additive="base">
                                        <p:cTn id="14" dur="500" fill="hold"/>
                                        <p:tgtEl>
                                          <p:spTgt spid="358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358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 name="矩形 1"/>
          <p:cNvSpPr/>
          <p:nvPr/>
        </p:nvSpPr>
        <p:spPr>
          <a:xfrm>
            <a:off x="151130" y="625475"/>
            <a:ext cx="8782050" cy="1938020"/>
          </a:xfrm>
          <a:prstGeom prst="rect">
            <a:avLst/>
          </a:prstGeom>
          <a:ln w="57150">
            <a:solidFill>
              <a:schemeClr val="accent1">
                <a:lumMod val="75000"/>
              </a:schemeClr>
            </a:solidFill>
          </a:ln>
        </p:spPr>
        <p:txBody>
          <a:bodyPr wrap="square">
            <a:spAutoFit/>
          </a:bodyPr>
          <a:lstStyle/>
          <a:p>
            <a:r>
              <a:rPr lang="zh-CN" altLang="zh-CN" sz="2400" dirty="0">
                <a:solidFill>
                  <a:schemeClr val="bg2"/>
                </a:solidFill>
              </a:rPr>
              <a:t>鲁：哭？哼，我的眼泪早哭干了，我没有委屈，我有的是恨，是悔，是三十年一天一天我自己受的苦。</a:t>
            </a:r>
            <a:r>
              <a:rPr lang="zh-CN" altLang="zh-CN" sz="2400" dirty="0">
                <a:solidFill>
                  <a:srgbClr val="FF0000"/>
                </a:solidFill>
              </a:rPr>
              <a:t>你</a:t>
            </a:r>
            <a:r>
              <a:rPr lang="zh-CN" altLang="zh-CN" sz="2400" dirty="0">
                <a:solidFill>
                  <a:schemeClr val="bg2"/>
                </a:solidFill>
              </a:rPr>
              <a:t>大概已经忘了你做的事了！三十年前，过年三十的晚上我生下你的第二个儿子才三天，</a:t>
            </a:r>
            <a:r>
              <a:rPr lang="zh-CN" altLang="zh-CN" sz="2400" dirty="0">
                <a:solidFill>
                  <a:srgbClr val="FF0000"/>
                </a:solidFill>
              </a:rPr>
              <a:t>你</a:t>
            </a:r>
            <a:r>
              <a:rPr lang="zh-CN" altLang="zh-CN" sz="2400" dirty="0">
                <a:solidFill>
                  <a:schemeClr val="bg2"/>
                </a:solidFill>
              </a:rPr>
              <a:t>为了要赶紧娶那位有钱有门第的小姐，</a:t>
            </a:r>
            <a:r>
              <a:rPr lang="zh-CN" altLang="zh-CN" sz="2400" dirty="0">
                <a:solidFill>
                  <a:srgbClr val="FF0000"/>
                </a:solidFill>
              </a:rPr>
              <a:t>你们</a:t>
            </a:r>
            <a:r>
              <a:rPr lang="zh-CN" altLang="zh-CN" sz="2400" dirty="0">
                <a:solidFill>
                  <a:schemeClr val="bg2"/>
                </a:solidFill>
              </a:rPr>
              <a:t>逼着我冒着大雪出去，要我离开</a:t>
            </a:r>
            <a:r>
              <a:rPr lang="zh-CN" altLang="zh-CN" sz="2400" dirty="0">
                <a:solidFill>
                  <a:srgbClr val="FF0000"/>
                </a:solidFill>
              </a:rPr>
              <a:t>你们</a:t>
            </a:r>
            <a:r>
              <a:rPr lang="zh-CN" altLang="zh-CN" sz="2400" dirty="0">
                <a:solidFill>
                  <a:schemeClr val="bg2"/>
                </a:solidFill>
              </a:rPr>
              <a:t>周家的门。</a:t>
            </a:r>
            <a:endParaRPr lang="zh-CN" altLang="zh-CN" sz="2400" dirty="0">
              <a:solidFill>
                <a:schemeClr val="bg2"/>
              </a:solidFill>
            </a:endParaRPr>
          </a:p>
        </p:txBody>
      </p:sp>
      <p:sp>
        <p:nvSpPr>
          <p:cNvPr id="4" name="圆角矩形 3"/>
          <p:cNvSpPr/>
          <p:nvPr/>
        </p:nvSpPr>
        <p:spPr>
          <a:xfrm>
            <a:off x="248285" y="2943332"/>
            <a:ext cx="8101013" cy="591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t>“</a:t>
            </a:r>
            <a:r>
              <a:rPr lang="zh-CN" altLang="en-US" sz="2400" dirty="0" smtClean="0"/>
              <a:t>你们</a:t>
            </a:r>
            <a:r>
              <a:rPr lang="en-US" altLang="zh-CN" sz="2400" dirty="0" smtClean="0"/>
              <a:t>”</a:t>
            </a:r>
            <a:r>
              <a:rPr lang="zh-CN" altLang="en-US" sz="2400" dirty="0" smtClean="0"/>
              <a:t>指的是谁？为何多次提到“你们”？</a:t>
            </a:r>
            <a:endParaRPr lang="zh-CN" altLang="en-US" sz="2400" dirty="0"/>
          </a:p>
        </p:txBody>
      </p:sp>
      <p:sp>
        <p:nvSpPr>
          <p:cNvPr id="3" name="文本框 2"/>
          <p:cNvSpPr txBox="1"/>
          <p:nvPr/>
        </p:nvSpPr>
        <p:spPr>
          <a:xfrm>
            <a:off x="143510" y="3780155"/>
            <a:ext cx="9000490" cy="1198880"/>
          </a:xfrm>
          <a:prstGeom prst="rect">
            <a:avLst/>
          </a:prstGeom>
          <a:noFill/>
        </p:spPr>
        <p:txBody>
          <a:bodyPr wrap="square" rtlCol="0">
            <a:spAutoFit/>
          </a:bodyPr>
          <a:lstStyle/>
          <a:p>
            <a:r>
              <a:rPr lang="en-US" altLang="zh-CN" sz="2400" b="1">
                <a:solidFill>
                  <a:schemeClr val="bg2"/>
                </a:solidFill>
              </a:rPr>
              <a:t>“</a:t>
            </a:r>
            <a:r>
              <a:rPr lang="zh-CN" altLang="en-US" sz="2400" b="1">
                <a:solidFill>
                  <a:schemeClr val="bg2"/>
                </a:solidFill>
              </a:rPr>
              <a:t>你们</a:t>
            </a:r>
            <a:r>
              <a:rPr lang="en-US" altLang="zh-CN" sz="2400" b="1">
                <a:solidFill>
                  <a:schemeClr val="bg2"/>
                </a:solidFill>
              </a:rPr>
              <a:t>”</a:t>
            </a:r>
            <a:r>
              <a:rPr lang="zh-CN" altLang="en-US" sz="2400" b="1">
                <a:solidFill>
                  <a:schemeClr val="bg2"/>
                </a:solidFill>
              </a:rPr>
              <a:t>指周家的人，如</a:t>
            </a:r>
            <a:r>
              <a:rPr lang="en-US" altLang="zh-CN" sz="2400" b="1">
                <a:solidFill>
                  <a:schemeClr val="bg2"/>
                </a:solidFill>
              </a:rPr>
              <a:t>“</a:t>
            </a:r>
            <a:r>
              <a:rPr lang="zh-CN" altLang="en-US" sz="2400" b="1">
                <a:solidFill>
                  <a:schemeClr val="bg2"/>
                </a:solidFill>
              </a:rPr>
              <a:t>周太太</a:t>
            </a:r>
            <a:r>
              <a:rPr lang="en-US" altLang="zh-CN" sz="2400" b="1">
                <a:solidFill>
                  <a:schemeClr val="bg2"/>
                </a:solidFill>
              </a:rPr>
              <a:t>”</a:t>
            </a:r>
            <a:r>
              <a:rPr lang="zh-CN" altLang="en-US" sz="2400" b="1">
                <a:solidFill>
                  <a:schemeClr val="bg2"/>
                </a:solidFill>
              </a:rPr>
              <a:t>。</a:t>
            </a:r>
            <a:r>
              <a:rPr lang="en-US" altLang="zh-CN" sz="2400" b="1">
                <a:solidFill>
                  <a:schemeClr val="bg2"/>
                </a:solidFill>
              </a:rPr>
              <a:t>“</a:t>
            </a:r>
            <a:r>
              <a:rPr lang="zh-CN" altLang="en-US" sz="2400" b="1">
                <a:solidFill>
                  <a:schemeClr val="bg2"/>
                </a:solidFill>
              </a:rPr>
              <a:t>你们</a:t>
            </a:r>
            <a:r>
              <a:rPr lang="en-US" altLang="zh-CN" sz="2400" b="1">
                <a:solidFill>
                  <a:schemeClr val="bg2"/>
                </a:solidFill>
              </a:rPr>
              <a:t>”</a:t>
            </a:r>
            <a:r>
              <a:rPr lang="zh-CN" altLang="en-US" sz="2400" b="1">
                <a:solidFill>
                  <a:schemeClr val="bg2"/>
                </a:solidFill>
              </a:rPr>
              <a:t>包括周朴园在内的，可</a:t>
            </a:r>
            <a:endParaRPr lang="zh-CN" altLang="en-US" sz="2400" b="1">
              <a:solidFill>
                <a:schemeClr val="bg2"/>
              </a:solidFill>
            </a:endParaRPr>
          </a:p>
          <a:p>
            <a:r>
              <a:rPr lang="zh-CN" altLang="en-US" sz="2400" b="1">
                <a:solidFill>
                  <a:schemeClr val="bg2"/>
                </a:solidFill>
              </a:rPr>
              <a:t>显然不只周朴园一个人。在鲁侍萍看来，</a:t>
            </a:r>
            <a:r>
              <a:rPr lang="en-US" altLang="zh-CN" sz="2400" b="1">
                <a:solidFill>
                  <a:schemeClr val="bg2"/>
                </a:solidFill>
              </a:rPr>
              <a:t>30</a:t>
            </a:r>
            <a:r>
              <a:rPr lang="zh-CN" altLang="en-US" sz="2400" b="1">
                <a:solidFill>
                  <a:schemeClr val="bg2"/>
                </a:solidFill>
              </a:rPr>
              <a:t>年前的那场悲剧是</a:t>
            </a:r>
            <a:endParaRPr lang="zh-CN" altLang="en-US" sz="2400" b="1">
              <a:solidFill>
                <a:schemeClr val="bg2"/>
              </a:solidFill>
            </a:endParaRPr>
          </a:p>
          <a:p>
            <a:r>
              <a:rPr lang="zh-CN" altLang="en-US" sz="2400" b="1">
                <a:solidFill>
                  <a:schemeClr val="bg2"/>
                </a:solidFill>
              </a:rPr>
              <a:t>罪魁祸首，并不只是周朴园一个人，还包括周家的封建大家长。</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 name="圆角矩形 1"/>
          <p:cNvSpPr/>
          <p:nvPr/>
        </p:nvSpPr>
        <p:spPr>
          <a:xfrm>
            <a:off x="290512" y="252096"/>
            <a:ext cx="8101013" cy="19145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400" dirty="0"/>
              <a:t>“鲁侍萍被周家赶走，周朴园是不情愿的，但在“父母之命、媒约之言”不可违的时代，他又是没有办法阻止的。何况在赶走之前，周家始终未让他与鲁侍萍见上一面。”</a:t>
            </a:r>
            <a:endParaRPr lang="zh-CN" altLang="zh-CN" sz="2400" dirty="0"/>
          </a:p>
          <a:p>
            <a:r>
              <a:rPr lang="en-US" altLang="zh-CN" sz="2400" dirty="0" smtClean="0"/>
              <a:t>                                             </a:t>
            </a:r>
            <a:r>
              <a:rPr lang="zh-CN" altLang="zh-CN" sz="2400" dirty="0" smtClean="0"/>
              <a:t>——</a:t>
            </a:r>
            <a:r>
              <a:rPr lang="zh-CN" altLang="zh-CN" sz="2400" dirty="0"/>
              <a:t>曹禺《雷雨》创作回顾</a:t>
            </a:r>
            <a:endParaRPr lang="zh-CN" altLang="zh-CN" sz="2400" dirty="0"/>
          </a:p>
          <a:p>
            <a:endParaRPr lang="zh-CN" altLang="en-US" sz="2400" dirty="0"/>
          </a:p>
        </p:txBody>
      </p:sp>
      <p:sp>
        <p:nvSpPr>
          <p:cNvPr id="3" name="矩形 2"/>
          <p:cNvSpPr/>
          <p:nvPr/>
        </p:nvSpPr>
        <p:spPr>
          <a:xfrm>
            <a:off x="290195" y="2513330"/>
            <a:ext cx="7337425" cy="812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r>
              <a:rPr lang="zh-CN" altLang="zh-CN" sz="2400" dirty="0">
                <a:solidFill>
                  <a:schemeClr val="lt1"/>
                </a:solidFill>
              </a:rPr>
              <a:t>当周朴园后来得知侍萍被赶走，有没有行动呢？</a:t>
            </a:r>
            <a:endParaRPr lang="zh-CN" altLang="en-US" sz="2400" dirty="0">
              <a:solidFill>
                <a:schemeClr val="lt1"/>
              </a:solidFill>
            </a:endParaRPr>
          </a:p>
        </p:txBody>
      </p:sp>
      <p:sp>
        <p:nvSpPr>
          <p:cNvPr id="5" name="文本框 4"/>
          <p:cNvSpPr txBox="1"/>
          <p:nvPr/>
        </p:nvSpPr>
        <p:spPr>
          <a:xfrm>
            <a:off x="290195" y="3644900"/>
            <a:ext cx="8670925" cy="3046095"/>
          </a:xfrm>
          <a:prstGeom prst="rect">
            <a:avLst/>
          </a:prstGeom>
          <a:noFill/>
        </p:spPr>
        <p:txBody>
          <a:bodyPr wrap="square" rtlCol="0">
            <a:spAutoFit/>
          </a:bodyPr>
          <a:lstStyle/>
          <a:p>
            <a:r>
              <a:rPr lang="en-US" sz="2400" b="1">
                <a:solidFill>
                  <a:schemeClr val="bg2"/>
                </a:solidFill>
              </a:rPr>
              <a:t>    30</a:t>
            </a:r>
            <a:r>
              <a:rPr lang="zh-CN" altLang="en-US" sz="2400" b="1">
                <a:solidFill>
                  <a:schemeClr val="bg2"/>
                </a:solidFill>
              </a:rPr>
              <a:t>年前即光绪</a:t>
            </a:r>
            <a:r>
              <a:rPr lang="en-US" altLang="zh-CN" sz="2400" b="1">
                <a:solidFill>
                  <a:schemeClr val="bg2"/>
                </a:solidFill>
              </a:rPr>
              <a:t>20</a:t>
            </a:r>
            <a:r>
              <a:rPr lang="zh-CN" altLang="en-US" sz="2400" b="1">
                <a:solidFill>
                  <a:schemeClr val="bg2"/>
                </a:solidFill>
              </a:rPr>
              <a:t>年，周家是一个典型的封建大家庭，曹禺先生曾说过，周朴园同侍萍的关系，相当于《红楼梦》中贾宝玉通袭人、晴雯的关系。宝玉想与同是贵族的林黛玉结合尚不可得，何况周朴园不如宝玉多情，周家却一如贾府冷酷无情。所以，当年梅侍萍被赶出家门时候，周朴园一定是有着极大的痛苦的，有相当的的被迫的成分。侍萍对于他也是有怨恨的，但从这几个</a:t>
            </a:r>
            <a:r>
              <a:rPr lang="en-US" altLang="zh-CN" sz="2400" b="1">
                <a:solidFill>
                  <a:schemeClr val="bg2"/>
                </a:solidFill>
              </a:rPr>
              <a:t>“</a:t>
            </a:r>
            <a:r>
              <a:rPr lang="zh-CN" altLang="en-US" sz="2400" b="1">
                <a:solidFill>
                  <a:schemeClr val="bg2"/>
                </a:solidFill>
              </a:rPr>
              <a:t>你们</a:t>
            </a:r>
            <a:r>
              <a:rPr lang="en-US" altLang="zh-CN" sz="2400" b="1">
                <a:solidFill>
                  <a:schemeClr val="bg2"/>
                </a:solidFill>
              </a:rPr>
              <a:t>”</a:t>
            </a:r>
            <a:r>
              <a:rPr lang="zh-CN" altLang="en-US" sz="2400" b="1">
                <a:solidFill>
                  <a:schemeClr val="bg2"/>
                </a:solidFill>
              </a:rPr>
              <a:t>当中，明显感受得到，她对周朴园有一定程度的原谅。</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 name="矩形 1"/>
          <p:cNvSpPr/>
          <p:nvPr/>
        </p:nvSpPr>
        <p:spPr>
          <a:xfrm>
            <a:off x="499428" y="323057"/>
            <a:ext cx="7815262" cy="1815882"/>
          </a:xfrm>
          <a:prstGeom prst="rect">
            <a:avLst/>
          </a:prstGeom>
          <a:ln w="57150">
            <a:solidFill>
              <a:schemeClr val="accent1">
                <a:lumMod val="75000"/>
              </a:schemeClr>
            </a:solidFill>
          </a:ln>
        </p:spPr>
        <p:txBody>
          <a:bodyPr wrap="square">
            <a:spAutoFit/>
          </a:bodyPr>
          <a:lstStyle/>
          <a:p>
            <a:r>
              <a:rPr lang="zh-CN" altLang="zh-CN" sz="2800" dirty="0">
                <a:solidFill>
                  <a:schemeClr val="bg2"/>
                </a:solidFill>
              </a:rPr>
              <a:t>周朴园</a:t>
            </a:r>
            <a:r>
              <a:rPr lang="zh-CN" altLang="zh-CN" sz="2800" dirty="0" smtClean="0">
                <a:solidFill>
                  <a:schemeClr val="bg2"/>
                </a:solidFill>
              </a:rPr>
              <a:t>：</a:t>
            </a:r>
            <a:r>
              <a:rPr lang="zh-CN" altLang="en-US" sz="2800" dirty="0" smtClean="0">
                <a:solidFill>
                  <a:schemeClr val="bg2"/>
                </a:solidFill>
              </a:rPr>
              <a:t>三十年前，在无锡有一件很出名的事情</a:t>
            </a:r>
            <a:endParaRPr lang="zh-CN" altLang="zh-CN" sz="2800" dirty="0">
              <a:solidFill>
                <a:schemeClr val="bg2"/>
              </a:solidFill>
            </a:endParaRPr>
          </a:p>
          <a:p>
            <a:pPr algn="ctr"/>
            <a:r>
              <a:rPr lang="en-US" altLang="zh-CN" sz="2800" dirty="0">
                <a:solidFill>
                  <a:schemeClr val="bg2"/>
                </a:solidFill>
              </a:rPr>
              <a:t>……</a:t>
            </a:r>
            <a:endParaRPr lang="zh-CN" altLang="zh-CN" sz="2800" dirty="0">
              <a:solidFill>
                <a:schemeClr val="bg2"/>
              </a:solidFill>
            </a:endParaRPr>
          </a:p>
          <a:p>
            <a:r>
              <a:rPr lang="zh-CN" altLang="zh-CN" sz="2800" dirty="0">
                <a:solidFill>
                  <a:schemeClr val="bg2"/>
                </a:solidFill>
              </a:rPr>
              <a:t>周朴园：（喘出一口气，沉思地）侍萍，侍萍，对了。</a:t>
            </a:r>
            <a:endParaRPr lang="zh-CN" altLang="zh-CN" sz="2800" dirty="0">
              <a:solidFill>
                <a:schemeClr val="bg2"/>
              </a:solidFill>
            </a:endParaRPr>
          </a:p>
        </p:txBody>
      </p:sp>
      <p:sp>
        <p:nvSpPr>
          <p:cNvPr id="3" name="圆角矩形 2"/>
          <p:cNvSpPr/>
          <p:nvPr/>
        </p:nvSpPr>
        <p:spPr>
          <a:xfrm>
            <a:off x="500062" y="2378710"/>
            <a:ext cx="8101013"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400" dirty="0"/>
              <a:t>“痛苦、汗涔涔、喘出一口气、沉思”这些舞台</a:t>
            </a:r>
            <a:r>
              <a:rPr lang="zh-CN" altLang="zh-CN" sz="2400" dirty="0" smtClean="0"/>
              <a:t>说明反映</a:t>
            </a:r>
            <a:r>
              <a:rPr lang="zh-CN" altLang="zh-CN" sz="2400" dirty="0"/>
              <a:t>了周朴</a:t>
            </a:r>
            <a:r>
              <a:rPr lang="zh-CN" altLang="zh-CN" sz="2400" dirty="0" smtClean="0"/>
              <a:t>园</a:t>
            </a:r>
            <a:r>
              <a:rPr lang="zh-CN" altLang="en-US" sz="2400" dirty="0" smtClean="0"/>
              <a:t>怎样</a:t>
            </a:r>
            <a:r>
              <a:rPr lang="zh-CN" altLang="zh-CN" sz="2400" dirty="0" smtClean="0"/>
              <a:t>的</a:t>
            </a:r>
            <a:r>
              <a:rPr lang="zh-CN" altLang="zh-CN" sz="2400" dirty="0"/>
              <a:t>内心世界</a:t>
            </a:r>
            <a:endParaRPr lang="zh-CN" altLang="en-US" sz="2400" dirty="0"/>
          </a:p>
        </p:txBody>
      </p:sp>
      <p:sp>
        <p:nvSpPr>
          <p:cNvPr id="5" name="文本框 4"/>
          <p:cNvSpPr txBox="1"/>
          <p:nvPr/>
        </p:nvSpPr>
        <p:spPr>
          <a:xfrm>
            <a:off x="236855" y="3533775"/>
            <a:ext cx="8670925" cy="1568450"/>
          </a:xfrm>
          <a:prstGeom prst="rect">
            <a:avLst/>
          </a:prstGeom>
          <a:noFill/>
        </p:spPr>
        <p:txBody>
          <a:bodyPr wrap="square" rtlCol="0">
            <a:spAutoFit/>
          </a:bodyPr>
          <a:lstStyle/>
          <a:p>
            <a:r>
              <a:rPr lang="en-US" sz="2400" b="1">
                <a:solidFill>
                  <a:schemeClr val="bg2"/>
                </a:solidFill>
              </a:rPr>
              <a:t>     </a:t>
            </a:r>
            <a:r>
              <a:rPr lang="zh-CN" altLang="en-US" sz="2400" b="1">
                <a:solidFill>
                  <a:schemeClr val="bg2"/>
                </a:solidFill>
              </a:rPr>
              <a:t>此时，周朴园并未认出鲁侍萍，以为她是一个下人的母亲，是一个</a:t>
            </a:r>
            <a:r>
              <a:rPr lang="en-US" altLang="zh-CN" sz="2400" b="1">
                <a:solidFill>
                  <a:schemeClr val="bg2"/>
                </a:solidFill>
              </a:rPr>
              <a:t>“</a:t>
            </a:r>
            <a:r>
              <a:rPr lang="zh-CN" altLang="en-US" sz="2400" b="1">
                <a:solidFill>
                  <a:schemeClr val="bg2"/>
                </a:solidFill>
              </a:rPr>
              <a:t>局外人</a:t>
            </a:r>
            <a:r>
              <a:rPr lang="en-US" altLang="zh-CN" sz="2400" b="1">
                <a:solidFill>
                  <a:schemeClr val="bg2"/>
                </a:solidFill>
              </a:rPr>
              <a:t>”</a:t>
            </a:r>
            <a:r>
              <a:rPr lang="zh-CN" altLang="en-US" sz="2400" b="1">
                <a:solidFill>
                  <a:schemeClr val="bg2"/>
                </a:solidFill>
              </a:rPr>
              <a:t>，饶是如此，也让周朴园产生如此强烈的情绪反应，感受到如此剧烈的痛苦，我们可以想见，他内心的愧疚与痛苦有多深。</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雷雨 (1)"/>
          <p:cNvPicPr>
            <a:picLocks noChangeAspect="1"/>
          </p:cNvPicPr>
          <p:nvPr/>
        </p:nvPicPr>
        <p:blipFill>
          <a:blip r:embed="rId1"/>
          <a:stretch>
            <a:fillRect/>
          </a:stretch>
        </p:blipFill>
        <p:spPr>
          <a:xfrm>
            <a:off x="50165" y="-28575"/>
            <a:ext cx="9144000" cy="6915785"/>
          </a:xfrm>
          <a:prstGeom prst="rect">
            <a:avLst/>
          </a:prstGeom>
        </p:spPr>
      </p:pic>
      <p:sp>
        <p:nvSpPr>
          <p:cNvPr id="2" name="矩形 1"/>
          <p:cNvSpPr/>
          <p:nvPr/>
        </p:nvSpPr>
        <p:spPr>
          <a:xfrm>
            <a:off x="342900" y="-28575"/>
            <a:ext cx="8458200" cy="2306955"/>
          </a:xfrm>
          <a:prstGeom prst="rect">
            <a:avLst/>
          </a:prstGeom>
          <a:ln w="57150">
            <a:solidFill>
              <a:schemeClr val="accent1">
                <a:lumMod val="75000"/>
              </a:schemeClr>
            </a:solidFill>
          </a:ln>
        </p:spPr>
        <p:txBody>
          <a:bodyPr wrap="square">
            <a:spAutoFit/>
          </a:bodyPr>
          <a:lstStyle/>
          <a:p>
            <a:r>
              <a:rPr lang="zh-CN" altLang="zh-CN" sz="2400" dirty="0">
                <a:solidFill>
                  <a:schemeClr val="bg2"/>
                </a:solidFill>
              </a:rPr>
              <a:t>周朴园（不觉地望望柜上的相片，又望鲁妈）</a:t>
            </a:r>
            <a:endParaRPr lang="zh-CN" altLang="zh-CN" sz="2400" dirty="0">
              <a:solidFill>
                <a:schemeClr val="bg2"/>
              </a:solidFill>
            </a:endParaRPr>
          </a:p>
          <a:p>
            <a:r>
              <a:rPr lang="zh-CN" altLang="zh-CN" sz="2400" dirty="0">
                <a:solidFill>
                  <a:schemeClr val="bg2"/>
                </a:solidFill>
              </a:rPr>
              <a:t>朴：（忽然严厉地）你来干什么？</a:t>
            </a:r>
            <a:endParaRPr lang="zh-CN" altLang="zh-CN" sz="2400" dirty="0">
              <a:solidFill>
                <a:schemeClr val="bg2"/>
              </a:solidFill>
            </a:endParaRPr>
          </a:p>
          <a:p>
            <a:r>
              <a:rPr lang="zh-CN" altLang="zh-CN" sz="2400" dirty="0">
                <a:solidFill>
                  <a:schemeClr val="bg2"/>
                </a:solidFill>
              </a:rPr>
              <a:t>鲁：不是我要来的。</a:t>
            </a:r>
            <a:endParaRPr lang="zh-CN" altLang="zh-CN" sz="2400" dirty="0">
              <a:solidFill>
                <a:schemeClr val="bg2"/>
              </a:solidFill>
            </a:endParaRPr>
          </a:p>
          <a:p>
            <a:r>
              <a:rPr lang="zh-CN" altLang="zh-CN" sz="2400" dirty="0">
                <a:solidFill>
                  <a:schemeClr val="bg2"/>
                </a:solidFill>
              </a:rPr>
              <a:t>朴：谁指使你来的？</a:t>
            </a:r>
            <a:endParaRPr lang="zh-CN" altLang="zh-CN" sz="2400" dirty="0">
              <a:solidFill>
                <a:schemeClr val="bg2"/>
              </a:solidFill>
            </a:endParaRPr>
          </a:p>
          <a:p>
            <a:r>
              <a:rPr lang="zh-CN" altLang="zh-CN" sz="2400" dirty="0">
                <a:solidFill>
                  <a:schemeClr val="bg2"/>
                </a:solidFill>
              </a:rPr>
              <a:t>鲁：</a:t>
            </a:r>
            <a:r>
              <a:rPr lang="en-US" altLang="zh-CN" sz="2400" dirty="0">
                <a:solidFill>
                  <a:schemeClr val="bg2"/>
                </a:solidFill>
              </a:rPr>
              <a:t>(</a:t>
            </a:r>
            <a:r>
              <a:rPr lang="zh-CN" altLang="zh-CN" sz="2400" dirty="0">
                <a:solidFill>
                  <a:schemeClr val="bg2"/>
                </a:solidFill>
              </a:rPr>
              <a:t>悲愤</a:t>
            </a:r>
            <a:r>
              <a:rPr lang="en-US" altLang="zh-CN" sz="2400" dirty="0">
                <a:solidFill>
                  <a:schemeClr val="bg2"/>
                </a:solidFill>
              </a:rPr>
              <a:t>)</a:t>
            </a:r>
            <a:r>
              <a:rPr lang="zh-CN" altLang="zh-CN" sz="2400" dirty="0">
                <a:solidFill>
                  <a:schemeClr val="bg2"/>
                </a:solidFill>
              </a:rPr>
              <a:t>命！不公平的命指使我来的。</a:t>
            </a:r>
            <a:endParaRPr lang="zh-CN" altLang="zh-CN" sz="2400" dirty="0">
              <a:solidFill>
                <a:schemeClr val="bg2"/>
              </a:solidFill>
            </a:endParaRPr>
          </a:p>
          <a:p>
            <a:r>
              <a:rPr lang="zh-CN" altLang="zh-CN" sz="2400" dirty="0">
                <a:solidFill>
                  <a:schemeClr val="bg2"/>
                </a:solidFill>
              </a:rPr>
              <a:t>朴：</a:t>
            </a:r>
            <a:r>
              <a:rPr lang="en-US" altLang="zh-CN" sz="2400" dirty="0">
                <a:solidFill>
                  <a:schemeClr val="bg2"/>
                </a:solidFill>
              </a:rPr>
              <a:t> (</a:t>
            </a:r>
            <a:r>
              <a:rPr lang="zh-CN" altLang="zh-CN" sz="2400" dirty="0">
                <a:solidFill>
                  <a:schemeClr val="bg2"/>
                </a:solidFill>
              </a:rPr>
              <a:t>冷冷地</a:t>
            </a:r>
            <a:r>
              <a:rPr lang="en-US" altLang="zh-CN" sz="2400" dirty="0">
                <a:solidFill>
                  <a:schemeClr val="bg2"/>
                </a:solidFill>
              </a:rPr>
              <a:t>)</a:t>
            </a:r>
            <a:r>
              <a:rPr lang="zh-CN" altLang="zh-CN" sz="2400" dirty="0">
                <a:solidFill>
                  <a:schemeClr val="bg2"/>
                </a:solidFill>
              </a:rPr>
              <a:t>三十年的工夫你还是找到这儿来了。</a:t>
            </a:r>
            <a:endParaRPr lang="zh-CN" altLang="zh-CN" sz="2400" dirty="0">
              <a:solidFill>
                <a:schemeClr val="bg2"/>
              </a:solidFill>
            </a:endParaRPr>
          </a:p>
        </p:txBody>
      </p:sp>
      <p:sp>
        <p:nvSpPr>
          <p:cNvPr id="3" name="圆角矩形 2"/>
          <p:cNvSpPr/>
          <p:nvPr/>
        </p:nvSpPr>
        <p:spPr>
          <a:xfrm>
            <a:off x="231775" y="2466595"/>
            <a:ext cx="8101013" cy="591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t>周朴园变脸的原因是什么？</a:t>
            </a:r>
            <a:endParaRPr lang="zh-CN" altLang="en-US" sz="2400" dirty="0"/>
          </a:p>
        </p:txBody>
      </p:sp>
      <p:sp>
        <p:nvSpPr>
          <p:cNvPr id="9" name="文本框 8"/>
          <p:cNvSpPr txBox="1"/>
          <p:nvPr/>
        </p:nvSpPr>
        <p:spPr>
          <a:xfrm>
            <a:off x="110490" y="3377565"/>
            <a:ext cx="9023985" cy="3046095"/>
          </a:xfrm>
          <a:prstGeom prst="rect">
            <a:avLst/>
          </a:prstGeom>
          <a:noFill/>
        </p:spPr>
        <p:txBody>
          <a:bodyPr wrap="square" rtlCol="0">
            <a:spAutoFit/>
          </a:bodyPr>
          <a:lstStyle/>
          <a:p>
            <a:r>
              <a:rPr lang="zh-CN" altLang="en-US" sz="2400" b="1">
                <a:solidFill>
                  <a:schemeClr val="bg2"/>
                </a:solidFill>
              </a:rPr>
              <a:t>当侍萍的到来将他从自己为自己精心编织的梦境中唤醒，当他从怀旧的情感世界中回到现实，理智终究占了上风。面对</a:t>
            </a:r>
            <a:r>
              <a:rPr lang="en-US" altLang="zh-CN" sz="2400" b="1">
                <a:solidFill>
                  <a:schemeClr val="bg2"/>
                </a:solidFill>
              </a:rPr>
              <a:t>“</a:t>
            </a:r>
            <a:r>
              <a:rPr lang="zh-CN" altLang="en-US" sz="2400" b="1">
                <a:solidFill>
                  <a:schemeClr val="bg2"/>
                </a:solidFill>
              </a:rPr>
              <a:t>死而复生</a:t>
            </a:r>
            <a:r>
              <a:rPr lang="en-US" altLang="zh-CN" sz="2400" b="1">
                <a:solidFill>
                  <a:schemeClr val="bg2"/>
                </a:solidFill>
              </a:rPr>
              <a:t>”</a:t>
            </a:r>
            <a:r>
              <a:rPr lang="zh-CN" altLang="en-US" sz="2400" b="1">
                <a:solidFill>
                  <a:schemeClr val="bg2"/>
                </a:solidFill>
              </a:rPr>
              <a:t>的侍萍，她已经不是当年那个美丽善良的梅侍萍，岁月洗礼，周朴园也不再是当初那个没有阶级门第观念的富家大少爷，此时的周朴园，早已经披上了资本家的外壳，这层外壳让他本能地趋利避害，资本家的敏锐嗅觉让他首先觉察到的是危险、阴谋、蓄意而为，而不是有生之年久别重逢的喜悦。不得不说这是周朴园的悲哀，也是那个时代千千万万个周朴园们的悲哀！</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9210"/>
            <a:ext cx="9144000" cy="6915785"/>
          </a:xfrm>
          <a:prstGeom prst="rect">
            <a:avLst/>
          </a:prstGeom>
        </p:spPr>
      </p:pic>
      <p:sp>
        <p:nvSpPr>
          <p:cNvPr id="3" name="Rectangle 19"/>
          <p:cNvSpPr>
            <a:spLocks noChangeArrowheads="1"/>
          </p:cNvSpPr>
          <p:nvPr>
            <p:custDataLst>
              <p:tags r:id="rId2"/>
            </p:custDataLst>
          </p:nvPr>
        </p:nvSpPr>
        <p:spPr bwMode="auto">
          <a:xfrm>
            <a:off x="154940" y="1279525"/>
            <a:ext cx="7754620" cy="2083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lstStyle/>
          <a:p>
            <a:pPr>
              <a:buClr>
                <a:srgbClr val="FF0066"/>
              </a:buClr>
              <a:buSzPct val="75000"/>
            </a:pPr>
            <a:r>
              <a:rPr sz="2800" b="1" dirty="0">
                <a:solidFill>
                  <a:schemeClr val="bg2"/>
                </a:solidFill>
                <a:sym typeface="+mn-ea"/>
              </a:rPr>
              <a:t>三一律是西方关于戏剧结构的规则。</a:t>
            </a:r>
            <a:r>
              <a:rPr lang="zh-CN" sz="2800" b="1" dirty="0">
                <a:solidFill>
                  <a:schemeClr val="bg2"/>
                </a:solidFill>
                <a:sym typeface="+mn-ea"/>
              </a:rPr>
              <a:t>三一律</a:t>
            </a:r>
            <a:r>
              <a:rPr sz="2800" b="1" dirty="0">
                <a:solidFill>
                  <a:schemeClr val="bg2"/>
                </a:solidFill>
                <a:sym typeface="+mn-ea"/>
              </a:rPr>
              <a:t>要求戏剧创作在时间、地点和行动三者之间保持一致性。即要求一出戏</a:t>
            </a:r>
            <a:r>
              <a:rPr sz="2800" b="1" dirty="0">
                <a:solidFill>
                  <a:srgbClr val="FF0000"/>
                </a:solidFill>
                <a:sym typeface="+mn-ea"/>
              </a:rPr>
              <a:t>所叙述的故事发生在一天(一昼夜)之内，地点在一个场景，情节服从于一个主题</a:t>
            </a:r>
            <a:r>
              <a:rPr sz="2800" b="1" dirty="0">
                <a:solidFill>
                  <a:schemeClr val="bg2"/>
                </a:solidFill>
                <a:sym typeface="+mn-ea"/>
              </a:rPr>
              <a:t>。</a:t>
            </a:r>
            <a:endParaRPr sz="2800" b="1" dirty="0">
              <a:solidFill>
                <a:schemeClr val="bg2"/>
              </a:solidFill>
              <a:sym typeface="+mn-ea"/>
            </a:endParaRPr>
          </a:p>
        </p:txBody>
      </p:sp>
      <p:sp>
        <p:nvSpPr>
          <p:cNvPr id="42" name="矩形 41"/>
          <p:cNvSpPr/>
          <p:nvPr>
            <p:custDataLst>
              <p:tags r:id="rId3"/>
            </p:custDataLst>
          </p:nvPr>
        </p:nvSpPr>
        <p:spPr>
          <a:xfrm>
            <a:off x="207645" y="54610"/>
            <a:ext cx="3101975" cy="1139825"/>
          </a:xfrm>
          <a:prstGeom prst="rect">
            <a:avLst/>
          </a:prstGeom>
        </p:spPr>
        <p:txBody>
          <a:bodyPr wrap="none" anchor="ctr" anchorCtr="0">
            <a:normAutofit/>
          </a:bodyPr>
          <a:lstStyle/>
          <a:p>
            <a:pPr algn="l"/>
            <a:r>
              <a:rPr lang="zh-CN" altLang="en-US" sz="4000" b="1" dirty="0">
                <a:solidFill>
                  <a:schemeClr val="accent1">
                    <a:lumMod val="75000"/>
                  </a:schemeClr>
                </a:solidFill>
                <a:latin typeface="+mj-lt"/>
                <a:ea typeface="+mj-ea"/>
                <a:cs typeface="+mj-cs"/>
                <a:sym typeface="Arial" panose="020B0604020202020204" pitchFamily="34" charset="0"/>
              </a:rPr>
              <a:t>戏剧三一律</a:t>
            </a:r>
            <a:endParaRPr lang="zh-CN" altLang="en-US" sz="4000" b="1" dirty="0">
              <a:solidFill>
                <a:schemeClr val="accent1">
                  <a:lumMod val="75000"/>
                </a:schemeClr>
              </a:solidFill>
              <a:latin typeface="+mj-lt"/>
              <a:ea typeface="+mj-ea"/>
              <a:cs typeface="+mj-cs"/>
              <a:sym typeface="Arial" panose="020B0604020202020204" pitchFamily="34" charset="0"/>
            </a:endParaRPr>
          </a:p>
        </p:txBody>
      </p:sp>
      <p:sp>
        <p:nvSpPr>
          <p:cNvPr id="2" name="Rectangle 19"/>
          <p:cNvSpPr>
            <a:spLocks noChangeArrowheads="1"/>
          </p:cNvSpPr>
          <p:nvPr>
            <p:custDataLst>
              <p:tags r:id="rId4"/>
            </p:custDataLst>
          </p:nvPr>
        </p:nvSpPr>
        <p:spPr bwMode="auto">
          <a:xfrm>
            <a:off x="334645" y="3447415"/>
            <a:ext cx="7754620" cy="2083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0"/>
          <a:lstStyle/>
          <a:p>
            <a:pPr>
              <a:buClr>
                <a:srgbClr val="FF0066"/>
              </a:buClr>
              <a:buSzPct val="75000"/>
            </a:pPr>
            <a:r>
              <a:rPr lang="zh-CN" sz="2800" b="1" dirty="0">
                <a:solidFill>
                  <a:schemeClr val="bg2"/>
                </a:solidFill>
                <a:sym typeface="+mn-ea"/>
              </a:rPr>
              <a:t>中国古典戏剧</a:t>
            </a:r>
            <a:r>
              <a:rPr lang="en-US" altLang="zh-CN" sz="2800" b="1" dirty="0">
                <a:solidFill>
                  <a:schemeClr val="bg2"/>
                </a:solidFill>
                <a:sym typeface="+mn-ea"/>
              </a:rPr>
              <a:t>“</a:t>
            </a:r>
            <a:r>
              <a:rPr lang="zh-CN" altLang="en-US" sz="2800" b="1" dirty="0">
                <a:solidFill>
                  <a:schemeClr val="bg2"/>
                </a:solidFill>
                <a:sym typeface="+mn-ea"/>
              </a:rPr>
              <a:t>科、范</a:t>
            </a:r>
            <a:r>
              <a:rPr lang="en-US" altLang="zh-CN" sz="2800" b="1" dirty="0">
                <a:solidFill>
                  <a:schemeClr val="bg2"/>
                </a:solidFill>
                <a:sym typeface="+mn-ea"/>
              </a:rPr>
              <a:t>”</a:t>
            </a:r>
            <a:r>
              <a:rPr lang="zh-CN" altLang="en-US" sz="2800" b="1" dirty="0">
                <a:solidFill>
                  <a:schemeClr val="bg2"/>
                </a:solidFill>
                <a:sym typeface="+mn-ea"/>
              </a:rPr>
              <a:t>的设置，突破了</a:t>
            </a:r>
            <a:r>
              <a:rPr sz="2800" b="1" dirty="0">
                <a:solidFill>
                  <a:schemeClr val="bg2"/>
                </a:solidFill>
                <a:sym typeface="+mn-ea"/>
              </a:rPr>
              <a:t>。</a:t>
            </a:r>
            <a:endParaRPr sz="2800" b="1" dirty="0">
              <a:solidFill>
                <a:schemeClr val="bg2"/>
              </a:solidFill>
              <a:sym typeface="+mn-ea"/>
            </a:endParaRPr>
          </a:p>
        </p:txBody>
      </p:sp>
    </p:spTree>
    <p:custDataLst>
      <p:tags r:id="rId5"/>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9210"/>
            <a:ext cx="9144000" cy="6915785"/>
          </a:xfrm>
          <a:prstGeom prst="rect">
            <a:avLst/>
          </a:prstGeom>
        </p:spPr>
      </p:pic>
      <p:sp>
        <p:nvSpPr>
          <p:cNvPr id="2" name="矩形 1"/>
          <p:cNvSpPr/>
          <p:nvPr/>
        </p:nvSpPr>
        <p:spPr>
          <a:xfrm>
            <a:off x="385763" y="302003"/>
            <a:ext cx="8429625" cy="3970318"/>
          </a:xfrm>
          <a:prstGeom prst="rect">
            <a:avLst/>
          </a:prstGeom>
          <a:ln w="57150">
            <a:solidFill>
              <a:schemeClr val="accent1">
                <a:lumMod val="75000"/>
              </a:schemeClr>
            </a:solidFill>
          </a:ln>
        </p:spPr>
        <p:txBody>
          <a:bodyPr wrap="square">
            <a:spAutoFit/>
          </a:bodyPr>
          <a:lstStyle/>
          <a:p>
            <a:r>
              <a:rPr lang="zh-CN" altLang="zh-CN" sz="2800" dirty="0">
                <a:solidFill>
                  <a:schemeClr val="bg2"/>
                </a:solidFill>
              </a:rPr>
              <a:t>周朴园：那么，我们就这样解决了。我叫他下来，你看一看他，以后鲁家的人永远不许再到周家来。</a:t>
            </a:r>
            <a:endParaRPr lang="zh-CN" altLang="zh-CN" sz="2800" dirty="0">
              <a:solidFill>
                <a:schemeClr val="bg2"/>
              </a:solidFill>
            </a:endParaRPr>
          </a:p>
          <a:p>
            <a:r>
              <a:rPr lang="zh-CN" altLang="zh-CN" sz="2800" dirty="0">
                <a:solidFill>
                  <a:schemeClr val="bg2"/>
                </a:solidFill>
              </a:rPr>
              <a:t>鲁侍萍：好，我希望这一生不要再见你。</a:t>
            </a:r>
            <a:endParaRPr lang="zh-CN" altLang="zh-CN" sz="2800" dirty="0">
              <a:solidFill>
                <a:schemeClr val="bg2"/>
              </a:solidFill>
            </a:endParaRPr>
          </a:p>
          <a:p>
            <a:r>
              <a:rPr lang="zh-CN" altLang="zh-CN" sz="2800" dirty="0">
                <a:solidFill>
                  <a:schemeClr val="bg2"/>
                </a:solidFill>
              </a:rPr>
              <a:t>周朴园</a:t>
            </a:r>
            <a:r>
              <a:rPr lang="en-US" altLang="zh-CN" sz="2800" dirty="0">
                <a:solidFill>
                  <a:schemeClr val="bg2"/>
                </a:solidFill>
              </a:rPr>
              <a:t>:(</a:t>
            </a:r>
            <a:r>
              <a:rPr lang="zh-CN" altLang="zh-CN" sz="2800" dirty="0">
                <a:solidFill>
                  <a:schemeClr val="bg2"/>
                </a:solidFill>
              </a:rPr>
              <a:t>由衣内取出皮夹的支票</a:t>
            </a:r>
            <a:r>
              <a:rPr lang="en-US" altLang="zh-CN" sz="2800" dirty="0">
                <a:solidFill>
                  <a:schemeClr val="bg2"/>
                </a:solidFill>
              </a:rPr>
              <a:t>,</a:t>
            </a:r>
            <a:r>
              <a:rPr lang="zh-CN" altLang="zh-CN" sz="2800" dirty="0">
                <a:solidFill>
                  <a:schemeClr val="bg2"/>
                </a:solidFill>
              </a:rPr>
              <a:t>签好</a:t>
            </a:r>
            <a:r>
              <a:rPr lang="en-US" altLang="zh-CN" sz="2800" dirty="0">
                <a:solidFill>
                  <a:schemeClr val="bg2"/>
                </a:solidFill>
              </a:rPr>
              <a:t>)</a:t>
            </a:r>
            <a:r>
              <a:rPr lang="zh-CN" altLang="zh-CN" sz="2800" dirty="0">
                <a:solidFill>
                  <a:schemeClr val="bg2"/>
                </a:solidFill>
              </a:rPr>
              <a:t>很好，这是一张五千块钱的支票，你可以先拿去用。算是弥补我一点罪过。</a:t>
            </a:r>
            <a:endParaRPr lang="zh-CN" altLang="zh-CN" sz="2800" dirty="0">
              <a:solidFill>
                <a:schemeClr val="bg2"/>
              </a:solidFill>
            </a:endParaRPr>
          </a:p>
          <a:p>
            <a:r>
              <a:rPr lang="zh-CN" altLang="zh-CN" sz="2800" dirty="0">
                <a:solidFill>
                  <a:schemeClr val="bg2"/>
                </a:solidFill>
              </a:rPr>
              <a:t>鲁侍萍</a:t>
            </a:r>
            <a:r>
              <a:rPr lang="en-US" altLang="zh-CN" sz="2800" dirty="0">
                <a:solidFill>
                  <a:schemeClr val="bg2"/>
                </a:solidFill>
              </a:rPr>
              <a:t>(</a:t>
            </a:r>
            <a:r>
              <a:rPr lang="zh-CN" altLang="zh-CN" sz="2800" dirty="0">
                <a:solidFill>
                  <a:schemeClr val="bg2"/>
                </a:solidFill>
              </a:rPr>
              <a:t>接过支票</a:t>
            </a:r>
            <a:r>
              <a:rPr lang="en-US" altLang="zh-CN" sz="2800" dirty="0">
                <a:solidFill>
                  <a:schemeClr val="bg2"/>
                </a:solidFill>
              </a:rPr>
              <a:t>)</a:t>
            </a:r>
            <a:r>
              <a:rPr lang="zh-CN" altLang="zh-CN" sz="2800" dirty="0">
                <a:solidFill>
                  <a:schemeClr val="bg2"/>
                </a:solidFill>
              </a:rPr>
              <a:t>谢谢你。（慢慢撕碎支票）</a:t>
            </a:r>
            <a:endParaRPr lang="zh-CN" altLang="zh-CN" sz="2800" dirty="0">
              <a:solidFill>
                <a:schemeClr val="bg2"/>
              </a:solidFill>
            </a:endParaRPr>
          </a:p>
          <a:p>
            <a:r>
              <a:rPr lang="zh-CN" altLang="zh-CN" sz="2800" dirty="0">
                <a:solidFill>
                  <a:schemeClr val="bg2"/>
                </a:solidFill>
              </a:rPr>
              <a:t>周朴园 ：侍萍。</a:t>
            </a:r>
            <a:endParaRPr lang="zh-CN" altLang="zh-CN" sz="2800" dirty="0">
              <a:solidFill>
                <a:schemeClr val="bg2"/>
              </a:solidFill>
            </a:endParaRPr>
          </a:p>
          <a:p>
            <a:r>
              <a:rPr lang="zh-CN" altLang="zh-CN" sz="2800" dirty="0">
                <a:solidFill>
                  <a:schemeClr val="bg2"/>
                </a:solidFill>
              </a:rPr>
              <a:t>鲁侍萍 ：我这些年的苦不是你拿钱就算得清的。</a:t>
            </a:r>
            <a:endParaRPr lang="zh-CN" altLang="zh-CN" sz="2800" dirty="0">
              <a:solidFill>
                <a:schemeClr val="bg2"/>
              </a:solidFill>
            </a:endParaRPr>
          </a:p>
        </p:txBody>
      </p:sp>
      <p:sp>
        <p:nvSpPr>
          <p:cNvPr id="3" name="圆角矩形 2">
            <a:hlinkClick r:id="rId2" action="ppaction://hlinksldjump"/>
          </p:cNvPr>
          <p:cNvSpPr/>
          <p:nvPr/>
        </p:nvSpPr>
        <p:spPr>
          <a:xfrm>
            <a:off x="385763" y="5340343"/>
            <a:ext cx="8101013" cy="591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400" dirty="0"/>
              <a:t>通过支票这一解决的方式</a:t>
            </a:r>
            <a:r>
              <a:rPr lang="zh-CN" altLang="zh-CN" sz="2400" dirty="0" smtClean="0"/>
              <a:t>，眼前</a:t>
            </a:r>
            <a:r>
              <a:rPr lang="zh-CN" altLang="zh-CN" sz="2400" dirty="0"/>
              <a:t>的周朴</a:t>
            </a:r>
            <a:r>
              <a:rPr lang="zh-CN" altLang="zh-CN" sz="2400" dirty="0" smtClean="0"/>
              <a:t>园</a:t>
            </a:r>
            <a:r>
              <a:rPr lang="zh-CN" altLang="en-US" sz="2400" dirty="0" smtClean="0"/>
              <a:t>是个怎样的人</a:t>
            </a:r>
            <a:r>
              <a:rPr lang="zh-CN" altLang="zh-CN" sz="2400" dirty="0" smtClean="0"/>
              <a:t>？</a:t>
            </a:r>
            <a:endParaRPr lang="zh-CN" altLang="en-US" sz="2400" dirty="0"/>
          </a:p>
        </p:txBody>
      </p:sp>
      <p:sp>
        <p:nvSpPr>
          <p:cNvPr id="5" name="圆角矩形 4">
            <a:hlinkClick r:id="rId3" action="ppaction://hlinksldjump"/>
          </p:cNvPr>
          <p:cNvSpPr/>
          <p:nvPr/>
        </p:nvSpPr>
        <p:spPr>
          <a:xfrm>
            <a:off x="385764" y="4583748"/>
            <a:ext cx="8101012" cy="604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r>
              <a:rPr lang="zh-CN" altLang="zh-CN" sz="2400" dirty="0">
                <a:solidFill>
                  <a:schemeClr val="lt1"/>
                </a:solidFill>
              </a:rPr>
              <a:t>“五千块钱的支票”对周、鲁而言，是一个什么概念？</a:t>
            </a:r>
            <a:endParaRPr lang="zh-CN" altLang="en-US" sz="2400" dirty="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9210"/>
            <a:ext cx="9144000" cy="6915785"/>
          </a:xfrm>
          <a:prstGeom prst="rect">
            <a:avLst/>
          </a:prstGeom>
        </p:spPr>
      </p:pic>
      <p:sp>
        <p:nvSpPr>
          <p:cNvPr id="3" name="圆角矩形 2">
            <a:hlinkClick r:id="rId2" action="ppaction://hlinksldjump"/>
          </p:cNvPr>
          <p:cNvSpPr/>
          <p:nvPr/>
        </p:nvSpPr>
        <p:spPr>
          <a:xfrm>
            <a:off x="218123" y="3225793"/>
            <a:ext cx="8101013" cy="591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2400" dirty="0"/>
              <a:t>通过支票这一解决的方式</a:t>
            </a:r>
            <a:r>
              <a:rPr lang="zh-CN" altLang="zh-CN" sz="2400" dirty="0" smtClean="0"/>
              <a:t>，眼前</a:t>
            </a:r>
            <a:r>
              <a:rPr lang="zh-CN" altLang="zh-CN" sz="2400" dirty="0"/>
              <a:t>的周朴</a:t>
            </a:r>
            <a:r>
              <a:rPr lang="zh-CN" altLang="zh-CN" sz="2400" dirty="0" smtClean="0"/>
              <a:t>园</a:t>
            </a:r>
            <a:r>
              <a:rPr lang="zh-CN" altLang="en-US" sz="2400" dirty="0" smtClean="0"/>
              <a:t>是个怎样的人</a:t>
            </a:r>
            <a:r>
              <a:rPr lang="zh-CN" altLang="zh-CN" sz="2400" dirty="0" smtClean="0"/>
              <a:t>？</a:t>
            </a:r>
            <a:endParaRPr lang="zh-CN" altLang="en-US" sz="2400" dirty="0"/>
          </a:p>
        </p:txBody>
      </p:sp>
      <p:sp>
        <p:nvSpPr>
          <p:cNvPr id="5" name="圆角矩形 4">
            <a:hlinkClick r:id="rId3" action="ppaction://hlinksldjump"/>
          </p:cNvPr>
          <p:cNvSpPr/>
          <p:nvPr/>
        </p:nvSpPr>
        <p:spPr>
          <a:xfrm>
            <a:off x="218759" y="396558"/>
            <a:ext cx="8101012" cy="604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r>
              <a:rPr lang="zh-CN" altLang="zh-CN" sz="2400" dirty="0">
                <a:solidFill>
                  <a:schemeClr val="lt1"/>
                </a:solidFill>
              </a:rPr>
              <a:t>“五千块钱的支票”对周、鲁而言，是一个什么概念？</a:t>
            </a:r>
            <a:endParaRPr lang="zh-CN" altLang="en-US" sz="2400" dirty="0">
              <a:solidFill>
                <a:schemeClr val="lt1"/>
              </a:solidFill>
            </a:endParaRPr>
          </a:p>
        </p:txBody>
      </p:sp>
      <p:sp>
        <p:nvSpPr>
          <p:cNvPr id="4" name="文本框 3"/>
          <p:cNvSpPr txBox="1"/>
          <p:nvPr/>
        </p:nvSpPr>
        <p:spPr>
          <a:xfrm>
            <a:off x="60325" y="1176020"/>
            <a:ext cx="8752840" cy="1938020"/>
          </a:xfrm>
          <a:prstGeom prst="rect">
            <a:avLst/>
          </a:prstGeom>
          <a:noFill/>
        </p:spPr>
        <p:txBody>
          <a:bodyPr wrap="none" rtlCol="0">
            <a:spAutoFit/>
          </a:bodyPr>
          <a:lstStyle/>
          <a:p>
            <a:r>
              <a:rPr lang="zh-CN" altLang="en-US" sz="2400" b="1">
                <a:solidFill>
                  <a:schemeClr val="bg2"/>
                </a:solidFill>
              </a:rPr>
              <a:t>五千元支票对于周家来说是九牛一毛，但是周朴园知道这对鲁家</a:t>
            </a:r>
            <a:endParaRPr lang="zh-CN" altLang="en-US" sz="2400" b="1">
              <a:solidFill>
                <a:schemeClr val="bg2"/>
              </a:solidFill>
            </a:endParaRPr>
          </a:p>
          <a:p>
            <a:r>
              <a:rPr lang="zh-CN" altLang="en-US" sz="2400" b="1">
                <a:solidFill>
                  <a:schemeClr val="bg2"/>
                </a:solidFill>
              </a:rPr>
              <a:t>来说却是一笔巨款，于是他以为只要鲁侍萍收了这五千块支票，</a:t>
            </a:r>
            <a:endParaRPr lang="zh-CN" altLang="en-US" sz="2400" b="1">
              <a:solidFill>
                <a:schemeClr val="bg2"/>
              </a:solidFill>
            </a:endParaRPr>
          </a:p>
          <a:p>
            <a:r>
              <a:rPr lang="zh-CN" altLang="en-US" sz="2400" b="1">
                <a:solidFill>
                  <a:schemeClr val="bg2"/>
                </a:solidFill>
              </a:rPr>
              <a:t>自己就算是对过往的事情做出了弥补，自己的良心就能够得到救</a:t>
            </a:r>
            <a:endParaRPr lang="zh-CN" altLang="en-US" sz="2400" b="1">
              <a:solidFill>
                <a:schemeClr val="bg2"/>
              </a:solidFill>
            </a:endParaRPr>
          </a:p>
          <a:p>
            <a:r>
              <a:rPr lang="zh-CN" altLang="en-US" sz="2400" b="1">
                <a:solidFill>
                  <a:schemeClr val="bg2"/>
                </a:solidFill>
              </a:rPr>
              <a:t>赎，所以在周朴园眼里</a:t>
            </a:r>
            <a:r>
              <a:rPr lang="en-US" altLang="zh-CN" sz="2400" b="1">
                <a:solidFill>
                  <a:schemeClr val="bg2"/>
                </a:solidFill>
              </a:rPr>
              <a:t>“</a:t>
            </a:r>
            <a:r>
              <a:rPr lang="zh-CN" altLang="en-US" sz="2400" b="1">
                <a:solidFill>
                  <a:schemeClr val="bg2"/>
                </a:solidFill>
              </a:rPr>
              <a:t>五千元支票</a:t>
            </a:r>
            <a:r>
              <a:rPr lang="en-US" altLang="zh-CN" sz="2400" b="1">
                <a:solidFill>
                  <a:schemeClr val="bg2"/>
                </a:solidFill>
              </a:rPr>
              <a:t>”</a:t>
            </a:r>
            <a:r>
              <a:rPr lang="zh-CN" altLang="en-US" sz="2400" b="1">
                <a:solidFill>
                  <a:schemeClr val="bg2"/>
                </a:solidFill>
              </a:rPr>
              <a:t>买回自己的良心，让自己好</a:t>
            </a:r>
            <a:endParaRPr lang="zh-CN" altLang="en-US" sz="2400" b="1">
              <a:solidFill>
                <a:schemeClr val="bg2"/>
              </a:solidFill>
            </a:endParaRPr>
          </a:p>
          <a:p>
            <a:r>
              <a:rPr lang="zh-CN" altLang="en-US" sz="2400" b="1">
                <a:solidFill>
                  <a:schemeClr val="bg2"/>
                </a:solidFill>
              </a:rPr>
              <a:t>过一些，这是笔好买卖，好交易。</a:t>
            </a:r>
            <a:endParaRPr lang="en-US" altLang="zh-CN" sz="2400" b="1">
              <a:solidFill>
                <a:schemeClr val="bg2"/>
              </a:solidFill>
            </a:endParaRPr>
          </a:p>
        </p:txBody>
      </p:sp>
      <p:sp>
        <p:nvSpPr>
          <p:cNvPr id="7" name="文本框 6"/>
          <p:cNvSpPr txBox="1"/>
          <p:nvPr/>
        </p:nvSpPr>
        <p:spPr>
          <a:xfrm>
            <a:off x="187325" y="4036695"/>
            <a:ext cx="8446770" cy="1568450"/>
          </a:xfrm>
          <a:prstGeom prst="rect">
            <a:avLst/>
          </a:prstGeom>
          <a:noFill/>
        </p:spPr>
        <p:txBody>
          <a:bodyPr wrap="none" rtlCol="0">
            <a:spAutoFit/>
          </a:bodyPr>
          <a:lstStyle/>
          <a:p>
            <a:r>
              <a:rPr lang="zh-CN" altLang="en-US" sz="2400" b="1">
                <a:solidFill>
                  <a:schemeClr val="bg2"/>
                </a:solidFill>
              </a:rPr>
              <a:t>这时的周朴园已经化身为一个虚伪无情的资本家，向往真情</a:t>
            </a:r>
            <a:endParaRPr lang="zh-CN" altLang="en-US" sz="2400" b="1">
              <a:solidFill>
                <a:schemeClr val="bg2"/>
              </a:solidFill>
            </a:endParaRPr>
          </a:p>
          <a:p>
            <a:r>
              <a:rPr lang="zh-CN" altLang="en-US" sz="2400" b="1">
                <a:solidFill>
                  <a:schemeClr val="bg2"/>
                </a:solidFill>
              </a:rPr>
              <a:t>但却不再相信人间真情，哪怕是面对自己曾经倾心相爱的人，</a:t>
            </a:r>
            <a:endParaRPr lang="zh-CN" altLang="en-US" sz="2400" b="1">
              <a:solidFill>
                <a:schemeClr val="bg2"/>
              </a:solidFill>
            </a:endParaRPr>
          </a:p>
          <a:p>
            <a:r>
              <a:rPr lang="zh-CN" altLang="en-US" sz="2400" b="1">
                <a:solidFill>
                  <a:schemeClr val="bg2"/>
                </a:solidFill>
              </a:rPr>
              <a:t>资本家的本能也让他近乎本能地将这样一场</a:t>
            </a:r>
            <a:r>
              <a:rPr lang="en-US" altLang="zh-CN" sz="2400" b="1">
                <a:solidFill>
                  <a:schemeClr val="bg2"/>
                </a:solidFill>
              </a:rPr>
              <a:t>“</a:t>
            </a:r>
            <a:r>
              <a:rPr lang="zh-CN" altLang="en-US" sz="2400" b="1">
                <a:solidFill>
                  <a:schemeClr val="bg2"/>
                </a:solidFill>
              </a:rPr>
              <a:t>不期而遇</a:t>
            </a:r>
            <a:r>
              <a:rPr lang="en-US" altLang="zh-CN" sz="2400" b="1">
                <a:solidFill>
                  <a:schemeClr val="bg2"/>
                </a:solidFill>
              </a:rPr>
              <a:t>”</a:t>
            </a:r>
            <a:r>
              <a:rPr lang="zh-CN" altLang="en-US" sz="2400" b="1">
                <a:solidFill>
                  <a:schemeClr val="bg2"/>
                </a:solidFill>
              </a:rPr>
              <a:t>当作</a:t>
            </a:r>
            <a:endParaRPr lang="zh-CN" altLang="en-US" sz="2400" b="1">
              <a:solidFill>
                <a:schemeClr val="bg2"/>
              </a:solidFill>
            </a:endParaRPr>
          </a:p>
          <a:p>
            <a:r>
              <a:rPr lang="zh-CN" altLang="en-US" sz="2400" b="1">
                <a:solidFill>
                  <a:schemeClr val="bg2"/>
                </a:solidFill>
              </a:rPr>
              <a:t>亟待解决的可能会威胁到自己的声望、名声、地位的麻烦。</a:t>
            </a:r>
            <a:endParaRPr lang="zh-CN" altLang="en-US" sz="2400" b="1">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P spid="4"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9210"/>
            <a:ext cx="9144000" cy="6915785"/>
          </a:xfrm>
          <a:prstGeom prst="rect">
            <a:avLst/>
          </a:prstGeom>
        </p:spPr>
      </p:pic>
      <p:sp>
        <p:nvSpPr>
          <p:cNvPr id="56323" name="文本框 56322"/>
          <p:cNvSpPr txBox="1"/>
          <p:nvPr/>
        </p:nvSpPr>
        <p:spPr>
          <a:xfrm>
            <a:off x="0" y="1196975"/>
            <a:ext cx="8604250" cy="1753235"/>
          </a:xfrm>
          <a:prstGeom prst="rect">
            <a:avLst/>
          </a:prstGeom>
          <a:noFill/>
          <a:ln w="9525">
            <a:noFill/>
          </a:ln>
        </p:spPr>
        <p:txBody>
          <a:bodyPr anchor="t">
            <a:spAutoFit/>
          </a:bodyPr>
          <a:lstStyle/>
          <a:p>
            <a:pPr>
              <a:buFont typeface="Wingdings" panose="05000000000000000000" pitchFamily="2" charset="2"/>
              <a:buChar char="Ø"/>
            </a:pPr>
            <a:r>
              <a:rPr lang="zh-CN" altLang="en-US" sz="3600" b="1" dirty="0">
                <a:solidFill>
                  <a:schemeClr val="bg2"/>
                </a:solidFill>
                <a:latin typeface="楷体_GB2312" pitchFamily="49" charset="-122"/>
                <a:ea typeface="楷体_GB2312" pitchFamily="49" charset="-122"/>
              </a:rPr>
              <a:t>她想看看大儿子周萍，但周萍打大海的举动又使得她愤慨，意识到阶级对立的尖锐，所以马上用谐音掩饰。</a:t>
            </a:r>
            <a:endParaRPr lang="zh-CN" altLang="en-US" sz="3600" b="1" dirty="0">
              <a:solidFill>
                <a:schemeClr val="bg2"/>
              </a:solidFill>
              <a:latin typeface="楷体_GB2312" pitchFamily="49" charset="-122"/>
              <a:ea typeface="楷体_GB2312" pitchFamily="49" charset="-122"/>
            </a:endParaRPr>
          </a:p>
        </p:txBody>
      </p:sp>
      <p:sp>
        <p:nvSpPr>
          <p:cNvPr id="56325" name="文本框 56324"/>
          <p:cNvSpPr txBox="1"/>
          <p:nvPr/>
        </p:nvSpPr>
        <p:spPr>
          <a:xfrm>
            <a:off x="0" y="4076700"/>
            <a:ext cx="9036050" cy="2306955"/>
          </a:xfrm>
          <a:prstGeom prst="rect">
            <a:avLst/>
          </a:prstGeom>
          <a:noFill/>
          <a:ln w="9525">
            <a:noFill/>
          </a:ln>
        </p:spPr>
        <p:txBody>
          <a:bodyPr anchor="t">
            <a:spAutoFit/>
          </a:bodyPr>
          <a:lstStyle/>
          <a:p>
            <a:pPr>
              <a:buFont typeface="Wingdings" panose="05000000000000000000" pitchFamily="2" charset="2"/>
              <a:buChar char="Ø"/>
            </a:pPr>
            <a:r>
              <a:rPr lang="en-US" altLang="zh-CN" sz="3600" b="1" dirty="0">
                <a:solidFill>
                  <a:schemeClr val="bg2"/>
                </a:solidFill>
                <a:latin typeface="Times New Roman" panose="02020603050405020304" pitchFamily="18" charset="0"/>
                <a:ea typeface="宋体" panose="02010600030101010101" pitchFamily="2" charset="-122"/>
              </a:rPr>
              <a:t>  </a:t>
            </a:r>
            <a:r>
              <a:rPr lang="zh-CN" altLang="en-US" sz="3600" b="1" dirty="0">
                <a:solidFill>
                  <a:schemeClr val="bg2"/>
                </a:solidFill>
                <a:latin typeface="楷体_GB2312" pitchFamily="49" charset="-122"/>
                <a:ea typeface="楷体_GB2312" pitchFamily="49" charset="-122"/>
              </a:rPr>
              <a:t>我是你的（妈妈），但是眼前的儿子已经成为资本家的强盗、帮凶，这两句话充分表现了她当时痛苦、愤恨、失望而又无可奈何的心情。</a:t>
            </a:r>
            <a:endParaRPr lang="zh-CN" altLang="en-US" sz="3600" b="1" dirty="0">
              <a:solidFill>
                <a:schemeClr val="bg2"/>
              </a:solidFill>
              <a:latin typeface="楷体_GB2312" pitchFamily="49" charset="-122"/>
              <a:ea typeface="楷体_GB2312" pitchFamily="49" charset="-122"/>
            </a:endParaRPr>
          </a:p>
        </p:txBody>
      </p:sp>
      <p:sp>
        <p:nvSpPr>
          <p:cNvPr id="34819" name="文本框 56326"/>
          <p:cNvSpPr txBox="1"/>
          <p:nvPr/>
        </p:nvSpPr>
        <p:spPr>
          <a:xfrm>
            <a:off x="0" y="0"/>
            <a:ext cx="9144000" cy="1066800"/>
          </a:xfrm>
          <a:prstGeom prst="rect">
            <a:avLst/>
          </a:prstGeom>
          <a:noFill/>
          <a:ln w="9525">
            <a:noFill/>
          </a:ln>
        </p:spPr>
        <p:txBody>
          <a:bodyPr anchor="t">
            <a:spAutoFit/>
          </a:bodyPr>
          <a:lstStyle/>
          <a:p>
            <a:r>
              <a:rPr lang="zh-CN" altLang="en-US" sz="3200" b="1" dirty="0">
                <a:solidFill>
                  <a:srgbClr val="000066"/>
                </a:solidFill>
                <a:latin typeface="Times New Roman" panose="02020603050405020304" pitchFamily="18" charset="0"/>
                <a:ea typeface="宋体" panose="02010600030101010101" pitchFamily="2" charset="-122"/>
              </a:rPr>
              <a:t>鲁侍萍</a:t>
            </a:r>
            <a:r>
              <a:rPr lang="zh-CN" altLang="en-US" sz="3200" b="1" dirty="0">
                <a:latin typeface="Times New Roman" panose="02020603050405020304" pitchFamily="18" charset="0"/>
                <a:ea typeface="宋体" panose="02010600030101010101" pitchFamily="2" charset="-122"/>
              </a:rPr>
              <a:t>     </a:t>
            </a:r>
            <a:r>
              <a:rPr lang="zh-CN" altLang="en-US" sz="3200" b="1" dirty="0">
                <a:solidFill>
                  <a:schemeClr val="bg2"/>
                </a:solidFill>
                <a:latin typeface="Times New Roman" panose="02020603050405020304" pitchFamily="18" charset="0"/>
                <a:ea typeface="宋体" panose="02010600030101010101" pitchFamily="2" charset="-122"/>
              </a:rPr>
              <a:t>这真是一群强盗！</a:t>
            </a:r>
            <a:r>
              <a:rPr lang="zh-CN" altLang="en-US" sz="3200" b="1" dirty="0">
                <a:solidFill>
                  <a:schemeClr val="bg2"/>
                </a:solidFill>
                <a:latin typeface="Times New Roman" panose="02020603050405020304" pitchFamily="18" charset="0"/>
                <a:ea typeface="楷体_GB2312" pitchFamily="49" charset="-122"/>
              </a:rPr>
              <a:t>（走至周萍面前）</a:t>
            </a:r>
            <a:r>
              <a:rPr lang="zh-CN" altLang="en-US" sz="3200" b="1" dirty="0">
                <a:solidFill>
                  <a:srgbClr val="FF0000"/>
                </a:solidFill>
                <a:latin typeface="Times New Roman" panose="02020603050405020304" pitchFamily="18" charset="0"/>
                <a:ea typeface="宋体" panose="02010600030101010101" pitchFamily="2" charset="-122"/>
              </a:rPr>
              <a:t>你是</a:t>
            </a:r>
            <a:r>
              <a:rPr lang="zh-CN" altLang="en-US" sz="3200" b="1" dirty="0">
                <a:solidFill>
                  <a:srgbClr val="FF3300"/>
                </a:solidFill>
                <a:latin typeface="Times New Roman" panose="02020603050405020304" pitchFamily="18" charset="0"/>
                <a:ea typeface="宋体" panose="02010600030101010101" pitchFamily="2" charset="-122"/>
              </a:rPr>
              <a:t>萍，</a:t>
            </a:r>
            <a:r>
              <a:rPr lang="en-US" altLang="zh-CN" sz="3200" b="1" dirty="0">
                <a:solidFill>
                  <a:srgbClr val="FF3300"/>
                </a:solidFill>
                <a:latin typeface="Times New Roman" panose="02020603050405020304" pitchFamily="18" charset="0"/>
                <a:ea typeface="Times New Roman" panose="02020603050405020304" pitchFamily="18" charset="0"/>
              </a:rPr>
              <a:t>……</a:t>
            </a:r>
            <a:r>
              <a:rPr lang="zh-CN" altLang="en-US" sz="3200" b="1" dirty="0">
                <a:solidFill>
                  <a:srgbClr val="FF3300"/>
                </a:solidFill>
                <a:latin typeface="Times New Roman" panose="02020603050405020304" pitchFamily="18" charset="0"/>
                <a:ea typeface="宋体" panose="02010600030101010101" pitchFamily="2" charset="-122"/>
              </a:rPr>
              <a:t>凭</a:t>
            </a:r>
            <a:r>
              <a:rPr lang="en-US" altLang="zh-CN" sz="3200" b="1" dirty="0">
                <a:solidFill>
                  <a:srgbClr val="FF3300"/>
                </a:solidFill>
                <a:latin typeface="Times New Roman" panose="02020603050405020304" pitchFamily="18" charset="0"/>
                <a:ea typeface="宋体" panose="02010600030101010101" pitchFamily="2" charset="-122"/>
              </a:rPr>
              <a:t>——</a:t>
            </a:r>
            <a:r>
              <a:rPr lang="zh-CN" altLang="en-US" sz="3200" b="1" dirty="0">
                <a:solidFill>
                  <a:srgbClr val="FF3300"/>
                </a:solidFill>
                <a:latin typeface="Times New Roman" panose="02020603050405020304" pitchFamily="18" charset="0"/>
                <a:ea typeface="宋体" panose="02010600030101010101" pitchFamily="2" charset="-122"/>
              </a:rPr>
              <a:t>凭</a:t>
            </a:r>
            <a:r>
              <a:rPr lang="zh-CN" altLang="en-US" sz="3200" b="1" dirty="0">
                <a:solidFill>
                  <a:srgbClr val="FF0000"/>
                </a:solidFill>
                <a:latin typeface="Times New Roman" panose="02020603050405020304" pitchFamily="18" charset="0"/>
                <a:ea typeface="宋体" panose="02010600030101010101" pitchFamily="2" charset="-122"/>
              </a:rPr>
              <a:t>什么打我的儿子？</a:t>
            </a:r>
            <a:endParaRPr lang="zh-CN" altLang="en-US" sz="3200" b="1" dirty="0">
              <a:solidFill>
                <a:srgbClr val="FF0000"/>
              </a:solidFill>
              <a:latin typeface="Times New Roman" panose="02020603050405020304" pitchFamily="18" charset="0"/>
              <a:ea typeface="宋体" panose="02010600030101010101" pitchFamily="2" charset="-122"/>
            </a:endParaRPr>
          </a:p>
        </p:txBody>
      </p:sp>
      <p:sp>
        <p:nvSpPr>
          <p:cNvPr id="34820" name="文本框 56327"/>
          <p:cNvSpPr txBox="1"/>
          <p:nvPr/>
        </p:nvSpPr>
        <p:spPr>
          <a:xfrm>
            <a:off x="107950" y="3213100"/>
            <a:ext cx="9144000" cy="579438"/>
          </a:xfrm>
          <a:prstGeom prst="rect">
            <a:avLst/>
          </a:prstGeom>
          <a:noFill/>
          <a:ln w="9525">
            <a:noFill/>
          </a:ln>
        </p:spPr>
        <p:txBody>
          <a:bodyPr anchor="t">
            <a:spAutoFit/>
          </a:bodyPr>
          <a:lstStyle/>
          <a:p>
            <a:r>
              <a:rPr lang="zh-CN" altLang="en-US" sz="3200" b="1" dirty="0">
                <a:solidFill>
                  <a:srgbClr val="000066"/>
                </a:solidFill>
                <a:latin typeface="Times New Roman" panose="02020603050405020304" pitchFamily="18" charset="0"/>
                <a:ea typeface="宋体" panose="02010600030101010101" pitchFamily="2" charset="-122"/>
              </a:rPr>
              <a:t>鲁侍萍     </a:t>
            </a:r>
            <a:r>
              <a:rPr lang="zh-CN" altLang="en-US" sz="3200" b="1" dirty="0">
                <a:solidFill>
                  <a:srgbClr val="FF0000"/>
                </a:solidFill>
                <a:latin typeface="Times New Roman" panose="02020603050405020304" pitchFamily="18" charset="0"/>
                <a:ea typeface="宋体" panose="02010600030101010101" pitchFamily="2" charset="-122"/>
              </a:rPr>
              <a:t>我是你的</a:t>
            </a:r>
            <a:r>
              <a:rPr lang="en-US" altLang="zh-CN" sz="3200" b="1" dirty="0">
                <a:solidFill>
                  <a:srgbClr val="FF0000"/>
                </a:solidFill>
                <a:latin typeface="Times New Roman" panose="02020603050405020304" pitchFamily="18" charset="0"/>
                <a:ea typeface="宋体" panose="02010600030101010101" pitchFamily="2" charset="-122"/>
              </a:rPr>
              <a:t>——</a:t>
            </a:r>
            <a:r>
              <a:rPr lang="zh-CN" altLang="en-US" sz="3200" b="1" dirty="0">
                <a:solidFill>
                  <a:srgbClr val="FF0000"/>
                </a:solidFill>
                <a:latin typeface="Times New Roman" panose="02020603050405020304" pitchFamily="18" charset="0"/>
                <a:ea typeface="宋体" panose="02010600030101010101" pitchFamily="2" charset="-122"/>
              </a:rPr>
              <a:t>你打的这个人的妈。</a:t>
            </a:r>
            <a:endParaRPr lang="zh-CN" altLang="en-US" sz="3200" b="1">
              <a:solidFill>
                <a:srgbClr val="FF0000"/>
              </a:solidFill>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blinds(horizontal)">
                                      <p:cBhvr>
                                        <p:cTn id="7" dur="500"/>
                                        <p:tgtEl>
                                          <p:spTgt spid="563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blinds(horizontal)">
                                      <p:cBhvr>
                                        <p:cTn id="12"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p:bldP spid="563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9698" name="文本框 31745"/>
          <p:cNvSpPr txBox="1"/>
          <p:nvPr/>
        </p:nvSpPr>
        <p:spPr>
          <a:xfrm>
            <a:off x="609600" y="833438"/>
            <a:ext cx="7924800" cy="583565"/>
          </a:xfrm>
          <a:prstGeom prst="rect">
            <a:avLst/>
          </a:prstGeom>
          <a:noFill/>
          <a:ln w="9525">
            <a:noFill/>
          </a:ln>
        </p:spPr>
        <p:txBody>
          <a:bodyPr anchor="t">
            <a:spAutoFit/>
          </a:bodyPr>
          <a:lstStyle/>
          <a:p>
            <a:pPr>
              <a:spcBef>
                <a:spcPct val="50000"/>
              </a:spcBef>
            </a:pPr>
            <a:r>
              <a:rPr lang="zh-CN" altLang="en-US" sz="3200" b="1" dirty="0">
                <a:solidFill>
                  <a:srgbClr val="3333FF"/>
                </a:solidFill>
                <a:latin typeface="黑体" panose="02010609060101010101" charset="-122"/>
                <a:ea typeface="黑体" panose="02010609060101010101" charset="-122"/>
              </a:rPr>
              <a:t>人物形象分析</a:t>
            </a:r>
            <a:r>
              <a:rPr lang="en-US" altLang="zh-CN" sz="3200" b="1" dirty="0">
                <a:solidFill>
                  <a:srgbClr val="3333FF"/>
                </a:solidFill>
                <a:latin typeface="黑体" panose="02010609060101010101" charset="-122"/>
                <a:ea typeface="黑体" panose="02010609060101010101" charset="-122"/>
              </a:rPr>
              <a:t>——</a:t>
            </a:r>
            <a:r>
              <a:rPr lang="zh-CN" altLang="en-US" sz="3200" b="1" dirty="0">
                <a:solidFill>
                  <a:srgbClr val="3333FF"/>
                </a:solidFill>
                <a:latin typeface="黑体" panose="02010609060101010101" charset="-122"/>
                <a:ea typeface="黑体" panose="02010609060101010101" charset="-122"/>
              </a:rPr>
              <a:t>周朴园</a:t>
            </a:r>
            <a:endParaRPr lang="zh-CN" altLang="en-US" sz="3200" b="1" dirty="0">
              <a:solidFill>
                <a:srgbClr val="3333FF"/>
              </a:solidFill>
              <a:latin typeface="黑体" panose="02010609060101010101" charset="-122"/>
              <a:ea typeface="黑体" panose="02010609060101010101" charset="-122"/>
            </a:endParaRPr>
          </a:p>
        </p:txBody>
      </p:sp>
      <p:sp>
        <p:nvSpPr>
          <p:cNvPr id="31748" name="文本框 31747"/>
          <p:cNvSpPr txBox="1"/>
          <p:nvPr/>
        </p:nvSpPr>
        <p:spPr>
          <a:xfrm>
            <a:off x="747395" y="1868805"/>
            <a:ext cx="7145020" cy="3169285"/>
          </a:xfrm>
          <a:prstGeom prst="rect">
            <a:avLst/>
          </a:prstGeom>
          <a:noFill/>
          <a:ln w="9525">
            <a:noFill/>
          </a:ln>
        </p:spPr>
        <p:txBody>
          <a:bodyPr wrap="square" anchor="t">
            <a:spAutoFit/>
          </a:bodyPr>
          <a:lstStyle/>
          <a:p>
            <a:pPr>
              <a:spcBef>
                <a:spcPct val="50000"/>
              </a:spcBef>
            </a:pPr>
            <a:r>
              <a:rPr lang="zh-CN" altLang="en-US" sz="4000" b="1" dirty="0">
                <a:solidFill>
                  <a:schemeClr val="bg2"/>
                </a:solidFill>
                <a:latin typeface="黑体" panose="02010609060101010101" charset="-122"/>
                <a:ea typeface="黑体" panose="02010609060101010101" charset="-122"/>
              </a:rPr>
              <a:t>周朴园是一个</a:t>
            </a:r>
            <a:r>
              <a:rPr lang="zh-CN" altLang="en-US" sz="4000" b="1" dirty="0">
                <a:solidFill>
                  <a:srgbClr val="FF0000"/>
                </a:solidFill>
                <a:latin typeface="黑体" panose="02010609060101010101" charset="-122"/>
                <a:ea typeface="黑体" panose="02010609060101010101" charset="-122"/>
              </a:rPr>
              <a:t>由封建地主转化而成的资本家形象</a:t>
            </a:r>
            <a:r>
              <a:rPr lang="zh-CN" altLang="en-US" sz="4000" b="1" dirty="0">
                <a:solidFill>
                  <a:schemeClr val="bg2"/>
                </a:solidFill>
                <a:latin typeface="黑体" panose="02010609060101010101" charset="-122"/>
                <a:ea typeface="黑体" panose="02010609060101010101" charset="-122"/>
              </a:rPr>
              <a:t>。他既有资产阶级</a:t>
            </a:r>
            <a:r>
              <a:rPr lang="zh-CN" altLang="en-US" sz="4000" b="1" dirty="0">
                <a:solidFill>
                  <a:srgbClr val="FF0000"/>
                </a:solidFill>
                <a:latin typeface="黑体" panose="02010609060101010101" charset="-122"/>
                <a:ea typeface="黑体" panose="02010609060101010101" charset="-122"/>
              </a:rPr>
              <a:t>自由平等</a:t>
            </a:r>
            <a:r>
              <a:rPr lang="zh-CN" altLang="en-US" sz="4000" b="1" dirty="0">
                <a:solidFill>
                  <a:schemeClr val="bg2"/>
                </a:solidFill>
                <a:latin typeface="黑体" panose="02010609060101010101" charset="-122"/>
                <a:ea typeface="黑体" panose="02010609060101010101" charset="-122"/>
              </a:rPr>
              <a:t>思想，又有</a:t>
            </a:r>
            <a:r>
              <a:rPr lang="zh-CN" altLang="en-US" sz="4000" b="1" dirty="0">
                <a:solidFill>
                  <a:srgbClr val="FF0000"/>
                </a:solidFill>
                <a:latin typeface="黑体" panose="02010609060101010101" charset="-122"/>
                <a:ea typeface="黑体" panose="02010609060101010101" charset="-122"/>
              </a:rPr>
              <a:t>封建专制思想,残忍自私、冷酷无情、老谋深算、而又虚伪贪婪</a:t>
            </a:r>
            <a:endParaRPr lang="zh-CN" altLang="en-US" sz="4000" b="1" dirty="0">
              <a:solidFill>
                <a:srgbClr val="FF0000"/>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animEffect transition="in" filter="barn(inHorizontal)">
                                      <p:cBhvr>
                                        <p:cTn id="7" dur="500"/>
                                        <p:tgtEl>
                                          <p:spTgt spid="317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9698" name="文本框 31745"/>
          <p:cNvSpPr txBox="1"/>
          <p:nvPr/>
        </p:nvSpPr>
        <p:spPr>
          <a:xfrm>
            <a:off x="609600" y="833438"/>
            <a:ext cx="7924800" cy="583565"/>
          </a:xfrm>
          <a:prstGeom prst="rect">
            <a:avLst/>
          </a:prstGeom>
          <a:noFill/>
          <a:ln w="9525">
            <a:noFill/>
          </a:ln>
        </p:spPr>
        <p:txBody>
          <a:bodyPr anchor="t">
            <a:spAutoFit/>
          </a:bodyPr>
          <a:lstStyle/>
          <a:p>
            <a:pPr>
              <a:spcBef>
                <a:spcPct val="50000"/>
              </a:spcBef>
            </a:pPr>
            <a:r>
              <a:rPr lang="zh-CN" altLang="en-US" sz="3200" b="1" dirty="0">
                <a:solidFill>
                  <a:srgbClr val="3333FF"/>
                </a:solidFill>
                <a:latin typeface="黑体" panose="02010609060101010101" charset="-122"/>
                <a:ea typeface="黑体" panose="02010609060101010101" charset="-122"/>
              </a:rPr>
              <a:t>人物形象分析</a:t>
            </a:r>
            <a:r>
              <a:rPr lang="en-US" altLang="zh-CN" sz="3200" b="1" dirty="0">
                <a:solidFill>
                  <a:srgbClr val="3333FF"/>
                </a:solidFill>
                <a:latin typeface="黑体" panose="02010609060101010101" charset="-122"/>
                <a:ea typeface="黑体" panose="02010609060101010101" charset="-122"/>
              </a:rPr>
              <a:t>——</a:t>
            </a:r>
            <a:r>
              <a:rPr lang="zh-CN" altLang="en-US" sz="3200" b="1" dirty="0">
                <a:solidFill>
                  <a:srgbClr val="3333FF"/>
                </a:solidFill>
                <a:latin typeface="黑体" panose="02010609060101010101" charset="-122"/>
                <a:ea typeface="黑体" panose="02010609060101010101" charset="-122"/>
              </a:rPr>
              <a:t>鲁侍萍</a:t>
            </a:r>
            <a:endParaRPr lang="zh-CN" altLang="en-US" sz="3200" b="1" dirty="0">
              <a:solidFill>
                <a:srgbClr val="3333FF"/>
              </a:solidFill>
              <a:latin typeface="黑体" panose="02010609060101010101" charset="-122"/>
              <a:ea typeface="黑体" panose="02010609060101010101" charset="-122"/>
            </a:endParaRPr>
          </a:p>
        </p:txBody>
      </p:sp>
      <p:sp>
        <p:nvSpPr>
          <p:cNvPr id="31748" name="文本框 31747"/>
          <p:cNvSpPr txBox="1"/>
          <p:nvPr/>
        </p:nvSpPr>
        <p:spPr>
          <a:xfrm>
            <a:off x="358140" y="1868805"/>
            <a:ext cx="7534275" cy="3784600"/>
          </a:xfrm>
          <a:prstGeom prst="rect">
            <a:avLst/>
          </a:prstGeom>
          <a:noFill/>
          <a:ln w="9525">
            <a:noFill/>
          </a:ln>
        </p:spPr>
        <p:txBody>
          <a:bodyPr wrap="square" anchor="t">
            <a:spAutoFit/>
          </a:bodyPr>
          <a:lstStyle/>
          <a:p>
            <a:pPr>
              <a:spcBef>
                <a:spcPct val="50000"/>
              </a:spcBef>
            </a:pPr>
            <a:r>
              <a:rPr lang="zh-CN" altLang="en-US" sz="4000" b="1" dirty="0">
                <a:solidFill>
                  <a:schemeClr val="bg2"/>
                </a:solidFill>
                <a:latin typeface="黑体" panose="02010609060101010101" charset="-122"/>
                <a:ea typeface="黑体" panose="02010609060101010101" charset="-122"/>
              </a:rPr>
              <a:t>这是一个善良、刚强、自尊、清醒的</a:t>
            </a:r>
            <a:r>
              <a:rPr lang="zh-CN" altLang="en-US" sz="4000" b="1" dirty="0">
                <a:solidFill>
                  <a:srgbClr val="FF0000"/>
                </a:solidFill>
                <a:latin typeface="黑体" panose="02010609060101010101" charset="-122"/>
                <a:ea typeface="黑体" panose="02010609060101010101" charset="-122"/>
              </a:rPr>
              <a:t>旧中国劳动妇女</a:t>
            </a:r>
            <a:r>
              <a:rPr lang="zh-CN" altLang="en-US" sz="4000" b="1" dirty="0">
                <a:solidFill>
                  <a:schemeClr val="bg2"/>
                </a:solidFill>
                <a:latin typeface="黑体" panose="02010609060101010101" charset="-122"/>
                <a:ea typeface="黑体" panose="02010609060101010101" charset="-122"/>
              </a:rPr>
              <a:t>的形象。她</a:t>
            </a:r>
            <a:r>
              <a:rPr lang="zh-CN" altLang="en-US" sz="4000" b="1" dirty="0">
                <a:solidFill>
                  <a:srgbClr val="FF0000"/>
                </a:solidFill>
                <a:latin typeface="黑体" panose="02010609060101010101" charset="-122"/>
                <a:ea typeface="黑体" panose="02010609060101010101" charset="-122"/>
              </a:rPr>
              <a:t>备受欺辱和压迫</a:t>
            </a:r>
            <a:r>
              <a:rPr lang="zh-CN" altLang="en-US" sz="4000" b="1" dirty="0">
                <a:solidFill>
                  <a:schemeClr val="bg2"/>
                </a:solidFill>
                <a:latin typeface="黑体" panose="02010609060101010101" charset="-122"/>
                <a:ea typeface="黑体" panose="02010609060101010101" charset="-122"/>
              </a:rPr>
              <a:t>，但坎坷的遭遇没有消磨她的美好品质，反而使她对现实有了清醒的认识，让她变得更加</a:t>
            </a:r>
            <a:r>
              <a:rPr lang="zh-CN" altLang="en-US" sz="4000" b="1" dirty="0">
                <a:solidFill>
                  <a:srgbClr val="FF0000"/>
                </a:solidFill>
                <a:latin typeface="黑体" panose="02010609060101010101" charset="-122"/>
                <a:ea typeface="黑体" panose="02010609060101010101" charset="-122"/>
              </a:rPr>
              <a:t>刚毅、顽强</a:t>
            </a:r>
            <a:endParaRPr lang="zh-CN" altLang="en-US" sz="4000" b="1" dirty="0">
              <a:solidFill>
                <a:srgbClr val="FF0000"/>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animEffect transition="in" filter="barn(inHorizontal)">
                                      <p:cBhvr>
                                        <p:cTn id="7" dur="500"/>
                                        <p:tgtEl>
                                          <p:spTgt spid="317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sp>
        <p:nvSpPr>
          <p:cNvPr id="29698" name="文本框 31745"/>
          <p:cNvSpPr txBox="1"/>
          <p:nvPr/>
        </p:nvSpPr>
        <p:spPr>
          <a:xfrm>
            <a:off x="609600" y="833438"/>
            <a:ext cx="7924800" cy="583565"/>
          </a:xfrm>
          <a:prstGeom prst="rect">
            <a:avLst/>
          </a:prstGeom>
          <a:noFill/>
          <a:ln w="9525">
            <a:noFill/>
          </a:ln>
        </p:spPr>
        <p:txBody>
          <a:bodyPr anchor="t">
            <a:spAutoFit/>
          </a:bodyPr>
          <a:lstStyle/>
          <a:p>
            <a:pPr>
              <a:spcBef>
                <a:spcPct val="50000"/>
              </a:spcBef>
            </a:pPr>
            <a:r>
              <a:rPr lang="zh-CN" altLang="en-US" sz="3200" b="1" dirty="0">
                <a:solidFill>
                  <a:srgbClr val="3333FF"/>
                </a:solidFill>
                <a:latin typeface="黑体" panose="02010609060101010101" charset="-122"/>
                <a:ea typeface="黑体" panose="02010609060101010101" charset="-122"/>
              </a:rPr>
              <a:t>人物形象分析</a:t>
            </a:r>
            <a:r>
              <a:rPr lang="en-US" altLang="zh-CN" sz="3200" b="1" dirty="0">
                <a:solidFill>
                  <a:srgbClr val="3333FF"/>
                </a:solidFill>
                <a:latin typeface="黑体" panose="02010609060101010101" charset="-122"/>
                <a:ea typeface="黑体" panose="02010609060101010101" charset="-122"/>
              </a:rPr>
              <a:t>——</a:t>
            </a:r>
            <a:r>
              <a:rPr lang="zh-CN" altLang="en-US" sz="3200" b="1" dirty="0">
                <a:solidFill>
                  <a:srgbClr val="3333FF"/>
                </a:solidFill>
                <a:latin typeface="黑体" panose="02010609060101010101" charset="-122"/>
                <a:ea typeface="黑体" panose="02010609060101010101" charset="-122"/>
              </a:rPr>
              <a:t>鲁大海</a:t>
            </a:r>
            <a:endParaRPr lang="zh-CN" altLang="en-US" sz="3200" b="1" dirty="0">
              <a:solidFill>
                <a:srgbClr val="3333FF"/>
              </a:solidFill>
              <a:latin typeface="黑体" panose="02010609060101010101" charset="-122"/>
              <a:ea typeface="黑体" panose="02010609060101010101" charset="-122"/>
            </a:endParaRPr>
          </a:p>
        </p:txBody>
      </p:sp>
      <p:sp>
        <p:nvSpPr>
          <p:cNvPr id="31748" name="文本框 31747"/>
          <p:cNvSpPr txBox="1"/>
          <p:nvPr/>
        </p:nvSpPr>
        <p:spPr>
          <a:xfrm>
            <a:off x="720090" y="1520825"/>
            <a:ext cx="7172325" cy="3784600"/>
          </a:xfrm>
          <a:prstGeom prst="rect">
            <a:avLst/>
          </a:prstGeom>
          <a:noFill/>
          <a:ln w="9525">
            <a:noFill/>
          </a:ln>
        </p:spPr>
        <p:txBody>
          <a:bodyPr wrap="square" anchor="t">
            <a:spAutoFit/>
          </a:bodyPr>
          <a:lstStyle/>
          <a:p>
            <a:pPr>
              <a:spcBef>
                <a:spcPct val="50000"/>
              </a:spcBef>
            </a:pPr>
            <a:r>
              <a:rPr lang="zh-CN" altLang="en-US" sz="4000" b="1" dirty="0">
                <a:solidFill>
                  <a:schemeClr val="bg2"/>
                </a:solidFill>
                <a:latin typeface="黑体" panose="02010609060101010101" charset="-122"/>
                <a:ea typeface="黑体" panose="02010609060101010101" charset="-122"/>
                <a:sym typeface="+mn-ea"/>
              </a:rPr>
              <a:t>鲁大海已经清楚地认识到周朴园的阶级本性，但他的</a:t>
            </a:r>
            <a:r>
              <a:rPr lang="zh-CN" altLang="en-US" sz="4000" b="1" dirty="0">
                <a:solidFill>
                  <a:srgbClr val="FF0000"/>
                </a:solidFill>
                <a:latin typeface="黑体" panose="02010609060101010101" charset="-122"/>
                <a:ea typeface="黑体" panose="02010609060101010101" charset="-122"/>
                <a:sym typeface="+mn-ea"/>
              </a:rPr>
              <a:t>斗争经验不足，较为鲁莽和幼稚</a:t>
            </a:r>
            <a:r>
              <a:rPr lang="zh-CN" altLang="en-US" sz="4000" b="1" dirty="0">
                <a:solidFill>
                  <a:schemeClr val="bg2"/>
                </a:solidFill>
                <a:latin typeface="黑体" panose="02010609060101010101" charset="-122"/>
                <a:ea typeface="黑体" panose="02010609060101010101" charset="-122"/>
                <a:sym typeface="+mn-ea"/>
              </a:rPr>
              <a:t>，但通过他的斗争，毕竟表现出工人阶级的</a:t>
            </a:r>
            <a:r>
              <a:rPr lang="zh-CN" altLang="en-US" sz="4000" b="1" dirty="0">
                <a:solidFill>
                  <a:srgbClr val="FF0000"/>
                </a:solidFill>
                <a:latin typeface="黑体" panose="02010609060101010101" charset="-122"/>
                <a:ea typeface="黑体" panose="02010609060101010101" charset="-122"/>
                <a:sym typeface="+mn-ea"/>
              </a:rPr>
              <a:t>大公无私和英勇、顽强</a:t>
            </a:r>
            <a:r>
              <a:rPr lang="zh-CN" altLang="en-US" sz="4000" b="1" dirty="0">
                <a:solidFill>
                  <a:schemeClr val="bg2"/>
                </a:solidFill>
                <a:latin typeface="黑体" panose="02010609060101010101" charset="-122"/>
                <a:ea typeface="黑体" panose="02010609060101010101" charset="-122"/>
                <a:sym typeface="+mn-ea"/>
              </a:rPr>
              <a:t>的斗争精神</a:t>
            </a:r>
            <a:endParaRPr lang="zh-CN" altLang="en-US" sz="4000" b="1" dirty="0">
              <a:solidFill>
                <a:schemeClr val="bg2"/>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animEffect transition="in" filter="barn(inHorizontal)">
                                      <p:cBhvr>
                                        <p:cTn id="7" dur="500"/>
                                        <p:tgtEl>
                                          <p:spTgt spid="317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28575"/>
            <a:ext cx="9144000" cy="6915785"/>
          </a:xfrm>
          <a:prstGeom prst="rect">
            <a:avLst/>
          </a:prstGeom>
        </p:spPr>
      </p:pic>
      <p:grpSp>
        <p:nvGrpSpPr>
          <p:cNvPr id="50179" name="组合 50178"/>
          <p:cNvGrpSpPr/>
          <p:nvPr/>
        </p:nvGrpSpPr>
        <p:grpSpPr>
          <a:xfrm>
            <a:off x="832902" y="766466"/>
            <a:ext cx="6324600" cy="2592705"/>
            <a:chOff x="422" y="1140"/>
            <a:chExt cx="4896" cy="1776"/>
          </a:xfrm>
        </p:grpSpPr>
        <p:sp>
          <p:nvSpPr>
            <p:cNvPr id="30723" name="云形标注 50179"/>
            <p:cNvSpPr/>
            <p:nvPr/>
          </p:nvSpPr>
          <p:spPr>
            <a:xfrm>
              <a:off x="422" y="1140"/>
              <a:ext cx="4896" cy="1776"/>
            </a:xfrm>
            <a:prstGeom prst="cloudCallout">
              <a:avLst>
                <a:gd name="adj1" fmla="val -35088"/>
                <a:gd name="adj2" fmla="val 75505"/>
              </a:avLst>
            </a:prstGeom>
            <a:solidFill>
              <a:srgbClr val="CC99FF"/>
            </a:solidFill>
            <a:ln w="9525" cap="flat" cmpd="sng">
              <a:solidFill>
                <a:schemeClr val="bg2"/>
              </a:solidFill>
              <a:prstDash val="solid"/>
              <a:round/>
              <a:headEnd type="none" w="med" len="med"/>
              <a:tailEnd type="none" w="med" len="med"/>
            </a:ln>
          </p:spPr>
          <p:txBody>
            <a:bodyPr anchor="t"/>
            <a:lstStyle/>
            <a:p>
              <a:pPr algn="ctr"/>
              <a:endParaRPr lang="zh-CN" sz="2400" dirty="0">
                <a:latin typeface="Times New Roman" panose="02020603050405020304" pitchFamily="18" charset="0"/>
                <a:ea typeface="宋体" panose="02010600030101010101" pitchFamily="2" charset="-122"/>
              </a:endParaRPr>
            </a:p>
          </p:txBody>
        </p:sp>
        <p:sp>
          <p:nvSpPr>
            <p:cNvPr id="50181" name="文本框 50180"/>
            <p:cNvSpPr txBox="1"/>
            <p:nvPr/>
          </p:nvSpPr>
          <p:spPr>
            <a:xfrm>
              <a:off x="1306" y="1617"/>
              <a:ext cx="3790" cy="821"/>
            </a:xfrm>
            <a:prstGeom prst="rect">
              <a:avLst/>
            </a:prstGeom>
            <a:noFill/>
            <a:ln w="9525">
              <a:noFill/>
            </a:ln>
          </p:spPr>
          <p:txBody>
            <a:bodyPr>
              <a:spAutoFit/>
            </a:bodyPr>
            <a:lstStyle/>
            <a:p>
              <a:pPr>
                <a:spcBef>
                  <a:spcPct val="50000"/>
                </a:spcBef>
              </a:pPr>
              <a:r>
                <a:rPr lang="en-US" altLang="zh-CN" sz="3200" noProof="1">
                  <a:solidFill>
                    <a:srgbClr val="660066"/>
                  </a:solidFill>
                  <a:effectLst>
                    <a:outerShdw blurRad="38100" dist="38100" dir="2700000">
                      <a:srgbClr val="000000"/>
                    </a:outerShdw>
                  </a:effectLst>
                  <a:latin typeface="Times New Roman" panose="02020603050405020304" pitchFamily="18" charset="0"/>
                  <a:ea typeface="宋体" panose="02010600030101010101" pitchFamily="2" charset="-122"/>
                  <a:cs typeface="+mn-cs"/>
                </a:rPr>
                <a:t>   </a:t>
              </a:r>
              <a:r>
                <a:rPr lang="en-US" altLang="zh-CN" sz="3600" b="1" noProof="1">
                  <a:solidFill>
                    <a:srgbClr val="660066"/>
                  </a:solidFill>
                  <a:effectLst>
                    <a:outerShdw blurRad="38100" dist="38100" dir="2700000">
                      <a:srgbClr val="000000"/>
                    </a:outerShdw>
                  </a:effectLst>
                  <a:latin typeface="Times New Roman" panose="02020603050405020304" pitchFamily="18" charset="0"/>
                  <a:ea typeface="黑体" panose="02010609060101010101" charset="-122"/>
                  <a:cs typeface="+mn-cs"/>
                </a:rPr>
                <a:t>“</a:t>
              </a:r>
              <a:r>
                <a:rPr lang="zh-CN" altLang="en-US" sz="3600" b="1" noProof="1">
                  <a:solidFill>
                    <a:srgbClr val="660066"/>
                  </a:solidFill>
                  <a:effectLst>
                    <a:outerShdw blurRad="38100" dist="38100" dir="2700000">
                      <a:srgbClr val="000000"/>
                    </a:outerShdw>
                  </a:effectLst>
                  <a:latin typeface="Times New Roman" panose="02020603050405020304" pitchFamily="18" charset="0"/>
                  <a:ea typeface="黑体" panose="02010609060101010101" charset="-122"/>
                  <a:cs typeface="+mn-cs"/>
                </a:rPr>
                <a:t>雷雨”这一</a:t>
              </a:r>
              <a:r>
                <a:rPr lang="zh-CN" altLang="en-US" sz="3600" b="1" noProof="1">
                  <a:solidFill>
                    <a:srgbClr val="660066"/>
                  </a:solidFill>
                  <a:effectLst>
                    <a:outerShdw blurRad="38100" dist="38100" dir="2700000">
                      <a:srgbClr val="000000"/>
                    </a:outerShdw>
                  </a:effectLst>
                  <a:latin typeface="黑体" panose="02010609060101010101" charset="-122"/>
                  <a:ea typeface="黑体" panose="02010609060101010101" charset="-122"/>
                  <a:cs typeface="+mn-cs"/>
                </a:rPr>
                <a:t>标题的象征意义是什么？</a:t>
              </a:r>
              <a:endParaRPr lang="zh-CN" altLang="en-US" sz="3600" b="1" noProof="1">
                <a:solidFill>
                  <a:srgbClr val="660066"/>
                </a:solidFill>
                <a:effectLst>
                  <a:outerShdw blurRad="38100" dist="38100" dir="2700000">
                    <a:srgbClr val="000000"/>
                  </a:outerShdw>
                </a:effectLst>
                <a:latin typeface="黑体" panose="02010609060101010101" charset="-122"/>
                <a:ea typeface="黑体" panose="02010609060101010101" charset="-122"/>
              </a:endParaRPr>
            </a:p>
          </p:txBody>
        </p:sp>
      </p:grpSp>
      <p:pic>
        <p:nvPicPr>
          <p:cNvPr id="30725" name="图片 50182" descr="u=2568863284,733125523&amp;fm=0&amp;gp=2">
            <a:hlinkClick r:id="rId2"/>
          </p:cNvPr>
          <p:cNvPicPr>
            <a:picLocks noChangeAspect="1"/>
          </p:cNvPicPr>
          <p:nvPr/>
        </p:nvPicPr>
        <p:blipFill>
          <a:blip r:embed="rId3"/>
          <a:stretch>
            <a:fillRect/>
          </a:stretch>
        </p:blipFill>
        <p:spPr>
          <a:xfrm>
            <a:off x="0" y="3860800"/>
            <a:ext cx="2303463" cy="27813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p:cTn id="7" dur="500" fill="hold"/>
                                        <p:tgtEl>
                                          <p:spTgt spid="50179"/>
                                        </p:tgtEl>
                                        <p:attrNameLst>
                                          <p:attrName>ppt_w</p:attrName>
                                        </p:attrNameLst>
                                      </p:cBhvr>
                                      <p:tavLst>
                                        <p:tav tm="0">
                                          <p:val>
                                            <p:fltVal val="0"/>
                                          </p:val>
                                        </p:tav>
                                        <p:tav tm="100000">
                                          <p:val>
                                            <p:strVal val="#ppt_w"/>
                                          </p:val>
                                        </p:tav>
                                      </p:tavLst>
                                    </p:anim>
                                    <p:anim calcmode="lin" valueType="num">
                                      <p:cBhvr>
                                        <p:cTn id="8" dur="500" fill="hold"/>
                                        <p:tgtEl>
                                          <p:spTgt spid="501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51202" name="文本框 51201"/>
          <p:cNvSpPr txBox="1"/>
          <p:nvPr/>
        </p:nvSpPr>
        <p:spPr>
          <a:xfrm>
            <a:off x="228600" y="685800"/>
            <a:ext cx="8534400" cy="3508375"/>
          </a:xfrm>
          <a:prstGeom prst="rect">
            <a:avLst/>
          </a:prstGeom>
          <a:noFill/>
          <a:ln w="3175">
            <a:noFill/>
          </a:ln>
        </p:spPr>
        <p:txBody>
          <a:bodyPr anchor="t">
            <a:spAutoFit/>
          </a:bodyPr>
          <a:lstStyle/>
          <a:p>
            <a:r>
              <a:rPr lang="en-US" altLang="zh-CN" sz="2800" b="1" dirty="0">
                <a:solidFill>
                  <a:schemeClr val="bg2"/>
                </a:solidFill>
                <a:latin typeface="黑体" panose="02010609060101010101" charset="-122"/>
                <a:ea typeface="黑体" panose="02010609060101010101" charset="-122"/>
              </a:rPr>
              <a:t>    </a:t>
            </a:r>
            <a:r>
              <a:rPr lang="zh-CN" altLang="en-US" sz="2800" b="1" dirty="0">
                <a:solidFill>
                  <a:schemeClr val="bg2"/>
                </a:solidFill>
                <a:latin typeface="黑体" panose="02010609060101010101" charset="-122"/>
                <a:ea typeface="黑体" panose="02010609060101010101" charset="-122"/>
              </a:rPr>
              <a:t>分析：从一方面看，</a:t>
            </a:r>
            <a:r>
              <a:rPr lang="en-US" altLang="zh-CN" sz="2800" b="1" dirty="0">
                <a:solidFill>
                  <a:schemeClr val="bg2"/>
                </a:solidFill>
                <a:latin typeface="黑体" panose="02010609060101010101" charset="-122"/>
                <a:ea typeface="黑体" panose="02010609060101010101" charset="-122"/>
              </a:rPr>
              <a:t>《</a:t>
            </a:r>
            <a:r>
              <a:rPr lang="zh-CN" altLang="en-US" sz="2800" b="1" dirty="0">
                <a:solidFill>
                  <a:schemeClr val="bg2"/>
                </a:solidFill>
                <a:latin typeface="黑体" panose="02010609060101010101" charset="-122"/>
                <a:ea typeface="黑体" panose="02010609060101010101" charset="-122"/>
              </a:rPr>
              <a:t>雷雨</a:t>
            </a:r>
            <a:r>
              <a:rPr lang="en-US" altLang="zh-CN" sz="2800" b="1" dirty="0">
                <a:solidFill>
                  <a:schemeClr val="bg2"/>
                </a:solidFill>
                <a:latin typeface="黑体" panose="02010609060101010101" charset="-122"/>
                <a:ea typeface="黑体" panose="02010609060101010101" charset="-122"/>
              </a:rPr>
              <a:t>》</a:t>
            </a:r>
            <a:r>
              <a:rPr lang="zh-CN" altLang="en-US" sz="2800" b="1" dirty="0">
                <a:solidFill>
                  <a:schemeClr val="bg2"/>
                </a:solidFill>
                <a:latin typeface="黑体" panose="02010609060101010101" charset="-122"/>
                <a:ea typeface="黑体" panose="02010609060101010101" charset="-122"/>
              </a:rPr>
              <a:t>整个故事的背景、情节都和雷雨有关，故事的高潮、悲剧的发生都集中在雷雨交加的狂风暴雨之夜。可以这样说，“雷雨”是整个作品的自然环境；另一方面，作者又交代了作品的社会环境，以象征的手法告诉人们，在中国这个半殖民地半封建的沉闷抑郁的空气里，一场改变现实的大雷雨即将来临。反映了正在酝酿大雷雨般大变动的</a:t>
            </a:r>
            <a:r>
              <a:rPr lang="en-US" altLang="zh-CN" sz="2800" b="1" dirty="0">
                <a:solidFill>
                  <a:schemeClr val="bg2"/>
                </a:solidFill>
                <a:latin typeface="黑体" panose="02010609060101010101" charset="-122"/>
                <a:ea typeface="黑体" panose="02010609060101010101" charset="-122"/>
              </a:rPr>
              <a:t>20</a:t>
            </a:r>
            <a:r>
              <a:rPr lang="zh-CN" altLang="en-US" sz="2800" b="1" dirty="0">
                <a:solidFill>
                  <a:schemeClr val="bg2"/>
                </a:solidFill>
                <a:latin typeface="黑体" panose="02010609060101010101" charset="-122"/>
                <a:ea typeface="黑体" panose="02010609060101010101" charset="-122"/>
              </a:rPr>
              <a:t>年代的中国社会现实。</a:t>
            </a:r>
            <a:endParaRPr lang="zh-CN" altLang="en-US" sz="2800" b="1" dirty="0">
              <a:solidFill>
                <a:schemeClr val="bg2"/>
              </a:solidFill>
              <a:latin typeface="黑体" panose="02010609060101010101" charset="-122"/>
              <a:ea typeface="黑体" panose="02010609060101010101" charset="-122"/>
            </a:endParaRPr>
          </a:p>
        </p:txBody>
      </p:sp>
      <p:sp>
        <p:nvSpPr>
          <p:cNvPr id="51203" name="文本框 51202"/>
          <p:cNvSpPr txBox="1"/>
          <p:nvPr/>
        </p:nvSpPr>
        <p:spPr>
          <a:xfrm>
            <a:off x="304800" y="4572000"/>
            <a:ext cx="8610600" cy="1800225"/>
          </a:xfrm>
          <a:prstGeom prst="rect">
            <a:avLst/>
          </a:prstGeom>
          <a:noFill/>
          <a:ln w="3175">
            <a:noFill/>
          </a:ln>
        </p:spPr>
        <p:txBody>
          <a:bodyPr anchor="t">
            <a:spAutoFit/>
          </a:bodyPr>
          <a:lstStyle/>
          <a:p>
            <a:r>
              <a:rPr lang="zh-CN" altLang="en-US" sz="2800" b="1" dirty="0">
                <a:solidFill>
                  <a:schemeClr val="bg2"/>
                </a:solidFill>
                <a:latin typeface="黑体" panose="02010609060101010101" charset="-122"/>
                <a:ea typeface="黑体" panose="02010609060101010101" charset="-122"/>
              </a:rPr>
              <a:t>解答</a:t>
            </a:r>
            <a:r>
              <a:rPr lang="zh-CN" altLang="en-US" sz="2800" b="1" dirty="0">
                <a:solidFill>
                  <a:schemeClr val="bg2"/>
                </a:solidFill>
                <a:latin typeface="宋体" panose="02010600030101010101" pitchFamily="2" charset="-122"/>
                <a:ea typeface="黑体" panose="02010609060101010101" charset="-122"/>
              </a:rPr>
              <a:t>：</a:t>
            </a:r>
            <a:r>
              <a:rPr lang="en-US" altLang="zh-CN" sz="2800" b="1" dirty="0">
                <a:solidFill>
                  <a:schemeClr val="bg2"/>
                </a:solidFill>
                <a:latin typeface="宋体" panose="02010600030101010101" pitchFamily="2" charset="-122"/>
                <a:ea typeface="黑体" panose="02010609060101010101" charset="-122"/>
              </a:rPr>
              <a:t>①</a:t>
            </a:r>
            <a:r>
              <a:rPr lang="zh-CN" altLang="en-US" sz="2800" b="1" dirty="0">
                <a:solidFill>
                  <a:schemeClr val="bg2"/>
                </a:solidFill>
                <a:latin typeface="宋体" panose="02010600030101010101" pitchFamily="2" charset="-122"/>
                <a:ea typeface="黑体" panose="02010609060101010101" charset="-122"/>
              </a:rPr>
              <a:t>表示故事的背景与环境气氛；</a:t>
            </a:r>
            <a:endParaRPr lang="zh-CN" altLang="en-US" sz="2800" b="1" dirty="0">
              <a:solidFill>
                <a:schemeClr val="bg2"/>
              </a:solidFill>
              <a:latin typeface="宋体" panose="02010600030101010101" pitchFamily="2" charset="-122"/>
              <a:ea typeface="黑体" panose="02010609060101010101" charset="-122"/>
            </a:endParaRPr>
          </a:p>
          <a:p>
            <a:r>
              <a:rPr lang="zh-CN" altLang="en-US" sz="2800" b="1" dirty="0">
                <a:solidFill>
                  <a:schemeClr val="bg2"/>
                </a:solidFill>
                <a:latin typeface="宋体" panose="02010600030101010101" pitchFamily="2" charset="-122"/>
                <a:ea typeface="黑体" panose="02010609060101010101" charset="-122"/>
              </a:rPr>
              <a:t>      </a:t>
            </a:r>
            <a:r>
              <a:rPr lang="en-US" altLang="zh-CN" sz="2800" b="1" dirty="0">
                <a:solidFill>
                  <a:schemeClr val="bg2"/>
                </a:solidFill>
                <a:latin typeface="宋体" panose="02010600030101010101" pitchFamily="2" charset="-122"/>
                <a:ea typeface="黑体" panose="02010609060101010101" charset="-122"/>
              </a:rPr>
              <a:t>②</a:t>
            </a:r>
            <a:r>
              <a:rPr lang="zh-CN" altLang="en-US" sz="2800" b="1" dirty="0">
                <a:solidFill>
                  <a:schemeClr val="bg2"/>
                </a:solidFill>
                <a:latin typeface="宋体" panose="02010600030101010101" pitchFamily="2" charset="-122"/>
                <a:ea typeface="黑体" panose="02010609060101010101" charset="-122"/>
              </a:rPr>
              <a:t>预示情节的发展，暗示情节的高潮；</a:t>
            </a:r>
            <a:endParaRPr lang="zh-CN" altLang="en-US" sz="2800" b="1" dirty="0">
              <a:solidFill>
                <a:schemeClr val="bg2"/>
              </a:solidFill>
              <a:latin typeface="宋体" panose="02010600030101010101" pitchFamily="2" charset="-122"/>
              <a:ea typeface="黑体" panose="02010609060101010101" charset="-122"/>
            </a:endParaRPr>
          </a:p>
          <a:p>
            <a:r>
              <a:rPr lang="zh-CN" altLang="en-US" sz="2800" b="1" dirty="0">
                <a:solidFill>
                  <a:schemeClr val="bg2"/>
                </a:solidFill>
                <a:latin typeface="宋体" panose="02010600030101010101" pitchFamily="2" charset="-122"/>
                <a:ea typeface="黑体" panose="02010609060101010101" charset="-122"/>
              </a:rPr>
              <a:t>      </a:t>
            </a:r>
            <a:r>
              <a:rPr lang="en-US" altLang="zh-CN" sz="2800" b="1" dirty="0">
                <a:solidFill>
                  <a:schemeClr val="bg2"/>
                </a:solidFill>
                <a:latin typeface="宋体" panose="02010600030101010101" pitchFamily="2" charset="-122"/>
                <a:ea typeface="黑体" panose="02010609060101010101" charset="-122"/>
              </a:rPr>
              <a:t>③</a:t>
            </a:r>
            <a:r>
              <a:rPr lang="zh-CN" altLang="en-US" sz="2800" b="1" dirty="0">
                <a:solidFill>
                  <a:schemeClr val="bg2"/>
                </a:solidFill>
                <a:latin typeface="宋体" panose="02010600030101010101" pitchFamily="2" charset="-122"/>
                <a:ea typeface="黑体" panose="02010609060101010101" charset="-122"/>
              </a:rPr>
              <a:t>象征在半殖民地半封建社会沉闷的空气里，</a:t>
            </a:r>
            <a:endParaRPr lang="zh-CN" altLang="en-US" sz="2800" b="1" dirty="0">
              <a:solidFill>
                <a:schemeClr val="bg2"/>
              </a:solidFill>
              <a:latin typeface="宋体" panose="02010600030101010101" pitchFamily="2" charset="-122"/>
              <a:ea typeface="黑体" panose="02010609060101010101" charset="-122"/>
            </a:endParaRPr>
          </a:p>
          <a:p>
            <a:r>
              <a:rPr lang="zh-CN" altLang="en-US" sz="2800" b="1" dirty="0">
                <a:solidFill>
                  <a:schemeClr val="bg2"/>
                </a:solidFill>
                <a:latin typeface="宋体" panose="02010600030101010101" pitchFamily="2" charset="-122"/>
                <a:ea typeface="黑体" panose="02010609060101010101" charset="-122"/>
              </a:rPr>
              <a:t>  一场暴风骤雨式的斗争即将到来。</a:t>
            </a:r>
            <a:endParaRPr lang="zh-CN" altLang="en-US" sz="2800" b="1" dirty="0">
              <a:solidFill>
                <a:schemeClr val="bg2"/>
              </a:solidFill>
              <a:latin typeface="宋体" panose="02010600030101010101" pitchFamily="2"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0-#ppt_w/2"/>
                                          </p:val>
                                        </p:tav>
                                        <p:tav tm="100000">
                                          <p:val>
                                            <p:strVal val="#ppt_x"/>
                                          </p:val>
                                        </p:tav>
                                      </p:tavLst>
                                    </p:anim>
                                    <p:anim calcmode="lin" valueType="num">
                                      <p:cBhvr additive="base">
                                        <p:cTn id="8" dur="500" fill="hold"/>
                                        <p:tgtEl>
                                          <p:spTgt spid="5120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3"/>
                                        </p:tgtEl>
                                        <p:attrNameLst>
                                          <p:attrName>style.visibility</p:attrName>
                                        </p:attrNameLst>
                                      </p:cBhvr>
                                      <p:to>
                                        <p:strVal val="visible"/>
                                      </p:to>
                                    </p:set>
                                    <p:anim calcmode="lin" valueType="num">
                                      <p:cBhvr additive="base">
                                        <p:cTn id="13" dur="500" fill="hold"/>
                                        <p:tgtEl>
                                          <p:spTgt spid="51203"/>
                                        </p:tgtEl>
                                        <p:attrNameLst>
                                          <p:attrName>ppt_x</p:attrName>
                                        </p:attrNameLst>
                                      </p:cBhvr>
                                      <p:tavLst>
                                        <p:tav tm="0">
                                          <p:val>
                                            <p:strVal val="0-#ppt_w/2"/>
                                          </p:val>
                                        </p:tav>
                                        <p:tav tm="100000">
                                          <p:val>
                                            <p:strVal val="#ppt_x"/>
                                          </p:val>
                                        </p:tav>
                                      </p:tavLst>
                                    </p:anim>
                                    <p:anim calcmode="lin" valueType="num">
                                      <p:cBhvr additive="base">
                                        <p:cTn id="14" dur="500" fill="hold"/>
                                        <p:tgtEl>
                                          <p:spTgt spid="512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雷雨 (1)"/>
          <p:cNvPicPr>
            <a:picLocks noChangeAspect="1"/>
          </p:cNvPicPr>
          <p:nvPr/>
        </p:nvPicPr>
        <p:blipFill>
          <a:blip r:embed="rId1"/>
          <a:stretch>
            <a:fillRect/>
          </a:stretch>
        </p:blipFill>
        <p:spPr>
          <a:xfrm>
            <a:off x="127000" y="98425"/>
            <a:ext cx="9144000" cy="6915785"/>
          </a:xfrm>
          <a:prstGeom prst="rect">
            <a:avLst/>
          </a:prstGeom>
        </p:spPr>
      </p:pic>
      <p:pic>
        <p:nvPicPr>
          <p:cNvPr id="2" name="图片 1" descr="雷雨 (1)"/>
          <p:cNvPicPr>
            <a:picLocks noChangeAspect="1"/>
          </p:cNvPicPr>
          <p:nvPr/>
        </p:nvPicPr>
        <p:blipFill>
          <a:blip r:embed="rId1"/>
          <a:stretch>
            <a:fillRect/>
          </a:stretch>
        </p:blipFill>
        <p:spPr>
          <a:xfrm>
            <a:off x="0" y="-28575"/>
            <a:ext cx="9144000" cy="6915785"/>
          </a:xfrm>
          <a:prstGeom prst="rect">
            <a:avLst/>
          </a:prstGeom>
        </p:spPr>
      </p:pic>
      <p:pic>
        <p:nvPicPr>
          <p:cNvPr id="32769" name="MP3-6.mp3">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4">
            <a:grayscl/>
          </a:blip>
          <a:stretch>
            <a:fillRect/>
          </a:stretch>
        </p:blipFill>
        <p:spPr>
          <a:xfrm>
            <a:off x="8153400" y="6324600"/>
            <a:ext cx="304800" cy="304800"/>
          </a:xfrm>
          <a:prstGeom prst="rect">
            <a:avLst/>
          </a:prstGeom>
          <a:noFill/>
          <a:ln w="9525">
            <a:noFill/>
          </a:ln>
        </p:spPr>
      </p:pic>
      <p:pic>
        <p:nvPicPr>
          <p:cNvPr id="32771" name="图片 37891" descr="100"/>
          <p:cNvPicPr>
            <a:picLocks noChangeAspect="1"/>
          </p:cNvPicPr>
          <p:nvPr/>
        </p:nvPicPr>
        <p:blipFill>
          <a:blip r:embed="rId5"/>
          <a:stretch>
            <a:fillRect/>
          </a:stretch>
        </p:blipFill>
        <p:spPr>
          <a:xfrm>
            <a:off x="304800" y="228600"/>
            <a:ext cx="2438400" cy="1093788"/>
          </a:xfrm>
          <a:prstGeom prst="rect">
            <a:avLst/>
          </a:prstGeom>
          <a:noFill/>
          <a:ln w="9525">
            <a:noFill/>
          </a:ln>
        </p:spPr>
      </p:pic>
      <p:sp>
        <p:nvSpPr>
          <p:cNvPr id="32772" name="文本框 37892"/>
          <p:cNvSpPr txBox="1"/>
          <p:nvPr/>
        </p:nvSpPr>
        <p:spPr>
          <a:xfrm>
            <a:off x="0" y="457200"/>
            <a:ext cx="2971800" cy="762000"/>
          </a:xfrm>
          <a:prstGeom prst="rect">
            <a:avLst/>
          </a:prstGeom>
          <a:noFill/>
          <a:ln w="9525">
            <a:noFill/>
          </a:ln>
        </p:spPr>
        <p:txBody>
          <a:bodyPr anchor="t">
            <a:spAutoFit/>
          </a:bodyPr>
          <a:lstStyle/>
          <a:p>
            <a:pPr algn="ctr">
              <a:spcBef>
                <a:spcPct val="50000"/>
              </a:spcBef>
            </a:pPr>
            <a:r>
              <a:rPr lang="zh-CN" altLang="en-US" sz="4400" dirty="0">
                <a:solidFill>
                  <a:srgbClr val="FF0000"/>
                </a:solidFill>
                <a:latin typeface="Times New Roman" panose="02020603050405020304" pitchFamily="18" charset="0"/>
                <a:ea typeface="隶书" panose="02010509060101010101" pitchFamily="49" charset="-122"/>
              </a:rPr>
              <a:t>曹禺的话</a:t>
            </a:r>
            <a:endParaRPr lang="zh-CN" altLang="en-US" sz="4400" dirty="0">
              <a:solidFill>
                <a:srgbClr val="FF0000"/>
              </a:solidFill>
              <a:latin typeface="Times New Roman" panose="02020603050405020304" pitchFamily="18" charset="0"/>
              <a:ea typeface="隶书" panose="02010509060101010101" pitchFamily="49" charset="-122"/>
            </a:endParaRPr>
          </a:p>
        </p:txBody>
      </p:sp>
      <p:sp>
        <p:nvSpPr>
          <p:cNvPr id="37894" name="矩形 37893"/>
          <p:cNvSpPr/>
          <p:nvPr/>
        </p:nvSpPr>
        <p:spPr>
          <a:xfrm>
            <a:off x="609600" y="1447800"/>
            <a:ext cx="8001000" cy="5035550"/>
          </a:xfrm>
          <a:prstGeom prst="rect">
            <a:avLst/>
          </a:prstGeom>
          <a:noFill/>
          <a:ln w="9525">
            <a:noFill/>
          </a:ln>
        </p:spPr>
        <p:txBody>
          <a:bodyPr anchor="t">
            <a:spAutoFit/>
          </a:bodyPr>
          <a:lstStyle/>
          <a:p>
            <a:r>
              <a:rPr lang="en-US" altLang="zh-CN" sz="3600" b="1" dirty="0">
                <a:solidFill>
                  <a:schemeClr val="bg2"/>
                </a:solidFill>
                <a:latin typeface="黑体" panose="02010609060101010101" charset="-122"/>
                <a:ea typeface="黑体" panose="02010609060101010101" charset="-122"/>
              </a:rPr>
              <a:t>   </a:t>
            </a:r>
            <a:r>
              <a:rPr lang="zh-CN" altLang="en-US" sz="3600" b="1" dirty="0">
                <a:solidFill>
                  <a:schemeClr val="bg2"/>
                </a:solidFill>
                <a:latin typeface="黑体" panose="02010609060101010101" charset="-122"/>
                <a:ea typeface="黑体" panose="02010609060101010101" charset="-122"/>
              </a:rPr>
              <a:t>我用一种悲悯的心情来写剧中人物的争执。我诚恳地祈望着看戏的人们也以一种悲悯的眼光来俯视这群地上的人们。</a:t>
            </a:r>
            <a:r>
              <a:rPr lang="en-US" altLang="zh-CN" sz="3600" b="1" dirty="0">
                <a:solidFill>
                  <a:schemeClr val="bg2"/>
                </a:solidFill>
                <a:latin typeface="黑体" panose="02010609060101010101" charset="-122"/>
                <a:ea typeface="黑体" panose="02010609060101010101" charset="-122"/>
              </a:rPr>
              <a:t>......</a:t>
            </a:r>
            <a:r>
              <a:rPr lang="zh-CN" altLang="en-US" sz="3600" b="1" dirty="0">
                <a:solidFill>
                  <a:schemeClr val="bg2"/>
                </a:solidFill>
                <a:latin typeface="黑体" panose="02010609060101010101" charset="-122"/>
                <a:ea typeface="黑体" panose="02010609060101010101" charset="-122"/>
              </a:rPr>
              <a:t>他们怎样盲目地争执着，泥鳅似地在情感的火炕里打着昏迷的滚，用尽心力来拯救自己，而不知千万仞的深渊在眼前张着巨大的口。他们正如一匹跌在沼泽里的羸马，愈挣扎，愈深沉地陷落在残废的泥沼里。 </a:t>
            </a:r>
            <a:endParaRPr lang="zh-CN" altLang="en-US" sz="3600" b="1" dirty="0">
              <a:solidFill>
                <a:schemeClr val="bg2"/>
              </a:solidFill>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anim calcmode="lin" valueType="num">
                                      <p:cBhvr additive="base">
                                        <p:cTn id="7" dur="5000" fill="hold"/>
                                        <p:tgtEl>
                                          <p:spTgt spid="37894"/>
                                        </p:tgtEl>
                                        <p:attrNameLst>
                                          <p:attrName>ppt_x</p:attrName>
                                        </p:attrNameLst>
                                      </p:cBhvr>
                                      <p:tavLst>
                                        <p:tav tm="0">
                                          <p:val>
                                            <p:strVal val="#ppt_x"/>
                                          </p:val>
                                        </p:tav>
                                        <p:tav tm="100000">
                                          <p:val>
                                            <p:strVal val="#ppt_x"/>
                                          </p:val>
                                        </p:tav>
                                      </p:tavLst>
                                    </p:anim>
                                    <p:anim calcmode="lin" valueType="num">
                                      <p:cBhvr additive="base">
                                        <p:cTn id="8" dur="5000" fill="hold"/>
                                        <p:tgtEl>
                                          <p:spTgt spid="378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9" fill="hold" display="0">
                  <p:stCondLst>
                    <p:cond delay="indefinite"/>
                  </p:stCondLst>
                  <p:endCondLst>
                    <p:cond evt="onNext" delay="0">
                      <p:tgtEl>
                        <p:sldTgt/>
                      </p:tgtEl>
                    </p:cond>
                    <p:cond evt="onPrev" delay="0">
                      <p:tgtEl>
                        <p:sldTgt/>
                      </p:tgtEl>
                    </p:cond>
                    <p:cond evt="onStopAudio" delay="0">
                      <p:tgtEl>
                        <p:sldTgt/>
                      </p:tgtEl>
                    </p:cond>
                  </p:endCondLst>
                </p:cTn>
                <p:tgtEl>
                  <p:spTgt spid="32769"/>
                </p:tgtEl>
              </p:cMediaNode>
            </p:audio>
          </p:childTnLst>
        </p:cTn>
      </p:par>
    </p:tnLst>
    <p:bldLst>
      <p:bldP spid="378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57785"/>
            <a:ext cx="9144000" cy="6915785"/>
          </a:xfrm>
          <a:prstGeom prst="rect">
            <a:avLst/>
          </a:prstGeom>
        </p:spPr>
      </p:pic>
      <p:sp>
        <p:nvSpPr>
          <p:cNvPr id="2" name="文本框 1"/>
          <p:cNvSpPr txBox="1"/>
          <p:nvPr/>
        </p:nvSpPr>
        <p:spPr>
          <a:xfrm>
            <a:off x="296545" y="1224915"/>
            <a:ext cx="8690610" cy="4154170"/>
          </a:xfrm>
          <a:prstGeom prst="rect">
            <a:avLst/>
          </a:prstGeom>
          <a:noFill/>
        </p:spPr>
        <p:txBody>
          <a:bodyPr wrap="square" rtlCol="0">
            <a:spAutoFit/>
          </a:bodyPr>
          <a:lstStyle/>
          <a:p>
            <a:pPr algn="l"/>
            <a:r>
              <a:rPr lang="en-US" altLang="zh-CN" sz="2400">
                <a:solidFill>
                  <a:schemeClr val="bg1"/>
                </a:solidFill>
              </a:rPr>
              <a:t>    </a:t>
            </a:r>
            <a:r>
              <a:rPr lang="zh-CN" altLang="en-US" sz="2400">
                <a:solidFill>
                  <a:schemeClr val="bg1"/>
                </a:solidFill>
              </a:rPr>
              <a:t>30年前</a:t>
            </a:r>
            <a:r>
              <a:rPr lang="zh-CN" altLang="en-US" sz="2400" b="1">
                <a:solidFill>
                  <a:srgbClr val="FF0000"/>
                </a:solidFill>
              </a:rPr>
              <a:t>（光绪二十年）</a:t>
            </a:r>
            <a:r>
              <a:rPr lang="zh-CN" altLang="en-US" sz="2400">
                <a:solidFill>
                  <a:schemeClr val="bg1"/>
                </a:solidFill>
              </a:rPr>
              <a:t>，一个风雨交加的大年夜，替周家少爷周朴园生下第二个孩子（鲁大海）才三天的梅侍萍，竟被周家逼迫着留下长子（周萍）后赶出来家，绝望的侍萍带着奄奄</a:t>
            </a:r>
            <a:r>
              <a:rPr lang="en-US" altLang="zh-CN" sz="2400">
                <a:solidFill>
                  <a:schemeClr val="bg1"/>
                </a:solidFill>
              </a:rPr>
              <a:t>(yǎn)</a:t>
            </a:r>
            <a:r>
              <a:rPr lang="zh-CN" altLang="en-US" sz="2400">
                <a:solidFill>
                  <a:schemeClr val="bg1"/>
                </a:solidFill>
              </a:rPr>
              <a:t>一息的初生儿投河自尽</a:t>
            </a:r>
            <a:r>
              <a:rPr lang="en-US" altLang="zh-CN" sz="2400">
                <a:solidFill>
                  <a:schemeClr val="bg1"/>
                </a:solidFill>
              </a:rPr>
              <a:t>......</a:t>
            </a:r>
            <a:endParaRPr lang="zh-CN" altLang="en-US" sz="2400">
              <a:solidFill>
                <a:schemeClr val="bg1"/>
              </a:solidFill>
            </a:endParaRPr>
          </a:p>
          <a:p>
            <a:pPr algn="l"/>
            <a:r>
              <a:rPr lang="zh-CN" altLang="en-US" sz="2400">
                <a:solidFill>
                  <a:schemeClr val="bg1"/>
                </a:solidFill>
              </a:rPr>
              <a:t>   18年前，他又娶了繁漪。繁漪不堪 忍受他像“阎王”似的压迫和“监狱”似的家庭生活，3年前就和他的长子周萍发生恋爱。但是周萍像他父亲一样，不久就厌弃了她，为了摆脱后母繁漪的苦苦纠缠，去勾引使女鲁四凤。</a:t>
            </a:r>
            <a:endParaRPr lang="zh-CN" altLang="en-US" sz="2400">
              <a:solidFill>
                <a:schemeClr val="bg1"/>
              </a:solidFill>
            </a:endParaRPr>
          </a:p>
          <a:p>
            <a:pPr algn="l"/>
            <a:r>
              <a:rPr lang="zh-CN" altLang="en-US" sz="2400">
                <a:solidFill>
                  <a:schemeClr val="bg1"/>
                </a:solidFill>
              </a:rPr>
              <a:t>   同时，繁漪的儿子周冲也在爱着四凤。周朴园继续压迫繁漪，她就只好抓住周萍不放，而周萍却竭力逃避。</a:t>
            </a:r>
            <a:endParaRPr lang="zh-CN" altLang="en-US" sz="2400">
              <a:solidFill>
                <a:schemeClr val="bg1"/>
              </a:solidFill>
            </a:endParaRPr>
          </a:p>
          <a:p>
            <a:pPr algn="l"/>
            <a:r>
              <a:rPr lang="zh-CN" altLang="en-US" sz="2400">
                <a:solidFill>
                  <a:schemeClr val="bg1"/>
                </a:solidFill>
              </a:rPr>
              <a:t>  </a:t>
            </a:r>
            <a:endParaRPr lang="zh-CN" altLang="en-US" sz="2400">
              <a:solidFill>
                <a:schemeClr val="bg1"/>
              </a:solidFill>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0"/>
            <a:ext cx="9144000" cy="6915785"/>
          </a:xfrm>
          <a:prstGeom prst="rect">
            <a:avLst/>
          </a:prstGeom>
        </p:spPr>
      </p:pic>
      <p:sp>
        <p:nvSpPr>
          <p:cNvPr id="2" name="文本框 1"/>
          <p:cNvSpPr txBox="1"/>
          <p:nvPr/>
        </p:nvSpPr>
        <p:spPr>
          <a:xfrm>
            <a:off x="296545" y="1158240"/>
            <a:ext cx="8690610" cy="3784600"/>
          </a:xfrm>
          <a:prstGeom prst="rect">
            <a:avLst/>
          </a:prstGeom>
          <a:noFill/>
        </p:spPr>
        <p:txBody>
          <a:bodyPr wrap="square" rtlCol="0">
            <a:spAutoFit/>
          </a:bodyPr>
          <a:lstStyle/>
          <a:p>
            <a:pPr algn="l"/>
            <a:endParaRPr lang="zh-CN" altLang="en-US" sz="2400">
              <a:solidFill>
                <a:schemeClr val="bg1"/>
              </a:solidFill>
            </a:endParaRPr>
          </a:p>
          <a:p>
            <a:pPr algn="l"/>
            <a:r>
              <a:rPr lang="zh-CN" altLang="en-US" sz="2400">
                <a:solidFill>
                  <a:schemeClr val="bg1"/>
                </a:solidFill>
              </a:rPr>
              <a:t>   繁漪就叫四凤的母亲来带走四凤，以此向周萍报复。四风是梅侍萍嫁给鲁贵所生的孩子。侍萍和鲁大海来到周公馆找四凤，侍萍要带四凤回家，四凤不得已向侍萍说出真相，她已经怀了周萍的孩子，如晴天霹雳，他们是同母异父的兄妹呀。</a:t>
            </a:r>
            <a:endParaRPr lang="zh-CN" altLang="en-US" sz="2400">
              <a:solidFill>
                <a:schemeClr val="bg1"/>
              </a:solidFill>
            </a:endParaRPr>
          </a:p>
          <a:p>
            <a:pPr algn="l"/>
            <a:r>
              <a:rPr lang="zh-CN" altLang="en-US" sz="2400">
                <a:solidFill>
                  <a:schemeClr val="bg1"/>
                </a:solidFill>
              </a:rPr>
              <a:t>    在四凤的苦苦哀求下她答应让周萍带四凤走，永远不要再见到他们。  蘩漪带周冲来阻止周萍带四凤走，周朴园也闻声而至，他以为侍萍前来认儿子，让周萍跪下认自己的生母。严酷的现实让四凤无法承受，她冲向花园，碰到漏电的电线而死，周冲去救她也触电身亡。周萍开枪自杀了，两个妇人疯了。</a:t>
            </a:r>
            <a:endParaRPr lang="zh-CN" altLang="en-US" sz="2400">
              <a:solidFill>
                <a:schemeClr val="bg1"/>
              </a:solidFill>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2" name="文本框 1"/>
          <p:cNvSpPr txBox="1"/>
          <p:nvPr/>
        </p:nvSpPr>
        <p:spPr>
          <a:xfrm>
            <a:off x="318770" y="250190"/>
            <a:ext cx="8597900" cy="6001643"/>
          </a:xfrm>
          <a:prstGeom prst="rect">
            <a:avLst/>
          </a:prstGeom>
          <a:noFill/>
        </p:spPr>
        <p:txBody>
          <a:bodyPr wrap="square" rtlCol="0">
            <a:spAutoFit/>
          </a:bodyPr>
          <a:lstStyle/>
          <a:p>
            <a:pPr>
              <a:lnSpc>
                <a:spcPct val="150000"/>
              </a:lnSpc>
            </a:pP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雷雨</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是一部动人心魄的</a:t>
            </a:r>
            <a:r>
              <a:rPr lang="zh-CN" altLang="en-US" sz="2400" b="1" u="sng" dirty="0">
                <a:solidFill>
                  <a:srgbClr val="FF0000"/>
                </a:solidFill>
                <a:latin typeface="宋体" panose="02010600030101010101" pitchFamily="2" charset="-122"/>
                <a:sym typeface="+mn-ea"/>
              </a:rPr>
              <a:t>悲剧</a:t>
            </a:r>
            <a:r>
              <a:rPr lang="zh-CN" altLang="en-US" sz="2400" dirty="0">
                <a:solidFill>
                  <a:schemeClr val="bg1"/>
                </a:solidFill>
                <a:latin typeface="宋体" panose="02010600030101010101" pitchFamily="2" charset="-122"/>
                <a:sym typeface="+mn-ea"/>
              </a:rPr>
              <a:t>。剧本以二十世纪二十年代中国</a:t>
            </a:r>
            <a:r>
              <a:rPr lang="zh-CN" altLang="en-US" sz="2400" dirty="0">
                <a:solidFill>
                  <a:srgbClr val="FF0000"/>
                </a:solidFill>
                <a:latin typeface="宋体" panose="02010600030101010101" pitchFamily="2" charset="-122"/>
                <a:sym typeface="+mn-ea"/>
              </a:rPr>
              <a:t>半封建半殖民地社会为背景</a:t>
            </a:r>
            <a:r>
              <a:rPr lang="zh-CN" altLang="en-US" sz="2400" dirty="0">
                <a:solidFill>
                  <a:schemeClr val="bg1"/>
                </a:solidFill>
                <a:latin typeface="宋体" panose="02010600030101010101" pitchFamily="2" charset="-122"/>
                <a:sym typeface="+mn-ea"/>
              </a:rPr>
              <a:t>，通过一个带有浓厚封建色彩的资本家周朴园家庭内部的种种纠葛和周鲁</a:t>
            </a:r>
            <a:r>
              <a:rPr lang="zh-CN" altLang="en-US" sz="2400" dirty="0">
                <a:solidFill>
                  <a:srgbClr val="FF0000"/>
                </a:solidFill>
                <a:latin typeface="宋体" panose="02010600030101010101" pitchFamily="2" charset="-122"/>
                <a:sym typeface="+mn-ea"/>
              </a:rPr>
              <a:t>两家错综复杂的矛盾</a:t>
            </a:r>
            <a:r>
              <a:rPr lang="zh-CN" altLang="en-US" sz="2400" dirty="0">
                <a:solidFill>
                  <a:schemeClr val="bg1"/>
                </a:solidFill>
                <a:latin typeface="宋体" panose="02010600030101010101" pitchFamily="2" charset="-122"/>
                <a:sym typeface="+mn-ea"/>
              </a:rPr>
              <a:t>冲突，</a:t>
            </a:r>
            <a:r>
              <a:rPr lang="zh-CN" altLang="en-US" sz="2400" u="sng" dirty="0">
                <a:solidFill>
                  <a:schemeClr val="bg1"/>
                </a:solidFill>
                <a:latin typeface="宋体" panose="02010600030101010101" pitchFamily="2" charset="-122"/>
                <a:sym typeface="+mn-ea"/>
              </a:rPr>
              <a:t>艺术地反映了反动</a:t>
            </a:r>
            <a:r>
              <a:rPr lang="zh-CN" altLang="en-US" sz="2400" u="sng" dirty="0">
                <a:solidFill>
                  <a:srgbClr val="FF0000"/>
                </a:solidFill>
                <a:latin typeface="宋体" panose="02010600030101010101" pitchFamily="2" charset="-122"/>
                <a:sym typeface="+mn-ea"/>
              </a:rPr>
              <a:t>资产阶级的腐朽、糜烂的生活，揭露了资产阶级自私、虚伪的道德性，猛烈抨击了旧中国黑暗腐朽的社会制度，展示出旧制度必然崩溃的历史命运。</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雷雨</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以</a:t>
            </a:r>
            <a:r>
              <a:rPr lang="zh-CN" altLang="en-US" sz="2400" b="1" dirty="0">
                <a:solidFill>
                  <a:schemeClr val="bg1"/>
                </a:solidFill>
                <a:latin typeface="宋体" panose="02010600030101010101" pitchFamily="2" charset="-122"/>
                <a:sym typeface="+mn-ea"/>
              </a:rPr>
              <a:t>集中的场景</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周公馆客厅</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和</a:t>
            </a:r>
            <a:r>
              <a:rPr lang="zh-CN" altLang="en-US" sz="2400" b="1" dirty="0">
                <a:solidFill>
                  <a:schemeClr val="bg1"/>
                </a:solidFill>
                <a:latin typeface="宋体" panose="02010600030101010101" pitchFamily="2" charset="-122"/>
                <a:sym typeface="+mn-ea"/>
              </a:rPr>
              <a:t>集中的时间</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同一天上午至午夜</a:t>
            </a:r>
            <a:r>
              <a:rPr lang="en-US" altLang="zh-CN" sz="2400" dirty="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，表现了</a:t>
            </a:r>
            <a:r>
              <a:rPr lang="zh-CN" altLang="en-US" sz="2400" b="1" dirty="0">
                <a:solidFill>
                  <a:schemeClr val="bg1"/>
                </a:solidFill>
                <a:latin typeface="宋体" panose="02010600030101010101" pitchFamily="2" charset="-122"/>
                <a:sym typeface="+mn-ea"/>
              </a:rPr>
              <a:t>周鲁两家以爱情的、血缘的、阶级的复杂关系为内容的尖锐的戏剧冲突</a:t>
            </a:r>
            <a:r>
              <a:rPr lang="zh-CN" altLang="en-US" sz="2400" dirty="0">
                <a:solidFill>
                  <a:schemeClr val="bg1"/>
                </a:solidFill>
                <a:latin typeface="宋体" panose="02010600030101010101" pitchFamily="2" charset="-122"/>
                <a:sym typeface="+mn-ea"/>
              </a:rPr>
              <a:t>。</a:t>
            </a:r>
            <a:r>
              <a:rPr lang="en-US" altLang="zh-CN" sz="2400" dirty="0">
                <a:solidFill>
                  <a:srgbClr val="FF0000"/>
                </a:solidFill>
                <a:latin typeface="宋体" panose="02010600030101010101" pitchFamily="2" charset="-122"/>
                <a:sym typeface="+mn-ea"/>
              </a:rPr>
              <a:t>《</a:t>
            </a:r>
            <a:r>
              <a:rPr lang="zh-CN" altLang="en-US" sz="2400" dirty="0">
                <a:solidFill>
                  <a:srgbClr val="FF0000"/>
                </a:solidFill>
                <a:latin typeface="宋体" panose="02010600030101010101" pitchFamily="2" charset="-122"/>
                <a:sym typeface="+mn-ea"/>
              </a:rPr>
              <a:t>雷雨</a:t>
            </a:r>
            <a:r>
              <a:rPr lang="en-US" altLang="zh-CN" sz="2400" dirty="0">
                <a:solidFill>
                  <a:srgbClr val="FF0000"/>
                </a:solidFill>
                <a:latin typeface="宋体" panose="02010600030101010101" pitchFamily="2" charset="-122"/>
                <a:sym typeface="+mn-ea"/>
              </a:rPr>
              <a:t>》</a:t>
            </a:r>
            <a:r>
              <a:rPr lang="zh-CN" altLang="en-US" sz="2400" dirty="0">
                <a:solidFill>
                  <a:srgbClr val="FF0000"/>
                </a:solidFill>
                <a:latin typeface="宋体" panose="02010600030101010101" pitchFamily="2" charset="-122"/>
                <a:sym typeface="+mn-ea"/>
              </a:rPr>
              <a:t>是</a:t>
            </a:r>
            <a:r>
              <a:rPr lang="zh-CN" altLang="en-US" sz="2400" b="1" dirty="0">
                <a:solidFill>
                  <a:srgbClr val="FF0000"/>
                </a:solidFill>
                <a:latin typeface="宋体" panose="02010600030101010101" pitchFamily="2" charset="-122"/>
                <a:sym typeface="+mn-ea"/>
              </a:rPr>
              <a:t>四幕话剧</a:t>
            </a:r>
            <a:r>
              <a:rPr lang="zh-CN" altLang="en-US" sz="2400" dirty="0" smtClean="0">
                <a:solidFill>
                  <a:srgbClr val="FF0000"/>
                </a:solidFill>
                <a:latin typeface="宋体" panose="02010600030101010101" pitchFamily="2" charset="-122"/>
                <a:sym typeface="+mn-ea"/>
              </a:rPr>
              <a:t>，</a:t>
            </a:r>
            <a:r>
              <a:rPr lang="zh-CN" altLang="en-US" sz="2400" dirty="0" smtClean="0">
                <a:solidFill>
                  <a:schemeClr val="bg1"/>
                </a:solidFill>
                <a:latin typeface="宋体" panose="02010600030101010101" pitchFamily="2" charset="-122"/>
                <a:sym typeface="+mn-ea"/>
              </a:rPr>
              <a:t>，</a:t>
            </a:r>
            <a:r>
              <a:rPr lang="zh-CN" altLang="en-US" sz="2400" dirty="0">
                <a:solidFill>
                  <a:schemeClr val="bg1"/>
                </a:solidFill>
                <a:latin typeface="宋体" panose="02010600030101010101" pitchFamily="2" charset="-122"/>
                <a:sym typeface="+mn-ea"/>
              </a:rPr>
              <a:t>一经诞生，就引起轰动，震惊剧坛，至今长演不衰。课文节选其第二幕第一部分。</a:t>
            </a:r>
            <a:endParaRPr lang="zh-CN" altLang="en-US" sz="2400" dirty="0">
              <a:solidFill>
                <a:schemeClr val="bg1"/>
              </a:solidFill>
              <a:latin typeface="宋体" panose="02010600030101010101" pitchFamily="2" charset="-122"/>
              <a:sym typeface="+mn-ea"/>
            </a:endParaRPr>
          </a:p>
          <a:p>
            <a:endParaRPr lang="zh-CN" altLang="en-US" sz="2400" dirty="0">
              <a:solidFill>
                <a:schemeClr val="bg1"/>
              </a:solidFill>
              <a:latin typeface="宋体" panose="02010600030101010101" pitchFamily="2" charset="-122"/>
              <a:sym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0"/>
            <a:ext cx="9144000" cy="6915785"/>
          </a:xfrm>
          <a:prstGeom prst="rect">
            <a:avLst/>
          </a:prstGeom>
        </p:spPr>
      </p:pic>
      <p:sp>
        <p:nvSpPr>
          <p:cNvPr id="17410" name="副标题 17409"/>
          <p:cNvSpPr>
            <a:spLocks noGrp="1"/>
          </p:cNvSpPr>
          <p:nvPr>
            <p:ph type="subTitle" idx="1"/>
          </p:nvPr>
        </p:nvSpPr>
        <p:spPr>
          <a:xfrm>
            <a:off x="106363" y="228600"/>
            <a:ext cx="8929687" cy="6153150"/>
          </a:xfrm>
        </p:spPr>
        <p:txBody>
          <a:bodyPr anchor="t">
            <a:normAutofit fontScale="90000"/>
          </a:bodyPr>
          <a:lstStyle/>
          <a:p>
            <a:pPr algn="l" defTabSz="914400">
              <a:buClrTx/>
              <a:buSzTx/>
              <a:buFontTx/>
            </a:pPr>
            <a:r>
              <a:rPr lang="en-US" altLang="zh-CN" sz="3200" b="1" kern="1200" baseline="0" dirty="0">
                <a:solidFill>
                  <a:schemeClr val="bg1"/>
                </a:solidFill>
                <a:latin typeface="黑体" panose="02010609060101010101" charset="-122"/>
                <a:ea typeface="黑体" panose="02010609060101010101" charset="-122"/>
                <a:cs typeface="+mn-cs"/>
              </a:rPr>
              <a:t>    </a:t>
            </a:r>
            <a:r>
              <a:rPr lang="zh-CN" altLang="en-US" sz="3200" b="1" kern="1200" baseline="0" dirty="0">
                <a:solidFill>
                  <a:schemeClr val="bg1"/>
                </a:solidFill>
                <a:latin typeface="黑体" panose="02010609060101010101" charset="-122"/>
                <a:ea typeface="黑体" panose="02010609060101010101" charset="-122"/>
                <a:cs typeface="+mn-cs"/>
              </a:rPr>
              <a:t>研究剧本结构</a:t>
            </a:r>
            <a:r>
              <a:rPr lang="en-US" altLang="zh-CN" sz="3200" b="1" kern="1200" baseline="0">
                <a:solidFill>
                  <a:schemeClr val="bg1"/>
                </a:solidFill>
                <a:latin typeface=" " charset="0"/>
                <a:ea typeface="黑体" panose="02010609060101010101" charset="-122"/>
                <a:cs typeface="+mn-cs"/>
              </a:rPr>
              <a:t>——</a:t>
            </a:r>
            <a:r>
              <a:rPr lang="zh-CN" altLang="en-US" sz="3200" b="1" kern="1200" baseline="0" dirty="0">
                <a:solidFill>
                  <a:schemeClr val="bg1"/>
                </a:solidFill>
                <a:latin typeface="黑体" panose="02010609060101010101" charset="-122"/>
                <a:ea typeface="黑体" panose="02010609060101010101" charset="-122"/>
                <a:cs typeface="+mn-cs"/>
              </a:rPr>
              <a:t>将这一幕话剧分成两“场”，把第一“场”分成两个层次。</a:t>
            </a:r>
            <a:endParaRPr lang="zh-CN" altLang="en-US" sz="3200" b="1" kern="1200" baseline="0" dirty="0">
              <a:solidFill>
                <a:schemeClr val="bg1"/>
              </a:solidFill>
              <a:latin typeface="黑体" panose="02010609060101010101" charset="-122"/>
              <a:ea typeface="黑体" panose="02010609060101010101" charset="-122"/>
              <a:cs typeface="+mn-cs"/>
            </a:endParaRPr>
          </a:p>
          <a:p>
            <a:pPr defTabSz="914400">
              <a:buClrTx/>
              <a:buSzTx/>
              <a:buFontTx/>
            </a:pPr>
            <a:r>
              <a:rPr lang="zh-CN" altLang="en-US" sz="4400" b="1" kern="1200" baseline="0" dirty="0">
                <a:solidFill>
                  <a:schemeClr val="bg1"/>
                </a:solidFill>
                <a:latin typeface="黑体" panose="02010609060101010101" charset="-122"/>
                <a:ea typeface="黑体" panose="02010609060101010101" charset="-122"/>
                <a:cs typeface="+mn-cs"/>
              </a:rPr>
              <a:t>第二幕：周鲁两家的冲突</a:t>
            </a:r>
            <a:endParaRPr lang="zh-CN" altLang="en-US" sz="4400" b="1" kern="1200" baseline="0" dirty="0">
              <a:solidFill>
                <a:schemeClr val="bg1"/>
              </a:solidFill>
              <a:latin typeface="黑体" panose="02010609060101010101" charset="-122"/>
              <a:ea typeface="黑体" panose="02010609060101010101" charset="-122"/>
              <a:cs typeface="+mn-cs"/>
            </a:endParaRPr>
          </a:p>
          <a:p>
            <a:pPr algn="just" defTabSz="914400">
              <a:buClrTx/>
              <a:buSzTx/>
              <a:buFontTx/>
            </a:pPr>
            <a:r>
              <a:rPr lang="zh-CN" altLang="en-US" sz="3600" b="1" kern="1200" baseline="0" dirty="0">
                <a:solidFill>
                  <a:schemeClr val="bg1"/>
                </a:solidFill>
                <a:latin typeface="黑体" panose="02010609060101010101" charset="-122"/>
                <a:ea typeface="黑体" panose="02010609060101010101" charset="-122"/>
                <a:cs typeface="+mn-cs"/>
              </a:rPr>
              <a:t>第一场：三十年后周鲁再相见</a:t>
            </a:r>
            <a:endParaRPr lang="zh-CN" altLang="en-US" sz="3600" b="1" kern="1200" baseline="0" dirty="0">
              <a:solidFill>
                <a:schemeClr val="bg1"/>
              </a:solidFill>
              <a:latin typeface="黑体" panose="02010609060101010101" charset="-122"/>
              <a:ea typeface="黑体" panose="02010609060101010101" charset="-122"/>
              <a:cs typeface="+mn-cs"/>
            </a:endParaRPr>
          </a:p>
          <a:p>
            <a:pPr algn="l" defTabSz="914400">
              <a:buClrTx/>
              <a:buSzTx/>
              <a:buFontTx/>
            </a:pPr>
            <a:r>
              <a:rPr lang="zh-CN" altLang="en-US" sz="3200" b="1" kern="1200" baseline="0" dirty="0">
                <a:solidFill>
                  <a:schemeClr val="bg1"/>
                </a:solidFill>
                <a:latin typeface="黑体" panose="02010609060101010101" charset="-122"/>
                <a:ea typeface="黑体" panose="02010609060101010101" charset="-122"/>
                <a:cs typeface="+mn-cs"/>
              </a:rPr>
              <a:t>   第</a:t>
            </a:r>
            <a:r>
              <a:rPr lang="en-US" altLang="zh-CN" sz="3200" b="1" kern="1200" baseline="0" dirty="0">
                <a:solidFill>
                  <a:schemeClr val="bg1"/>
                </a:solidFill>
                <a:latin typeface="黑体" panose="02010609060101010101" charset="-122"/>
                <a:ea typeface="黑体" panose="02010609060101010101" charset="-122"/>
                <a:cs typeface="+mn-cs"/>
              </a:rPr>
              <a:t>1</a:t>
            </a:r>
            <a:r>
              <a:rPr lang="zh-CN" altLang="en-US" sz="3200" b="1" kern="1200" baseline="0" dirty="0">
                <a:solidFill>
                  <a:schemeClr val="bg1"/>
                </a:solidFill>
                <a:latin typeface="黑体" panose="02010609060101010101" charset="-122"/>
                <a:ea typeface="黑体" panose="02010609060101010101" charset="-122"/>
                <a:cs typeface="+mn-cs"/>
              </a:rPr>
              <a:t>层：周朴园与鲁侍萍相认</a:t>
            </a:r>
            <a:r>
              <a:rPr lang="en-US" altLang="zh-CN" sz="3200" b="1" kern="1200" baseline="0" dirty="0">
                <a:solidFill>
                  <a:schemeClr val="bg1"/>
                </a:solidFill>
                <a:latin typeface="黑体" panose="02010609060101010101" charset="-122"/>
                <a:ea typeface="黑体" panose="02010609060101010101" charset="-122"/>
                <a:cs typeface="+mn-cs"/>
              </a:rPr>
              <a:t>——</a:t>
            </a:r>
            <a:r>
              <a:rPr lang="zh-CN" altLang="en-US" sz="3200" b="1" kern="1200" baseline="0" dirty="0">
                <a:solidFill>
                  <a:schemeClr val="bg1"/>
                </a:solidFill>
                <a:latin typeface="黑体" panose="02010609060101010101" charset="-122"/>
                <a:ea typeface="黑体" panose="02010609060101010101" charset="-122"/>
                <a:cs typeface="+mn-cs"/>
              </a:rPr>
              <a:t>相遇述旧怨；</a:t>
            </a:r>
            <a:endParaRPr lang="zh-CN" altLang="en-US" sz="3200" b="1" kern="1200" baseline="0" dirty="0">
              <a:solidFill>
                <a:schemeClr val="bg1"/>
              </a:solidFill>
              <a:latin typeface="黑体" panose="02010609060101010101" charset="-122"/>
              <a:ea typeface="黑体" panose="02010609060101010101" charset="-122"/>
              <a:cs typeface="+mn-cs"/>
            </a:endParaRPr>
          </a:p>
          <a:p>
            <a:pPr algn="l" defTabSz="914400">
              <a:buClrTx/>
              <a:buSzTx/>
              <a:buFontTx/>
            </a:pPr>
            <a:r>
              <a:rPr lang="zh-CN" altLang="en-US" sz="3200" b="1" kern="1200" baseline="0" dirty="0">
                <a:solidFill>
                  <a:schemeClr val="bg1"/>
                </a:solidFill>
                <a:latin typeface="黑体" panose="02010609060101010101" charset="-122"/>
                <a:ea typeface="黑体" panose="02010609060101010101" charset="-122"/>
                <a:cs typeface="+mn-cs"/>
              </a:rPr>
              <a:t>   第</a:t>
            </a:r>
            <a:r>
              <a:rPr lang="en-US" altLang="zh-CN" sz="3200" b="1" kern="1200" baseline="0" dirty="0">
                <a:solidFill>
                  <a:schemeClr val="bg1"/>
                </a:solidFill>
                <a:latin typeface="黑体" panose="02010609060101010101" charset="-122"/>
                <a:ea typeface="黑体" panose="02010609060101010101" charset="-122"/>
                <a:cs typeface="+mn-cs"/>
              </a:rPr>
              <a:t>2</a:t>
            </a:r>
            <a:r>
              <a:rPr lang="zh-CN" altLang="en-US" sz="3200" b="1" kern="1200" baseline="0" dirty="0">
                <a:solidFill>
                  <a:schemeClr val="bg1"/>
                </a:solidFill>
                <a:latin typeface="黑体" panose="02010609060101010101" charset="-122"/>
                <a:ea typeface="黑体" panose="02010609060101010101" charset="-122"/>
                <a:cs typeface="+mn-cs"/>
              </a:rPr>
              <a:t>层：周朴园与鲁侍萍</a:t>
            </a:r>
            <a:r>
              <a:rPr lang="en-US" altLang="zh-CN" sz="3200" b="1" kern="1200" baseline="0" dirty="0">
                <a:solidFill>
                  <a:schemeClr val="bg1"/>
                </a:solidFill>
                <a:latin typeface="黑体" panose="02010609060101010101" charset="-122"/>
                <a:ea typeface="黑体" panose="02010609060101010101" charset="-122"/>
                <a:cs typeface="+mn-cs"/>
              </a:rPr>
              <a:t>“</a:t>
            </a:r>
            <a:r>
              <a:rPr lang="zh-CN" altLang="en-US" sz="3200" b="1" kern="1200" baseline="0" dirty="0">
                <a:solidFill>
                  <a:schemeClr val="bg1"/>
                </a:solidFill>
                <a:latin typeface="黑体" panose="02010609060101010101" charset="-122"/>
                <a:ea typeface="黑体" panose="02010609060101010101" charset="-122"/>
                <a:cs typeface="+mn-cs"/>
              </a:rPr>
              <a:t>交锋</a:t>
            </a:r>
            <a:r>
              <a:rPr lang="en-US" altLang="zh-CN" sz="3200" b="1" kern="1200" baseline="0" dirty="0">
                <a:solidFill>
                  <a:schemeClr val="bg1"/>
                </a:solidFill>
                <a:latin typeface="黑体" panose="02010609060101010101" charset="-122"/>
                <a:ea typeface="黑体" panose="02010609060101010101" charset="-122"/>
                <a:cs typeface="+mn-cs"/>
              </a:rPr>
              <a:t>”——</a:t>
            </a:r>
            <a:r>
              <a:rPr lang="zh-CN" altLang="en-US" sz="3200" b="1" kern="1200" baseline="0" dirty="0">
                <a:solidFill>
                  <a:schemeClr val="bg1"/>
                </a:solidFill>
                <a:latin typeface="黑体" panose="02010609060101010101" charset="-122"/>
                <a:ea typeface="黑体" panose="02010609060101010101" charset="-122"/>
                <a:cs typeface="+mn-cs"/>
              </a:rPr>
              <a:t>相认生新恨</a:t>
            </a:r>
            <a:endParaRPr lang="zh-CN" altLang="en-US" sz="3200" b="1" kern="1200" baseline="0" dirty="0">
              <a:solidFill>
                <a:schemeClr val="bg1"/>
              </a:solidFill>
              <a:latin typeface="黑体" panose="02010609060101010101" charset="-122"/>
              <a:ea typeface="黑体" panose="02010609060101010101" charset="-122"/>
              <a:cs typeface="+mn-cs"/>
            </a:endParaRPr>
          </a:p>
          <a:p>
            <a:pPr algn="l" defTabSz="914400">
              <a:buClrTx/>
              <a:buSzTx/>
              <a:buFontTx/>
            </a:pPr>
            <a:r>
              <a:rPr lang="zh-CN" altLang="en-US" sz="3600" b="1" kern="1200" baseline="0" dirty="0">
                <a:solidFill>
                  <a:schemeClr val="bg1"/>
                </a:solidFill>
                <a:latin typeface="黑体" panose="02010609060101010101" charset="-122"/>
                <a:ea typeface="黑体" panose="02010609060101010101" charset="-122"/>
                <a:cs typeface="+mn-cs"/>
              </a:rPr>
              <a:t>第二场：周朴园同鲁大海针锋相对的斗争冲突</a:t>
            </a:r>
            <a:endParaRPr lang="zh-CN" altLang="en-US" sz="3600" b="1" kern="1200" baseline="0" dirty="0">
              <a:solidFill>
                <a:schemeClr val="bg1"/>
              </a:solidFill>
              <a:latin typeface="黑体" panose="02010609060101010101" charset="-122"/>
              <a:ea typeface="黑体" panose="02010609060101010101" charset="-122"/>
              <a:cs typeface="+mn-cs"/>
            </a:endParaRPr>
          </a:p>
        </p:txBody>
      </p:sp>
      <p:pic>
        <p:nvPicPr>
          <p:cNvPr id="15363" name="图片 17410" descr="13">
            <a:hlinkClick r:id="" action="ppaction://hlinkshowjump?jump=firstslide"/>
          </p:cNvPr>
          <p:cNvPicPr>
            <a:picLocks noChangeAspect="1"/>
          </p:cNvPicPr>
          <p:nvPr/>
        </p:nvPicPr>
        <p:blipFill>
          <a:blip r:embed="rId2"/>
          <a:stretch>
            <a:fillRect/>
          </a:stretch>
        </p:blipFill>
        <p:spPr>
          <a:xfrm>
            <a:off x="8534400" y="6324600"/>
            <a:ext cx="609600" cy="533400"/>
          </a:xfrm>
          <a:prstGeom prst="rect">
            <a:avLst/>
          </a:prstGeom>
          <a:noFill/>
          <a:ln w="9525">
            <a:noFill/>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blinds(horizontal)">
                                      <p:cBhvr>
                                        <p:cTn id="7" dur="500"/>
                                        <p:tgtEl>
                                          <p:spTgt spid="174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0">
                                            <p:txEl>
                                              <p:pRg st="1" end="1"/>
                                            </p:txEl>
                                          </p:spTgt>
                                        </p:tgtEl>
                                        <p:attrNameLst>
                                          <p:attrName>style.visibility</p:attrName>
                                        </p:attrNameLst>
                                      </p:cBhvr>
                                      <p:to>
                                        <p:strVal val="visible"/>
                                      </p:to>
                                    </p:set>
                                    <p:animEffect transition="in" filter="blinds(horizontal)">
                                      <p:cBhvr>
                                        <p:cTn id="12" dur="500"/>
                                        <p:tgtEl>
                                          <p:spTgt spid="174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0">
                                            <p:txEl>
                                              <p:pRg st="2" end="2"/>
                                            </p:txEl>
                                          </p:spTgt>
                                        </p:tgtEl>
                                        <p:attrNameLst>
                                          <p:attrName>style.visibility</p:attrName>
                                        </p:attrNameLst>
                                      </p:cBhvr>
                                      <p:to>
                                        <p:strVal val="visible"/>
                                      </p:to>
                                    </p:set>
                                    <p:animEffect transition="in" filter="blinds(horizontal)">
                                      <p:cBhvr>
                                        <p:cTn id="17" dur="500"/>
                                        <p:tgtEl>
                                          <p:spTgt spid="174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410">
                                            <p:txEl>
                                              <p:pRg st="3" end="3"/>
                                            </p:txEl>
                                          </p:spTgt>
                                        </p:tgtEl>
                                        <p:attrNameLst>
                                          <p:attrName>style.visibility</p:attrName>
                                        </p:attrNameLst>
                                      </p:cBhvr>
                                      <p:to>
                                        <p:strVal val="visible"/>
                                      </p:to>
                                    </p:set>
                                    <p:animEffect transition="in" filter="blinds(horizontal)">
                                      <p:cBhvr>
                                        <p:cTn id="22" dur="500"/>
                                        <p:tgtEl>
                                          <p:spTgt spid="174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410">
                                            <p:txEl>
                                              <p:pRg st="4" end="4"/>
                                            </p:txEl>
                                          </p:spTgt>
                                        </p:tgtEl>
                                        <p:attrNameLst>
                                          <p:attrName>style.visibility</p:attrName>
                                        </p:attrNameLst>
                                      </p:cBhvr>
                                      <p:to>
                                        <p:strVal val="visible"/>
                                      </p:to>
                                    </p:set>
                                    <p:animEffect transition="in" filter="blinds(horizontal)">
                                      <p:cBhvr>
                                        <p:cTn id="27" dur="500"/>
                                        <p:tgtEl>
                                          <p:spTgt spid="174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7410">
                                            <p:txEl>
                                              <p:pRg st="5" end="5"/>
                                            </p:txEl>
                                          </p:spTgt>
                                        </p:tgtEl>
                                        <p:attrNameLst>
                                          <p:attrName>style.visibility</p:attrName>
                                        </p:attrNameLst>
                                      </p:cBhvr>
                                      <p:to>
                                        <p:strVal val="visible"/>
                                      </p:to>
                                    </p:set>
                                    <p:animEffect transition="in" filter="blinds(horizontal)">
                                      <p:cBhvr>
                                        <p:cTn id="32" dur="500"/>
                                        <p:tgtEl>
                                          <p:spTgt spid="174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雷雨 (1)"/>
          <p:cNvPicPr>
            <a:picLocks noChangeAspect="1"/>
          </p:cNvPicPr>
          <p:nvPr/>
        </p:nvPicPr>
        <p:blipFill>
          <a:blip r:embed="rId1"/>
          <a:stretch>
            <a:fillRect/>
          </a:stretch>
        </p:blipFill>
        <p:spPr>
          <a:xfrm>
            <a:off x="0" y="-42545"/>
            <a:ext cx="9144000" cy="6915785"/>
          </a:xfrm>
          <a:prstGeom prst="rect">
            <a:avLst/>
          </a:prstGeom>
        </p:spPr>
      </p:pic>
      <p:sp>
        <p:nvSpPr>
          <p:cNvPr id="19457" name="标题 30721"/>
          <p:cNvSpPr>
            <a:spLocks noGrp="1"/>
          </p:cNvSpPr>
          <p:nvPr>
            <p:ph type="title"/>
          </p:nvPr>
        </p:nvSpPr>
        <p:spPr>
          <a:xfrm>
            <a:off x="827088" y="333375"/>
            <a:ext cx="7856537" cy="1111250"/>
          </a:xfrm>
        </p:spPr>
        <p:txBody>
          <a:bodyPr anchor="b"/>
          <a:lstStyle/>
          <a:p>
            <a:r>
              <a:rPr lang="zh-CN" altLang="en-US" sz="3200" b="1" dirty="0">
                <a:solidFill>
                  <a:srgbClr val="450C8D"/>
                </a:solidFill>
              </a:rPr>
              <a:t>人物关系图：</a:t>
            </a:r>
            <a:br>
              <a:rPr lang="zh-CN" altLang="en-US" sz="3200" b="1" dirty="0">
                <a:solidFill>
                  <a:srgbClr val="450C8D"/>
                </a:solidFill>
              </a:rPr>
            </a:br>
            <a:endParaRPr lang="zh-CN" altLang="en-US" sz="3200" b="1" dirty="0">
              <a:solidFill>
                <a:srgbClr val="450C8D"/>
              </a:solidFill>
            </a:endParaRPr>
          </a:p>
        </p:txBody>
      </p:sp>
      <p:sp>
        <p:nvSpPr>
          <p:cNvPr id="19458" name="文本占位符 30722"/>
          <p:cNvSpPr>
            <a:spLocks noGrp="1"/>
          </p:cNvSpPr>
          <p:nvPr>
            <p:ph idx="1"/>
          </p:nvPr>
        </p:nvSpPr>
        <p:spPr>
          <a:xfrm>
            <a:off x="900113" y="1773238"/>
            <a:ext cx="7313612" cy="4114800"/>
          </a:xfrm>
        </p:spPr>
        <p:txBody>
          <a:bodyPr anchor="t"/>
          <a:lstStyle/>
          <a:p>
            <a:pPr>
              <a:buNone/>
            </a:pPr>
            <a:endParaRPr lang="zh-CN" altLang="en-US" b="1" dirty="0"/>
          </a:p>
          <a:p>
            <a:pPr>
              <a:buNone/>
            </a:pPr>
            <a:endParaRPr lang="zh-CN" altLang="en-US" b="1" dirty="0"/>
          </a:p>
          <a:p>
            <a:pPr>
              <a:buNone/>
            </a:pPr>
            <a:endParaRPr lang="zh-CN" altLang="en-US" b="1" dirty="0"/>
          </a:p>
        </p:txBody>
      </p:sp>
      <p:grpSp>
        <p:nvGrpSpPr>
          <p:cNvPr id="19459" name="组合 30783"/>
          <p:cNvGrpSpPr/>
          <p:nvPr/>
        </p:nvGrpSpPr>
        <p:grpSpPr>
          <a:xfrm>
            <a:off x="252730" y="2492375"/>
            <a:ext cx="8567738" cy="3240088"/>
            <a:chOff x="68" y="1525"/>
            <a:chExt cx="5397" cy="2041"/>
          </a:xfrm>
        </p:grpSpPr>
        <p:grpSp>
          <p:nvGrpSpPr>
            <p:cNvPr id="19460" name="组合 30782"/>
            <p:cNvGrpSpPr/>
            <p:nvPr/>
          </p:nvGrpSpPr>
          <p:grpSpPr>
            <a:xfrm>
              <a:off x="68" y="1525"/>
              <a:ext cx="5397" cy="1904"/>
              <a:chOff x="68" y="1525"/>
              <a:chExt cx="5397" cy="1904"/>
            </a:xfrm>
          </p:grpSpPr>
          <p:sp>
            <p:nvSpPr>
              <p:cNvPr id="19461" name="椭圆 30728"/>
              <p:cNvSpPr/>
              <p:nvPr/>
            </p:nvSpPr>
            <p:spPr>
              <a:xfrm>
                <a:off x="3560" y="1570"/>
                <a:ext cx="1905" cy="1859"/>
              </a:xfrm>
              <a:prstGeom prst="ellipse">
                <a:avLst/>
              </a:prstGeom>
              <a:solidFill>
                <a:schemeClr val="accent1"/>
              </a:solidFill>
              <a:ln w="9525" cap="flat" cmpd="sng">
                <a:solidFill>
                  <a:schemeClr val="tx1"/>
                </a:solidFill>
                <a:prstDash val="solid"/>
                <a:round/>
                <a:headEnd type="none" w="med" len="med"/>
                <a:tailEnd type="none" w="med" len="med"/>
              </a:ln>
            </p:spPr>
            <p:txBody>
              <a:bodyPr anchor="t"/>
              <a:lstStyle/>
              <a:p>
                <a:pPr algn="ctr"/>
                <a:endParaRPr lang="zh-CN" altLang="en-US">
                  <a:latin typeface="Arial" panose="020B0604020202020204" pitchFamily="34" charset="0"/>
                  <a:ea typeface="宋体" panose="02010600030101010101" pitchFamily="2" charset="-122"/>
                </a:endParaRPr>
              </a:p>
            </p:txBody>
          </p:sp>
          <p:sp>
            <p:nvSpPr>
              <p:cNvPr id="19462" name="椭圆 30727"/>
              <p:cNvSpPr/>
              <p:nvPr/>
            </p:nvSpPr>
            <p:spPr>
              <a:xfrm>
                <a:off x="2472" y="1525"/>
                <a:ext cx="1950" cy="1859"/>
              </a:xfrm>
              <a:prstGeom prst="ellipse">
                <a:avLst/>
              </a:prstGeom>
              <a:solidFill>
                <a:schemeClr val="accent1"/>
              </a:solidFill>
              <a:ln w="9525" cap="flat" cmpd="sng">
                <a:solidFill>
                  <a:schemeClr val="tx1"/>
                </a:solidFill>
                <a:prstDash val="solid"/>
                <a:round/>
                <a:headEnd type="none" w="med" len="med"/>
                <a:tailEnd type="none" w="med" len="med"/>
              </a:ln>
            </p:spPr>
            <p:txBody>
              <a:bodyPr anchor="t"/>
              <a:lstStyle/>
              <a:p>
                <a:pPr algn="ctr"/>
                <a:endParaRPr lang="zh-CN" altLang="en-US">
                  <a:latin typeface="Arial" panose="020B0604020202020204" pitchFamily="34" charset="0"/>
                  <a:ea typeface="宋体" panose="02010600030101010101" pitchFamily="2" charset="-122"/>
                </a:endParaRPr>
              </a:p>
            </p:txBody>
          </p:sp>
          <p:sp>
            <p:nvSpPr>
              <p:cNvPr id="19463" name="椭圆 30726"/>
              <p:cNvSpPr/>
              <p:nvPr/>
            </p:nvSpPr>
            <p:spPr>
              <a:xfrm>
                <a:off x="1292" y="1570"/>
                <a:ext cx="1905" cy="1859"/>
              </a:xfrm>
              <a:prstGeom prst="ellipse">
                <a:avLst/>
              </a:prstGeom>
              <a:solidFill>
                <a:schemeClr val="accent1"/>
              </a:solidFill>
              <a:ln w="9525" cap="flat" cmpd="sng">
                <a:solidFill>
                  <a:schemeClr val="tx1"/>
                </a:solidFill>
                <a:prstDash val="solid"/>
                <a:round/>
                <a:headEnd type="none" w="med" len="med"/>
                <a:tailEnd type="none" w="med" len="med"/>
              </a:ln>
            </p:spPr>
            <p:txBody>
              <a:bodyPr anchor="t"/>
              <a:lstStyle/>
              <a:p>
                <a:pPr algn="ctr"/>
                <a:endParaRPr lang="zh-CN" altLang="en-US">
                  <a:latin typeface="Arial" panose="020B0604020202020204" pitchFamily="34" charset="0"/>
                  <a:ea typeface="宋体" panose="02010600030101010101" pitchFamily="2" charset="-122"/>
                </a:endParaRPr>
              </a:p>
            </p:txBody>
          </p:sp>
          <p:sp>
            <p:nvSpPr>
              <p:cNvPr id="19464" name="椭圆 30723"/>
              <p:cNvSpPr/>
              <p:nvPr/>
            </p:nvSpPr>
            <p:spPr>
              <a:xfrm>
                <a:off x="68" y="1570"/>
                <a:ext cx="1905" cy="1859"/>
              </a:xfrm>
              <a:prstGeom prst="ellipse">
                <a:avLst/>
              </a:prstGeom>
              <a:solidFill>
                <a:schemeClr val="accent1"/>
              </a:solidFill>
              <a:ln w="9525" cap="flat" cmpd="sng">
                <a:solidFill>
                  <a:schemeClr val="tx1"/>
                </a:solidFill>
                <a:prstDash val="solid"/>
                <a:round/>
                <a:headEnd type="none" w="med" len="med"/>
                <a:tailEnd type="none" w="med" len="med"/>
              </a:ln>
            </p:spPr>
            <p:txBody>
              <a:bodyPr anchor="t"/>
              <a:lstStyle/>
              <a:p>
                <a:pPr algn="ctr"/>
                <a:endParaRPr lang="zh-CN" altLang="en-US">
                  <a:latin typeface="Arial" panose="020B0604020202020204" pitchFamily="34" charset="0"/>
                  <a:ea typeface="宋体" panose="02010600030101010101" pitchFamily="2" charset="-122"/>
                </a:endParaRPr>
              </a:p>
            </p:txBody>
          </p:sp>
        </p:grpSp>
        <p:sp>
          <p:nvSpPr>
            <p:cNvPr id="19465" name="任意多边形 30732"/>
            <p:cNvSpPr/>
            <p:nvPr/>
          </p:nvSpPr>
          <p:spPr>
            <a:xfrm flipH="1">
              <a:off x="1292" y="1752"/>
              <a:ext cx="545" cy="1497"/>
            </a:xfrm>
            <a:custGeom>
              <a:avLst/>
              <a:gdLst/>
              <a:ahLst/>
              <a:cxnLst>
                <a:cxn ang="270">
                  <a:pos x="5221" y="0"/>
                </a:cxn>
                <a:cxn ang="90">
                  <a:pos x="6384" y="41593"/>
                </a:cxn>
                <a:cxn ang="180">
                  <a:pos x="0" y="20959"/>
                </a:cxn>
              </a:cxnLst>
              <a:rect l="0" t="0" r="0" b="0"/>
              <a:pathLst>
                <a:path w="21600" h="41594" fill="none">
                  <a:moveTo>
                    <a:pt x="5221" y="0"/>
                  </a:moveTo>
                  <a:cubicBezTo>
                    <a:pt x="14633" y="2336"/>
                    <a:pt x="21600" y="10834"/>
                    <a:pt x="21600" y="20959"/>
                  </a:cubicBezTo>
                  <a:cubicBezTo>
                    <a:pt x="21600" y="30664"/>
                    <a:pt x="15200" y="38874"/>
                    <a:pt x="6394" y="41597"/>
                  </a:cubicBezTo>
                </a:path>
                <a:path w="21600" h="41594" stroke="0">
                  <a:moveTo>
                    <a:pt x="5221" y="0"/>
                  </a:moveTo>
                  <a:cubicBezTo>
                    <a:pt x="14633" y="2336"/>
                    <a:pt x="21600" y="10834"/>
                    <a:pt x="21600" y="20959"/>
                  </a:cubicBezTo>
                  <a:cubicBezTo>
                    <a:pt x="21600" y="30664"/>
                    <a:pt x="15200" y="38874"/>
                    <a:pt x="6394" y="41597"/>
                  </a:cubicBezTo>
                  <a:lnTo>
                    <a:pt x="0" y="20959"/>
                  </a:lnTo>
                  <a:close/>
                </a:path>
              </a:pathLst>
            </a:custGeom>
            <a:noFill/>
            <a:ln w="9525" cap="flat" cmpd="sng">
              <a:solidFill>
                <a:schemeClr val="tx1"/>
              </a:solidFill>
              <a:prstDash val="solid"/>
              <a:round/>
              <a:headEnd type="none" w="med" len="med"/>
              <a:tailEnd type="none" w="med" len="med"/>
            </a:ln>
          </p:spPr>
          <p:txBody>
            <a:bodyPr/>
            <a:lstStyle/>
            <a:p>
              <a:endParaRPr lang="zh-CN" altLang="en-US"/>
            </a:p>
          </p:txBody>
        </p:sp>
        <p:sp>
          <p:nvSpPr>
            <p:cNvPr id="19466" name="任意多边形 30734"/>
            <p:cNvSpPr/>
            <p:nvPr/>
          </p:nvSpPr>
          <p:spPr>
            <a:xfrm flipH="1">
              <a:off x="2472" y="1706"/>
              <a:ext cx="545" cy="1497"/>
            </a:xfrm>
            <a:custGeom>
              <a:avLst/>
              <a:gdLst/>
              <a:ahLst/>
              <a:cxnLst>
                <a:cxn ang="270">
                  <a:pos x="5221" y="0"/>
                </a:cxn>
                <a:cxn ang="90">
                  <a:pos x="6384" y="41593"/>
                </a:cxn>
                <a:cxn ang="180">
                  <a:pos x="0" y="20959"/>
                </a:cxn>
              </a:cxnLst>
              <a:rect l="0" t="0" r="0" b="0"/>
              <a:pathLst>
                <a:path w="21600" h="41594" fill="none">
                  <a:moveTo>
                    <a:pt x="5221" y="0"/>
                  </a:moveTo>
                  <a:cubicBezTo>
                    <a:pt x="14633" y="2336"/>
                    <a:pt x="21600" y="10834"/>
                    <a:pt x="21600" y="20959"/>
                  </a:cubicBezTo>
                  <a:cubicBezTo>
                    <a:pt x="21600" y="30664"/>
                    <a:pt x="15200" y="38874"/>
                    <a:pt x="6394" y="41597"/>
                  </a:cubicBezTo>
                </a:path>
                <a:path w="21600" h="41594" stroke="0">
                  <a:moveTo>
                    <a:pt x="5221" y="0"/>
                  </a:moveTo>
                  <a:cubicBezTo>
                    <a:pt x="14633" y="2336"/>
                    <a:pt x="21600" y="10834"/>
                    <a:pt x="21600" y="20959"/>
                  </a:cubicBezTo>
                  <a:cubicBezTo>
                    <a:pt x="21600" y="30664"/>
                    <a:pt x="15200" y="38874"/>
                    <a:pt x="6394" y="41597"/>
                  </a:cubicBezTo>
                  <a:lnTo>
                    <a:pt x="0" y="20959"/>
                  </a:lnTo>
                  <a:close/>
                </a:path>
              </a:pathLst>
            </a:custGeom>
            <a:noFill/>
            <a:ln w="9525" cap="flat" cmpd="sng">
              <a:solidFill>
                <a:schemeClr val="tx1"/>
              </a:solidFill>
              <a:prstDash val="solid"/>
              <a:round/>
              <a:headEnd type="none" w="med" len="med"/>
              <a:tailEnd type="none" w="med" len="med"/>
            </a:ln>
          </p:spPr>
          <p:txBody>
            <a:bodyPr/>
            <a:lstStyle/>
            <a:p>
              <a:endParaRPr lang="zh-CN" altLang="en-US"/>
            </a:p>
          </p:txBody>
        </p:sp>
        <p:sp>
          <p:nvSpPr>
            <p:cNvPr id="19467" name="任意多边形 30735"/>
            <p:cNvSpPr/>
            <p:nvPr/>
          </p:nvSpPr>
          <p:spPr>
            <a:xfrm flipH="1">
              <a:off x="3606" y="1706"/>
              <a:ext cx="544" cy="1543"/>
            </a:xfrm>
            <a:custGeom>
              <a:avLst/>
              <a:gdLst/>
              <a:ahLst/>
              <a:cxnLst>
                <a:cxn ang="270">
                  <a:pos x="5221" y="0"/>
                </a:cxn>
                <a:cxn ang="90">
                  <a:pos x="6384" y="41593"/>
                </a:cxn>
                <a:cxn ang="180">
                  <a:pos x="0" y="20959"/>
                </a:cxn>
              </a:cxnLst>
              <a:rect l="0" t="0" r="0" b="0"/>
              <a:pathLst>
                <a:path w="21600" h="41594" fill="none">
                  <a:moveTo>
                    <a:pt x="5221" y="0"/>
                  </a:moveTo>
                  <a:cubicBezTo>
                    <a:pt x="14633" y="2336"/>
                    <a:pt x="21600" y="10834"/>
                    <a:pt x="21600" y="20959"/>
                  </a:cubicBezTo>
                  <a:cubicBezTo>
                    <a:pt x="21600" y="30664"/>
                    <a:pt x="15200" y="38874"/>
                    <a:pt x="6394" y="41597"/>
                  </a:cubicBezTo>
                </a:path>
                <a:path w="21600" h="41594" stroke="0">
                  <a:moveTo>
                    <a:pt x="5221" y="0"/>
                  </a:moveTo>
                  <a:cubicBezTo>
                    <a:pt x="14633" y="2336"/>
                    <a:pt x="21600" y="10834"/>
                    <a:pt x="21600" y="20959"/>
                  </a:cubicBezTo>
                  <a:cubicBezTo>
                    <a:pt x="21600" y="30664"/>
                    <a:pt x="15200" y="38874"/>
                    <a:pt x="6394" y="41597"/>
                  </a:cubicBezTo>
                  <a:lnTo>
                    <a:pt x="0" y="20959"/>
                  </a:lnTo>
                  <a:close/>
                </a:path>
              </a:pathLst>
            </a:custGeom>
            <a:noFill/>
            <a:ln w="9525" cap="flat" cmpd="sng">
              <a:solidFill>
                <a:schemeClr val="tx1"/>
              </a:solidFill>
              <a:prstDash val="solid"/>
              <a:round/>
              <a:headEnd type="none" w="med" len="med"/>
              <a:tailEnd type="none" w="med" len="med"/>
            </a:ln>
          </p:spPr>
          <p:txBody>
            <a:bodyPr/>
            <a:lstStyle/>
            <a:p>
              <a:endParaRPr lang="zh-CN" altLang="en-US"/>
            </a:p>
          </p:txBody>
        </p:sp>
        <p:sp>
          <p:nvSpPr>
            <p:cNvPr id="19468" name="文本框 30737"/>
            <p:cNvSpPr txBox="1"/>
            <p:nvPr/>
          </p:nvSpPr>
          <p:spPr>
            <a:xfrm>
              <a:off x="461" y="1888"/>
              <a:ext cx="423" cy="1088"/>
            </a:xfrm>
            <a:prstGeom prst="rect">
              <a:avLst/>
            </a:prstGeom>
            <a:noFill/>
            <a:ln w="9525">
              <a:noFill/>
            </a:ln>
          </p:spPr>
          <p:txBody>
            <a:bodyPr vert="eaVert" anchor="t">
              <a:spAutoFit/>
            </a:bodyPr>
            <a:lstStyle/>
            <a:p>
              <a:pPr algn="ctr">
                <a:spcBef>
                  <a:spcPct val="50000"/>
                </a:spcBef>
              </a:pPr>
              <a:r>
                <a:rPr lang="zh-CN" altLang="en-US" sz="3200" b="1" dirty="0">
                  <a:solidFill>
                    <a:srgbClr val="FF0066"/>
                  </a:solidFill>
                  <a:latin typeface="Arial" panose="020B0604020202020204" pitchFamily="34" charset="0"/>
                  <a:ea typeface="宋体" panose="02010600030101010101" pitchFamily="2" charset="-122"/>
                </a:rPr>
                <a:t>繁漪</a:t>
              </a:r>
              <a:endParaRPr lang="zh-CN" altLang="en-US" sz="3200" b="1" dirty="0">
                <a:solidFill>
                  <a:srgbClr val="FF0066"/>
                </a:solidFill>
                <a:latin typeface="Arial" panose="020B0604020202020204" pitchFamily="34" charset="0"/>
                <a:ea typeface="宋体" panose="02010600030101010101" pitchFamily="2" charset="-122"/>
              </a:endParaRPr>
            </a:p>
          </p:txBody>
        </p:sp>
        <p:sp>
          <p:nvSpPr>
            <p:cNvPr id="19469" name="文本框 30740"/>
            <p:cNvSpPr txBox="1"/>
            <p:nvPr/>
          </p:nvSpPr>
          <p:spPr>
            <a:xfrm>
              <a:off x="1973" y="1797"/>
              <a:ext cx="423" cy="1271"/>
            </a:xfrm>
            <a:prstGeom prst="rect">
              <a:avLst/>
            </a:prstGeom>
            <a:noFill/>
            <a:ln w="9525">
              <a:noFill/>
            </a:ln>
          </p:spPr>
          <p:txBody>
            <a:bodyPr vert="eaVert" anchor="t">
              <a:spAutoFit/>
            </a:bodyPr>
            <a:lstStyle/>
            <a:p>
              <a:pPr algn="ctr">
                <a:spcBef>
                  <a:spcPct val="50000"/>
                </a:spcBef>
              </a:pPr>
              <a:r>
                <a:rPr lang="zh-CN" altLang="en-US" sz="3200" b="1" dirty="0">
                  <a:solidFill>
                    <a:srgbClr val="FF0066"/>
                  </a:solidFill>
                  <a:latin typeface="Arial" panose="020B0604020202020204" pitchFamily="34" charset="0"/>
                  <a:ea typeface="宋体" panose="02010600030101010101" pitchFamily="2" charset="-122"/>
                </a:rPr>
                <a:t>周朴园</a:t>
              </a:r>
              <a:endParaRPr lang="zh-CN" altLang="en-US" sz="3200" b="1" dirty="0">
                <a:solidFill>
                  <a:srgbClr val="FF0066"/>
                </a:solidFill>
                <a:latin typeface="Arial" panose="020B0604020202020204" pitchFamily="34" charset="0"/>
                <a:ea typeface="宋体" panose="02010600030101010101" pitchFamily="2" charset="-122"/>
              </a:endParaRPr>
            </a:p>
          </p:txBody>
        </p:sp>
        <p:sp>
          <p:nvSpPr>
            <p:cNvPr id="19470" name="文本框 30742"/>
            <p:cNvSpPr txBox="1"/>
            <p:nvPr/>
          </p:nvSpPr>
          <p:spPr>
            <a:xfrm>
              <a:off x="2472" y="2614"/>
              <a:ext cx="726" cy="327"/>
            </a:xfrm>
            <a:prstGeom prst="rect">
              <a:avLst/>
            </a:prstGeom>
            <a:noFill/>
            <a:ln w="9525">
              <a:noFill/>
            </a:ln>
          </p:spPr>
          <p:txBody>
            <a:bodyPr anchor="t">
              <a:spAutoFit/>
            </a:bodyPr>
            <a:lstStyle/>
            <a:p>
              <a:pPr algn="ctr">
                <a:spcBef>
                  <a:spcPct val="50000"/>
                </a:spcBef>
              </a:pPr>
              <a:r>
                <a:rPr lang="zh-CN" altLang="en-US" sz="2800" b="1" dirty="0">
                  <a:solidFill>
                    <a:srgbClr val="FF0066"/>
                  </a:solidFill>
                  <a:latin typeface="Arial" panose="020B0604020202020204" pitchFamily="34" charset="0"/>
                  <a:ea typeface="宋体" panose="02010600030101010101" pitchFamily="2" charset="-122"/>
                </a:rPr>
                <a:t>周萍</a:t>
              </a:r>
              <a:endParaRPr lang="zh-CN" altLang="en-US" sz="2800" b="1" dirty="0">
                <a:solidFill>
                  <a:srgbClr val="FF0066"/>
                </a:solidFill>
                <a:latin typeface="Arial" panose="020B0604020202020204" pitchFamily="34" charset="0"/>
                <a:ea typeface="宋体" panose="02010600030101010101" pitchFamily="2" charset="-122"/>
              </a:endParaRPr>
            </a:p>
          </p:txBody>
        </p:sp>
        <p:sp>
          <p:nvSpPr>
            <p:cNvPr id="19471" name="文本框 30743"/>
            <p:cNvSpPr txBox="1"/>
            <p:nvPr/>
          </p:nvSpPr>
          <p:spPr>
            <a:xfrm>
              <a:off x="2426" y="2205"/>
              <a:ext cx="772" cy="288"/>
            </a:xfrm>
            <a:prstGeom prst="rect">
              <a:avLst/>
            </a:prstGeom>
            <a:noFill/>
            <a:ln w="9525">
              <a:noFill/>
            </a:ln>
          </p:spPr>
          <p:txBody>
            <a:bodyPr anchor="t">
              <a:spAutoFit/>
            </a:bodyPr>
            <a:lstStyle/>
            <a:p>
              <a:pPr algn="ctr">
                <a:spcBef>
                  <a:spcPct val="50000"/>
                </a:spcBef>
              </a:pPr>
              <a:r>
                <a:rPr lang="zh-CN" altLang="en-US" sz="2400" b="1" dirty="0">
                  <a:solidFill>
                    <a:srgbClr val="FF0066"/>
                  </a:solidFill>
                  <a:latin typeface="Arial" panose="020B0604020202020204" pitchFamily="34" charset="0"/>
                  <a:ea typeface="宋体" panose="02010600030101010101" pitchFamily="2" charset="-122"/>
                </a:rPr>
                <a:t>鲁大海</a:t>
              </a:r>
              <a:endParaRPr lang="zh-CN" altLang="en-US" sz="2400" b="1" dirty="0">
                <a:solidFill>
                  <a:srgbClr val="FF0066"/>
                </a:solidFill>
                <a:latin typeface="Arial" panose="020B0604020202020204" pitchFamily="34" charset="0"/>
                <a:ea typeface="宋体" panose="02010600030101010101" pitchFamily="2" charset="-122"/>
              </a:endParaRPr>
            </a:p>
          </p:txBody>
        </p:sp>
        <p:sp>
          <p:nvSpPr>
            <p:cNvPr id="19472" name="文本框 30744"/>
            <p:cNvSpPr txBox="1"/>
            <p:nvPr/>
          </p:nvSpPr>
          <p:spPr>
            <a:xfrm>
              <a:off x="3198" y="1797"/>
              <a:ext cx="423" cy="1315"/>
            </a:xfrm>
            <a:prstGeom prst="rect">
              <a:avLst/>
            </a:prstGeom>
            <a:noFill/>
            <a:ln w="9525">
              <a:noFill/>
            </a:ln>
          </p:spPr>
          <p:txBody>
            <a:bodyPr vert="eaVert" anchor="t">
              <a:spAutoFit/>
            </a:bodyPr>
            <a:lstStyle/>
            <a:p>
              <a:pPr algn="ctr">
                <a:spcBef>
                  <a:spcPct val="50000"/>
                </a:spcBef>
              </a:pPr>
              <a:r>
                <a:rPr lang="zh-CN" altLang="en-US" sz="3200" b="1" dirty="0">
                  <a:solidFill>
                    <a:srgbClr val="FF0066"/>
                  </a:solidFill>
                  <a:latin typeface="Arial" panose="020B0604020202020204" pitchFamily="34" charset="0"/>
                  <a:ea typeface="宋体" panose="02010600030101010101" pitchFamily="2" charset="-122"/>
                </a:rPr>
                <a:t>鲁侍萍</a:t>
              </a:r>
              <a:endParaRPr lang="zh-CN" altLang="en-US" sz="3200" b="1" dirty="0">
                <a:solidFill>
                  <a:srgbClr val="FF0066"/>
                </a:solidFill>
                <a:latin typeface="Arial" panose="020B0604020202020204" pitchFamily="34" charset="0"/>
                <a:ea typeface="宋体" panose="02010600030101010101" pitchFamily="2" charset="-122"/>
              </a:endParaRPr>
            </a:p>
          </p:txBody>
        </p:sp>
        <p:sp>
          <p:nvSpPr>
            <p:cNvPr id="19473" name="文本框 30746"/>
            <p:cNvSpPr txBox="1"/>
            <p:nvPr/>
          </p:nvSpPr>
          <p:spPr>
            <a:xfrm>
              <a:off x="3787" y="2115"/>
              <a:ext cx="544" cy="231"/>
            </a:xfrm>
            <a:prstGeom prst="rect">
              <a:avLst/>
            </a:prstGeom>
            <a:noFill/>
            <a:ln w="9525">
              <a:noFill/>
            </a:ln>
          </p:spPr>
          <p:txBody>
            <a:bodyPr anchor="t">
              <a:spAutoFit/>
            </a:bodyPr>
            <a:lstStyle/>
            <a:p>
              <a:pPr algn="ctr">
                <a:spcBef>
                  <a:spcPct val="50000"/>
                </a:spcBef>
              </a:pPr>
              <a:endParaRPr lang="zh-CN" altLang="en-US" dirty="0">
                <a:latin typeface="Arial" panose="020B0604020202020204" pitchFamily="34" charset="0"/>
                <a:ea typeface="宋体" panose="02010600030101010101" pitchFamily="2" charset="-122"/>
              </a:endParaRPr>
            </a:p>
          </p:txBody>
        </p:sp>
        <p:sp>
          <p:nvSpPr>
            <p:cNvPr id="19474" name="文本框 30747"/>
            <p:cNvSpPr txBox="1"/>
            <p:nvPr/>
          </p:nvSpPr>
          <p:spPr>
            <a:xfrm>
              <a:off x="3696" y="2614"/>
              <a:ext cx="590" cy="327"/>
            </a:xfrm>
            <a:prstGeom prst="rect">
              <a:avLst/>
            </a:prstGeom>
            <a:noFill/>
            <a:ln w="9525">
              <a:noFill/>
            </a:ln>
          </p:spPr>
          <p:txBody>
            <a:bodyPr anchor="t">
              <a:spAutoFit/>
            </a:bodyPr>
            <a:lstStyle/>
            <a:p>
              <a:pPr algn="ctr">
                <a:spcBef>
                  <a:spcPct val="50000"/>
                </a:spcBef>
              </a:pPr>
              <a:r>
                <a:rPr lang="zh-CN" altLang="en-US" sz="2800" b="1" dirty="0">
                  <a:solidFill>
                    <a:srgbClr val="FF0066"/>
                  </a:solidFill>
                  <a:latin typeface="Arial" panose="020B0604020202020204" pitchFamily="34" charset="0"/>
                  <a:ea typeface="宋体" panose="02010600030101010101" pitchFamily="2" charset="-122"/>
                </a:rPr>
                <a:t>四凤</a:t>
              </a:r>
              <a:endParaRPr lang="zh-CN" altLang="en-US" sz="2800" b="1" dirty="0">
                <a:solidFill>
                  <a:srgbClr val="FF0066"/>
                </a:solidFill>
                <a:latin typeface="Arial" panose="020B0604020202020204" pitchFamily="34" charset="0"/>
                <a:ea typeface="宋体" panose="02010600030101010101" pitchFamily="2" charset="-122"/>
              </a:endParaRPr>
            </a:p>
          </p:txBody>
        </p:sp>
        <p:sp>
          <p:nvSpPr>
            <p:cNvPr id="19475" name="文本框 30748"/>
            <p:cNvSpPr txBox="1"/>
            <p:nvPr/>
          </p:nvSpPr>
          <p:spPr>
            <a:xfrm>
              <a:off x="1292" y="2614"/>
              <a:ext cx="681" cy="327"/>
            </a:xfrm>
            <a:prstGeom prst="rect">
              <a:avLst/>
            </a:prstGeom>
            <a:noFill/>
            <a:ln w="9525">
              <a:noFill/>
            </a:ln>
          </p:spPr>
          <p:txBody>
            <a:bodyPr anchor="t">
              <a:spAutoFit/>
            </a:bodyPr>
            <a:lstStyle/>
            <a:p>
              <a:pPr algn="ctr">
                <a:spcBef>
                  <a:spcPct val="50000"/>
                </a:spcBef>
              </a:pPr>
              <a:r>
                <a:rPr lang="zh-CN" altLang="en-US" sz="2800" b="1" dirty="0">
                  <a:solidFill>
                    <a:srgbClr val="FF0066"/>
                  </a:solidFill>
                  <a:latin typeface="Arial" panose="020B0604020202020204" pitchFamily="34" charset="0"/>
                  <a:ea typeface="宋体" panose="02010600030101010101" pitchFamily="2" charset="-122"/>
                </a:rPr>
                <a:t>周冲</a:t>
              </a:r>
              <a:endParaRPr lang="zh-CN" altLang="en-US" sz="2800" b="1" dirty="0">
                <a:solidFill>
                  <a:srgbClr val="FF0066"/>
                </a:solidFill>
                <a:latin typeface="Arial" panose="020B0604020202020204" pitchFamily="34" charset="0"/>
                <a:ea typeface="宋体" panose="02010600030101010101" pitchFamily="2" charset="-122"/>
              </a:endParaRPr>
            </a:p>
          </p:txBody>
        </p:sp>
        <p:sp>
          <p:nvSpPr>
            <p:cNvPr id="19476" name="文本框 30749"/>
            <p:cNvSpPr txBox="1"/>
            <p:nvPr/>
          </p:nvSpPr>
          <p:spPr>
            <a:xfrm>
              <a:off x="4694" y="1842"/>
              <a:ext cx="423" cy="1088"/>
            </a:xfrm>
            <a:prstGeom prst="rect">
              <a:avLst/>
            </a:prstGeom>
            <a:noFill/>
            <a:ln w="9525">
              <a:noFill/>
            </a:ln>
          </p:spPr>
          <p:txBody>
            <a:bodyPr vert="eaVert" anchor="t">
              <a:spAutoFit/>
            </a:bodyPr>
            <a:lstStyle/>
            <a:p>
              <a:pPr algn="ctr">
                <a:spcBef>
                  <a:spcPct val="50000"/>
                </a:spcBef>
              </a:pPr>
              <a:r>
                <a:rPr lang="zh-CN" altLang="en-US" sz="3200" b="1" dirty="0">
                  <a:solidFill>
                    <a:srgbClr val="FF0066"/>
                  </a:solidFill>
                  <a:latin typeface="Arial" panose="020B0604020202020204" pitchFamily="34" charset="0"/>
                  <a:ea typeface="宋体" panose="02010600030101010101" pitchFamily="2" charset="-122"/>
                </a:rPr>
                <a:t>鲁贵</a:t>
              </a:r>
              <a:endParaRPr lang="zh-CN" altLang="en-US" sz="3200" b="1" dirty="0">
                <a:solidFill>
                  <a:srgbClr val="FF0066"/>
                </a:solidFill>
                <a:latin typeface="Arial" panose="020B0604020202020204" pitchFamily="34" charset="0"/>
                <a:ea typeface="宋体" panose="02010600030101010101" pitchFamily="2" charset="-122"/>
              </a:endParaRPr>
            </a:p>
          </p:txBody>
        </p:sp>
        <p:sp>
          <p:nvSpPr>
            <p:cNvPr id="19477" name="直接连接符 30751"/>
            <p:cNvSpPr/>
            <p:nvPr/>
          </p:nvSpPr>
          <p:spPr>
            <a:xfrm>
              <a:off x="657" y="2750"/>
              <a:ext cx="0" cy="816"/>
            </a:xfrm>
            <a:prstGeom prst="line">
              <a:avLst/>
            </a:prstGeom>
            <a:ln w="9525" cap="flat" cmpd="sng">
              <a:solidFill>
                <a:schemeClr val="tx1"/>
              </a:solidFill>
              <a:prstDash val="solid"/>
              <a:round/>
              <a:headEnd type="none" w="med" len="med"/>
              <a:tailEnd type="none" w="med" len="med"/>
            </a:ln>
          </p:spPr>
        </p:sp>
        <p:sp>
          <p:nvSpPr>
            <p:cNvPr id="19478" name="直接连接符 30752"/>
            <p:cNvSpPr/>
            <p:nvPr/>
          </p:nvSpPr>
          <p:spPr>
            <a:xfrm>
              <a:off x="657" y="3566"/>
              <a:ext cx="2178" cy="0"/>
            </a:xfrm>
            <a:prstGeom prst="line">
              <a:avLst/>
            </a:prstGeom>
            <a:ln w="9525" cap="flat" cmpd="sng">
              <a:solidFill>
                <a:schemeClr val="tx1"/>
              </a:solidFill>
              <a:prstDash val="solid"/>
              <a:round/>
              <a:headEnd type="none" w="med" len="med"/>
              <a:tailEnd type="none" w="med" len="med"/>
            </a:ln>
          </p:spPr>
        </p:sp>
        <p:sp>
          <p:nvSpPr>
            <p:cNvPr id="19479" name="直接连接符 30753"/>
            <p:cNvSpPr/>
            <p:nvPr/>
          </p:nvSpPr>
          <p:spPr>
            <a:xfrm>
              <a:off x="2835" y="2931"/>
              <a:ext cx="0" cy="635"/>
            </a:xfrm>
            <a:prstGeom prst="line">
              <a:avLst/>
            </a:prstGeom>
            <a:ln w="9525" cap="flat" cmpd="sng">
              <a:solidFill>
                <a:schemeClr val="tx1"/>
              </a:solidFill>
              <a:prstDash val="solid"/>
              <a:round/>
              <a:headEnd type="none" w="med" len="med"/>
              <a:tailEnd type="none" w="med" len="med"/>
            </a:ln>
          </p:spPr>
        </p:sp>
        <p:sp>
          <p:nvSpPr>
            <p:cNvPr id="19480" name="直接连接符 30754"/>
            <p:cNvSpPr/>
            <p:nvPr/>
          </p:nvSpPr>
          <p:spPr>
            <a:xfrm flipV="1">
              <a:off x="657" y="2750"/>
              <a:ext cx="0" cy="771"/>
            </a:xfrm>
            <a:prstGeom prst="line">
              <a:avLst/>
            </a:prstGeom>
            <a:ln w="9525" cap="flat" cmpd="sng">
              <a:solidFill>
                <a:schemeClr val="tx1"/>
              </a:solidFill>
              <a:prstDash val="solid"/>
              <a:round/>
              <a:headEnd type="none" w="med" len="med"/>
              <a:tailEnd type="triangle" w="med" len="med"/>
            </a:ln>
          </p:spPr>
        </p:sp>
        <p:sp>
          <p:nvSpPr>
            <p:cNvPr id="19481" name="直接连接符 30755"/>
            <p:cNvSpPr/>
            <p:nvPr/>
          </p:nvSpPr>
          <p:spPr>
            <a:xfrm flipV="1">
              <a:off x="2835" y="2931"/>
              <a:ext cx="0" cy="590"/>
            </a:xfrm>
            <a:prstGeom prst="line">
              <a:avLst/>
            </a:prstGeom>
            <a:ln w="9525" cap="flat" cmpd="sng">
              <a:solidFill>
                <a:schemeClr val="tx1"/>
              </a:solidFill>
              <a:prstDash val="solid"/>
              <a:round/>
              <a:headEnd type="none" w="med" len="med"/>
              <a:tailEnd type="triangle" w="med" len="med"/>
            </a:ln>
          </p:spPr>
        </p:sp>
        <p:sp>
          <p:nvSpPr>
            <p:cNvPr id="19482" name="直接连接符 30756"/>
            <p:cNvSpPr/>
            <p:nvPr/>
          </p:nvSpPr>
          <p:spPr>
            <a:xfrm flipV="1">
              <a:off x="2925" y="2931"/>
              <a:ext cx="0" cy="635"/>
            </a:xfrm>
            <a:prstGeom prst="line">
              <a:avLst/>
            </a:prstGeom>
            <a:ln w="9525" cap="flat" cmpd="sng">
              <a:solidFill>
                <a:schemeClr val="tx1"/>
              </a:solidFill>
              <a:prstDash val="solid"/>
              <a:round/>
              <a:headEnd type="none" w="med" len="med"/>
              <a:tailEnd type="triangle" w="med" len="med"/>
            </a:ln>
          </p:spPr>
        </p:sp>
        <p:sp>
          <p:nvSpPr>
            <p:cNvPr id="19483" name="直接连接符 30757"/>
            <p:cNvSpPr/>
            <p:nvPr/>
          </p:nvSpPr>
          <p:spPr>
            <a:xfrm>
              <a:off x="2925" y="3566"/>
              <a:ext cx="1044" cy="0"/>
            </a:xfrm>
            <a:prstGeom prst="line">
              <a:avLst/>
            </a:prstGeom>
            <a:ln w="9525" cap="flat" cmpd="sng">
              <a:solidFill>
                <a:schemeClr val="tx1"/>
              </a:solidFill>
              <a:prstDash val="solid"/>
              <a:round/>
              <a:headEnd type="none" w="med" len="med"/>
              <a:tailEnd type="none" w="med" len="med"/>
            </a:ln>
          </p:spPr>
        </p:sp>
        <p:sp>
          <p:nvSpPr>
            <p:cNvPr id="19484" name="直接连接符 30758"/>
            <p:cNvSpPr/>
            <p:nvPr/>
          </p:nvSpPr>
          <p:spPr>
            <a:xfrm flipV="1">
              <a:off x="3969" y="2931"/>
              <a:ext cx="0" cy="635"/>
            </a:xfrm>
            <a:prstGeom prst="line">
              <a:avLst/>
            </a:prstGeom>
            <a:ln w="9525" cap="flat" cmpd="sng">
              <a:solidFill>
                <a:schemeClr val="tx1"/>
              </a:solidFill>
              <a:prstDash val="solid"/>
              <a:round/>
              <a:headEnd type="none" w="med" len="med"/>
              <a:tailEnd type="triangle" w="med" len="med"/>
            </a:ln>
          </p:spPr>
        </p:sp>
      </p:grpSp>
    </p:spTree>
  </p:cSld>
  <p:clrMapOvr>
    <a:masterClrMapping/>
  </p:clrMapOvr>
</p:sld>
</file>

<file path=ppt/tags/tag1.xml><?xml version="1.0" encoding="utf-8"?>
<p:tagLst xmlns:p="http://schemas.openxmlformats.org/presentationml/2006/main">
  <p:tag name="KSO_WM_TEMPLATE_CATEGORY" val="custom"/>
  <p:tag name="KSO_WM_TEMPLATE_INDEX" val="160251"/>
</p:tagLst>
</file>

<file path=ppt/tags/tag10.xml><?xml version="1.0" encoding="utf-8"?>
<p:tagLst xmlns:p="http://schemas.openxmlformats.org/presentationml/2006/main">
  <p:tag name="KSO_WM_TEMPLATE_CATEGORY" val="diagram"/>
  <p:tag name="KSO_WM_TEMPLATE_INDEX" val="588"/>
  <p:tag name="KSO_WM_UNIT_TYPE" val="l_h_a"/>
  <p:tag name="KSO_WM_UNIT_INDEX" val="1_1_1"/>
  <p:tag name="KSO_WM_UNIT_ID" val="319*l_h_a*1_1_1"/>
  <p:tag name="KSO_WM_UNIT_CLEAR" val="1"/>
  <p:tag name="KSO_WM_UNIT_LAYERLEVEL" val="1_1_1"/>
  <p:tag name="KSO_WM_UNIT_VALUE" val="13"/>
  <p:tag name="KSO_WM_UNIT_HIGHLIGHT" val="0"/>
  <p:tag name="KSO_WM_UNIT_COMPATIBLE" val="0"/>
  <p:tag name="KSO_WM_BEAUTIFY_FLAG" val="#wm#"/>
  <p:tag name="KSO_WM_TAG_VERSION" val="1.0"/>
  <p:tag name="KSO_WM_DIAGRAM_GROUP_CODE" val="l1-1"/>
  <p:tag name="KSO_WM_UNIT_PRESET_TEXT" val="LOREM IPSUM"/>
</p:tagLst>
</file>

<file path=ppt/tags/tag11.xml><?xml version="1.0" encoding="utf-8"?>
<p:tagLst xmlns:p="http://schemas.openxmlformats.org/presentationml/2006/main">
  <p:tag name="KSO_WM_SLIDE_ID" val="150995263"/>
  <p:tag name="KSO_WM_SLIDE_INDEX" val="1"/>
  <p:tag name="KSO_WM_SLIDE_ITEM_CNT" val="1"/>
  <p:tag name="KSO_WM_SLIDE_LAYOUT" val="l_a"/>
  <p:tag name="KSO_WM_SLIDE_LAYOUT_CNT" val="1_1"/>
  <p:tag name="KSO_WM_SLIDE_TYPE" val="text"/>
  <p:tag name="KSO_WM_BEAUTIFY_FLAG" val="#wm#"/>
  <p:tag name="KSO_WM_SLIDE_POSITION" val="201*116"/>
  <p:tag name="KSO_WM_SLIDE_SIZE" val="441*286"/>
  <p:tag name="KSO_WM_TEMPLATE_CATEGORY" val="diagram"/>
  <p:tag name="KSO_WM_TEMPLATE_INDEX" val="588"/>
  <p:tag name="KSO_WM_TAG_VERSION" val="1.0"/>
  <p:tag name="KSO_WM_DIAGRAM_GROUP_CODE" val="l1-1"/>
</p:tagLst>
</file>

<file path=ppt/tags/tag12.xml><?xml version="1.0" encoding="utf-8"?>
<p:tagLst xmlns:p="http://schemas.openxmlformats.org/presentationml/2006/main">
  <p:tag name="KSO_WM_BEAUTIFY_FLAG" val="#wm#"/>
  <p:tag name="KSO_WM_TEMPLATE_CATEGORY" val="diagram"/>
  <p:tag name="KSO_WM_TEMPLATE_INDEX" val="588"/>
</p:tagLst>
</file>

<file path=ppt/tags/tag13.xml><?xml version="1.0" encoding="utf-8"?>
<p:tagLst xmlns:p="http://schemas.openxmlformats.org/presentationml/2006/main">
  <p:tag name="KSO_WM_BEAUTIFY_FLAG" val="#wm#"/>
  <p:tag name="KSO_WM_TEMPLATE_CATEGORY" val="diagram"/>
  <p:tag name="KSO_WM_TEMPLATE_INDEX" val="588"/>
</p:tagLst>
</file>

<file path=ppt/tags/tag14.xml><?xml version="1.0" encoding="utf-8"?>
<p:tagLst xmlns:p="http://schemas.openxmlformats.org/presentationml/2006/main">
  <p:tag name="KSO_WM_DOC_GUID" val="{acec1e16-dbc4-4067-9437-a1bd876d401e}"/>
  <p:tag name="commondata" val="eyJoZGlkIjoiNDU0MjJmMzc2MDQ0OTMyMzY1Mjc0NDVjNWQyN2VhM2IifQ=="/>
</p:tagLst>
</file>

<file path=ppt/tags/tag2.xml><?xml version="1.0" encoding="utf-8"?>
<p:tagLst xmlns:p="http://schemas.openxmlformats.org/presentationml/2006/main">
  <p:tag name="KSO_WM_TEMPLATE_CATEGORY" val="diagram"/>
  <p:tag name="KSO_WM_TEMPLATE_INDEX" val="588"/>
  <p:tag name="KSO_WM_UNIT_TYPE" val="l_h_a"/>
  <p:tag name="KSO_WM_UNIT_INDEX" val="1_1_1"/>
  <p:tag name="KSO_WM_UNIT_ID" val="319*l_h_a*1_1_1"/>
  <p:tag name="KSO_WM_UNIT_CLEAR" val="1"/>
  <p:tag name="KSO_WM_UNIT_LAYERLEVEL" val="1_1_1"/>
  <p:tag name="KSO_WM_UNIT_VALUE" val="13"/>
  <p:tag name="KSO_WM_UNIT_HIGHLIGHT" val="0"/>
  <p:tag name="KSO_WM_UNIT_COMPATIBLE" val="0"/>
  <p:tag name="KSO_WM_BEAUTIFY_FLAG" val="#wm#"/>
  <p:tag name="KSO_WM_TAG_VERSION" val="1.0"/>
  <p:tag name="KSO_WM_DIAGRAM_GROUP_CODE" val="l1-1"/>
  <p:tag name="KSO_WM_UNIT_PRESET_TEXT" val="LOREM IPSUM"/>
</p:tagLst>
</file>

<file path=ppt/tags/tag3.xml><?xml version="1.0" encoding="utf-8"?>
<p:tagLst xmlns:p="http://schemas.openxmlformats.org/presentationml/2006/main">
  <p:tag name="KSO_WM_UNIT_RELATE_UNITID" val="319*l*1"/>
  <p:tag name="KSO_WM_TEMPLATE_CATEGORY" val="diagram"/>
  <p:tag name="KSO_WM_TEMPLATE_INDEX" val="588"/>
  <p:tag name="KSO_WM_UNIT_TYPE" val="a"/>
  <p:tag name="KSO_WM_UNIT_INDEX" val="1"/>
  <p:tag name="KSO_WM_UNIT_ID" val="319*a*1"/>
  <p:tag name="KSO_WM_UNIT_CLEAR" val="1"/>
  <p:tag name="KSO_WM_UNIT_LAYERLEVEL" val="1"/>
  <p:tag name="KSO_WM_UNIT_VALUE" val="34"/>
  <p:tag name="KSO_WM_UNIT_ISCONTENTSTITLE" val="0"/>
  <p:tag name="KSO_WM_UNIT_HIGHLIGHT" val="0"/>
  <p:tag name="KSO_WM_UNIT_COMPATIBLE" val="0"/>
  <p:tag name="KSO_WM_UNIT_PRESET_TEXT_INDEX" val="3"/>
  <p:tag name="KSO_WM_UNIT_PRESET_TEXT_LEN" val="17"/>
  <p:tag name="KSO_WM_BEAUTIFY_FLAG" val="#wm#"/>
  <p:tag name="KSO_WM_TAG_VERSION" val="1.0"/>
</p:tagLst>
</file>

<file path=ppt/tags/tag4.xml><?xml version="1.0" encoding="utf-8"?>
<p:tagLst xmlns:p="http://schemas.openxmlformats.org/presentationml/2006/main">
  <p:tag name="KSO_WM_SLIDE_ID" val="150995263"/>
  <p:tag name="KSO_WM_SLIDE_INDEX" val="1"/>
  <p:tag name="KSO_WM_SLIDE_ITEM_CNT" val="1"/>
  <p:tag name="KSO_WM_SLIDE_LAYOUT" val="l_a"/>
  <p:tag name="KSO_WM_SLIDE_LAYOUT_CNT" val="1_1"/>
  <p:tag name="KSO_WM_SLIDE_TYPE" val="text"/>
  <p:tag name="KSO_WM_BEAUTIFY_FLAG" val="#wm#"/>
  <p:tag name="KSO_WM_SLIDE_POSITION" val="201*116"/>
  <p:tag name="KSO_WM_SLIDE_SIZE" val="441*286"/>
  <p:tag name="KSO_WM_TEMPLATE_CATEGORY" val="diagram"/>
  <p:tag name="KSO_WM_TEMPLATE_INDEX" val="588"/>
  <p:tag name="KSO_WM_TAG_VERSION" val="1.0"/>
  <p:tag name="KSO_WM_DIAGRAM_GROUP_CODE" val="l1-1"/>
</p:tagLst>
</file>

<file path=ppt/tags/tag5.xml><?xml version="1.0" encoding="utf-8"?>
<p:tagLst xmlns:p="http://schemas.openxmlformats.org/presentationml/2006/main">
  <p:tag name="KSO_WM_TEMPLATE_CATEGORY" val="diagram"/>
  <p:tag name="KSO_WM_TEMPLATE_INDEX" val="588"/>
  <p:tag name="KSO_WM_UNIT_TYPE" val="l_h_a"/>
  <p:tag name="KSO_WM_UNIT_INDEX" val="1_1_1"/>
  <p:tag name="KSO_WM_UNIT_ID" val="319*l_h_a*1_1_1"/>
  <p:tag name="KSO_WM_UNIT_CLEAR" val="1"/>
  <p:tag name="KSO_WM_UNIT_LAYERLEVEL" val="1_1_1"/>
  <p:tag name="KSO_WM_UNIT_VALUE" val="13"/>
  <p:tag name="KSO_WM_UNIT_HIGHLIGHT" val="0"/>
  <p:tag name="KSO_WM_UNIT_COMPATIBLE" val="0"/>
  <p:tag name="KSO_WM_BEAUTIFY_FLAG" val="#wm#"/>
  <p:tag name="KSO_WM_TAG_VERSION" val="1.0"/>
  <p:tag name="KSO_WM_DIAGRAM_GROUP_CODE" val="l1-1"/>
  <p:tag name="KSO_WM_UNIT_PRESET_TEXT" val="LOREM IPSUM"/>
</p:tagLst>
</file>

<file path=ppt/tags/tag6.xml><?xml version="1.0" encoding="utf-8"?>
<p:tagLst xmlns:p="http://schemas.openxmlformats.org/presentationml/2006/main">
  <p:tag name="KSO_WM_UNIT_RELATE_UNITID" val="319*l*1"/>
  <p:tag name="KSO_WM_TEMPLATE_CATEGORY" val="diagram"/>
  <p:tag name="KSO_WM_TEMPLATE_INDEX" val="588"/>
  <p:tag name="KSO_WM_UNIT_TYPE" val="a"/>
  <p:tag name="KSO_WM_UNIT_INDEX" val="1"/>
  <p:tag name="KSO_WM_UNIT_ID" val="319*a*1"/>
  <p:tag name="KSO_WM_UNIT_CLEAR" val="1"/>
  <p:tag name="KSO_WM_UNIT_LAYERLEVEL" val="1"/>
  <p:tag name="KSO_WM_UNIT_VALUE" val="34"/>
  <p:tag name="KSO_WM_UNIT_ISCONTENTSTITLE" val="0"/>
  <p:tag name="KSO_WM_UNIT_HIGHLIGHT" val="0"/>
  <p:tag name="KSO_WM_UNIT_COMPATIBLE" val="0"/>
  <p:tag name="KSO_WM_UNIT_PRESET_TEXT_INDEX" val="3"/>
  <p:tag name="KSO_WM_UNIT_PRESET_TEXT_LEN" val="17"/>
  <p:tag name="KSO_WM_BEAUTIFY_FLAG" val="#wm#"/>
  <p:tag name="KSO_WM_TAG_VERSION" val="1.0"/>
</p:tagLst>
</file>

<file path=ppt/tags/tag7.xml><?xml version="1.0" encoding="utf-8"?>
<p:tagLst xmlns:p="http://schemas.openxmlformats.org/presentationml/2006/main">
  <p:tag name="KSO_WM_SLIDE_ID" val="150995263"/>
  <p:tag name="KSO_WM_SLIDE_INDEX" val="1"/>
  <p:tag name="KSO_WM_SLIDE_ITEM_CNT" val="1"/>
  <p:tag name="KSO_WM_SLIDE_LAYOUT" val="l_a"/>
  <p:tag name="KSO_WM_SLIDE_LAYOUT_CNT" val="1_1"/>
  <p:tag name="KSO_WM_SLIDE_TYPE" val="text"/>
  <p:tag name="KSO_WM_BEAUTIFY_FLAG" val="#wm#"/>
  <p:tag name="KSO_WM_SLIDE_POSITION" val="201*116"/>
  <p:tag name="KSO_WM_SLIDE_SIZE" val="441*286"/>
  <p:tag name="KSO_WM_TEMPLATE_CATEGORY" val="diagram"/>
  <p:tag name="KSO_WM_TEMPLATE_INDEX" val="588"/>
  <p:tag name="KSO_WM_TAG_VERSION" val="1.0"/>
  <p:tag name="KSO_WM_DIAGRAM_GROUP_CODE" val="l1-1"/>
</p:tagLst>
</file>

<file path=ppt/tags/tag8.xml><?xml version="1.0" encoding="utf-8"?>
<p:tagLst xmlns:p="http://schemas.openxmlformats.org/presentationml/2006/main">
  <p:tag name="KSO_WM_TEMPLATE_CATEGORY" val="diagram"/>
  <p:tag name="KSO_WM_TEMPLATE_INDEX" val="588"/>
  <p:tag name="KSO_WM_UNIT_TYPE" val="l_h_a"/>
  <p:tag name="KSO_WM_UNIT_INDEX" val="1_1_1"/>
  <p:tag name="KSO_WM_UNIT_ID" val="319*l_h_a*1_1_1"/>
  <p:tag name="KSO_WM_UNIT_CLEAR" val="1"/>
  <p:tag name="KSO_WM_UNIT_LAYERLEVEL" val="1_1_1"/>
  <p:tag name="KSO_WM_UNIT_VALUE" val="13"/>
  <p:tag name="KSO_WM_UNIT_HIGHLIGHT" val="0"/>
  <p:tag name="KSO_WM_UNIT_COMPATIBLE" val="0"/>
  <p:tag name="KSO_WM_BEAUTIFY_FLAG" val="#wm#"/>
  <p:tag name="KSO_WM_TAG_VERSION" val="1.0"/>
  <p:tag name="KSO_WM_DIAGRAM_GROUP_CODE" val="l1-1"/>
  <p:tag name="KSO_WM_UNIT_PRESET_TEXT" val="LOREM IPSUM"/>
</p:tagLst>
</file>

<file path=ppt/tags/tag9.xml><?xml version="1.0" encoding="utf-8"?>
<p:tagLst xmlns:p="http://schemas.openxmlformats.org/presentationml/2006/main">
  <p:tag name="KSO_WM_UNIT_RELATE_UNITID" val="319*l*1"/>
  <p:tag name="KSO_WM_TEMPLATE_CATEGORY" val="diagram"/>
  <p:tag name="KSO_WM_TEMPLATE_INDEX" val="588"/>
  <p:tag name="KSO_WM_UNIT_TYPE" val="a"/>
  <p:tag name="KSO_WM_UNIT_INDEX" val="1"/>
  <p:tag name="KSO_WM_UNIT_ID" val="319*a*1"/>
  <p:tag name="KSO_WM_UNIT_CLEAR" val="1"/>
  <p:tag name="KSO_WM_UNIT_LAYERLEVEL" val="1"/>
  <p:tag name="KSO_WM_UNIT_VALUE" val="34"/>
  <p:tag name="KSO_WM_UNIT_ISCONTENTSTITLE" val="0"/>
  <p:tag name="KSO_WM_UNIT_HIGHLIGHT" val="0"/>
  <p:tag name="KSO_WM_UNIT_COMPATIBLE" val="0"/>
  <p:tag name="KSO_WM_UNIT_PRESET_TEXT_INDEX" val="3"/>
  <p:tag name="KSO_WM_UNIT_PRESET_TEXT_LEN" val="17"/>
  <p:tag name="KSO_WM_BEAUTIFY_FLAG" val="#wm#"/>
  <p:tag name="KSO_WM_TAG_VERSION" val="1.0"/>
</p:tagLst>
</file>

<file path=ppt/theme/theme1.xml><?xml version="1.0" encoding="utf-8"?>
<a:theme xmlns:a="http://schemas.openxmlformats.org/drawingml/2006/main" name="向天歌稻壳儿模板23XIN - 副本">
  <a:themeElements>
    <a:clrScheme name="自定义 18">
      <a:dk1>
        <a:srgbClr val="FFFFFF"/>
      </a:dk1>
      <a:lt1>
        <a:srgbClr val="4B4B4B"/>
      </a:lt1>
      <a:dk2>
        <a:srgbClr val="FFFFFF"/>
      </a:dk2>
      <a:lt2>
        <a:srgbClr val="4B4B4B"/>
      </a:lt2>
      <a:accent1>
        <a:srgbClr val="DAC95F"/>
      </a:accent1>
      <a:accent2>
        <a:srgbClr val="CC9F6E"/>
      </a:accent2>
      <a:accent3>
        <a:srgbClr val="C87E72"/>
      </a:accent3>
      <a:accent4>
        <a:srgbClr val="CF4953"/>
      </a:accent4>
      <a:accent5>
        <a:srgbClr val="9FCE4A"/>
      </a:accent5>
      <a:accent6>
        <a:srgbClr val="9E7A9B"/>
      </a:accent6>
      <a:hlink>
        <a:srgbClr val="5699C2"/>
      </a:hlink>
      <a:folHlink>
        <a:srgbClr val="BABD91"/>
      </a:folHlink>
    </a:clrScheme>
    <a:fontScheme name="自定义 3">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8008</Words>
  <Application>WPS 演示</Application>
  <PresentationFormat>全屏显示(4:3)</PresentationFormat>
  <Paragraphs>519</Paragraphs>
  <Slides>48</Slides>
  <Notes>0</Notes>
  <HiddenSlides>1</HiddenSlides>
  <MMClips>1</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48</vt:i4>
      </vt:variant>
    </vt:vector>
  </HeadingPairs>
  <TitlesOfParts>
    <vt:vector size="65" baseType="lpstr">
      <vt:lpstr>Arial</vt:lpstr>
      <vt:lpstr>宋体</vt:lpstr>
      <vt:lpstr>Wingdings</vt:lpstr>
      <vt:lpstr>华文行楷</vt:lpstr>
      <vt:lpstr>楷体</vt:lpstr>
      <vt:lpstr>黑体</vt:lpstr>
      <vt:lpstr> </vt:lpstr>
      <vt:lpstr>Segoe Print</vt:lpstr>
      <vt:lpstr>微软雅黑</vt:lpstr>
      <vt:lpstr>Arial Unicode MS</vt:lpstr>
      <vt:lpstr>Calibri</vt:lpstr>
      <vt:lpstr>Times New Roman</vt:lpstr>
      <vt:lpstr>隶书</vt:lpstr>
      <vt:lpstr>楷体_GB2312</vt:lpstr>
      <vt:lpstr>新宋体</vt:lpstr>
      <vt:lpstr>华文中宋</vt:lpstr>
      <vt:lpstr>向天歌稻壳儿模板23XIN - 副本</vt:lpstr>
      <vt:lpstr>雷雨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人物关系图：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WPS_1630049419</cp:lastModifiedBy>
  <cp:revision>81</cp:revision>
  <dcterms:created xsi:type="dcterms:W3CDTF">2016-05-17T07:37:00Z</dcterms:created>
  <dcterms:modified xsi:type="dcterms:W3CDTF">2023-12-27T07:28:18Z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ICV">
    <vt:lpwstr>A76600D51F12490291F654A6D748BD0D_12</vt:lpwstr>
  </property>
</Properties>
</file>