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274" r:id="rId3"/>
    <p:sldId id="357" r:id="rId5"/>
    <p:sldId id="379" r:id="rId6"/>
    <p:sldId id="380" r:id="rId7"/>
    <p:sldId id="392" r:id="rId8"/>
    <p:sldId id="393" r:id="rId9"/>
    <p:sldId id="381" r:id="rId10"/>
    <p:sldId id="400" r:id="rId11"/>
    <p:sldId id="401" r:id="rId12"/>
    <p:sldId id="387" r:id="rId13"/>
    <p:sldId id="417" r:id="rId14"/>
    <p:sldId id="443" r:id="rId15"/>
    <p:sldId id="418" r:id="rId16"/>
    <p:sldId id="444" r:id="rId17"/>
    <p:sldId id="389" r:id="rId18"/>
    <p:sldId id="402" r:id="rId19"/>
    <p:sldId id="430" r:id="rId20"/>
    <p:sldId id="390" r:id="rId21"/>
    <p:sldId id="431" r:id="rId22"/>
    <p:sldId id="382" r:id="rId23"/>
    <p:sldId id="403" r:id="rId24"/>
    <p:sldId id="404" r:id="rId25"/>
    <p:sldId id="411" r:id="rId26"/>
    <p:sldId id="412" r:id="rId27"/>
    <p:sldId id="413" r:id="rId28"/>
    <p:sldId id="414" r:id="rId29"/>
    <p:sldId id="415" r:id="rId30"/>
    <p:sldId id="432" r:id="rId31"/>
    <p:sldId id="416" r:id="rId32"/>
  </p:sldIdLst>
  <p:sldSz cx="12192000" cy="6858000"/>
  <p:notesSz cx="6858000" cy="9144000"/>
  <p:custDataLst>
    <p:tags r:id="rId36"/>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4B183"/>
    <a:srgbClr val="888886"/>
    <a:srgbClr val="E7C5AE"/>
    <a:srgbClr val="2A282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84" autoAdjust="0"/>
    <p:restoredTop sz="94660"/>
  </p:normalViewPr>
  <p:slideViewPr>
    <p:cSldViewPr snapToGrid="0" showGuides="1">
      <p:cViewPr varScale="1">
        <p:scale>
          <a:sx n="66" d="100"/>
          <a:sy n="66" d="100"/>
        </p:scale>
        <p:origin x="40" y="372"/>
      </p:cViewPr>
      <p:guideLst>
        <p:guide orient="horz" pos="2181"/>
        <p:guide pos="381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6" Type="http://schemas.openxmlformats.org/officeDocument/2006/relationships/tags" Target="tags/tag4.xml"/><Relationship Id="rId35" Type="http://schemas.openxmlformats.org/officeDocument/2006/relationships/tableStyles" Target="tableStyles.xml"/><Relationship Id="rId34" Type="http://schemas.openxmlformats.org/officeDocument/2006/relationships/viewProps" Target="viewProps.xml"/><Relationship Id="rId33" Type="http://schemas.openxmlformats.org/officeDocument/2006/relationships/presProps" Target="presProps.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A50B36-9D4A-468C-8410-95B1900814AF}"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F98910-327C-4EAC-AB95-1250C2EE6400}"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6F98910-327C-4EAC-AB95-1250C2EE6400}"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6F98910-327C-4EAC-AB95-1250C2EE6400}"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6F98910-327C-4EAC-AB95-1250C2EE6400}"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6F98910-327C-4EAC-AB95-1250C2EE6400}" type="slidenum">
              <a:rPr lang="zh-CN" altLang="en-US" smtClean="0"/>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6F98910-327C-4EAC-AB95-1250C2EE6400}" type="slidenum">
              <a:rPr lang="zh-CN" altLang="en-US" smtClean="0"/>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6F98910-327C-4EAC-AB95-1250C2EE6400}" type="slidenum">
              <a:rPr lang="zh-CN" altLang="en-US" smtClean="0"/>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6F98910-327C-4EAC-AB95-1250C2EE6400}" type="slidenum">
              <a:rPr lang="zh-CN" altLang="en-US" smtClean="0"/>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6F98910-327C-4EAC-AB95-1250C2EE6400}" type="slidenum">
              <a:rPr lang="zh-CN" altLang="en-US" smtClean="0"/>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6F98910-327C-4EAC-AB95-1250C2EE6400}" type="slidenum">
              <a:rPr lang="zh-CN" altLang="en-US" smtClean="0"/>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6F98910-327C-4EAC-AB95-1250C2EE6400}" type="slidenum">
              <a:rPr lang="zh-CN" altLang="en-US" smtClean="0"/>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6F98910-327C-4EAC-AB95-1250C2EE6400}"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6F98910-327C-4EAC-AB95-1250C2EE6400}" type="slidenum">
              <a:rPr lang="zh-CN" altLang="en-US" smtClean="0"/>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6F98910-327C-4EAC-AB95-1250C2EE6400}" type="slidenum">
              <a:rPr lang="zh-CN" altLang="en-US" smtClean="0"/>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6F98910-327C-4EAC-AB95-1250C2EE6400}" type="slidenum">
              <a:rPr lang="zh-CN" altLang="en-US" smtClean="0"/>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6F98910-327C-4EAC-AB95-1250C2EE6400}" type="slidenum">
              <a:rPr lang="zh-CN" altLang="en-US" smtClean="0"/>
            </a:fld>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6F98910-327C-4EAC-AB95-1250C2EE6400}" type="slidenum">
              <a:rPr lang="zh-CN" altLang="en-US" smtClean="0"/>
            </a:fld>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6F98910-327C-4EAC-AB95-1250C2EE6400}" type="slidenum">
              <a:rPr lang="zh-CN" altLang="en-US" smtClean="0"/>
            </a:fld>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6F98910-327C-4EAC-AB95-1250C2EE6400}" type="slidenum">
              <a:rPr lang="zh-CN" altLang="en-US" smtClean="0"/>
            </a:fld>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6F98910-327C-4EAC-AB95-1250C2EE6400}"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6F98910-327C-4EAC-AB95-1250C2EE6400}"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6F98910-327C-4EAC-AB95-1250C2EE6400}"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6F98910-327C-4EAC-AB95-1250C2EE6400}"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6F98910-327C-4EAC-AB95-1250C2EE6400}"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6F98910-327C-4EAC-AB95-1250C2EE6400}"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6F98910-327C-4EAC-AB95-1250C2EE6400}"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6F98910-327C-4EAC-AB95-1250C2EE6400}"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endParaRPr lang="zh-CN" altLang="en-US"/>
          </a:p>
        </p:txBody>
      </p:sp>
      <p:sp>
        <p:nvSpPr>
          <p:cNvPr id="4" name="日期占位符 3"/>
          <p:cNvSpPr>
            <a:spLocks noGrp="1"/>
          </p:cNvSpPr>
          <p:nvPr>
            <p:ph type="dt" sz="half" idx="10"/>
          </p:nvPr>
        </p:nvSpPr>
        <p:spPr/>
        <p:txBody>
          <a:bodyPr/>
          <a:lstStyle/>
          <a:p>
            <a:fld id="{2CA7ECF6-13F7-4665-8CC8-E6D7D0DC7252}"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B276810-A8C4-4E47-9E58-14159F80C21C}"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Tm="5000">
        <p:random/>
      </p:transition>
    </mc:Choice>
    <mc:Fallback>
      <p:transition spd="slow" advTm="5000">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2CA7ECF6-13F7-4665-8CC8-E6D7D0DC7252}"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B276810-A8C4-4E47-9E58-14159F80C21C}"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Tm="5000">
        <p:random/>
      </p:transition>
    </mc:Choice>
    <mc:Fallback>
      <p:transition spd="slow" advTm="5000">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2CA7ECF6-13F7-4665-8CC8-E6D7D0DC7252}"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B276810-A8C4-4E47-9E58-14159F80C21C}"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Tm="5000">
        <p:random/>
      </p:transition>
    </mc:Choice>
    <mc:Fallback>
      <p:transition spd="slow" advTm="5000">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hasCustomPrompt="1"/>
          </p:nvPr>
        </p:nvSpPr>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2CA7ECF6-13F7-4665-8CC8-E6D7D0DC7252}"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B276810-A8C4-4E47-9E58-14159F80C21C}"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Tm="5000">
        <p:random/>
      </p:transition>
    </mc:Choice>
    <mc:Fallback>
      <p:transition spd="slow" advTm="5000">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endParaRPr lang="zh-CN" altLang="en-US"/>
          </a:p>
        </p:txBody>
      </p:sp>
      <p:sp>
        <p:nvSpPr>
          <p:cNvPr id="4" name="日期占位符 3"/>
          <p:cNvSpPr>
            <a:spLocks noGrp="1"/>
          </p:cNvSpPr>
          <p:nvPr>
            <p:ph type="dt" sz="half" idx="10"/>
          </p:nvPr>
        </p:nvSpPr>
        <p:spPr/>
        <p:txBody>
          <a:bodyPr/>
          <a:lstStyle/>
          <a:p>
            <a:fld id="{2CA7ECF6-13F7-4665-8CC8-E6D7D0DC7252}"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B276810-A8C4-4E47-9E58-14159F80C21C}"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Tm="5000">
        <p:random/>
      </p:transition>
    </mc:Choice>
    <mc:Fallback>
      <p:transition spd="slow" advTm="5000">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2CA7ECF6-13F7-4665-8CC8-E6D7D0DC7252}"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B276810-A8C4-4E47-9E58-14159F80C21C}"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Tm="5000">
        <p:random/>
      </p:transition>
    </mc:Choice>
    <mc:Fallback>
      <p:transition spd="slow" advTm="5000">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endParaRPr lang="zh-CN" altLang="en-US"/>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endParaRPr lang="zh-CN" altLang="en-US"/>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2CA7ECF6-13F7-4665-8CC8-E6D7D0DC7252}"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BB276810-A8C4-4E47-9E58-14159F80C21C}"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Tm="5000">
        <p:random/>
      </p:transition>
    </mc:Choice>
    <mc:Fallback>
      <p:transition spd="slow" advTm="5000">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2CA7ECF6-13F7-4665-8CC8-E6D7D0DC7252}"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BB276810-A8C4-4E47-9E58-14159F80C21C}"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Tm="5000">
        <p:random/>
      </p:transition>
    </mc:Choice>
    <mc:Fallback>
      <p:transition spd="slow" advTm="5000">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2CA7ECF6-13F7-4665-8CC8-E6D7D0DC7252}"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BB276810-A8C4-4E47-9E58-14159F80C21C}"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Tm="5000">
        <p:random/>
      </p:transition>
    </mc:Choice>
    <mc:Fallback>
      <p:transition spd="slow" advTm="5000">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endParaRPr lang="zh-CN" altLang="en-US"/>
          </a:p>
        </p:txBody>
      </p:sp>
      <p:sp>
        <p:nvSpPr>
          <p:cNvPr id="5" name="日期占位符 4"/>
          <p:cNvSpPr>
            <a:spLocks noGrp="1"/>
          </p:cNvSpPr>
          <p:nvPr>
            <p:ph type="dt" sz="half" idx="10"/>
          </p:nvPr>
        </p:nvSpPr>
        <p:spPr/>
        <p:txBody>
          <a:bodyPr/>
          <a:lstStyle/>
          <a:p>
            <a:fld id="{2CA7ECF6-13F7-4665-8CC8-E6D7D0DC7252}"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B276810-A8C4-4E47-9E58-14159F80C21C}"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Tm="5000">
        <p:random/>
      </p:transition>
    </mc:Choice>
    <mc:Fallback>
      <p:transition spd="slow" advTm="5000">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endParaRPr lang="zh-CN" altLang="en-US"/>
          </a:p>
        </p:txBody>
      </p:sp>
      <p:sp>
        <p:nvSpPr>
          <p:cNvPr id="5" name="日期占位符 4"/>
          <p:cNvSpPr>
            <a:spLocks noGrp="1"/>
          </p:cNvSpPr>
          <p:nvPr>
            <p:ph type="dt" sz="half" idx="10"/>
          </p:nvPr>
        </p:nvSpPr>
        <p:spPr/>
        <p:txBody>
          <a:bodyPr/>
          <a:lstStyle/>
          <a:p>
            <a:fld id="{2CA7ECF6-13F7-4665-8CC8-E6D7D0DC7252}"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B276810-A8C4-4E47-9E58-14159F80C21C}"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Tm="5000">
        <p:random/>
      </p:transition>
    </mc:Choice>
    <mc:Fallback>
      <p:transition spd="slow" advTm="5000">
        <p:random/>
      </p:transition>
    </mc:Fallback>
  </mc:AlternateContent>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1.jpe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2" cstate="print">
            <a:lum/>
          </a:blip>
          <a:srcRect/>
          <a:stretch>
            <a:fillRect t="-9000" b="-9000"/>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A7ECF6-13F7-4665-8CC8-E6D7D0DC7252}"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276810-A8C4-4E47-9E58-14159F80C21C}"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4="http://schemas.microsoft.com/office/powerpoint/2010/main" Requires="p14">
      <p:transition spd="slow" p14:dur="1500" advTm="5000">
        <p:random/>
      </p:transition>
    </mc:Choice>
    <mc:Fallback>
      <p:transition spd="slow" advTm="500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xml"/><Relationship Id="rId1" Type="http://schemas.openxmlformats.org/officeDocument/2006/relationships/image" Target="../media/image3.jpe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4.png"/><Relationship Id="rId1" Type="http://schemas.openxmlformats.org/officeDocument/2006/relationships/tags" Target="../tags/tag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5.png"/><Relationship Id="rId1" Type="http://schemas.openxmlformats.org/officeDocument/2006/relationships/hyperlink" Target="&#12304;&#24278;&#26124;&#27704;&#12305;&#12298;&#40644;&#27827;&#39042;&#12299;.mp4" TargetMode="External"/></Relationships>
</file>

<file path=ppt/slides/_rels/slide14.xml.rels><?xml version="1.0" encoding="UTF-8" standalone="yes"?>
<Relationships xmlns="http://schemas.openxmlformats.org/package/2006/relationships"><Relationship Id="rId4" Type="http://schemas.openxmlformats.org/officeDocument/2006/relationships/notesSlide" Target="../notesSlides/notesSlide11.xml"/><Relationship Id="rId3" Type="http://schemas.openxmlformats.org/officeDocument/2006/relationships/slideLayout" Target="../slideLayouts/slideLayout1.xml"/><Relationship Id="rId2" Type="http://schemas.openxmlformats.org/officeDocument/2006/relationships/image" Target="../media/image6.jpeg"/><Relationship Id="rId1" Type="http://schemas.openxmlformats.org/officeDocument/2006/relationships/hyperlink" Target="&#38750;&#27954;&#35028;&#32654;&#22269;&#30007;&#20302;&#38899;&#28436;&#21809;&#12298;&#20320;&#20877;&#19981;&#35201;&#21435;&#20570;&#24773;&#37070;&#12299;.mp4" TargetMode="Externa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xml"/><Relationship Id="rId1" Type="http://schemas.openxmlformats.org/officeDocument/2006/relationships/hyperlink" Target="&#22899;&#39640;&#38899;&#35797;&#37329;&#30707;&#12305;&#29579;&#31168;&#33452;&#21809;&#12298;&#40643;&#27827;&#24616;&#12299;&#20013;&#22830;&#20048;&#22242;&#29616;&#22330;&#65292;&#36187;&#36807;&#37101;&#28113;&#29645;&#29256;%20-%201.&#40643;&#27827;&#24616;-&#20013;&#22283;&#20013;&#22830;&#27138;&#22296;68(Av60959253,P1).mp4" TargetMode="External"/></Relationships>
</file>

<file path=ppt/slides/_rels/slide16.xml.rels><?xml version="1.0" encoding="UTF-8" standalone="yes"?>
<Relationships xmlns="http://schemas.openxmlformats.org/package/2006/relationships"><Relationship Id="rId5" Type="http://schemas.openxmlformats.org/officeDocument/2006/relationships/notesSlide" Target="../notesSlides/notesSlide13.xml"/><Relationship Id="rId4" Type="http://schemas.openxmlformats.org/officeDocument/2006/relationships/slideLayout" Target="../slideLayouts/slideLayout1.xml"/><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hyperlink" Target="&#22797;&#20167;&#30340;&#28779;&#28976;&#22312;&#25105;&#24515;&#20013;&#29123;&#28903;%20(&#22812;&#21518;&#21647;&#21497;&#35843;)%20&#39764;&#31515;%20&#33707;&#25166;&#29305;_&#26631;&#28165;%20-%201.&#12298;&#39764;&#31515;&#12299;&#22812;&#21518;&#21647;&#21497;&#35843;&#12298;&#22797;&#20167;&#30340;&#28779;&#28976;&#22312;&#25105;&#24515;&#20013;&#29123;&#28903;&#12299;&#36798;&#22982;&#23046;%20&#20013;&#25991;&#23383;&#24149;_&#36229;&#28165;(Av8426475,P1).mp4" TargetMode="External"/></Relationships>
</file>

<file path=ppt/slides/_rels/slide17.xml.rels><?xml version="1.0" encoding="UTF-8" standalone="yes"?>
<Relationships xmlns="http://schemas.openxmlformats.org/package/2006/relationships"><Relationship Id="rId5" Type="http://schemas.openxmlformats.org/officeDocument/2006/relationships/notesSlide" Target="../notesSlides/notesSlide14.xml"/><Relationship Id="rId4" Type="http://schemas.openxmlformats.org/officeDocument/2006/relationships/slideLayout" Target="../slideLayouts/slideLayout1.xml"/><Relationship Id="rId3" Type="http://schemas.openxmlformats.org/officeDocument/2006/relationships/image" Target="../media/image9.jpeg"/><Relationship Id="rId2" Type="http://schemas.openxmlformats.org/officeDocument/2006/relationships/tags" Target="../tags/tag3.xml"/><Relationship Id="rId1" Type="http://schemas.openxmlformats.org/officeDocument/2006/relationships/hyperlink" Target="&#12298;&#20026;&#33402;&#26415;&#20026;&#29233;&#24773;&#12299;&#20008;&#20256;&#22855;&#25103;&#21095;&#22899;&#39640;&#38899;.mp4" TargetMode="Externa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xml"/><Relationship Id="rId1" Type="http://schemas.openxmlformats.org/officeDocument/2006/relationships/image" Target="../media/image10.png"/></Relationships>
</file>

<file path=ppt/slides/_rels/slide19.xml.rels><?xml version="1.0" encoding="UTF-8" standalone="yes"?>
<Relationships xmlns="http://schemas.openxmlformats.org/package/2006/relationships"><Relationship Id="rId4" Type="http://schemas.openxmlformats.org/officeDocument/2006/relationships/notesSlide" Target="../notesSlides/notesSlide16.xml"/><Relationship Id="rId3" Type="http://schemas.openxmlformats.org/officeDocument/2006/relationships/slideLayout" Target="../slideLayouts/slideLayout1.xml"/><Relationship Id="rId2" Type="http://schemas.openxmlformats.org/officeDocument/2006/relationships/image" Target="../media/image11.png"/><Relationship Id="rId1" Type="http://schemas.openxmlformats.org/officeDocument/2006/relationships/hyperlink" Target="&#29233;&#24773;&#26159;&#19968;&#21482;&#26688;&#39580;&#19981;&#39535;&#30340;&#40479;&#65292;&#27468;&#21095;&#12298;&#21345;&#38376;&#12299;&#32463;&#20856;&#21809;&#27573;%20-%201.&#38899;&#24742;&#23460;&#65372;&#29233;&#24773;&#26159;&#19968;&#21482;&#26688;&#39580;&#19981;&#39535;&#30340;&#40479;&#65292;&#27468;&#21095;&#12298;&#21345;&#38376;&#12299;&#32463;&#20856;&#21809;&#27573;(Av96949055,P1).mp4"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xml"/><Relationship Id="rId1" Type="http://schemas.openxmlformats.org/officeDocument/2006/relationships/hyperlink" Target="&#27861;&#22269;&#22899;&#20302;&#38899;&#27468;&#21809;&#23478;&#23068;&#22612;&#33673;&#8226;&#26031;&#22270;&#20857;&#26364;&#28436;&#21809;&#12298;Ombra%20mai%20fu&#32511;&#26641;&#25104;&#33643;&#12299;%20-%201.&#27861;&#22269;&#22899;&#20302;&#38899;&#27468;&#21809;&#23478;&#23068;&#22612;&#33673;&#8226;&#26031;&#22270;&#20857;&#26364;&#28436;&#21809;&#12298;Ombra%20mai%20fu&#32511;&#26641;&#25104;&#33643;&#12299;(Av598621127,P1).mp4" TargetMode="Externa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xml"/><Relationship Id="rId1" Type="http://schemas.openxmlformats.org/officeDocument/2006/relationships/hyperlink" Target="&#12304;&#8220;&#24352;&#32769;&#19977;&#65292;&#25105;&#38382;&#20320;&#8221;&#20854;&#23454;&#26159;&#25239;&#26085;&#31070;&#26354;&#65281;&#12305;&#12298;&#40644;&#27827;&#22823;&#21512;&#21809;&#12299;&#65292;&#23601;&#26159;&#36825;&#20040;&#29123;%20-%201.&#19971;&#19968;&#30452;&#25773;-&#38271;&#35270;&#39057;%2001_17_14-01_20_00%20&#27827;&#36793;&#23545;&#21475;&#26354;(Av207832185,P1).mp4" TargetMode="Externa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4" Type="http://schemas.openxmlformats.org/officeDocument/2006/relationships/notesSlide" Target="../notesSlides/notesSlide25.xml"/><Relationship Id="rId3" Type="http://schemas.openxmlformats.org/officeDocument/2006/relationships/slideLayout" Target="../slideLayouts/slideLayout1.xml"/><Relationship Id="rId2" Type="http://schemas.openxmlformats.org/officeDocument/2006/relationships/image" Target="../media/image12.png"/><Relationship Id="rId1" Type="http://schemas.openxmlformats.org/officeDocument/2006/relationships/hyperlink" Target="&#36798;&#22982;&#23046;%20&#24343;&#27931;&#38647;&#20857;&#12298;&#39278;&#37202;&#27468;&#12299;&#23041;&#23572;&#31532;&#27468;&#21095;&#12298;&#33590;&#33457;&#22899;&#12299;%20-%201.&#36798;&#22982;&#23046;%20&#24343;&#27931;&#38647;&#20857;&#12298;&#39278;&#37202;&#27468;&#12299;&#23041;&#23572;&#31532;&#27468;&#21095;&#12298;&#33590;&#33457;&#22899;&#12299;(Av52503434,P1).mp4" TargetMode="Externa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1.xml"/><Relationship Id="rId1" Type="http://schemas.openxmlformats.org/officeDocument/2006/relationships/hyperlink" Target="&#12304;&#8220;&#20061;&#19968;&#20843;&#8221;&#65292;&#20182;&#20204;&#21809;&#21709;&#12298;&#20445;&#21355;&#40644;&#27827;&#12299;&#12305;&#20808;&#36744;&#20204;&#65292;&#25105;&#20204;&#20250;&#32487;&#32493;&#35475;&#27515;&#20445;&#21355;&#20840;&#20013;&#22269;&#65281;%20-%201.&#20445;&#21355;&#40644;&#27827;&#20999;&#27573;(Av548112859,P1).mp4"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5" Type="http://schemas.openxmlformats.org/officeDocument/2006/relationships/notesSlide" Target="../notesSlides/notesSlide6.xml"/><Relationship Id="rId4" Type="http://schemas.openxmlformats.org/officeDocument/2006/relationships/slideLayout" Target="../slideLayouts/slideLayout1.xml"/><Relationship Id="rId3" Type="http://schemas.openxmlformats.org/officeDocument/2006/relationships/hyperlink" Target="&#21333;&#20381;&#32431;&#12298;&#27704;&#19981;&#22833;&#32852;&#30340;&#29233;&#12299;.mp4" TargetMode="External"/><Relationship Id="rId2" Type="http://schemas.openxmlformats.org/officeDocument/2006/relationships/hyperlink" Target="&#12304;&#40858;&#29747;&#23068;&#12305;&#23567;&#27827;&#28108;&#27700;.mp4" TargetMode="External"/><Relationship Id="rId1" Type="http://schemas.openxmlformats.org/officeDocument/2006/relationships/hyperlink" Target="&#21834;&#65292;&#25105;&#30340;&#22826;&#38451;%20O%20Sole%20Mio&#65372;&#24085;&#29926;&#32599;&#33922;.mp4"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5" Type="http://schemas.openxmlformats.org/officeDocument/2006/relationships/notesSlide" Target="../notesSlides/notesSlide8.xml"/><Relationship Id="rId4" Type="http://schemas.openxmlformats.org/officeDocument/2006/relationships/slideLayout" Target="../slideLayouts/slideLayout1.xml"/><Relationship Id="rId3" Type="http://schemas.openxmlformats.org/officeDocument/2006/relationships/image" Target="../media/image2.jpeg"/><Relationship Id="rId2" Type="http://schemas.openxmlformats.org/officeDocument/2006/relationships/tags" Target="../tags/tag1.xml"/><Relationship Id="rId1" Type="http://schemas.openxmlformats.org/officeDocument/2006/relationships/hyperlink" Target="&#24085;&#29926;&#32599;&#33922;-&#20170;&#22812;&#26080;&#20154;&#20837;&#30561;.mp4" TargetMode="Externa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xml"/><Relationship Id="rId1" Type="http://schemas.openxmlformats.org/officeDocument/2006/relationships/hyperlink" Target="&#20013;&#22269;&#36817;&#20195;&#25103;&#21095;&#30007;&#39640;&#38899;&#39759;&#26494;&#28436;&#21809;&#30340;&#12298;&#22899;&#20154;&#21892;&#21464;).mp4"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Box 4"/>
          <p:cNvSpPr txBox="1"/>
          <p:nvPr/>
        </p:nvSpPr>
        <p:spPr>
          <a:xfrm>
            <a:off x="3836670" y="2814955"/>
            <a:ext cx="3952875" cy="829945"/>
          </a:xfrm>
          <a:prstGeom prst="rect">
            <a:avLst/>
          </a:prstGeom>
          <a:noFill/>
        </p:spPr>
        <p:txBody>
          <a:bodyPr wrap="square" rtlCol="0">
            <a:spAutoFit/>
          </a:bodyPr>
          <a:lstStyle/>
          <a:p>
            <a:r>
              <a:rPr lang="zh-CN" altLang="en-US" sz="4800" dirty="0">
                <a:solidFill>
                  <a:srgbClr val="F4B183"/>
                </a:solidFill>
                <a:latin typeface="迷你简中等线" panose="03000509000000000000" pitchFamily="65" charset="-122"/>
                <a:ea typeface="迷你简中等线" panose="03000509000000000000" pitchFamily="65" charset="-122"/>
              </a:rPr>
              <a:t>人声及其分类</a:t>
            </a:r>
            <a:endParaRPr lang="zh-CN" altLang="en-US" sz="4800" dirty="0">
              <a:solidFill>
                <a:srgbClr val="F4B183"/>
              </a:solidFill>
              <a:latin typeface="迷你简中等线" panose="03000509000000000000" pitchFamily="65" charset="-122"/>
              <a:ea typeface="迷你简中等线" panose="03000509000000000000" pitchFamily="65" charset="-122"/>
            </a:endParaRPr>
          </a:p>
        </p:txBody>
      </p:sp>
      <p:sp>
        <p:nvSpPr>
          <p:cNvPr id="29" name="KSO_Shape"/>
          <p:cNvSpPr/>
          <p:nvPr/>
        </p:nvSpPr>
        <p:spPr>
          <a:xfrm>
            <a:off x="2599935" y="2157468"/>
            <a:ext cx="765316" cy="765316"/>
          </a:xfrm>
          <a:custGeom>
            <a:avLst/>
            <a:gdLst>
              <a:gd name="connsiteX0" fmla="*/ 386329 w 1380180"/>
              <a:gd name="connsiteY0" fmla="*/ 0 h 1380181"/>
              <a:gd name="connsiteX1" fmla="*/ 432048 w 1380180"/>
              <a:gd name="connsiteY1" fmla="*/ 0 h 1380181"/>
              <a:gd name="connsiteX2" fmla="*/ 432048 w 1380180"/>
              <a:gd name="connsiteY2" fmla="*/ 386329 h 1380181"/>
              <a:gd name="connsiteX3" fmla="*/ 1380180 w 1380180"/>
              <a:gd name="connsiteY3" fmla="*/ 386329 h 1380181"/>
              <a:gd name="connsiteX4" fmla="*/ 1380180 w 1380180"/>
              <a:gd name="connsiteY4" fmla="*/ 432048 h 1380181"/>
              <a:gd name="connsiteX5" fmla="*/ 432048 w 1380180"/>
              <a:gd name="connsiteY5" fmla="*/ 432048 h 1380181"/>
              <a:gd name="connsiteX6" fmla="*/ 432048 w 1380180"/>
              <a:gd name="connsiteY6" fmla="*/ 1380181 h 1380181"/>
              <a:gd name="connsiteX7" fmla="*/ 386329 w 1380180"/>
              <a:gd name="connsiteY7" fmla="*/ 1380181 h 1380181"/>
              <a:gd name="connsiteX8" fmla="*/ 386329 w 1380180"/>
              <a:gd name="connsiteY8" fmla="*/ 432048 h 1380181"/>
              <a:gd name="connsiteX9" fmla="*/ 0 w 1380180"/>
              <a:gd name="connsiteY9" fmla="*/ 432048 h 1380181"/>
              <a:gd name="connsiteX10" fmla="*/ 0 w 1380180"/>
              <a:gd name="connsiteY10" fmla="*/ 386329 h 1380181"/>
              <a:gd name="connsiteX11" fmla="*/ 386329 w 1380180"/>
              <a:gd name="connsiteY11" fmla="*/ 386329 h 138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80180" h="1380181">
                <a:moveTo>
                  <a:pt x="386329" y="0"/>
                </a:moveTo>
                <a:lnTo>
                  <a:pt x="432048" y="0"/>
                </a:lnTo>
                <a:lnTo>
                  <a:pt x="432048" y="386329"/>
                </a:lnTo>
                <a:lnTo>
                  <a:pt x="1380180" y="386329"/>
                </a:lnTo>
                <a:lnTo>
                  <a:pt x="1380180" y="432048"/>
                </a:lnTo>
                <a:lnTo>
                  <a:pt x="432048" y="432048"/>
                </a:lnTo>
                <a:lnTo>
                  <a:pt x="432048" y="1380181"/>
                </a:lnTo>
                <a:lnTo>
                  <a:pt x="386329" y="1380181"/>
                </a:lnTo>
                <a:lnTo>
                  <a:pt x="386329" y="432048"/>
                </a:lnTo>
                <a:lnTo>
                  <a:pt x="0" y="432048"/>
                </a:lnTo>
                <a:lnTo>
                  <a:pt x="0" y="386329"/>
                </a:lnTo>
                <a:lnTo>
                  <a:pt x="386329" y="386329"/>
                </a:lnTo>
                <a:close/>
              </a:path>
            </a:pathLst>
          </a:cu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sp>
        <p:nvSpPr>
          <p:cNvPr id="31" name="KSO_Shape"/>
          <p:cNvSpPr/>
          <p:nvPr/>
        </p:nvSpPr>
        <p:spPr>
          <a:xfrm rot="10800000">
            <a:off x="8821660" y="3878991"/>
            <a:ext cx="765316" cy="765316"/>
          </a:xfrm>
          <a:custGeom>
            <a:avLst/>
            <a:gdLst>
              <a:gd name="connsiteX0" fmla="*/ 386329 w 1380180"/>
              <a:gd name="connsiteY0" fmla="*/ 0 h 1380181"/>
              <a:gd name="connsiteX1" fmla="*/ 432048 w 1380180"/>
              <a:gd name="connsiteY1" fmla="*/ 0 h 1380181"/>
              <a:gd name="connsiteX2" fmla="*/ 432048 w 1380180"/>
              <a:gd name="connsiteY2" fmla="*/ 386329 h 1380181"/>
              <a:gd name="connsiteX3" fmla="*/ 1380180 w 1380180"/>
              <a:gd name="connsiteY3" fmla="*/ 386329 h 1380181"/>
              <a:gd name="connsiteX4" fmla="*/ 1380180 w 1380180"/>
              <a:gd name="connsiteY4" fmla="*/ 432048 h 1380181"/>
              <a:gd name="connsiteX5" fmla="*/ 432048 w 1380180"/>
              <a:gd name="connsiteY5" fmla="*/ 432048 h 1380181"/>
              <a:gd name="connsiteX6" fmla="*/ 432048 w 1380180"/>
              <a:gd name="connsiteY6" fmla="*/ 1380181 h 1380181"/>
              <a:gd name="connsiteX7" fmla="*/ 386329 w 1380180"/>
              <a:gd name="connsiteY7" fmla="*/ 1380181 h 1380181"/>
              <a:gd name="connsiteX8" fmla="*/ 386329 w 1380180"/>
              <a:gd name="connsiteY8" fmla="*/ 432048 h 1380181"/>
              <a:gd name="connsiteX9" fmla="*/ 0 w 1380180"/>
              <a:gd name="connsiteY9" fmla="*/ 432048 h 1380181"/>
              <a:gd name="connsiteX10" fmla="*/ 0 w 1380180"/>
              <a:gd name="connsiteY10" fmla="*/ 386329 h 1380181"/>
              <a:gd name="connsiteX11" fmla="*/ 386329 w 1380180"/>
              <a:gd name="connsiteY11" fmla="*/ 386329 h 138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80180" h="1380181">
                <a:moveTo>
                  <a:pt x="386329" y="0"/>
                </a:moveTo>
                <a:lnTo>
                  <a:pt x="432048" y="0"/>
                </a:lnTo>
                <a:lnTo>
                  <a:pt x="432048" y="386329"/>
                </a:lnTo>
                <a:lnTo>
                  <a:pt x="1380180" y="386329"/>
                </a:lnTo>
                <a:lnTo>
                  <a:pt x="1380180" y="432048"/>
                </a:lnTo>
                <a:lnTo>
                  <a:pt x="432048" y="432048"/>
                </a:lnTo>
                <a:lnTo>
                  <a:pt x="432048" y="1380181"/>
                </a:lnTo>
                <a:lnTo>
                  <a:pt x="386329" y="1380181"/>
                </a:lnTo>
                <a:lnTo>
                  <a:pt x="386329" y="432048"/>
                </a:lnTo>
                <a:lnTo>
                  <a:pt x="0" y="432048"/>
                </a:lnTo>
                <a:lnTo>
                  <a:pt x="0" y="386329"/>
                </a:lnTo>
                <a:lnTo>
                  <a:pt x="386329" y="386329"/>
                </a:lnTo>
                <a:close/>
              </a:path>
            </a:pathLst>
          </a:cu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sp>
        <p:nvSpPr>
          <p:cNvPr id="34" name="KSO_Shape"/>
          <p:cNvSpPr/>
          <p:nvPr/>
        </p:nvSpPr>
        <p:spPr bwMode="auto">
          <a:xfrm>
            <a:off x="3311027" y="2611364"/>
            <a:ext cx="451348" cy="532042"/>
          </a:xfrm>
          <a:custGeom>
            <a:avLst/>
            <a:gdLst>
              <a:gd name="T0" fmla="*/ 894085 w 4268"/>
              <a:gd name="T1" fmla="*/ 1679836 h 5034"/>
              <a:gd name="T2" fmla="*/ 695736 w 4268"/>
              <a:gd name="T3" fmla="*/ 1585986 h 5034"/>
              <a:gd name="T4" fmla="*/ 499280 w 4268"/>
              <a:gd name="T5" fmla="*/ 1455429 h 5034"/>
              <a:gd name="T6" fmla="*/ 311151 w 4268"/>
              <a:gd name="T7" fmla="*/ 1274163 h 5034"/>
              <a:gd name="T8" fmla="*/ 154818 w 4268"/>
              <a:gd name="T9" fmla="*/ 1035375 h 5034"/>
              <a:gd name="T10" fmla="*/ 85169 w 4268"/>
              <a:gd name="T11" fmla="*/ 858272 h 5034"/>
              <a:gd name="T12" fmla="*/ 47316 w 4268"/>
              <a:gd name="T13" fmla="*/ 693656 h 5034"/>
              <a:gd name="T14" fmla="*/ 27633 w 4268"/>
              <a:gd name="T15" fmla="*/ 597914 h 5034"/>
              <a:gd name="T16" fmla="*/ 757 w 4268"/>
              <a:gd name="T17" fmla="*/ 830647 h 5034"/>
              <a:gd name="T18" fmla="*/ 11356 w 4268"/>
              <a:gd name="T19" fmla="*/ 1056567 h 5034"/>
              <a:gd name="T20" fmla="*/ 50723 w 4268"/>
              <a:gd name="T21" fmla="*/ 1251079 h 5034"/>
              <a:gd name="T22" fmla="*/ 127564 w 4268"/>
              <a:gd name="T23" fmla="*/ 1457700 h 5034"/>
              <a:gd name="T24" fmla="*/ 227117 w 4268"/>
              <a:gd name="T25" fmla="*/ 1628749 h 5034"/>
              <a:gd name="T26" fmla="*/ 332348 w 4268"/>
              <a:gd name="T27" fmla="*/ 1749467 h 5034"/>
              <a:gd name="T28" fmla="*/ 444771 w 4268"/>
              <a:gd name="T29" fmla="*/ 1832342 h 5034"/>
              <a:gd name="T30" fmla="*/ 560980 w 4268"/>
              <a:gd name="T31" fmla="*/ 1881538 h 5034"/>
              <a:gd name="T32" fmla="*/ 676431 w 4268"/>
              <a:gd name="T33" fmla="*/ 1903108 h 5034"/>
              <a:gd name="T34" fmla="*/ 843362 w 4268"/>
              <a:gd name="T35" fmla="*/ 1892512 h 5034"/>
              <a:gd name="T36" fmla="*/ 1038683 w 4268"/>
              <a:gd name="T37" fmla="*/ 1858832 h 5034"/>
              <a:gd name="T38" fmla="*/ 1322201 w 4268"/>
              <a:gd name="T39" fmla="*/ 1838775 h 5034"/>
              <a:gd name="T40" fmla="*/ 1516008 w 4268"/>
              <a:gd name="T41" fmla="*/ 1785039 h 5034"/>
              <a:gd name="T42" fmla="*/ 1579979 w 4268"/>
              <a:gd name="T43" fmla="*/ 1750602 h 5034"/>
              <a:gd name="T44" fmla="*/ 1398664 w 4268"/>
              <a:gd name="T45" fmla="*/ 1771037 h 5034"/>
              <a:gd name="T46" fmla="*/ 1156406 w 4268"/>
              <a:gd name="T47" fmla="*/ 1752872 h 5034"/>
              <a:gd name="T48" fmla="*/ 157089 w 4268"/>
              <a:gd name="T49" fmla="*/ 73036 h 5034"/>
              <a:gd name="T50" fmla="*/ 126807 w 4268"/>
              <a:gd name="T51" fmla="*/ 278522 h 5034"/>
              <a:gd name="T52" fmla="*/ 120751 w 4268"/>
              <a:gd name="T53" fmla="*/ 466979 h 5034"/>
              <a:gd name="T54" fmla="*/ 135135 w 4268"/>
              <a:gd name="T55" fmla="*/ 637271 h 5034"/>
              <a:gd name="T56" fmla="*/ 171474 w 4268"/>
              <a:gd name="T57" fmla="*/ 576344 h 5034"/>
              <a:gd name="T58" fmla="*/ 238473 w 4268"/>
              <a:gd name="T59" fmla="*/ 459788 h 5034"/>
              <a:gd name="T60" fmla="*/ 209705 w 4268"/>
              <a:gd name="T61" fmla="*/ 571803 h 5034"/>
              <a:gd name="T62" fmla="*/ 193428 w 4268"/>
              <a:gd name="T63" fmla="*/ 742095 h 5034"/>
              <a:gd name="T64" fmla="*/ 209326 w 4268"/>
              <a:gd name="T65" fmla="*/ 910495 h 5034"/>
              <a:gd name="T66" fmla="*/ 282761 w 4268"/>
              <a:gd name="T67" fmla="*/ 1059973 h 5034"/>
              <a:gd name="T68" fmla="*/ 341812 w 4268"/>
              <a:gd name="T69" fmla="*/ 1099330 h 5034"/>
              <a:gd name="T70" fmla="*/ 369066 w 4268"/>
              <a:gd name="T71" fmla="*/ 912765 h 5034"/>
              <a:gd name="T72" fmla="*/ 420924 w 4268"/>
              <a:gd name="T73" fmla="*/ 767449 h 5034"/>
              <a:gd name="T74" fmla="*/ 430009 w 4268"/>
              <a:gd name="T75" fmla="*/ 818537 h 5034"/>
              <a:gd name="T76" fmla="*/ 428116 w 4268"/>
              <a:gd name="T77" fmla="*/ 1022887 h 5034"/>
              <a:gd name="T78" fmla="*/ 465212 w 4268"/>
              <a:gd name="T79" fmla="*/ 1249565 h 5034"/>
              <a:gd name="T80" fmla="*/ 610567 w 4268"/>
              <a:gd name="T81" fmla="*/ 1416073 h 5034"/>
              <a:gd name="T82" fmla="*/ 668103 w 4268"/>
              <a:gd name="T83" fmla="*/ 1328278 h 5034"/>
              <a:gd name="T84" fmla="*/ 670753 w 4268"/>
              <a:gd name="T85" fmla="*/ 1121657 h 5034"/>
              <a:gd name="T86" fmla="*/ 705578 w 4268"/>
              <a:gd name="T87" fmla="*/ 961961 h 5034"/>
              <a:gd name="T88" fmla="*/ 719205 w 4268"/>
              <a:gd name="T89" fmla="*/ 1091004 h 5034"/>
              <a:gd name="T90" fmla="*/ 760464 w 4268"/>
              <a:gd name="T91" fmla="*/ 1298760 h 5034"/>
              <a:gd name="T92" fmla="*/ 840713 w 4268"/>
              <a:gd name="T93" fmla="*/ 1521654 h 5034"/>
              <a:gd name="T94" fmla="*/ 1029977 w 4268"/>
              <a:gd name="T95" fmla="*/ 1631776 h 5034"/>
              <a:gd name="T96" fmla="*/ 1163976 w 4268"/>
              <a:gd name="T97" fmla="*/ 1661672 h 5034"/>
              <a:gd name="T98" fmla="*/ 1198044 w 4268"/>
              <a:gd name="T99" fmla="*/ 1469052 h 5034"/>
              <a:gd name="T100" fmla="*/ 1196151 w 4268"/>
              <a:gd name="T101" fmla="*/ 1309735 h 5034"/>
              <a:gd name="T102" fmla="*/ 1159434 w 4268"/>
              <a:gd name="T103" fmla="*/ 1126198 h 5034"/>
              <a:gd name="T104" fmla="*/ 1071237 w 4268"/>
              <a:gd name="T105" fmla="*/ 931308 h 5034"/>
              <a:gd name="T106" fmla="*/ 914147 w 4268"/>
              <a:gd name="T107" fmla="*/ 737932 h 5034"/>
              <a:gd name="T108" fmla="*/ 674917 w 4268"/>
              <a:gd name="T109" fmla="*/ 549097 h 5034"/>
              <a:gd name="T110" fmla="*/ 403890 w 4268"/>
              <a:gd name="T111" fmla="*/ 298579 h 5034"/>
              <a:gd name="T112" fmla="*/ 239987 w 4268"/>
              <a:gd name="T113" fmla="*/ 101797 h 5034"/>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4268" h="5034">
                <a:moveTo>
                  <a:pt x="2846" y="4597"/>
                </a:moveTo>
                <a:lnTo>
                  <a:pt x="2846" y="4597"/>
                </a:lnTo>
                <a:lnTo>
                  <a:pt x="2803" y="4585"/>
                </a:lnTo>
                <a:lnTo>
                  <a:pt x="2749" y="4571"/>
                </a:lnTo>
                <a:lnTo>
                  <a:pt x="2687" y="4553"/>
                </a:lnTo>
                <a:lnTo>
                  <a:pt x="2617" y="4531"/>
                </a:lnTo>
                <a:lnTo>
                  <a:pt x="2538" y="4504"/>
                </a:lnTo>
                <a:lnTo>
                  <a:pt x="2454" y="4474"/>
                </a:lnTo>
                <a:lnTo>
                  <a:pt x="2362" y="4439"/>
                </a:lnTo>
                <a:lnTo>
                  <a:pt x="2265" y="4399"/>
                </a:lnTo>
                <a:lnTo>
                  <a:pt x="2215" y="4378"/>
                </a:lnTo>
                <a:lnTo>
                  <a:pt x="2164" y="4355"/>
                </a:lnTo>
                <a:lnTo>
                  <a:pt x="2112" y="4331"/>
                </a:lnTo>
                <a:lnTo>
                  <a:pt x="2059" y="4305"/>
                </a:lnTo>
                <a:lnTo>
                  <a:pt x="2004" y="4279"/>
                </a:lnTo>
                <a:lnTo>
                  <a:pt x="1950" y="4251"/>
                </a:lnTo>
                <a:lnTo>
                  <a:pt x="1894" y="4222"/>
                </a:lnTo>
                <a:lnTo>
                  <a:pt x="1838" y="4191"/>
                </a:lnTo>
                <a:lnTo>
                  <a:pt x="1781" y="4158"/>
                </a:lnTo>
                <a:lnTo>
                  <a:pt x="1724" y="4125"/>
                </a:lnTo>
                <a:lnTo>
                  <a:pt x="1666" y="4089"/>
                </a:lnTo>
                <a:lnTo>
                  <a:pt x="1608" y="4052"/>
                </a:lnTo>
                <a:lnTo>
                  <a:pt x="1550" y="4014"/>
                </a:lnTo>
                <a:lnTo>
                  <a:pt x="1492" y="3974"/>
                </a:lnTo>
                <a:lnTo>
                  <a:pt x="1434" y="3933"/>
                </a:lnTo>
                <a:lnTo>
                  <a:pt x="1376" y="3891"/>
                </a:lnTo>
                <a:lnTo>
                  <a:pt x="1319" y="3846"/>
                </a:lnTo>
                <a:lnTo>
                  <a:pt x="1261" y="3800"/>
                </a:lnTo>
                <a:lnTo>
                  <a:pt x="1204" y="3752"/>
                </a:lnTo>
                <a:lnTo>
                  <a:pt x="1147" y="3702"/>
                </a:lnTo>
                <a:lnTo>
                  <a:pt x="1092" y="3651"/>
                </a:lnTo>
                <a:lnTo>
                  <a:pt x="1036" y="3598"/>
                </a:lnTo>
                <a:lnTo>
                  <a:pt x="981" y="3543"/>
                </a:lnTo>
                <a:lnTo>
                  <a:pt x="927" y="3487"/>
                </a:lnTo>
                <a:lnTo>
                  <a:pt x="874" y="3428"/>
                </a:lnTo>
                <a:lnTo>
                  <a:pt x="822" y="3367"/>
                </a:lnTo>
                <a:lnTo>
                  <a:pt x="770" y="3305"/>
                </a:lnTo>
                <a:lnTo>
                  <a:pt x="720" y="3241"/>
                </a:lnTo>
                <a:lnTo>
                  <a:pt x="671" y="3174"/>
                </a:lnTo>
                <a:lnTo>
                  <a:pt x="624" y="3106"/>
                </a:lnTo>
                <a:lnTo>
                  <a:pt x="577" y="3037"/>
                </a:lnTo>
                <a:lnTo>
                  <a:pt x="533" y="2965"/>
                </a:lnTo>
                <a:lnTo>
                  <a:pt x="489" y="2891"/>
                </a:lnTo>
                <a:lnTo>
                  <a:pt x="448" y="2814"/>
                </a:lnTo>
                <a:lnTo>
                  <a:pt x="409" y="2736"/>
                </a:lnTo>
                <a:lnTo>
                  <a:pt x="371" y="2656"/>
                </a:lnTo>
                <a:lnTo>
                  <a:pt x="334" y="2573"/>
                </a:lnTo>
                <a:lnTo>
                  <a:pt x="318" y="2531"/>
                </a:lnTo>
                <a:lnTo>
                  <a:pt x="301" y="2489"/>
                </a:lnTo>
                <a:lnTo>
                  <a:pt x="284" y="2445"/>
                </a:lnTo>
                <a:lnTo>
                  <a:pt x="268" y="2402"/>
                </a:lnTo>
                <a:lnTo>
                  <a:pt x="253" y="2357"/>
                </a:lnTo>
                <a:lnTo>
                  <a:pt x="238" y="2312"/>
                </a:lnTo>
                <a:lnTo>
                  <a:pt x="225" y="2268"/>
                </a:lnTo>
                <a:lnTo>
                  <a:pt x="212" y="2221"/>
                </a:lnTo>
                <a:lnTo>
                  <a:pt x="198" y="2175"/>
                </a:lnTo>
                <a:lnTo>
                  <a:pt x="186" y="2127"/>
                </a:lnTo>
                <a:lnTo>
                  <a:pt x="174" y="2080"/>
                </a:lnTo>
                <a:lnTo>
                  <a:pt x="163" y="2031"/>
                </a:lnTo>
                <a:lnTo>
                  <a:pt x="152" y="1983"/>
                </a:lnTo>
                <a:lnTo>
                  <a:pt x="142" y="1933"/>
                </a:lnTo>
                <a:lnTo>
                  <a:pt x="134" y="1884"/>
                </a:lnTo>
                <a:lnTo>
                  <a:pt x="125" y="1833"/>
                </a:lnTo>
                <a:lnTo>
                  <a:pt x="117" y="1781"/>
                </a:lnTo>
                <a:lnTo>
                  <a:pt x="110" y="1730"/>
                </a:lnTo>
                <a:lnTo>
                  <a:pt x="103" y="1678"/>
                </a:lnTo>
                <a:lnTo>
                  <a:pt x="98" y="1624"/>
                </a:lnTo>
                <a:lnTo>
                  <a:pt x="92" y="1571"/>
                </a:lnTo>
                <a:lnTo>
                  <a:pt x="88" y="1517"/>
                </a:lnTo>
                <a:lnTo>
                  <a:pt x="84" y="1533"/>
                </a:lnTo>
                <a:lnTo>
                  <a:pt x="73" y="1580"/>
                </a:lnTo>
                <a:lnTo>
                  <a:pt x="59" y="1654"/>
                </a:lnTo>
                <a:lnTo>
                  <a:pt x="50" y="1702"/>
                </a:lnTo>
                <a:lnTo>
                  <a:pt x="41" y="1756"/>
                </a:lnTo>
                <a:lnTo>
                  <a:pt x="33" y="1816"/>
                </a:lnTo>
                <a:lnTo>
                  <a:pt x="24" y="1881"/>
                </a:lnTo>
                <a:lnTo>
                  <a:pt x="18" y="1952"/>
                </a:lnTo>
                <a:lnTo>
                  <a:pt x="11" y="2028"/>
                </a:lnTo>
                <a:lnTo>
                  <a:pt x="5" y="2109"/>
                </a:lnTo>
                <a:lnTo>
                  <a:pt x="2" y="2195"/>
                </a:lnTo>
                <a:lnTo>
                  <a:pt x="0" y="2286"/>
                </a:lnTo>
                <a:lnTo>
                  <a:pt x="1" y="2379"/>
                </a:lnTo>
                <a:lnTo>
                  <a:pt x="3" y="2477"/>
                </a:lnTo>
                <a:lnTo>
                  <a:pt x="6" y="2528"/>
                </a:lnTo>
                <a:lnTo>
                  <a:pt x="9" y="2579"/>
                </a:lnTo>
                <a:lnTo>
                  <a:pt x="13" y="2631"/>
                </a:lnTo>
                <a:lnTo>
                  <a:pt x="18" y="2684"/>
                </a:lnTo>
                <a:lnTo>
                  <a:pt x="23" y="2737"/>
                </a:lnTo>
                <a:lnTo>
                  <a:pt x="30" y="2792"/>
                </a:lnTo>
                <a:lnTo>
                  <a:pt x="38" y="2847"/>
                </a:lnTo>
                <a:lnTo>
                  <a:pt x="45" y="2902"/>
                </a:lnTo>
                <a:lnTo>
                  <a:pt x="54" y="2958"/>
                </a:lnTo>
                <a:lnTo>
                  <a:pt x="65" y="3015"/>
                </a:lnTo>
                <a:lnTo>
                  <a:pt x="77" y="3072"/>
                </a:lnTo>
                <a:lnTo>
                  <a:pt x="89" y="3130"/>
                </a:lnTo>
                <a:lnTo>
                  <a:pt x="102" y="3189"/>
                </a:lnTo>
                <a:lnTo>
                  <a:pt x="117" y="3247"/>
                </a:lnTo>
                <a:lnTo>
                  <a:pt x="134" y="3306"/>
                </a:lnTo>
                <a:lnTo>
                  <a:pt x="150" y="3366"/>
                </a:lnTo>
                <a:lnTo>
                  <a:pt x="169" y="3425"/>
                </a:lnTo>
                <a:lnTo>
                  <a:pt x="188" y="3486"/>
                </a:lnTo>
                <a:lnTo>
                  <a:pt x="209" y="3546"/>
                </a:lnTo>
                <a:lnTo>
                  <a:pt x="232" y="3607"/>
                </a:lnTo>
                <a:lnTo>
                  <a:pt x="256" y="3667"/>
                </a:lnTo>
                <a:lnTo>
                  <a:pt x="282" y="3729"/>
                </a:lnTo>
                <a:lnTo>
                  <a:pt x="309" y="3790"/>
                </a:lnTo>
                <a:lnTo>
                  <a:pt x="337" y="3852"/>
                </a:lnTo>
                <a:lnTo>
                  <a:pt x="367" y="3913"/>
                </a:lnTo>
                <a:lnTo>
                  <a:pt x="399" y="3974"/>
                </a:lnTo>
                <a:lnTo>
                  <a:pt x="431" y="4036"/>
                </a:lnTo>
                <a:lnTo>
                  <a:pt x="467" y="4097"/>
                </a:lnTo>
                <a:lnTo>
                  <a:pt x="504" y="4158"/>
                </a:lnTo>
                <a:lnTo>
                  <a:pt x="542" y="4218"/>
                </a:lnTo>
                <a:lnTo>
                  <a:pt x="571" y="4262"/>
                </a:lnTo>
                <a:lnTo>
                  <a:pt x="600" y="4304"/>
                </a:lnTo>
                <a:lnTo>
                  <a:pt x="629" y="4346"/>
                </a:lnTo>
                <a:lnTo>
                  <a:pt x="659" y="4385"/>
                </a:lnTo>
                <a:lnTo>
                  <a:pt x="689" y="4423"/>
                </a:lnTo>
                <a:lnTo>
                  <a:pt x="720" y="4459"/>
                </a:lnTo>
                <a:lnTo>
                  <a:pt x="750" y="4495"/>
                </a:lnTo>
                <a:lnTo>
                  <a:pt x="782" y="4529"/>
                </a:lnTo>
                <a:lnTo>
                  <a:pt x="814" y="4562"/>
                </a:lnTo>
                <a:lnTo>
                  <a:pt x="845" y="4593"/>
                </a:lnTo>
                <a:lnTo>
                  <a:pt x="878" y="4623"/>
                </a:lnTo>
                <a:lnTo>
                  <a:pt x="910" y="4652"/>
                </a:lnTo>
                <a:lnTo>
                  <a:pt x="942" y="4680"/>
                </a:lnTo>
                <a:lnTo>
                  <a:pt x="976" y="4707"/>
                </a:lnTo>
                <a:lnTo>
                  <a:pt x="1008" y="4732"/>
                </a:lnTo>
                <a:lnTo>
                  <a:pt x="1042" y="4756"/>
                </a:lnTo>
                <a:lnTo>
                  <a:pt x="1075" y="4779"/>
                </a:lnTo>
                <a:lnTo>
                  <a:pt x="1108" y="4801"/>
                </a:lnTo>
                <a:lnTo>
                  <a:pt x="1142" y="4822"/>
                </a:lnTo>
                <a:lnTo>
                  <a:pt x="1175" y="4842"/>
                </a:lnTo>
                <a:lnTo>
                  <a:pt x="1210" y="4860"/>
                </a:lnTo>
                <a:lnTo>
                  <a:pt x="1243" y="4878"/>
                </a:lnTo>
                <a:lnTo>
                  <a:pt x="1277" y="4894"/>
                </a:lnTo>
                <a:lnTo>
                  <a:pt x="1311" y="4910"/>
                </a:lnTo>
                <a:lnTo>
                  <a:pt x="1346" y="4924"/>
                </a:lnTo>
                <a:lnTo>
                  <a:pt x="1380" y="4938"/>
                </a:lnTo>
                <a:lnTo>
                  <a:pt x="1414" y="4950"/>
                </a:lnTo>
                <a:lnTo>
                  <a:pt x="1449" y="4961"/>
                </a:lnTo>
                <a:lnTo>
                  <a:pt x="1482" y="4972"/>
                </a:lnTo>
                <a:lnTo>
                  <a:pt x="1517" y="4981"/>
                </a:lnTo>
                <a:lnTo>
                  <a:pt x="1550" y="4990"/>
                </a:lnTo>
                <a:lnTo>
                  <a:pt x="1585" y="4998"/>
                </a:lnTo>
                <a:lnTo>
                  <a:pt x="1618" y="5006"/>
                </a:lnTo>
                <a:lnTo>
                  <a:pt x="1653" y="5011"/>
                </a:lnTo>
                <a:lnTo>
                  <a:pt x="1686" y="5017"/>
                </a:lnTo>
                <a:lnTo>
                  <a:pt x="1720" y="5022"/>
                </a:lnTo>
                <a:lnTo>
                  <a:pt x="1753" y="5026"/>
                </a:lnTo>
                <a:lnTo>
                  <a:pt x="1787" y="5029"/>
                </a:lnTo>
                <a:lnTo>
                  <a:pt x="1820" y="5032"/>
                </a:lnTo>
                <a:lnTo>
                  <a:pt x="1852" y="5033"/>
                </a:lnTo>
                <a:lnTo>
                  <a:pt x="1886" y="5034"/>
                </a:lnTo>
                <a:lnTo>
                  <a:pt x="1918" y="5034"/>
                </a:lnTo>
                <a:lnTo>
                  <a:pt x="1983" y="5033"/>
                </a:lnTo>
                <a:lnTo>
                  <a:pt x="2047" y="5028"/>
                </a:lnTo>
                <a:lnTo>
                  <a:pt x="2108" y="5022"/>
                </a:lnTo>
                <a:lnTo>
                  <a:pt x="2169" y="5013"/>
                </a:lnTo>
                <a:lnTo>
                  <a:pt x="2228" y="5001"/>
                </a:lnTo>
                <a:lnTo>
                  <a:pt x="2286" y="4989"/>
                </a:lnTo>
                <a:lnTo>
                  <a:pt x="2343" y="4975"/>
                </a:lnTo>
                <a:lnTo>
                  <a:pt x="2397" y="4958"/>
                </a:lnTo>
                <a:lnTo>
                  <a:pt x="2449" y="4940"/>
                </a:lnTo>
                <a:lnTo>
                  <a:pt x="2501" y="4921"/>
                </a:lnTo>
                <a:lnTo>
                  <a:pt x="2549" y="4901"/>
                </a:lnTo>
                <a:lnTo>
                  <a:pt x="2648" y="4908"/>
                </a:lnTo>
                <a:lnTo>
                  <a:pt x="2744" y="4912"/>
                </a:lnTo>
                <a:lnTo>
                  <a:pt x="2839" y="4914"/>
                </a:lnTo>
                <a:lnTo>
                  <a:pt x="2930" y="4914"/>
                </a:lnTo>
                <a:lnTo>
                  <a:pt x="3018" y="4911"/>
                </a:lnTo>
                <a:lnTo>
                  <a:pt x="3104" y="4907"/>
                </a:lnTo>
                <a:lnTo>
                  <a:pt x="3188" y="4900"/>
                </a:lnTo>
                <a:lnTo>
                  <a:pt x="3268" y="4892"/>
                </a:lnTo>
                <a:lnTo>
                  <a:pt x="3346" y="4882"/>
                </a:lnTo>
                <a:lnTo>
                  <a:pt x="3421" y="4871"/>
                </a:lnTo>
                <a:lnTo>
                  <a:pt x="3493" y="4859"/>
                </a:lnTo>
                <a:lnTo>
                  <a:pt x="3563" y="4845"/>
                </a:lnTo>
                <a:lnTo>
                  <a:pt x="3628" y="4831"/>
                </a:lnTo>
                <a:lnTo>
                  <a:pt x="3692" y="4815"/>
                </a:lnTo>
                <a:lnTo>
                  <a:pt x="3752" y="4800"/>
                </a:lnTo>
                <a:lnTo>
                  <a:pt x="3809" y="4784"/>
                </a:lnTo>
                <a:lnTo>
                  <a:pt x="3864" y="4767"/>
                </a:lnTo>
                <a:lnTo>
                  <a:pt x="3914" y="4750"/>
                </a:lnTo>
                <a:lnTo>
                  <a:pt x="3962" y="4734"/>
                </a:lnTo>
                <a:lnTo>
                  <a:pt x="4005" y="4717"/>
                </a:lnTo>
                <a:lnTo>
                  <a:pt x="4047" y="4701"/>
                </a:lnTo>
                <a:lnTo>
                  <a:pt x="4085" y="4686"/>
                </a:lnTo>
                <a:lnTo>
                  <a:pt x="4149" y="4658"/>
                </a:lnTo>
                <a:lnTo>
                  <a:pt x="4201" y="4633"/>
                </a:lnTo>
                <a:lnTo>
                  <a:pt x="4237" y="4613"/>
                </a:lnTo>
                <a:lnTo>
                  <a:pt x="4268" y="4597"/>
                </a:lnTo>
                <a:lnTo>
                  <a:pt x="4222" y="4612"/>
                </a:lnTo>
                <a:lnTo>
                  <a:pt x="4174" y="4626"/>
                </a:lnTo>
                <a:lnTo>
                  <a:pt x="4125" y="4638"/>
                </a:lnTo>
                <a:lnTo>
                  <a:pt x="4073" y="4648"/>
                </a:lnTo>
                <a:lnTo>
                  <a:pt x="4022" y="4657"/>
                </a:lnTo>
                <a:lnTo>
                  <a:pt x="3969" y="4663"/>
                </a:lnTo>
                <a:lnTo>
                  <a:pt x="3915" y="4670"/>
                </a:lnTo>
                <a:lnTo>
                  <a:pt x="3860" y="4675"/>
                </a:lnTo>
                <a:lnTo>
                  <a:pt x="3806" y="4677"/>
                </a:lnTo>
                <a:lnTo>
                  <a:pt x="3751" y="4679"/>
                </a:lnTo>
                <a:lnTo>
                  <a:pt x="3695" y="4680"/>
                </a:lnTo>
                <a:lnTo>
                  <a:pt x="3641" y="4680"/>
                </a:lnTo>
                <a:lnTo>
                  <a:pt x="3586" y="4679"/>
                </a:lnTo>
                <a:lnTo>
                  <a:pt x="3531" y="4678"/>
                </a:lnTo>
                <a:lnTo>
                  <a:pt x="3478" y="4676"/>
                </a:lnTo>
                <a:lnTo>
                  <a:pt x="3425" y="4672"/>
                </a:lnTo>
                <a:lnTo>
                  <a:pt x="3323" y="4663"/>
                </a:lnTo>
                <a:lnTo>
                  <a:pt x="3226" y="4655"/>
                </a:lnTo>
                <a:lnTo>
                  <a:pt x="3136" y="4643"/>
                </a:lnTo>
                <a:lnTo>
                  <a:pt x="3055" y="4632"/>
                </a:lnTo>
                <a:lnTo>
                  <a:pt x="2985" y="4621"/>
                </a:lnTo>
                <a:lnTo>
                  <a:pt x="2924" y="4611"/>
                </a:lnTo>
                <a:lnTo>
                  <a:pt x="2846" y="4597"/>
                </a:lnTo>
                <a:close/>
                <a:moveTo>
                  <a:pt x="456" y="0"/>
                </a:moveTo>
                <a:lnTo>
                  <a:pt x="456" y="0"/>
                </a:lnTo>
                <a:lnTo>
                  <a:pt x="441" y="65"/>
                </a:lnTo>
                <a:lnTo>
                  <a:pt x="428" y="130"/>
                </a:lnTo>
                <a:lnTo>
                  <a:pt x="415" y="193"/>
                </a:lnTo>
                <a:lnTo>
                  <a:pt x="402" y="256"/>
                </a:lnTo>
                <a:lnTo>
                  <a:pt x="391" y="318"/>
                </a:lnTo>
                <a:lnTo>
                  <a:pt x="381" y="379"/>
                </a:lnTo>
                <a:lnTo>
                  <a:pt x="371" y="441"/>
                </a:lnTo>
                <a:lnTo>
                  <a:pt x="362" y="501"/>
                </a:lnTo>
                <a:lnTo>
                  <a:pt x="354" y="561"/>
                </a:lnTo>
                <a:lnTo>
                  <a:pt x="348" y="620"/>
                </a:lnTo>
                <a:lnTo>
                  <a:pt x="341" y="678"/>
                </a:lnTo>
                <a:lnTo>
                  <a:pt x="335" y="736"/>
                </a:lnTo>
                <a:lnTo>
                  <a:pt x="331" y="794"/>
                </a:lnTo>
                <a:lnTo>
                  <a:pt x="326" y="851"/>
                </a:lnTo>
                <a:lnTo>
                  <a:pt x="323" y="907"/>
                </a:lnTo>
                <a:lnTo>
                  <a:pt x="321" y="963"/>
                </a:lnTo>
                <a:lnTo>
                  <a:pt x="319" y="1019"/>
                </a:lnTo>
                <a:lnTo>
                  <a:pt x="318" y="1073"/>
                </a:lnTo>
                <a:lnTo>
                  <a:pt x="318" y="1127"/>
                </a:lnTo>
                <a:lnTo>
                  <a:pt x="318" y="1180"/>
                </a:lnTo>
                <a:lnTo>
                  <a:pt x="319" y="1234"/>
                </a:lnTo>
                <a:lnTo>
                  <a:pt x="320" y="1286"/>
                </a:lnTo>
                <a:lnTo>
                  <a:pt x="322" y="1338"/>
                </a:lnTo>
                <a:lnTo>
                  <a:pt x="325" y="1389"/>
                </a:lnTo>
                <a:lnTo>
                  <a:pt x="329" y="1439"/>
                </a:lnTo>
                <a:lnTo>
                  <a:pt x="333" y="1489"/>
                </a:lnTo>
                <a:lnTo>
                  <a:pt x="339" y="1539"/>
                </a:lnTo>
                <a:lnTo>
                  <a:pt x="344" y="1588"/>
                </a:lnTo>
                <a:lnTo>
                  <a:pt x="350" y="1636"/>
                </a:lnTo>
                <a:lnTo>
                  <a:pt x="357" y="1684"/>
                </a:lnTo>
                <a:lnTo>
                  <a:pt x="364" y="1732"/>
                </a:lnTo>
                <a:lnTo>
                  <a:pt x="372" y="1779"/>
                </a:lnTo>
                <a:lnTo>
                  <a:pt x="381" y="1742"/>
                </a:lnTo>
                <a:lnTo>
                  <a:pt x="390" y="1708"/>
                </a:lnTo>
                <a:lnTo>
                  <a:pt x="400" y="1673"/>
                </a:lnTo>
                <a:lnTo>
                  <a:pt x="410" y="1641"/>
                </a:lnTo>
                <a:lnTo>
                  <a:pt x="431" y="1580"/>
                </a:lnTo>
                <a:lnTo>
                  <a:pt x="453" y="1523"/>
                </a:lnTo>
                <a:lnTo>
                  <a:pt x="475" y="1471"/>
                </a:lnTo>
                <a:lnTo>
                  <a:pt x="497" y="1425"/>
                </a:lnTo>
                <a:lnTo>
                  <a:pt x="519" y="1382"/>
                </a:lnTo>
                <a:lnTo>
                  <a:pt x="540" y="1344"/>
                </a:lnTo>
                <a:lnTo>
                  <a:pt x="560" y="1312"/>
                </a:lnTo>
                <a:lnTo>
                  <a:pt x="579" y="1283"/>
                </a:lnTo>
                <a:lnTo>
                  <a:pt x="595" y="1259"/>
                </a:lnTo>
                <a:lnTo>
                  <a:pt x="610" y="1240"/>
                </a:lnTo>
                <a:lnTo>
                  <a:pt x="630" y="1215"/>
                </a:lnTo>
                <a:lnTo>
                  <a:pt x="638" y="1206"/>
                </a:lnTo>
                <a:lnTo>
                  <a:pt x="622" y="1249"/>
                </a:lnTo>
                <a:lnTo>
                  <a:pt x="608" y="1293"/>
                </a:lnTo>
                <a:lnTo>
                  <a:pt x="595" y="1338"/>
                </a:lnTo>
                <a:lnTo>
                  <a:pt x="583" y="1381"/>
                </a:lnTo>
                <a:lnTo>
                  <a:pt x="572" y="1425"/>
                </a:lnTo>
                <a:lnTo>
                  <a:pt x="562" y="1468"/>
                </a:lnTo>
                <a:lnTo>
                  <a:pt x="554" y="1511"/>
                </a:lnTo>
                <a:lnTo>
                  <a:pt x="546" y="1555"/>
                </a:lnTo>
                <a:lnTo>
                  <a:pt x="538" y="1598"/>
                </a:lnTo>
                <a:lnTo>
                  <a:pt x="533" y="1641"/>
                </a:lnTo>
                <a:lnTo>
                  <a:pt x="527" y="1683"/>
                </a:lnTo>
                <a:lnTo>
                  <a:pt x="523" y="1725"/>
                </a:lnTo>
                <a:lnTo>
                  <a:pt x="519" y="1766"/>
                </a:lnTo>
                <a:lnTo>
                  <a:pt x="516" y="1807"/>
                </a:lnTo>
                <a:lnTo>
                  <a:pt x="513" y="1885"/>
                </a:lnTo>
                <a:lnTo>
                  <a:pt x="511" y="1961"/>
                </a:lnTo>
                <a:lnTo>
                  <a:pt x="511" y="2033"/>
                </a:lnTo>
                <a:lnTo>
                  <a:pt x="513" y="2102"/>
                </a:lnTo>
                <a:lnTo>
                  <a:pt x="516" y="2164"/>
                </a:lnTo>
                <a:lnTo>
                  <a:pt x="521" y="2222"/>
                </a:lnTo>
                <a:lnTo>
                  <a:pt x="525" y="2274"/>
                </a:lnTo>
                <a:lnTo>
                  <a:pt x="530" y="2320"/>
                </a:lnTo>
                <a:lnTo>
                  <a:pt x="535" y="2359"/>
                </a:lnTo>
                <a:lnTo>
                  <a:pt x="553" y="2406"/>
                </a:lnTo>
                <a:lnTo>
                  <a:pt x="572" y="2453"/>
                </a:lnTo>
                <a:lnTo>
                  <a:pt x="592" y="2499"/>
                </a:lnTo>
                <a:lnTo>
                  <a:pt x="613" y="2543"/>
                </a:lnTo>
                <a:lnTo>
                  <a:pt x="633" y="2588"/>
                </a:lnTo>
                <a:lnTo>
                  <a:pt x="656" y="2631"/>
                </a:lnTo>
                <a:lnTo>
                  <a:pt x="678" y="2675"/>
                </a:lnTo>
                <a:lnTo>
                  <a:pt x="700" y="2717"/>
                </a:lnTo>
                <a:lnTo>
                  <a:pt x="724" y="2760"/>
                </a:lnTo>
                <a:lnTo>
                  <a:pt x="747" y="2801"/>
                </a:lnTo>
                <a:lnTo>
                  <a:pt x="772" y="2841"/>
                </a:lnTo>
                <a:lnTo>
                  <a:pt x="796" y="2881"/>
                </a:lnTo>
                <a:lnTo>
                  <a:pt x="822" y="2920"/>
                </a:lnTo>
                <a:lnTo>
                  <a:pt x="847" y="2959"/>
                </a:lnTo>
                <a:lnTo>
                  <a:pt x="873" y="2997"/>
                </a:lnTo>
                <a:lnTo>
                  <a:pt x="900" y="3034"/>
                </a:lnTo>
                <a:lnTo>
                  <a:pt x="901" y="2968"/>
                </a:lnTo>
                <a:lnTo>
                  <a:pt x="903" y="2905"/>
                </a:lnTo>
                <a:lnTo>
                  <a:pt x="907" y="2842"/>
                </a:lnTo>
                <a:lnTo>
                  <a:pt x="912" y="2782"/>
                </a:lnTo>
                <a:lnTo>
                  <a:pt x="918" y="2723"/>
                </a:lnTo>
                <a:lnTo>
                  <a:pt x="926" y="2666"/>
                </a:lnTo>
                <a:lnTo>
                  <a:pt x="933" y="2611"/>
                </a:lnTo>
                <a:lnTo>
                  <a:pt x="942" y="2559"/>
                </a:lnTo>
                <a:lnTo>
                  <a:pt x="953" y="2508"/>
                </a:lnTo>
                <a:lnTo>
                  <a:pt x="963" y="2458"/>
                </a:lnTo>
                <a:lnTo>
                  <a:pt x="975" y="2412"/>
                </a:lnTo>
                <a:lnTo>
                  <a:pt x="987" y="2366"/>
                </a:lnTo>
                <a:lnTo>
                  <a:pt x="999" y="2323"/>
                </a:lnTo>
                <a:lnTo>
                  <a:pt x="1011" y="2282"/>
                </a:lnTo>
                <a:lnTo>
                  <a:pt x="1025" y="2243"/>
                </a:lnTo>
                <a:lnTo>
                  <a:pt x="1038" y="2206"/>
                </a:lnTo>
                <a:lnTo>
                  <a:pt x="1050" y="2171"/>
                </a:lnTo>
                <a:lnTo>
                  <a:pt x="1064" y="2138"/>
                </a:lnTo>
                <a:lnTo>
                  <a:pt x="1088" y="2079"/>
                </a:lnTo>
                <a:lnTo>
                  <a:pt x="1112" y="2028"/>
                </a:lnTo>
                <a:lnTo>
                  <a:pt x="1133" y="1987"/>
                </a:lnTo>
                <a:lnTo>
                  <a:pt x="1151" y="1954"/>
                </a:lnTo>
                <a:lnTo>
                  <a:pt x="1164" y="1930"/>
                </a:lnTo>
                <a:lnTo>
                  <a:pt x="1175" y="1911"/>
                </a:lnTo>
                <a:lnTo>
                  <a:pt x="1163" y="1974"/>
                </a:lnTo>
                <a:lnTo>
                  <a:pt x="1152" y="2037"/>
                </a:lnTo>
                <a:lnTo>
                  <a:pt x="1143" y="2099"/>
                </a:lnTo>
                <a:lnTo>
                  <a:pt x="1136" y="2163"/>
                </a:lnTo>
                <a:lnTo>
                  <a:pt x="1130" y="2225"/>
                </a:lnTo>
                <a:lnTo>
                  <a:pt x="1126" y="2287"/>
                </a:lnTo>
                <a:lnTo>
                  <a:pt x="1123" y="2348"/>
                </a:lnTo>
                <a:lnTo>
                  <a:pt x="1122" y="2409"/>
                </a:lnTo>
                <a:lnTo>
                  <a:pt x="1121" y="2470"/>
                </a:lnTo>
                <a:lnTo>
                  <a:pt x="1122" y="2530"/>
                </a:lnTo>
                <a:lnTo>
                  <a:pt x="1124" y="2588"/>
                </a:lnTo>
                <a:lnTo>
                  <a:pt x="1127" y="2646"/>
                </a:lnTo>
                <a:lnTo>
                  <a:pt x="1131" y="2703"/>
                </a:lnTo>
                <a:lnTo>
                  <a:pt x="1136" y="2758"/>
                </a:lnTo>
                <a:lnTo>
                  <a:pt x="1142" y="2813"/>
                </a:lnTo>
                <a:lnTo>
                  <a:pt x="1147" y="2866"/>
                </a:lnTo>
                <a:lnTo>
                  <a:pt x="1154" y="2917"/>
                </a:lnTo>
                <a:lnTo>
                  <a:pt x="1162" y="2967"/>
                </a:lnTo>
                <a:lnTo>
                  <a:pt x="1178" y="3063"/>
                </a:lnTo>
                <a:lnTo>
                  <a:pt x="1194" y="3151"/>
                </a:lnTo>
                <a:lnTo>
                  <a:pt x="1211" y="3230"/>
                </a:lnTo>
                <a:lnTo>
                  <a:pt x="1229" y="3302"/>
                </a:lnTo>
                <a:lnTo>
                  <a:pt x="1245" y="3364"/>
                </a:lnTo>
                <a:lnTo>
                  <a:pt x="1259" y="3415"/>
                </a:lnTo>
                <a:lnTo>
                  <a:pt x="1270" y="3456"/>
                </a:lnTo>
                <a:lnTo>
                  <a:pt x="1338" y="3518"/>
                </a:lnTo>
                <a:lnTo>
                  <a:pt x="1406" y="3578"/>
                </a:lnTo>
                <a:lnTo>
                  <a:pt x="1474" y="3635"/>
                </a:lnTo>
                <a:lnTo>
                  <a:pt x="1543" y="3690"/>
                </a:lnTo>
                <a:lnTo>
                  <a:pt x="1613" y="3742"/>
                </a:lnTo>
                <a:lnTo>
                  <a:pt x="1683" y="3792"/>
                </a:lnTo>
                <a:lnTo>
                  <a:pt x="1752" y="3839"/>
                </a:lnTo>
                <a:lnTo>
                  <a:pt x="1822" y="3885"/>
                </a:lnTo>
                <a:lnTo>
                  <a:pt x="1807" y="3807"/>
                </a:lnTo>
                <a:lnTo>
                  <a:pt x="1793" y="3730"/>
                </a:lnTo>
                <a:lnTo>
                  <a:pt x="1782" y="3655"/>
                </a:lnTo>
                <a:lnTo>
                  <a:pt x="1773" y="3582"/>
                </a:lnTo>
                <a:lnTo>
                  <a:pt x="1765" y="3510"/>
                </a:lnTo>
                <a:lnTo>
                  <a:pt x="1761" y="3441"/>
                </a:lnTo>
                <a:lnTo>
                  <a:pt x="1758" y="3374"/>
                </a:lnTo>
                <a:lnTo>
                  <a:pt x="1755" y="3309"/>
                </a:lnTo>
                <a:lnTo>
                  <a:pt x="1755" y="3246"/>
                </a:lnTo>
                <a:lnTo>
                  <a:pt x="1757" y="3186"/>
                </a:lnTo>
                <a:lnTo>
                  <a:pt x="1759" y="3127"/>
                </a:lnTo>
                <a:lnTo>
                  <a:pt x="1762" y="3070"/>
                </a:lnTo>
                <a:lnTo>
                  <a:pt x="1767" y="3016"/>
                </a:lnTo>
                <a:lnTo>
                  <a:pt x="1772" y="2964"/>
                </a:lnTo>
                <a:lnTo>
                  <a:pt x="1779" y="2915"/>
                </a:lnTo>
                <a:lnTo>
                  <a:pt x="1786" y="2868"/>
                </a:lnTo>
                <a:lnTo>
                  <a:pt x="1793" y="2823"/>
                </a:lnTo>
                <a:lnTo>
                  <a:pt x="1801" y="2781"/>
                </a:lnTo>
                <a:lnTo>
                  <a:pt x="1809" y="2742"/>
                </a:lnTo>
                <a:lnTo>
                  <a:pt x="1818" y="2705"/>
                </a:lnTo>
                <a:lnTo>
                  <a:pt x="1835" y="2639"/>
                </a:lnTo>
                <a:lnTo>
                  <a:pt x="1850" y="2584"/>
                </a:lnTo>
                <a:lnTo>
                  <a:pt x="1864" y="2542"/>
                </a:lnTo>
                <a:lnTo>
                  <a:pt x="1875" y="2511"/>
                </a:lnTo>
                <a:lnTo>
                  <a:pt x="1885" y="2485"/>
                </a:lnTo>
                <a:lnTo>
                  <a:pt x="1884" y="2552"/>
                </a:lnTo>
                <a:lnTo>
                  <a:pt x="1884" y="2620"/>
                </a:lnTo>
                <a:lnTo>
                  <a:pt x="1886" y="2686"/>
                </a:lnTo>
                <a:lnTo>
                  <a:pt x="1889" y="2753"/>
                </a:lnTo>
                <a:lnTo>
                  <a:pt x="1894" y="2819"/>
                </a:lnTo>
                <a:lnTo>
                  <a:pt x="1900" y="2883"/>
                </a:lnTo>
                <a:lnTo>
                  <a:pt x="1908" y="2948"/>
                </a:lnTo>
                <a:lnTo>
                  <a:pt x="1917" y="3012"/>
                </a:lnTo>
                <a:lnTo>
                  <a:pt x="1928" y="3075"/>
                </a:lnTo>
                <a:lnTo>
                  <a:pt x="1939" y="3137"/>
                </a:lnTo>
                <a:lnTo>
                  <a:pt x="1952" y="3198"/>
                </a:lnTo>
                <a:lnTo>
                  <a:pt x="1965" y="3258"/>
                </a:lnTo>
                <a:lnTo>
                  <a:pt x="1979" y="3317"/>
                </a:lnTo>
                <a:lnTo>
                  <a:pt x="1993" y="3375"/>
                </a:lnTo>
                <a:lnTo>
                  <a:pt x="2009" y="3432"/>
                </a:lnTo>
                <a:lnTo>
                  <a:pt x="2024" y="3487"/>
                </a:lnTo>
                <a:lnTo>
                  <a:pt x="2041" y="3541"/>
                </a:lnTo>
                <a:lnTo>
                  <a:pt x="2057" y="3594"/>
                </a:lnTo>
                <a:lnTo>
                  <a:pt x="2073" y="3644"/>
                </a:lnTo>
                <a:lnTo>
                  <a:pt x="2091" y="3694"/>
                </a:lnTo>
                <a:lnTo>
                  <a:pt x="2125" y="3787"/>
                </a:lnTo>
                <a:lnTo>
                  <a:pt x="2158" y="3873"/>
                </a:lnTo>
                <a:lnTo>
                  <a:pt x="2190" y="3951"/>
                </a:lnTo>
                <a:lnTo>
                  <a:pt x="2221" y="4021"/>
                </a:lnTo>
                <a:lnTo>
                  <a:pt x="2248" y="4081"/>
                </a:lnTo>
                <a:lnTo>
                  <a:pt x="2272" y="4131"/>
                </a:lnTo>
                <a:lnTo>
                  <a:pt x="2354" y="4169"/>
                </a:lnTo>
                <a:lnTo>
                  <a:pt x="2435" y="4204"/>
                </a:lnTo>
                <a:lnTo>
                  <a:pt x="2512" y="4235"/>
                </a:lnTo>
                <a:lnTo>
                  <a:pt x="2586" y="4264"/>
                </a:lnTo>
                <a:lnTo>
                  <a:pt x="2656" y="4290"/>
                </a:lnTo>
                <a:lnTo>
                  <a:pt x="2721" y="4312"/>
                </a:lnTo>
                <a:lnTo>
                  <a:pt x="2783" y="4332"/>
                </a:lnTo>
                <a:lnTo>
                  <a:pt x="2839" y="4350"/>
                </a:lnTo>
                <a:lnTo>
                  <a:pt x="2890" y="4365"/>
                </a:lnTo>
                <a:lnTo>
                  <a:pt x="2936" y="4378"/>
                </a:lnTo>
                <a:lnTo>
                  <a:pt x="3008" y="4397"/>
                </a:lnTo>
                <a:lnTo>
                  <a:pt x="3054" y="4407"/>
                </a:lnTo>
                <a:lnTo>
                  <a:pt x="3069" y="4410"/>
                </a:lnTo>
                <a:lnTo>
                  <a:pt x="3075" y="4391"/>
                </a:lnTo>
                <a:lnTo>
                  <a:pt x="3091" y="4339"/>
                </a:lnTo>
                <a:lnTo>
                  <a:pt x="3101" y="4300"/>
                </a:lnTo>
                <a:lnTo>
                  <a:pt x="3112" y="4253"/>
                </a:lnTo>
                <a:lnTo>
                  <a:pt x="3123" y="4200"/>
                </a:lnTo>
                <a:lnTo>
                  <a:pt x="3134" y="4139"/>
                </a:lnTo>
                <a:lnTo>
                  <a:pt x="3144" y="4073"/>
                </a:lnTo>
                <a:lnTo>
                  <a:pt x="3154" y="4001"/>
                </a:lnTo>
                <a:lnTo>
                  <a:pt x="3162" y="3923"/>
                </a:lnTo>
                <a:lnTo>
                  <a:pt x="3165" y="3882"/>
                </a:lnTo>
                <a:lnTo>
                  <a:pt x="3168" y="3839"/>
                </a:lnTo>
                <a:lnTo>
                  <a:pt x="3170" y="3796"/>
                </a:lnTo>
                <a:lnTo>
                  <a:pt x="3171" y="3751"/>
                </a:lnTo>
                <a:lnTo>
                  <a:pt x="3171" y="3705"/>
                </a:lnTo>
                <a:lnTo>
                  <a:pt x="3171" y="3659"/>
                </a:lnTo>
                <a:lnTo>
                  <a:pt x="3170" y="3611"/>
                </a:lnTo>
                <a:lnTo>
                  <a:pt x="3168" y="3562"/>
                </a:lnTo>
                <a:lnTo>
                  <a:pt x="3164" y="3512"/>
                </a:lnTo>
                <a:lnTo>
                  <a:pt x="3160" y="3461"/>
                </a:lnTo>
                <a:lnTo>
                  <a:pt x="3154" y="3410"/>
                </a:lnTo>
                <a:lnTo>
                  <a:pt x="3148" y="3359"/>
                </a:lnTo>
                <a:lnTo>
                  <a:pt x="3140" y="3305"/>
                </a:lnTo>
                <a:lnTo>
                  <a:pt x="3131" y="3251"/>
                </a:lnTo>
                <a:lnTo>
                  <a:pt x="3121" y="3198"/>
                </a:lnTo>
                <a:lnTo>
                  <a:pt x="3109" y="3143"/>
                </a:lnTo>
                <a:lnTo>
                  <a:pt x="3095" y="3087"/>
                </a:lnTo>
                <a:lnTo>
                  <a:pt x="3080" y="3032"/>
                </a:lnTo>
                <a:lnTo>
                  <a:pt x="3063" y="2976"/>
                </a:lnTo>
                <a:lnTo>
                  <a:pt x="3045" y="2919"/>
                </a:lnTo>
                <a:lnTo>
                  <a:pt x="3025" y="2863"/>
                </a:lnTo>
                <a:lnTo>
                  <a:pt x="3003" y="2805"/>
                </a:lnTo>
                <a:lnTo>
                  <a:pt x="2979" y="2748"/>
                </a:lnTo>
                <a:lnTo>
                  <a:pt x="2953" y="2692"/>
                </a:lnTo>
                <a:lnTo>
                  <a:pt x="2926" y="2634"/>
                </a:lnTo>
                <a:lnTo>
                  <a:pt x="2895" y="2576"/>
                </a:lnTo>
                <a:lnTo>
                  <a:pt x="2864" y="2519"/>
                </a:lnTo>
                <a:lnTo>
                  <a:pt x="2830" y="2461"/>
                </a:lnTo>
                <a:lnTo>
                  <a:pt x="2793" y="2403"/>
                </a:lnTo>
                <a:lnTo>
                  <a:pt x="2755" y="2346"/>
                </a:lnTo>
                <a:lnTo>
                  <a:pt x="2714" y="2288"/>
                </a:lnTo>
                <a:lnTo>
                  <a:pt x="2670" y="2231"/>
                </a:lnTo>
                <a:lnTo>
                  <a:pt x="2624" y="2174"/>
                </a:lnTo>
                <a:lnTo>
                  <a:pt x="2576" y="2117"/>
                </a:lnTo>
                <a:lnTo>
                  <a:pt x="2525" y="2061"/>
                </a:lnTo>
                <a:lnTo>
                  <a:pt x="2472" y="2006"/>
                </a:lnTo>
                <a:lnTo>
                  <a:pt x="2415" y="1950"/>
                </a:lnTo>
                <a:lnTo>
                  <a:pt x="2356" y="1895"/>
                </a:lnTo>
                <a:lnTo>
                  <a:pt x="2293" y="1842"/>
                </a:lnTo>
                <a:lnTo>
                  <a:pt x="2228" y="1788"/>
                </a:lnTo>
                <a:lnTo>
                  <a:pt x="2160" y="1735"/>
                </a:lnTo>
                <a:lnTo>
                  <a:pt x="2089" y="1682"/>
                </a:lnTo>
                <a:lnTo>
                  <a:pt x="1983" y="1605"/>
                </a:lnTo>
                <a:lnTo>
                  <a:pt x="1881" y="1528"/>
                </a:lnTo>
                <a:lnTo>
                  <a:pt x="1783" y="1451"/>
                </a:lnTo>
                <a:lnTo>
                  <a:pt x="1688" y="1374"/>
                </a:lnTo>
                <a:lnTo>
                  <a:pt x="1598" y="1297"/>
                </a:lnTo>
                <a:lnTo>
                  <a:pt x="1511" y="1222"/>
                </a:lnTo>
                <a:lnTo>
                  <a:pt x="1429" y="1147"/>
                </a:lnTo>
                <a:lnTo>
                  <a:pt x="1349" y="1073"/>
                </a:lnTo>
                <a:lnTo>
                  <a:pt x="1274" y="1000"/>
                </a:lnTo>
                <a:lnTo>
                  <a:pt x="1201" y="928"/>
                </a:lnTo>
                <a:lnTo>
                  <a:pt x="1132" y="858"/>
                </a:lnTo>
                <a:lnTo>
                  <a:pt x="1067" y="789"/>
                </a:lnTo>
                <a:lnTo>
                  <a:pt x="1006" y="722"/>
                </a:lnTo>
                <a:lnTo>
                  <a:pt x="948" y="657"/>
                </a:lnTo>
                <a:lnTo>
                  <a:pt x="893" y="594"/>
                </a:lnTo>
                <a:lnTo>
                  <a:pt x="842" y="533"/>
                </a:lnTo>
                <a:lnTo>
                  <a:pt x="794" y="475"/>
                </a:lnTo>
                <a:lnTo>
                  <a:pt x="749" y="420"/>
                </a:lnTo>
                <a:lnTo>
                  <a:pt x="708" y="366"/>
                </a:lnTo>
                <a:lnTo>
                  <a:pt x="670" y="316"/>
                </a:lnTo>
                <a:lnTo>
                  <a:pt x="634" y="269"/>
                </a:lnTo>
                <a:lnTo>
                  <a:pt x="603" y="225"/>
                </a:lnTo>
                <a:lnTo>
                  <a:pt x="550" y="147"/>
                </a:lnTo>
                <a:lnTo>
                  <a:pt x="508" y="85"/>
                </a:lnTo>
                <a:lnTo>
                  <a:pt x="479" y="39"/>
                </a:lnTo>
                <a:lnTo>
                  <a:pt x="456" y="0"/>
                </a:lnTo>
                <a:close/>
              </a:path>
            </a:pathLst>
          </a:custGeom>
          <a:solidFill>
            <a:srgbClr val="F4B183"/>
          </a:solidFill>
          <a:ln>
            <a:noFill/>
          </a:ln>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endParaRPr>
          </a:p>
        </p:txBody>
      </p:sp>
    </p:spTree>
  </p:cSld>
  <p:clrMapOvr>
    <a:masterClrMapping/>
  </p:clrMapOvr>
  <mc:AlternateContent xmlns:mc="http://schemas.openxmlformats.org/markup-compatibility/2006">
    <mc:Choice xmlns:p14="http://schemas.microsoft.com/office/powerpoint/2010/main" Requires="p14">
      <p:transition spd="slow" p14:dur="999"/>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34"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组合 6"/>
          <p:cNvGrpSpPr/>
          <p:nvPr/>
        </p:nvGrpSpPr>
        <p:grpSpPr>
          <a:xfrm>
            <a:off x="149728" y="172305"/>
            <a:ext cx="11797724" cy="525808"/>
            <a:chOff x="134488" y="670145"/>
            <a:chExt cx="11797724" cy="525808"/>
          </a:xfrm>
        </p:grpSpPr>
        <p:sp>
          <p:nvSpPr>
            <p:cNvPr id="8" name="TextBox 39"/>
            <p:cNvSpPr txBox="1"/>
            <p:nvPr/>
          </p:nvSpPr>
          <p:spPr>
            <a:xfrm>
              <a:off x="827759" y="673983"/>
              <a:ext cx="2672080" cy="521970"/>
            </a:xfrm>
            <a:prstGeom prst="rect">
              <a:avLst/>
            </a:prstGeom>
            <a:noFill/>
          </p:spPr>
          <p:txBody>
            <a:bodyPr wrap="none" rtlCol="0">
              <a:spAutoFit/>
            </a:bodyPr>
            <a:lstStyle/>
            <a:p>
              <a:pPr algn="ctr"/>
              <a:r>
                <a:rPr lang="zh-CN" altLang="en-US" sz="2800" dirty="0">
                  <a:solidFill>
                    <a:schemeClr val="bg1">
                      <a:lumMod val="95000"/>
                    </a:schemeClr>
                  </a:solidFill>
                  <a:latin typeface="Dense" panose="02000000000000000000" pitchFamily="50" charset="0"/>
                  <a:ea typeface="微软雅黑 Light" panose="020B0502040204020203" pitchFamily="34" charset="-122"/>
                  <a:sym typeface="+mn-ea"/>
                </a:rPr>
                <a:t>美声唱法的分类</a:t>
              </a:r>
              <a:endParaRPr lang="zh-CN" altLang="en-US" sz="2800" dirty="0">
                <a:solidFill>
                  <a:schemeClr val="bg1">
                    <a:lumMod val="95000"/>
                  </a:schemeClr>
                </a:solidFill>
                <a:latin typeface="Dense" panose="02000000000000000000" pitchFamily="50" charset="0"/>
                <a:ea typeface="微软雅黑 Light" panose="020B0502040204020203" pitchFamily="34" charset="-122"/>
              </a:endParaRPr>
            </a:p>
          </p:txBody>
        </p:sp>
        <p:sp>
          <p:nvSpPr>
            <p:cNvPr id="9" name="Rectangle 41"/>
            <p:cNvSpPr/>
            <p:nvPr/>
          </p:nvSpPr>
          <p:spPr>
            <a:xfrm rot="16200000">
              <a:off x="95249" y="885029"/>
              <a:ext cx="457200" cy="27432"/>
            </a:xfrm>
            <a:prstGeom prst="rect">
              <a:avLst/>
            </a:prstGeom>
            <a:solidFill>
              <a:srgbClr val="F4B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41"/>
            <p:cNvSpPr/>
            <p:nvPr/>
          </p:nvSpPr>
          <p:spPr>
            <a:xfrm rot="16200000">
              <a:off x="-25340" y="829973"/>
              <a:ext cx="457200" cy="137545"/>
            </a:xfrm>
            <a:prstGeom prst="rect">
              <a:avLst/>
            </a:prstGeom>
            <a:solidFill>
              <a:srgbClr val="F4B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直接连接符 10"/>
            <p:cNvCxnSpPr/>
            <p:nvPr/>
          </p:nvCxnSpPr>
          <p:spPr>
            <a:xfrm>
              <a:off x="4053486" y="898745"/>
              <a:ext cx="7878726"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3" name="文本框 2"/>
          <p:cNvSpPr txBox="1"/>
          <p:nvPr/>
        </p:nvSpPr>
        <p:spPr>
          <a:xfrm>
            <a:off x="353060" y="805180"/>
            <a:ext cx="9675495" cy="5692775"/>
          </a:xfrm>
          <a:prstGeom prst="rect">
            <a:avLst/>
          </a:prstGeom>
          <a:noFill/>
        </p:spPr>
        <p:txBody>
          <a:bodyPr wrap="square" rtlCol="0" anchor="t">
            <a:spAutoFit/>
          </a:bodyPr>
          <a:lstStyle/>
          <a:p>
            <a:r>
              <a:rPr lang="zh-CN" altLang="en-US" sz="2800">
                <a:solidFill>
                  <a:srgbClr val="FFFF00"/>
                </a:solidFill>
              </a:rPr>
              <a:t>男中音</a:t>
            </a:r>
            <a:r>
              <a:rPr lang="zh-CN" altLang="en-US" sz="2800">
                <a:solidFill>
                  <a:srgbClr val="F4B183"/>
                </a:solidFill>
              </a:rPr>
              <a:t>的音域和音色介乎男高音和男低音之间，在一定程度上兼有两者的特色。音域一般从小字组的降A到小字二组的降A。</a:t>
            </a:r>
            <a:endParaRPr lang="zh-CN" altLang="en-US" sz="2800">
              <a:solidFill>
                <a:srgbClr val="F4B183"/>
              </a:solidFill>
            </a:endParaRPr>
          </a:p>
          <a:p>
            <a:endParaRPr lang="zh-CN" altLang="en-US" sz="2800">
              <a:solidFill>
                <a:srgbClr val="F4B183"/>
              </a:solidFill>
            </a:endParaRPr>
          </a:p>
          <a:p>
            <a:r>
              <a:rPr lang="zh-CN" altLang="en-US" sz="2800">
                <a:solidFill>
                  <a:srgbClr val="F4B183"/>
                </a:solidFill>
              </a:rPr>
              <a:t>代表：冼星海的《黄河大合唱》</a:t>
            </a:r>
            <a:endParaRPr lang="zh-CN" altLang="en-US" sz="2800">
              <a:solidFill>
                <a:srgbClr val="F4B183"/>
              </a:solidFill>
            </a:endParaRPr>
          </a:p>
          <a:p>
            <a:r>
              <a:rPr lang="zh-CN" altLang="en-US" sz="2800">
                <a:solidFill>
                  <a:srgbClr val="F4B183"/>
                </a:solidFill>
              </a:rPr>
              <a:t>中的</a:t>
            </a:r>
            <a:r>
              <a:rPr lang="zh-CN" altLang="en-US" sz="2800">
                <a:solidFill>
                  <a:srgbClr val="FFFF00"/>
                </a:solidFill>
              </a:rPr>
              <a:t>《黄河颂》</a:t>
            </a:r>
            <a:r>
              <a:rPr lang="zh-CN" altLang="en-US" sz="2800">
                <a:solidFill>
                  <a:srgbClr val="F4B183"/>
                </a:solidFill>
              </a:rPr>
              <a:t>，这首歌以热烈</a:t>
            </a:r>
            <a:endParaRPr lang="zh-CN" altLang="en-US" sz="2800">
              <a:solidFill>
                <a:srgbClr val="F4B183"/>
              </a:solidFill>
            </a:endParaRPr>
          </a:p>
          <a:p>
            <a:r>
              <a:rPr lang="zh-CN" altLang="en-US" sz="2800">
                <a:solidFill>
                  <a:srgbClr val="F4B183"/>
                </a:solidFill>
              </a:rPr>
              <a:t>的曲调，雄浑的气魄，展现了一</a:t>
            </a:r>
            <a:endParaRPr lang="zh-CN" altLang="en-US" sz="2800">
              <a:solidFill>
                <a:srgbClr val="F4B183"/>
              </a:solidFill>
            </a:endParaRPr>
          </a:p>
          <a:p>
            <a:r>
              <a:rPr lang="zh-CN" altLang="en-US" sz="2800">
                <a:solidFill>
                  <a:srgbClr val="F4B183"/>
                </a:solidFill>
              </a:rPr>
              <a:t>幅气象万千的黄河的壮丽图景。</a:t>
            </a:r>
            <a:endParaRPr lang="zh-CN" altLang="en-US" sz="2800">
              <a:solidFill>
                <a:srgbClr val="F4B183"/>
              </a:solidFill>
            </a:endParaRPr>
          </a:p>
          <a:p>
            <a:r>
              <a:rPr lang="zh-CN" altLang="en-US" sz="2800">
                <a:solidFill>
                  <a:srgbClr val="F4B183"/>
                </a:solidFill>
              </a:rPr>
              <a:t>它象征着我们民族伟大而崇高的</a:t>
            </a:r>
            <a:endParaRPr lang="zh-CN" altLang="en-US" sz="2800">
              <a:solidFill>
                <a:srgbClr val="F4B183"/>
              </a:solidFill>
            </a:endParaRPr>
          </a:p>
          <a:p>
            <a:r>
              <a:rPr lang="zh-CN" altLang="en-US" sz="2800">
                <a:solidFill>
                  <a:srgbClr val="F4B183"/>
                </a:solidFill>
              </a:rPr>
              <a:t>精神。</a:t>
            </a:r>
            <a:endParaRPr lang="zh-CN" altLang="en-US" sz="2800">
              <a:solidFill>
                <a:srgbClr val="F4B183"/>
              </a:solidFill>
            </a:endParaRPr>
          </a:p>
          <a:p>
            <a:endParaRPr lang="zh-CN" altLang="en-US" sz="2800">
              <a:solidFill>
                <a:srgbClr val="F4B183"/>
              </a:solidFill>
            </a:endParaRPr>
          </a:p>
          <a:p>
            <a:endParaRPr lang="zh-CN" altLang="en-US" sz="2800">
              <a:solidFill>
                <a:srgbClr val="F4B183"/>
              </a:solidFill>
            </a:endParaRPr>
          </a:p>
          <a:p>
            <a:endParaRPr lang="zh-CN" altLang="en-US" sz="2800">
              <a:solidFill>
                <a:srgbClr val="F4B183"/>
              </a:solidFill>
            </a:endParaRPr>
          </a:p>
        </p:txBody>
      </p:sp>
      <p:pic>
        <p:nvPicPr>
          <p:cNvPr id="2" name="图片 1" descr="4388973e9fb0409fbc106b8edee41d87"/>
          <p:cNvPicPr>
            <a:picLocks noChangeAspect="1"/>
          </p:cNvPicPr>
          <p:nvPr/>
        </p:nvPicPr>
        <p:blipFill>
          <a:blip r:embed="rId1"/>
          <a:srcRect b="1639"/>
          <a:stretch>
            <a:fillRect/>
          </a:stretch>
        </p:blipFill>
        <p:spPr>
          <a:xfrm>
            <a:off x="5657215" y="1711325"/>
            <a:ext cx="6208395" cy="411670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838200" y="40005"/>
            <a:ext cx="10515600" cy="937895"/>
          </a:xfrm>
        </p:spPr>
        <p:txBody>
          <a:bodyPr/>
          <a:lstStyle/>
          <a:p>
            <a:r>
              <a:rPr lang="zh-CN" altLang="en-US" dirty="0">
                <a:solidFill>
                  <a:srgbClr val="F4B183"/>
                </a:solidFill>
                <a:sym typeface="+mn-ea"/>
              </a:rPr>
              <a:t>冼星海的</a:t>
            </a:r>
            <a:r>
              <a:rPr lang="zh-CN" altLang="en-US" dirty="0">
                <a:solidFill>
                  <a:srgbClr val="00B0F0"/>
                </a:solidFill>
                <a:sym typeface="+mn-ea"/>
              </a:rPr>
              <a:t>《黄河大合唱》</a:t>
            </a:r>
            <a:endParaRPr lang="zh-CN" altLang="en-US" dirty="0"/>
          </a:p>
        </p:txBody>
      </p:sp>
      <p:sp>
        <p:nvSpPr>
          <p:cNvPr id="3" name="内容占位符 2"/>
          <p:cNvSpPr>
            <a:spLocks noGrp="1"/>
          </p:cNvSpPr>
          <p:nvPr>
            <p:ph idx="1"/>
          </p:nvPr>
        </p:nvSpPr>
        <p:spPr>
          <a:xfrm>
            <a:off x="838200" y="977265"/>
            <a:ext cx="10515600" cy="5200015"/>
          </a:xfrm>
        </p:spPr>
        <p:txBody>
          <a:bodyPr>
            <a:normAutofit/>
          </a:bodyPr>
          <a:lstStyle/>
          <a:p>
            <a:pPr marL="0" indent="0">
              <a:buNone/>
            </a:pPr>
            <a:r>
              <a:rPr lang="zh-CN" altLang="en-US">
                <a:solidFill>
                  <a:schemeClr val="accent2"/>
                </a:solidFill>
              </a:rPr>
              <a:t>《黄河大合唱》是由光未然作词，冼星海作曲，创作于1939 年的一部</a:t>
            </a:r>
            <a:r>
              <a:rPr lang="zh-CN" altLang="en-US">
                <a:solidFill>
                  <a:srgbClr val="FFFF00"/>
                </a:solidFill>
              </a:rPr>
              <a:t>大型合唱声乐套曲。</a:t>
            </a:r>
            <a:endParaRPr lang="zh-CN" altLang="en-US">
              <a:solidFill>
                <a:schemeClr val="accent2"/>
              </a:solidFill>
            </a:endParaRPr>
          </a:p>
          <a:p>
            <a:endParaRPr lang="zh-CN" altLang="en-US">
              <a:solidFill>
                <a:schemeClr val="accent2"/>
              </a:solidFill>
            </a:endParaRPr>
          </a:p>
        </p:txBody>
      </p:sp>
      <p:pic>
        <p:nvPicPr>
          <p:cNvPr id="7" name="图片 6" descr="64PO9GZP_PA7WDMBBPH`X]G"/>
          <p:cNvPicPr>
            <a:picLocks noChangeAspect="1"/>
          </p:cNvPicPr>
          <p:nvPr>
            <p:custDataLst>
              <p:tags r:id="rId1"/>
            </p:custDataLst>
          </p:nvPr>
        </p:nvPicPr>
        <p:blipFill>
          <a:blip r:embed="rId2"/>
          <a:stretch>
            <a:fillRect/>
          </a:stretch>
        </p:blipFill>
        <p:spPr>
          <a:xfrm>
            <a:off x="4665980" y="1718310"/>
            <a:ext cx="7355205" cy="4821555"/>
          </a:xfrm>
          <a:prstGeom prst="rect">
            <a:avLst/>
          </a:prstGeom>
        </p:spPr>
      </p:pic>
      <p:sp>
        <p:nvSpPr>
          <p:cNvPr id="8" name="文本框 7"/>
          <p:cNvSpPr txBox="1"/>
          <p:nvPr/>
        </p:nvSpPr>
        <p:spPr>
          <a:xfrm>
            <a:off x="645160" y="2452370"/>
            <a:ext cx="3784600" cy="3538220"/>
          </a:xfrm>
          <a:prstGeom prst="rect">
            <a:avLst/>
          </a:prstGeom>
          <a:noFill/>
        </p:spPr>
        <p:txBody>
          <a:bodyPr wrap="square" rtlCol="0">
            <a:spAutoFit/>
          </a:bodyPr>
          <a:lstStyle/>
          <a:p>
            <a:r>
              <a:rPr lang="zh-CN" altLang="en-US" sz="2800" dirty="0">
                <a:solidFill>
                  <a:srgbClr val="F4B183"/>
                </a:solidFill>
              </a:rPr>
              <a:t>描述了抗日战争前后人民生活的巨大变化，沉痛地诉说了黄河两岸人民遭受的深重灾难，揭露了日本侵略者的残暴罪行，让人们感受到中华民族的优秀儿女保家为国的光辉形象</a:t>
            </a:r>
            <a:r>
              <a:rPr lang="zh-CN" altLang="en-US" dirty="0">
                <a:solidFill>
                  <a:srgbClr val="F4B183"/>
                </a:solidFill>
              </a:rPr>
              <a:t>。</a:t>
            </a:r>
            <a:endParaRPr lang="zh-CN" altLang="en-US" dirty="0">
              <a:solidFill>
                <a:srgbClr val="F4B183"/>
              </a:solidFill>
            </a:endParaRPr>
          </a:p>
        </p:txBody>
      </p:sp>
    </p:spTree>
  </p:cSld>
  <p:clrMapOvr>
    <a:masterClrMapping/>
  </p:clrMapOvr>
  <mc:AlternateContent xmlns:mc="http://schemas.openxmlformats.org/markup-compatibility/2006">
    <mc:Choice xmlns:p14="http://schemas.microsoft.com/office/powerpoint/2010/main" Requires="p14">
      <p:transition spd="slow" p14:dur="1500" advTm="5000">
        <p:random/>
      </p:transition>
    </mc:Choice>
    <mc:Fallback>
      <p:transition spd="slow" advTm="5000">
        <p:random/>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838200" y="40005"/>
            <a:ext cx="10515600" cy="937895"/>
          </a:xfrm>
        </p:spPr>
        <p:txBody>
          <a:bodyPr/>
          <a:lstStyle/>
          <a:p>
            <a:r>
              <a:rPr lang="zh-CN" altLang="en-US">
                <a:solidFill>
                  <a:srgbClr val="F4B183"/>
                </a:solidFill>
                <a:sym typeface="+mn-ea"/>
              </a:rPr>
              <a:t>冼星海的</a:t>
            </a:r>
            <a:r>
              <a:rPr lang="zh-CN" altLang="en-US">
                <a:solidFill>
                  <a:srgbClr val="00B0F0"/>
                </a:solidFill>
                <a:sym typeface="+mn-ea"/>
              </a:rPr>
              <a:t>《黄河大合唱》</a:t>
            </a:r>
            <a:endParaRPr lang="zh-CN" altLang="en-US"/>
          </a:p>
        </p:txBody>
      </p:sp>
      <p:sp>
        <p:nvSpPr>
          <p:cNvPr id="3" name="内容占位符 2"/>
          <p:cNvSpPr>
            <a:spLocks noGrp="1"/>
          </p:cNvSpPr>
          <p:nvPr>
            <p:ph idx="1"/>
          </p:nvPr>
        </p:nvSpPr>
        <p:spPr>
          <a:xfrm>
            <a:off x="838200" y="977265"/>
            <a:ext cx="10515600" cy="5200015"/>
          </a:xfrm>
        </p:spPr>
        <p:txBody>
          <a:bodyPr>
            <a:normAutofit lnSpcReduction="10000"/>
          </a:bodyPr>
          <a:lstStyle/>
          <a:p>
            <a:pPr marL="0" indent="0">
              <a:buNone/>
            </a:pPr>
            <a:r>
              <a:rPr lang="zh-CN" altLang="en-US" dirty="0">
                <a:solidFill>
                  <a:schemeClr val="accent2"/>
                </a:solidFill>
              </a:rPr>
              <a:t>《黄河大合唱》是由光未然作词，冼星海作曲，创作于1939 年的</a:t>
            </a:r>
            <a:endParaRPr lang="zh-CN" altLang="en-US" dirty="0">
              <a:solidFill>
                <a:schemeClr val="accent2"/>
              </a:solidFill>
            </a:endParaRPr>
          </a:p>
          <a:p>
            <a:pPr marL="0" indent="0">
              <a:buNone/>
            </a:pPr>
            <a:r>
              <a:rPr lang="zh-CN" altLang="en-US" dirty="0">
                <a:solidFill>
                  <a:schemeClr val="accent2"/>
                </a:solidFill>
              </a:rPr>
              <a:t>一部</a:t>
            </a:r>
            <a:r>
              <a:rPr lang="zh-CN" altLang="en-US" dirty="0">
                <a:solidFill>
                  <a:srgbClr val="FFFF00"/>
                </a:solidFill>
              </a:rPr>
              <a:t>大型合唱声乐套曲，由八个乐章组成：</a:t>
            </a:r>
            <a:endParaRPr lang="zh-CN" altLang="en-US" dirty="0">
              <a:solidFill>
                <a:srgbClr val="FFFF00"/>
              </a:solidFill>
            </a:endParaRPr>
          </a:p>
          <a:p>
            <a:pPr marL="0" indent="0">
              <a:buNone/>
            </a:pPr>
            <a:endParaRPr lang="zh-CN" altLang="en-US" dirty="0">
              <a:solidFill>
                <a:schemeClr val="accent2"/>
              </a:solidFill>
            </a:endParaRPr>
          </a:p>
          <a:p>
            <a:pPr marL="0" indent="0">
              <a:buNone/>
            </a:pPr>
            <a:r>
              <a:rPr lang="zh-CN" altLang="en-US" dirty="0">
                <a:solidFill>
                  <a:schemeClr val="accent2"/>
                </a:solidFill>
              </a:rPr>
              <a:t>1 黄河船夫曲</a:t>
            </a:r>
            <a:endParaRPr lang="zh-CN" altLang="en-US" dirty="0">
              <a:solidFill>
                <a:schemeClr val="accent2"/>
              </a:solidFill>
            </a:endParaRPr>
          </a:p>
          <a:p>
            <a:pPr marL="0" indent="0">
              <a:buNone/>
            </a:pPr>
            <a:r>
              <a:rPr lang="zh-CN" altLang="en-US" dirty="0">
                <a:solidFill>
                  <a:srgbClr val="0070C0"/>
                </a:solidFill>
              </a:rPr>
              <a:t>2 黄河颂</a:t>
            </a:r>
            <a:endParaRPr lang="zh-CN" altLang="en-US" dirty="0">
              <a:solidFill>
                <a:srgbClr val="0070C0"/>
              </a:solidFill>
            </a:endParaRPr>
          </a:p>
          <a:p>
            <a:pPr marL="0" indent="0">
              <a:buNone/>
            </a:pPr>
            <a:r>
              <a:rPr lang="zh-CN" altLang="en-US" dirty="0">
                <a:solidFill>
                  <a:schemeClr val="accent2"/>
                </a:solidFill>
              </a:rPr>
              <a:t>3 黄河之水天上来</a:t>
            </a:r>
            <a:endParaRPr lang="zh-CN" altLang="en-US" dirty="0">
              <a:solidFill>
                <a:schemeClr val="accent2"/>
              </a:solidFill>
            </a:endParaRPr>
          </a:p>
          <a:p>
            <a:pPr marL="0" indent="0">
              <a:buNone/>
            </a:pPr>
            <a:r>
              <a:rPr lang="zh-CN" altLang="en-US" dirty="0">
                <a:solidFill>
                  <a:schemeClr val="accent2"/>
                </a:solidFill>
              </a:rPr>
              <a:t>4 黄水谣</a:t>
            </a:r>
            <a:endParaRPr lang="zh-CN" altLang="en-US" dirty="0">
              <a:solidFill>
                <a:schemeClr val="accent2"/>
              </a:solidFill>
            </a:endParaRPr>
          </a:p>
          <a:p>
            <a:pPr marL="0" indent="0">
              <a:buNone/>
            </a:pPr>
            <a:r>
              <a:rPr lang="zh-CN" altLang="en-US" dirty="0">
                <a:solidFill>
                  <a:schemeClr val="accent2"/>
                </a:solidFill>
              </a:rPr>
              <a:t>5 河边对口曲</a:t>
            </a:r>
            <a:endParaRPr lang="zh-CN" altLang="en-US" dirty="0">
              <a:solidFill>
                <a:schemeClr val="accent2"/>
              </a:solidFill>
            </a:endParaRPr>
          </a:p>
          <a:p>
            <a:pPr marL="0" indent="0">
              <a:buNone/>
            </a:pPr>
            <a:r>
              <a:rPr lang="zh-CN" altLang="en-US" dirty="0">
                <a:solidFill>
                  <a:schemeClr val="accent2"/>
                </a:solidFill>
              </a:rPr>
              <a:t>6 黄河怨</a:t>
            </a:r>
            <a:endParaRPr lang="zh-CN" altLang="en-US" dirty="0">
              <a:solidFill>
                <a:schemeClr val="accent2"/>
              </a:solidFill>
            </a:endParaRPr>
          </a:p>
          <a:p>
            <a:pPr marL="0" indent="0">
              <a:buNone/>
            </a:pPr>
            <a:r>
              <a:rPr lang="zh-CN" altLang="en-US" dirty="0">
                <a:solidFill>
                  <a:schemeClr val="accent2"/>
                </a:solidFill>
              </a:rPr>
              <a:t>7 保卫黄河</a:t>
            </a:r>
            <a:endParaRPr lang="zh-CN" altLang="en-US" dirty="0">
              <a:solidFill>
                <a:schemeClr val="accent2"/>
              </a:solidFill>
            </a:endParaRPr>
          </a:p>
          <a:p>
            <a:pPr marL="0" indent="0">
              <a:buNone/>
            </a:pPr>
            <a:r>
              <a:rPr lang="zh-CN" altLang="en-US" dirty="0">
                <a:solidFill>
                  <a:schemeClr val="accent2"/>
                </a:solidFill>
              </a:rPr>
              <a:t>8 怒吼吧，黄河</a:t>
            </a:r>
            <a:endParaRPr lang="zh-CN" altLang="en-US" dirty="0">
              <a:solidFill>
                <a:schemeClr val="accent2"/>
              </a:solidFill>
            </a:endParaRPr>
          </a:p>
          <a:p>
            <a:endParaRPr lang="zh-CN" altLang="en-US" dirty="0">
              <a:solidFill>
                <a:schemeClr val="accent2"/>
              </a:solidFill>
            </a:endParaRPr>
          </a:p>
        </p:txBody>
      </p:sp>
    </p:spTree>
  </p:cSld>
  <p:clrMapOvr>
    <a:masterClrMapping/>
  </p:clrMapOvr>
  <mc:AlternateContent xmlns:mc="http://schemas.openxmlformats.org/markup-compatibility/2006">
    <mc:Choice xmlns:p14="http://schemas.microsoft.com/office/powerpoint/2010/main" Requires="p14">
      <p:transition spd="slow" p14:dur="1500" advTm="5000">
        <p:random/>
      </p:transition>
    </mc:Choice>
    <mc:Fallback>
      <p:transition spd="slow" advTm="5000">
        <p:random/>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44380" y="953135"/>
            <a:ext cx="7488454" cy="5224145"/>
          </a:xfrm>
        </p:spPr>
        <p:txBody>
          <a:bodyPr>
            <a:normAutofit/>
          </a:bodyPr>
          <a:lstStyle/>
          <a:p>
            <a:endParaRPr lang="zh-CN" altLang="en-US" sz="3200" dirty="0">
              <a:solidFill>
                <a:srgbClr val="F4B183"/>
              </a:solidFill>
            </a:endParaRPr>
          </a:p>
          <a:p>
            <a:endParaRPr lang="zh-CN" altLang="en-US" sz="3200" dirty="0">
              <a:solidFill>
                <a:srgbClr val="F4B183"/>
              </a:solidFill>
            </a:endParaRPr>
          </a:p>
          <a:p>
            <a:r>
              <a:rPr lang="zh-CN" altLang="en-US" sz="3200" dirty="0">
                <a:solidFill>
                  <a:srgbClr val="F4B183"/>
                </a:solidFill>
              </a:rPr>
              <a:t>第二乐章《黄河颂》是一首</a:t>
            </a:r>
            <a:r>
              <a:rPr lang="zh-CN" altLang="en-US" sz="3200" dirty="0">
                <a:solidFill>
                  <a:srgbClr val="FFFF00"/>
                </a:solidFill>
              </a:rPr>
              <a:t>男中音独唱</a:t>
            </a:r>
            <a:r>
              <a:rPr lang="zh-CN" altLang="en-US" sz="3200" dirty="0">
                <a:solidFill>
                  <a:srgbClr val="F4B183"/>
                </a:solidFill>
              </a:rPr>
              <a:t>，这也是一首男中音咏叹调，是男中音的试金石。</a:t>
            </a:r>
            <a:endParaRPr lang="zh-CN" altLang="en-US" sz="3200" dirty="0">
              <a:solidFill>
                <a:srgbClr val="F4B183"/>
              </a:solidFill>
            </a:endParaRPr>
          </a:p>
          <a:p>
            <a:endParaRPr lang="zh-CN" altLang="en-US" sz="3200" dirty="0">
              <a:solidFill>
                <a:srgbClr val="F4B183"/>
              </a:solidFill>
            </a:endParaRPr>
          </a:p>
          <a:p>
            <a:r>
              <a:rPr lang="zh-CN" altLang="en-US" sz="3200" dirty="0">
                <a:solidFill>
                  <a:srgbClr val="F4B183"/>
                </a:solidFill>
              </a:rPr>
              <a:t>本乐章歌唱性很强，在歌唱性的旋律中，适时地插入朗诵性的曲调，显得精神饱满，曲调流畅，气势宏伟。</a:t>
            </a:r>
            <a:endParaRPr lang="zh-CN" altLang="en-US" sz="3200" dirty="0">
              <a:solidFill>
                <a:srgbClr val="F4B183"/>
              </a:solidFill>
            </a:endParaRPr>
          </a:p>
          <a:p>
            <a:endParaRPr lang="zh-CN" altLang="en-US" sz="3200" dirty="0">
              <a:solidFill>
                <a:srgbClr val="F4B183"/>
              </a:solidFill>
            </a:endParaRPr>
          </a:p>
          <a:p>
            <a:pPr marL="0" indent="0">
              <a:buNone/>
            </a:pPr>
            <a:endParaRPr lang="zh-CN" altLang="en-US" sz="3200" dirty="0">
              <a:solidFill>
                <a:srgbClr val="F4B183"/>
              </a:solidFill>
            </a:endParaRPr>
          </a:p>
          <a:p>
            <a:endParaRPr lang="zh-CN" altLang="en-US" sz="3200" dirty="0">
              <a:solidFill>
                <a:srgbClr val="F4B183"/>
              </a:solidFill>
            </a:endParaRPr>
          </a:p>
        </p:txBody>
      </p:sp>
      <p:pic>
        <p:nvPicPr>
          <p:cNvPr id="4" name="图片 3" descr="R0JDMY3BV51ANDU6}$52`2S">
            <a:hlinkClick r:id="rId1" action="ppaction://hlinkfile"/>
          </p:cNvPr>
          <p:cNvPicPr>
            <a:picLocks noChangeAspect="1"/>
          </p:cNvPicPr>
          <p:nvPr/>
        </p:nvPicPr>
        <p:blipFill>
          <a:blip r:embed="rId2"/>
          <a:stretch>
            <a:fillRect/>
          </a:stretch>
        </p:blipFill>
        <p:spPr>
          <a:xfrm>
            <a:off x="7792720" y="870585"/>
            <a:ext cx="3738880" cy="541909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Tm="5000">
        <p:random/>
      </p:transition>
    </mc:Choice>
    <mc:Fallback>
      <p:transition spd="slow" advTm="5000">
        <p:random/>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组合 6"/>
          <p:cNvGrpSpPr/>
          <p:nvPr/>
        </p:nvGrpSpPr>
        <p:grpSpPr>
          <a:xfrm>
            <a:off x="149728" y="670145"/>
            <a:ext cx="11797724" cy="525808"/>
            <a:chOff x="134488" y="670145"/>
            <a:chExt cx="11797724" cy="525808"/>
          </a:xfrm>
        </p:grpSpPr>
        <p:sp>
          <p:nvSpPr>
            <p:cNvPr id="8" name="TextBox 39"/>
            <p:cNvSpPr txBox="1"/>
            <p:nvPr/>
          </p:nvSpPr>
          <p:spPr>
            <a:xfrm>
              <a:off x="827759" y="673983"/>
              <a:ext cx="2672080" cy="521970"/>
            </a:xfrm>
            <a:prstGeom prst="rect">
              <a:avLst/>
            </a:prstGeom>
            <a:noFill/>
          </p:spPr>
          <p:txBody>
            <a:bodyPr wrap="none" rtlCol="0">
              <a:spAutoFit/>
            </a:bodyPr>
            <a:lstStyle/>
            <a:p>
              <a:pPr algn="ctr"/>
              <a:r>
                <a:rPr lang="zh-CN" altLang="en-US" sz="2800" dirty="0">
                  <a:solidFill>
                    <a:schemeClr val="bg1">
                      <a:lumMod val="95000"/>
                    </a:schemeClr>
                  </a:solidFill>
                  <a:latin typeface="Dense" panose="02000000000000000000" pitchFamily="50" charset="0"/>
                  <a:ea typeface="微软雅黑 Light" panose="020B0502040204020203" pitchFamily="34" charset="-122"/>
                  <a:sym typeface="+mn-ea"/>
                </a:rPr>
                <a:t>美声唱法的分类</a:t>
              </a:r>
              <a:endParaRPr lang="zh-CN" altLang="en-US" sz="2800" dirty="0">
                <a:solidFill>
                  <a:schemeClr val="bg1">
                    <a:lumMod val="95000"/>
                  </a:schemeClr>
                </a:solidFill>
                <a:latin typeface="Dense" panose="02000000000000000000" pitchFamily="50" charset="0"/>
                <a:ea typeface="微软雅黑 Light" panose="020B0502040204020203" pitchFamily="34" charset="-122"/>
              </a:endParaRPr>
            </a:p>
          </p:txBody>
        </p:sp>
        <p:sp>
          <p:nvSpPr>
            <p:cNvPr id="9" name="Rectangle 41"/>
            <p:cNvSpPr/>
            <p:nvPr/>
          </p:nvSpPr>
          <p:spPr>
            <a:xfrm rot="16200000">
              <a:off x="95249" y="885029"/>
              <a:ext cx="457200" cy="27432"/>
            </a:xfrm>
            <a:prstGeom prst="rect">
              <a:avLst/>
            </a:prstGeom>
            <a:solidFill>
              <a:srgbClr val="F4B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41"/>
            <p:cNvSpPr/>
            <p:nvPr/>
          </p:nvSpPr>
          <p:spPr>
            <a:xfrm rot="16200000">
              <a:off x="-25340" y="829973"/>
              <a:ext cx="457200" cy="137545"/>
            </a:xfrm>
            <a:prstGeom prst="rect">
              <a:avLst/>
            </a:prstGeom>
            <a:solidFill>
              <a:srgbClr val="F4B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直接连接符 10"/>
            <p:cNvCxnSpPr/>
            <p:nvPr/>
          </p:nvCxnSpPr>
          <p:spPr>
            <a:xfrm>
              <a:off x="4053486" y="898745"/>
              <a:ext cx="7878726"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3" name="文本框 2"/>
          <p:cNvSpPr txBox="1"/>
          <p:nvPr/>
        </p:nvSpPr>
        <p:spPr>
          <a:xfrm>
            <a:off x="-12065" y="1710055"/>
            <a:ext cx="8106410" cy="3538220"/>
          </a:xfrm>
          <a:prstGeom prst="rect">
            <a:avLst/>
          </a:prstGeom>
          <a:noFill/>
        </p:spPr>
        <p:txBody>
          <a:bodyPr wrap="square" rtlCol="0" anchor="t">
            <a:spAutoFit/>
          </a:bodyPr>
          <a:lstStyle/>
          <a:p>
            <a:r>
              <a:rPr lang="zh-CN" altLang="en-US" sz="2800" b="1" dirty="0">
                <a:solidFill>
                  <a:srgbClr val="F4B183"/>
                </a:solidFill>
                <a:highlight>
                  <a:srgbClr val="FFFF00"/>
                </a:highlight>
              </a:rPr>
              <a:t>男低音</a:t>
            </a:r>
            <a:r>
              <a:rPr lang="zh-CN" altLang="en-US" sz="2800" dirty="0">
                <a:solidFill>
                  <a:srgbClr val="F4B183"/>
                </a:solidFill>
              </a:rPr>
              <a:t>是男声的最低音。音域通常从小字组的E到小字二组的E。按音色的特点还可细分为抒情男低音等。男低音的音色热情似火，火热，擅于表现热血的感情。</a:t>
            </a:r>
            <a:endParaRPr lang="en-US" altLang="zh-CN" sz="2800" dirty="0">
              <a:solidFill>
                <a:srgbClr val="F4B183"/>
              </a:solidFill>
            </a:endParaRPr>
          </a:p>
          <a:p>
            <a:endParaRPr lang="en-US" altLang="zh-CN" sz="2800" dirty="0">
              <a:solidFill>
                <a:srgbClr val="F4B183"/>
              </a:solidFill>
            </a:endParaRPr>
          </a:p>
          <a:p>
            <a:endParaRPr lang="en-US" altLang="zh-CN" sz="2800" dirty="0">
              <a:solidFill>
                <a:srgbClr val="F4B183"/>
              </a:solidFill>
            </a:endParaRPr>
          </a:p>
          <a:p>
            <a:r>
              <a:rPr lang="zh-CN" altLang="en-US" sz="2800" dirty="0">
                <a:solidFill>
                  <a:srgbClr val="F4B183"/>
                </a:solidFill>
              </a:rPr>
              <a:t>代表：</a:t>
            </a:r>
            <a:r>
              <a:rPr lang="en-US" altLang="zh-CN" sz="2800" dirty="0">
                <a:solidFill>
                  <a:srgbClr val="F4B183"/>
                </a:solidFill>
                <a:hlinkClick r:id="rId1" action="ppaction://hlinkfile"/>
              </a:rPr>
              <a:t>《</a:t>
            </a:r>
            <a:r>
              <a:rPr lang="zh-CN" altLang="en-US" sz="2800" dirty="0">
                <a:solidFill>
                  <a:srgbClr val="F4B183"/>
                </a:solidFill>
                <a:hlinkClick r:id="rId1" action="ppaction://hlinkfile"/>
              </a:rPr>
              <a:t>你不要去做情郎</a:t>
            </a:r>
            <a:r>
              <a:rPr lang="en-US" altLang="zh-CN" sz="2800" dirty="0">
                <a:solidFill>
                  <a:srgbClr val="F4B183"/>
                </a:solidFill>
                <a:hlinkClick r:id="rId1" action="ppaction://hlinkfile"/>
              </a:rPr>
              <a:t>》</a:t>
            </a:r>
            <a:r>
              <a:rPr lang="en-US" altLang="zh-CN" sz="2800" dirty="0">
                <a:solidFill>
                  <a:srgbClr val="F4B183"/>
                </a:solidFill>
              </a:rPr>
              <a:t>—</a:t>
            </a:r>
            <a:r>
              <a:rPr lang="zh-CN" altLang="en-US" sz="2800" dirty="0">
                <a:solidFill>
                  <a:srgbClr val="F4B183"/>
                </a:solidFill>
              </a:rPr>
              <a:t>歌剧</a:t>
            </a:r>
            <a:r>
              <a:rPr lang="en-US" altLang="zh-CN" sz="2800" dirty="0">
                <a:solidFill>
                  <a:srgbClr val="F4B183"/>
                </a:solidFill>
              </a:rPr>
              <a:t>《</a:t>
            </a:r>
            <a:r>
              <a:rPr lang="zh-CN" altLang="en-US" sz="2800" dirty="0">
                <a:solidFill>
                  <a:srgbClr val="F4B183"/>
                </a:solidFill>
              </a:rPr>
              <a:t>费加罗的婚礼</a:t>
            </a:r>
            <a:r>
              <a:rPr lang="en-US" altLang="zh-CN" sz="2800" dirty="0">
                <a:solidFill>
                  <a:srgbClr val="F4B183"/>
                </a:solidFill>
              </a:rPr>
              <a:t>》</a:t>
            </a:r>
            <a:endParaRPr lang="zh-CN" altLang="en-US" sz="2800" dirty="0">
              <a:solidFill>
                <a:srgbClr val="FF0000"/>
              </a:solidFill>
            </a:endParaRPr>
          </a:p>
          <a:p>
            <a:endParaRPr lang="zh-CN" altLang="en-US" sz="2800" dirty="0">
              <a:solidFill>
                <a:srgbClr val="FF0000"/>
              </a:solidFill>
            </a:endParaRPr>
          </a:p>
        </p:txBody>
      </p:sp>
      <p:pic>
        <p:nvPicPr>
          <p:cNvPr id="1026" name="Picture 2" descr="歌剧《费加罗的婚礼》（2DVD装） - 国家大剧院官方网站">
            <a:hlinkClick r:id="rId1" action="ppaction://hlinkfile"/>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967" r="14268"/>
          <a:stretch>
            <a:fillRect/>
          </a:stretch>
        </p:blipFill>
        <p:spPr bwMode="auto">
          <a:xfrm>
            <a:off x="8104344" y="898403"/>
            <a:ext cx="4058208" cy="565484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组合 6"/>
          <p:cNvGrpSpPr/>
          <p:nvPr/>
        </p:nvGrpSpPr>
        <p:grpSpPr>
          <a:xfrm>
            <a:off x="149728" y="670145"/>
            <a:ext cx="11797724" cy="525808"/>
            <a:chOff x="134488" y="670145"/>
            <a:chExt cx="11797724" cy="525808"/>
          </a:xfrm>
        </p:grpSpPr>
        <p:sp>
          <p:nvSpPr>
            <p:cNvPr id="8" name="TextBox 39"/>
            <p:cNvSpPr txBox="1"/>
            <p:nvPr/>
          </p:nvSpPr>
          <p:spPr>
            <a:xfrm>
              <a:off x="827759" y="673983"/>
              <a:ext cx="2672080" cy="521970"/>
            </a:xfrm>
            <a:prstGeom prst="rect">
              <a:avLst/>
            </a:prstGeom>
            <a:noFill/>
          </p:spPr>
          <p:txBody>
            <a:bodyPr wrap="none" rtlCol="0">
              <a:spAutoFit/>
            </a:bodyPr>
            <a:lstStyle/>
            <a:p>
              <a:pPr algn="ctr"/>
              <a:r>
                <a:rPr lang="zh-CN" altLang="en-US" sz="2800" dirty="0">
                  <a:solidFill>
                    <a:schemeClr val="bg1">
                      <a:lumMod val="95000"/>
                    </a:schemeClr>
                  </a:solidFill>
                  <a:latin typeface="Dense" panose="02000000000000000000" pitchFamily="50" charset="0"/>
                  <a:ea typeface="微软雅黑 Light" panose="020B0502040204020203" pitchFamily="34" charset="-122"/>
                  <a:sym typeface="+mn-ea"/>
                </a:rPr>
                <a:t>美声唱法的分类</a:t>
              </a:r>
              <a:endParaRPr lang="zh-CN" altLang="en-US" sz="2800" dirty="0">
                <a:solidFill>
                  <a:schemeClr val="bg1">
                    <a:lumMod val="95000"/>
                  </a:schemeClr>
                </a:solidFill>
                <a:latin typeface="Dense" panose="02000000000000000000" pitchFamily="50" charset="0"/>
                <a:ea typeface="微软雅黑 Light" panose="020B0502040204020203" pitchFamily="34" charset="-122"/>
              </a:endParaRPr>
            </a:p>
          </p:txBody>
        </p:sp>
        <p:sp>
          <p:nvSpPr>
            <p:cNvPr id="9" name="Rectangle 41"/>
            <p:cNvSpPr/>
            <p:nvPr/>
          </p:nvSpPr>
          <p:spPr>
            <a:xfrm rot="16200000">
              <a:off x="95249" y="885029"/>
              <a:ext cx="457200" cy="27432"/>
            </a:xfrm>
            <a:prstGeom prst="rect">
              <a:avLst/>
            </a:prstGeom>
            <a:solidFill>
              <a:srgbClr val="F4B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41"/>
            <p:cNvSpPr/>
            <p:nvPr/>
          </p:nvSpPr>
          <p:spPr>
            <a:xfrm rot="16200000">
              <a:off x="-25340" y="829973"/>
              <a:ext cx="457200" cy="137545"/>
            </a:xfrm>
            <a:prstGeom prst="rect">
              <a:avLst/>
            </a:prstGeom>
            <a:solidFill>
              <a:srgbClr val="F4B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直接连接符 10"/>
            <p:cNvCxnSpPr/>
            <p:nvPr/>
          </p:nvCxnSpPr>
          <p:spPr>
            <a:xfrm>
              <a:off x="4053486" y="898745"/>
              <a:ext cx="7878726"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3" name="文本框 2"/>
          <p:cNvSpPr txBox="1"/>
          <p:nvPr/>
        </p:nvSpPr>
        <p:spPr>
          <a:xfrm>
            <a:off x="1617980" y="1195070"/>
            <a:ext cx="9239250" cy="4399915"/>
          </a:xfrm>
          <a:prstGeom prst="rect">
            <a:avLst/>
          </a:prstGeom>
          <a:noFill/>
        </p:spPr>
        <p:txBody>
          <a:bodyPr wrap="square" rtlCol="0" anchor="t">
            <a:spAutoFit/>
          </a:bodyPr>
          <a:lstStyle/>
          <a:p>
            <a:r>
              <a:rPr lang="zh-CN" altLang="en-US" sz="2800" dirty="0">
                <a:solidFill>
                  <a:srgbClr val="FFFF00"/>
                </a:solidFill>
              </a:rPr>
              <a:t>女高音</a:t>
            </a:r>
            <a:r>
              <a:rPr lang="zh-CN" altLang="en-US" sz="2800" dirty="0">
                <a:solidFill>
                  <a:srgbClr val="F4B183"/>
                </a:solidFill>
              </a:rPr>
              <a:t>的音域通常是从中央C即小字一组的C到小字三组的C。演唱女高音的歌手，由于音色、音域和演唱技巧的差别，又可以分为</a:t>
            </a:r>
            <a:r>
              <a:rPr lang="zh-CN" altLang="en-US" sz="2800" dirty="0">
                <a:solidFill>
                  <a:srgbClr val="FFFF00"/>
                </a:solidFill>
              </a:rPr>
              <a:t>抒情、花腔和戏剧</a:t>
            </a:r>
            <a:r>
              <a:rPr lang="zh-CN" altLang="en-US" sz="2800" dirty="0">
                <a:solidFill>
                  <a:srgbClr val="F4B183"/>
                </a:solidFill>
              </a:rPr>
              <a:t>三类。</a:t>
            </a:r>
            <a:endParaRPr lang="zh-CN" altLang="en-US" sz="2800" dirty="0">
              <a:solidFill>
                <a:srgbClr val="F4B183"/>
              </a:solidFill>
            </a:endParaRPr>
          </a:p>
          <a:p>
            <a:endParaRPr lang="zh-CN" altLang="en-US" sz="2800" dirty="0">
              <a:solidFill>
                <a:srgbClr val="F4B183"/>
              </a:solidFill>
            </a:endParaRPr>
          </a:p>
          <a:p>
            <a:endParaRPr lang="zh-CN" altLang="en-US" sz="2800" dirty="0">
              <a:solidFill>
                <a:srgbClr val="F4B183"/>
              </a:solidFill>
            </a:endParaRPr>
          </a:p>
          <a:p>
            <a:r>
              <a:rPr lang="zh-CN" altLang="en-US" sz="2800" dirty="0">
                <a:solidFill>
                  <a:srgbClr val="FFFF00"/>
                </a:solidFill>
              </a:rPr>
              <a:t>抒情女高音</a:t>
            </a:r>
            <a:r>
              <a:rPr lang="zh-CN" altLang="en-US" sz="2800" dirty="0">
                <a:solidFill>
                  <a:srgbClr val="F4B183"/>
                </a:solidFill>
              </a:rPr>
              <a:t>的声音冰凉，宽广而空灵，擅于演唱歌唱性的曲调，抒发富于诗意的和内在的感情</a:t>
            </a:r>
            <a:endParaRPr lang="zh-CN" altLang="en-US" sz="2800" dirty="0">
              <a:solidFill>
                <a:srgbClr val="F4B183"/>
              </a:solidFill>
            </a:endParaRPr>
          </a:p>
          <a:p>
            <a:endParaRPr lang="zh-CN" altLang="en-US" sz="2800" dirty="0">
              <a:solidFill>
                <a:srgbClr val="F4B183"/>
              </a:solidFill>
            </a:endParaRPr>
          </a:p>
          <a:p>
            <a:r>
              <a:rPr lang="zh-CN" altLang="en-US" sz="2800" dirty="0">
                <a:solidFill>
                  <a:srgbClr val="F4B183"/>
                </a:solidFill>
              </a:rPr>
              <a:t>代表：冼星海</a:t>
            </a:r>
            <a:r>
              <a:rPr lang="zh-CN" altLang="en-US" sz="2800" dirty="0">
                <a:solidFill>
                  <a:srgbClr val="00B0F0"/>
                </a:solidFill>
              </a:rPr>
              <a:t>《黄河大合唱》</a:t>
            </a:r>
            <a:r>
              <a:rPr lang="zh-CN" altLang="en-US" sz="2800" dirty="0">
                <a:solidFill>
                  <a:srgbClr val="F4B183"/>
                </a:solidFill>
              </a:rPr>
              <a:t>中的</a:t>
            </a:r>
            <a:r>
              <a:rPr lang="zh-CN" altLang="en-US" sz="2800" dirty="0">
                <a:solidFill>
                  <a:srgbClr val="00B0F0"/>
                </a:solidFill>
                <a:hlinkClick r:id="rId1" action="ppaction://hlinkfile"/>
              </a:rPr>
              <a:t>《黄河怨》</a:t>
            </a:r>
            <a:r>
              <a:rPr lang="zh-CN" altLang="en-US" sz="2800" dirty="0">
                <a:solidFill>
                  <a:srgbClr val="F4B183"/>
                </a:solidFill>
              </a:rPr>
              <a:t>就是一首抒情女高音独唱曲。</a:t>
            </a:r>
            <a:endParaRPr lang="zh-CN" altLang="en-US" sz="2800" dirty="0">
              <a:solidFill>
                <a:srgbClr val="F4B183"/>
              </a:solidFill>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组合 6"/>
          <p:cNvGrpSpPr/>
          <p:nvPr/>
        </p:nvGrpSpPr>
        <p:grpSpPr>
          <a:xfrm>
            <a:off x="160020" y="262890"/>
            <a:ext cx="11787505" cy="525780"/>
            <a:chOff x="134488" y="670145"/>
            <a:chExt cx="11797724" cy="515230"/>
          </a:xfrm>
        </p:grpSpPr>
        <p:sp>
          <p:nvSpPr>
            <p:cNvPr id="8" name="TextBox 39"/>
            <p:cNvSpPr txBox="1"/>
            <p:nvPr/>
          </p:nvSpPr>
          <p:spPr>
            <a:xfrm>
              <a:off x="559036" y="673879"/>
              <a:ext cx="2940692" cy="511496"/>
            </a:xfrm>
            <a:prstGeom prst="rect">
              <a:avLst/>
            </a:prstGeom>
            <a:noFill/>
          </p:spPr>
          <p:txBody>
            <a:bodyPr wrap="square" rtlCol="0">
              <a:spAutoFit/>
            </a:bodyPr>
            <a:lstStyle/>
            <a:p>
              <a:pPr algn="ctr"/>
              <a:r>
                <a:rPr lang="zh-CN" altLang="en-US" sz="2800" dirty="0">
                  <a:solidFill>
                    <a:schemeClr val="bg1">
                      <a:lumMod val="95000"/>
                    </a:schemeClr>
                  </a:solidFill>
                  <a:latin typeface="Dense" panose="02000000000000000000" pitchFamily="50" charset="0"/>
                  <a:ea typeface="微软雅黑 Light" panose="020B0502040204020203" pitchFamily="34" charset="-122"/>
                  <a:sym typeface="+mn-ea"/>
                </a:rPr>
                <a:t>美声唱法的分类</a:t>
              </a:r>
              <a:endParaRPr lang="zh-CN" altLang="en-US" sz="2800" dirty="0">
                <a:solidFill>
                  <a:schemeClr val="bg1">
                    <a:lumMod val="95000"/>
                  </a:schemeClr>
                </a:solidFill>
                <a:latin typeface="Dense" panose="02000000000000000000" pitchFamily="50" charset="0"/>
                <a:ea typeface="微软雅黑 Light" panose="020B0502040204020203" pitchFamily="34" charset="-122"/>
              </a:endParaRPr>
            </a:p>
          </p:txBody>
        </p:sp>
        <p:sp>
          <p:nvSpPr>
            <p:cNvPr id="9" name="Rectangle 41"/>
            <p:cNvSpPr/>
            <p:nvPr/>
          </p:nvSpPr>
          <p:spPr>
            <a:xfrm rot="16200000">
              <a:off x="95249" y="885029"/>
              <a:ext cx="457200" cy="27432"/>
            </a:xfrm>
            <a:prstGeom prst="rect">
              <a:avLst/>
            </a:prstGeom>
            <a:solidFill>
              <a:srgbClr val="F4B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41"/>
            <p:cNvSpPr/>
            <p:nvPr/>
          </p:nvSpPr>
          <p:spPr>
            <a:xfrm rot="16200000">
              <a:off x="-25340" y="829973"/>
              <a:ext cx="457200" cy="137545"/>
            </a:xfrm>
            <a:prstGeom prst="rect">
              <a:avLst/>
            </a:prstGeom>
            <a:solidFill>
              <a:srgbClr val="F4B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直接连接符 10"/>
            <p:cNvCxnSpPr/>
            <p:nvPr/>
          </p:nvCxnSpPr>
          <p:spPr>
            <a:xfrm>
              <a:off x="4053486" y="898745"/>
              <a:ext cx="7878726"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3" name="文本框 2"/>
          <p:cNvSpPr txBox="1"/>
          <p:nvPr/>
        </p:nvSpPr>
        <p:spPr>
          <a:xfrm>
            <a:off x="755650" y="892810"/>
            <a:ext cx="11192510" cy="6123940"/>
          </a:xfrm>
          <a:prstGeom prst="rect">
            <a:avLst/>
          </a:prstGeom>
          <a:noFill/>
        </p:spPr>
        <p:txBody>
          <a:bodyPr wrap="square" rtlCol="0" anchor="t">
            <a:spAutoFit/>
          </a:bodyPr>
          <a:lstStyle/>
          <a:p>
            <a:r>
              <a:rPr lang="zh-CN" altLang="en-US" sz="2800">
                <a:solidFill>
                  <a:srgbClr val="FFFF00"/>
                </a:solidFill>
              </a:rPr>
              <a:t>花腔女高音</a:t>
            </a:r>
            <a:r>
              <a:rPr lang="zh-CN" altLang="en-US" sz="2800">
                <a:solidFill>
                  <a:srgbClr val="F4B183"/>
                </a:solidFill>
              </a:rPr>
              <a:t>的音域比一般女高音还要高。声音冰凉。</a:t>
            </a:r>
            <a:endParaRPr lang="zh-CN" altLang="en-US" sz="2800">
              <a:solidFill>
                <a:srgbClr val="F4B183"/>
              </a:solidFill>
            </a:endParaRPr>
          </a:p>
          <a:p>
            <a:endParaRPr lang="zh-CN" altLang="en-US" sz="2800">
              <a:solidFill>
                <a:srgbClr val="F4B183"/>
              </a:solidFill>
            </a:endParaRPr>
          </a:p>
          <a:p>
            <a:r>
              <a:rPr lang="zh-CN" altLang="en-US" sz="2800">
                <a:solidFill>
                  <a:srgbClr val="F4B183"/>
                </a:solidFill>
              </a:rPr>
              <a:t>代表：奥地利作曲家莫扎特的歌剧</a:t>
            </a:r>
            <a:r>
              <a:rPr lang="zh-CN" altLang="en-US" sz="2800">
                <a:solidFill>
                  <a:srgbClr val="00B0F0"/>
                </a:solidFill>
              </a:rPr>
              <a:t>《魔笛》</a:t>
            </a:r>
            <a:r>
              <a:rPr lang="zh-CN" altLang="en-US" sz="2800">
                <a:solidFill>
                  <a:srgbClr val="F4B183"/>
                </a:solidFill>
              </a:rPr>
              <a:t>中的</a:t>
            </a:r>
            <a:r>
              <a:rPr lang="zh-CN" altLang="en-US" sz="2800">
                <a:solidFill>
                  <a:srgbClr val="F4B183"/>
                </a:solidFill>
                <a:hlinkClick r:id="rId1" action="ppaction://hlinkfile"/>
              </a:rPr>
              <a:t>《夜后的咏叹调》</a:t>
            </a:r>
            <a:r>
              <a:rPr lang="zh-CN" altLang="en-US" sz="2800">
                <a:solidFill>
                  <a:srgbClr val="F4B183"/>
                </a:solidFill>
              </a:rPr>
              <a:t>就是由花腔女高音独唱。</a:t>
            </a:r>
            <a:endParaRPr lang="zh-CN" altLang="en-US" sz="2800">
              <a:solidFill>
                <a:srgbClr val="F4B183"/>
              </a:solidFill>
            </a:endParaRPr>
          </a:p>
          <a:p>
            <a:endParaRPr lang="zh-CN" altLang="en-US" sz="2800">
              <a:solidFill>
                <a:srgbClr val="F4B183"/>
              </a:solidFill>
            </a:endParaRPr>
          </a:p>
          <a:p>
            <a:endParaRPr lang="zh-CN" altLang="en-US" sz="2800">
              <a:solidFill>
                <a:srgbClr val="F4B183"/>
              </a:solidFill>
            </a:endParaRPr>
          </a:p>
          <a:p>
            <a:endParaRPr lang="zh-CN" altLang="en-US" sz="2800">
              <a:solidFill>
                <a:srgbClr val="F4B183"/>
              </a:solidFill>
            </a:endParaRPr>
          </a:p>
          <a:p>
            <a:endParaRPr lang="zh-CN" altLang="en-US" sz="2800">
              <a:solidFill>
                <a:srgbClr val="F4B183"/>
              </a:solidFill>
            </a:endParaRPr>
          </a:p>
          <a:p>
            <a:endParaRPr lang="zh-CN" altLang="en-US" sz="2800">
              <a:solidFill>
                <a:srgbClr val="F4B183"/>
              </a:solidFill>
            </a:endParaRPr>
          </a:p>
          <a:p>
            <a:endParaRPr lang="zh-CN" altLang="en-US" sz="2800">
              <a:solidFill>
                <a:srgbClr val="F4B183"/>
              </a:solidFill>
            </a:endParaRPr>
          </a:p>
          <a:p>
            <a:endParaRPr lang="zh-CN" altLang="en-US" sz="2800">
              <a:solidFill>
                <a:srgbClr val="F4B183"/>
              </a:solidFill>
            </a:endParaRPr>
          </a:p>
          <a:p>
            <a:endParaRPr lang="zh-CN" altLang="en-US" sz="2800">
              <a:solidFill>
                <a:srgbClr val="F4B183"/>
              </a:solidFill>
            </a:endParaRPr>
          </a:p>
          <a:p>
            <a:endParaRPr lang="zh-CN" altLang="en-US" sz="2800">
              <a:solidFill>
                <a:srgbClr val="F4B183"/>
              </a:solidFill>
            </a:endParaRPr>
          </a:p>
          <a:p>
            <a:endParaRPr lang="zh-CN" altLang="en-US" sz="2800">
              <a:solidFill>
                <a:srgbClr val="F4B183"/>
              </a:solidFill>
            </a:endParaRPr>
          </a:p>
        </p:txBody>
      </p:sp>
      <p:pic>
        <p:nvPicPr>
          <p:cNvPr id="2" name="图片 1" descr="732-1603120U53V52"/>
          <p:cNvPicPr>
            <a:picLocks noChangeAspect="1"/>
          </p:cNvPicPr>
          <p:nvPr/>
        </p:nvPicPr>
        <p:blipFill>
          <a:blip r:embed="rId2"/>
          <a:stretch>
            <a:fillRect/>
          </a:stretch>
        </p:blipFill>
        <p:spPr>
          <a:xfrm>
            <a:off x="1174115" y="2851785"/>
            <a:ext cx="4296410" cy="3226435"/>
          </a:xfrm>
          <a:prstGeom prst="rect">
            <a:avLst/>
          </a:prstGeom>
        </p:spPr>
      </p:pic>
      <p:pic>
        <p:nvPicPr>
          <p:cNvPr id="4" name="图片 3" descr="dfeeaf259cfa4bea96f6d73d16aa10d0">
            <a:hlinkClick r:id="rId1" action="ppaction://hlinkfile"/>
          </p:cNvPr>
          <p:cNvPicPr>
            <a:picLocks noChangeAspect="1"/>
          </p:cNvPicPr>
          <p:nvPr/>
        </p:nvPicPr>
        <p:blipFill>
          <a:blip r:embed="rId3"/>
          <a:stretch>
            <a:fillRect/>
          </a:stretch>
        </p:blipFill>
        <p:spPr>
          <a:xfrm>
            <a:off x="6340475" y="2459990"/>
            <a:ext cx="5231765" cy="385889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组合 6"/>
          <p:cNvGrpSpPr/>
          <p:nvPr/>
        </p:nvGrpSpPr>
        <p:grpSpPr>
          <a:xfrm>
            <a:off x="149728" y="670145"/>
            <a:ext cx="11797724" cy="525808"/>
            <a:chOff x="134488" y="670145"/>
            <a:chExt cx="11797724" cy="525808"/>
          </a:xfrm>
        </p:grpSpPr>
        <p:sp>
          <p:nvSpPr>
            <p:cNvPr id="8" name="TextBox 39"/>
            <p:cNvSpPr txBox="1"/>
            <p:nvPr/>
          </p:nvSpPr>
          <p:spPr>
            <a:xfrm>
              <a:off x="827759" y="673983"/>
              <a:ext cx="2672080" cy="521970"/>
            </a:xfrm>
            <a:prstGeom prst="rect">
              <a:avLst/>
            </a:prstGeom>
            <a:noFill/>
          </p:spPr>
          <p:txBody>
            <a:bodyPr wrap="none" rtlCol="0">
              <a:spAutoFit/>
            </a:bodyPr>
            <a:lstStyle/>
            <a:p>
              <a:pPr algn="ctr"/>
              <a:r>
                <a:rPr lang="zh-CN" altLang="en-US" sz="2800" dirty="0">
                  <a:solidFill>
                    <a:schemeClr val="bg1">
                      <a:lumMod val="95000"/>
                    </a:schemeClr>
                  </a:solidFill>
                  <a:latin typeface="Dense" panose="02000000000000000000" pitchFamily="50" charset="0"/>
                  <a:ea typeface="微软雅黑 Light" panose="020B0502040204020203" pitchFamily="34" charset="-122"/>
                  <a:sym typeface="+mn-ea"/>
                </a:rPr>
                <a:t>美声唱法的分类</a:t>
              </a:r>
              <a:endParaRPr lang="zh-CN" altLang="en-US" sz="2800" dirty="0">
                <a:solidFill>
                  <a:schemeClr val="bg1">
                    <a:lumMod val="95000"/>
                  </a:schemeClr>
                </a:solidFill>
                <a:latin typeface="Dense" panose="02000000000000000000" pitchFamily="50" charset="0"/>
                <a:ea typeface="微软雅黑 Light" panose="020B0502040204020203" pitchFamily="34" charset="-122"/>
              </a:endParaRPr>
            </a:p>
          </p:txBody>
        </p:sp>
        <p:sp>
          <p:nvSpPr>
            <p:cNvPr id="9" name="Rectangle 41"/>
            <p:cNvSpPr/>
            <p:nvPr/>
          </p:nvSpPr>
          <p:spPr>
            <a:xfrm rot="16200000">
              <a:off x="95249" y="885029"/>
              <a:ext cx="457200" cy="27432"/>
            </a:xfrm>
            <a:prstGeom prst="rect">
              <a:avLst/>
            </a:prstGeom>
            <a:solidFill>
              <a:srgbClr val="F4B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41"/>
            <p:cNvSpPr/>
            <p:nvPr/>
          </p:nvSpPr>
          <p:spPr>
            <a:xfrm rot="16200000">
              <a:off x="-25340" y="829973"/>
              <a:ext cx="457200" cy="137545"/>
            </a:xfrm>
            <a:prstGeom prst="rect">
              <a:avLst/>
            </a:prstGeom>
            <a:solidFill>
              <a:srgbClr val="F4B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直接连接符 10"/>
            <p:cNvCxnSpPr/>
            <p:nvPr/>
          </p:nvCxnSpPr>
          <p:spPr>
            <a:xfrm>
              <a:off x="4053486" y="898745"/>
              <a:ext cx="7878726"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3" name="文本框 2"/>
          <p:cNvSpPr txBox="1"/>
          <p:nvPr/>
        </p:nvSpPr>
        <p:spPr>
          <a:xfrm>
            <a:off x="665480" y="1195070"/>
            <a:ext cx="10467975" cy="5525770"/>
          </a:xfrm>
          <a:prstGeom prst="rect">
            <a:avLst/>
          </a:prstGeom>
          <a:noFill/>
        </p:spPr>
        <p:txBody>
          <a:bodyPr wrap="square" rtlCol="0" anchor="t">
            <a:noAutofit/>
          </a:bodyPr>
          <a:lstStyle/>
          <a:p>
            <a:r>
              <a:rPr lang="zh-CN" altLang="en-US" sz="2800">
                <a:solidFill>
                  <a:srgbClr val="FFFF00"/>
                </a:solidFill>
              </a:rPr>
              <a:t>戏剧女高音</a:t>
            </a:r>
            <a:r>
              <a:rPr lang="zh-CN" altLang="en-US" sz="2800">
                <a:solidFill>
                  <a:srgbClr val="F4B183"/>
                </a:solidFill>
              </a:rPr>
              <a:t>的声音坚强有力，能够表现复杂的情绪，擅于演唱戏剧性的喧叙调。</a:t>
            </a:r>
            <a:endParaRPr lang="zh-CN" altLang="en-US" sz="2800">
              <a:solidFill>
                <a:srgbClr val="F4B183"/>
              </a:solidFill>
            </a:endParaRPr>
          </a:p>
          <a:p>
            <a:endParaRPr lang="zh-CN" altLang="en-US" sz="2800">
              <a:solidFill>
                <a:srgbClr val="F4B183"/>
              </a:solidFill>
            </a:endParaRPr>
          </a:p>
          <a:p>
            <a:endParaRPr lang="zh-CN" altLang="en-US" sz="2800">
              <a:solidFill>
                <a:srgbClr val="F4B183"/>
              </a:solidFill>
            </a:endParaRPr>
          </a:p>
          <a:p>
            <a:r>
              <a:rPr lang="zh-CN" altLang="en-US" sz="2800">
                <a:solidFill>
                  <a:srgbClr val="F4B183"/>
                </a:solidFill>
              </a:rPr>
              <a:t>代表：意大利作曲家普契尼</a:t>
            </a:r>
            <a:endParaRPr lang="zh-CN" altLang="en-US" sz="2800">
              <a:solidFill>
                <a:srgbClr val="F4B183"/>
              </a:solidFill>
            </a:endParaRPr>
          </a:p>
          <a:p>
            <a:r>
              <a:rPr lang="zh-CN" altLang="en-US" sz="2800">
                <a:solidFill>
                  <a:srgbClr val="F4B183"/>
                </a:solidFill>
              </a:rPr>
              <a:t>的三幕歌剧《托斯卡》，是</a:t>
            </a:r>
            <a:endParaRPr lang="zh-CN" altLang="en-US" sz="2800">
              <a:solidFill>
                <a:srgbClr val="F4B183"/>
              </a:solidFill>
            </a:endParaRPr>
          </a:p>
          <a:p>
            <a:r>
              <a:rPr lang="zh-CN" altLang="en-US" sz="2800">
                <a:solidFill>
                  <a:srgbClr val="F4B183"/>
                </a:solidFill>
              </a:rPr>
              <a:t>世界上演出频次最多的歌剧</a:t>
            </a:r>
            <a:endParaRPr lang="zh-CN" altLang="en-US" sz="2800">
              <a:solidFill>
                <a:srgbClr val="F4B183"/>
              </a:solidFill>
            </a:endParaRPr>
          </a:p>
          <a:p>
            <a:r>
              <a:rPr lang="zh-CN" altLang="en-US" sz="2800">
                <a:solidFill>
                  <a:srgbClr val="F4B183"/>
                </a:solidFill>
              </a:rPr>
              <a:t>之一，也是众多一流歌剧院的</a:t>
            </a:r>
            <a:endParaRPr lang="zh-CN" altLang="en-US" sz="2800">
              <a:solidFill>
                <a:srgbClr val="F4B183"/>
              </a:solidFill>
            </a:endParaRPr>
          </a:p>
          <a:p>
            <a:r>
              <a:rPr lang="zh-CN" altLang="en-US" sz="2800">
                <a:solidFill>
                  <a:srgbClr val="F4B183"/>
                </a:solidFill>
              </a:rPr>
              <a:t>经典保留剧目。</a:t>
            </a:r>
            <a:endParaRPr lang="zh-CN" altLang="en-US" sz="2800">
              <a:solidFill>
                <a:srgbClr val="F4B183"/>
              </a:solidFill>
            </a:endParaRPr>
          </a:p>
          <a:p>
            <a:r>
              <a:rPr lang="en-US" altLang="zh-CN" sz="2800">
                <a:solidFill>
                  <a:srgbClr val="F4B183"/>
                </a:solidFill>
              </a:rPr>
              <a:t> </a:t>
            </a:r>
            <a:endParaRPr lang="zh-CN" altLang="en-US" sz="2800">
              <a:solidFill>
                <a:srgbClr val="F4B183"/>
              </a:solidFill>
            </a:endParaRPr>
          </a:p>
          <a:p>
            <a:r>
              <a:rPr lang="en-US" altLang="zh-CN" sz="2800">
                <a:solidFill>
                  <a:srgbClr val="FFFF00"/>
                </a:solidFill>
              </a:rPr>
              <a:t>     </a:t>
            </a:r>
            <a:r>
              <a:rPr lang="zh-CN" altLang="en-US" sz="2800">
                <a:solidFill>
                  <a:srgbClr val="FFFF00"/>
                </a:solidFill>
                <a:hlinkClick r:id="rId1" action="ppaction://hlinkfile"/>
              </a:rPr>
              <a:t>《为艺术</a:t>
            </a:r>
            <a:r>
              <a:rPr lang="en-US" altLang="zh-CN" sz="2800">
                <a:solidFill>
                  <a:srgbClr val="FFFF00"/>
                </a:solidFill>
                <a:hlinkClick r:id="rId1" action="ppaction://hlinkfile"/>
              </a:rPr>
              <a:t> </a:t>
            </a:r>
            <a:r>
              <a:rPr lang="zh-CN" altLang="en-US" sz="2800">
                <a:solidFill>
                  <a:srgbClr val="FFFF00"/>
                </a:solidFill>
                <a:hlinkClick r:id="rId1" action="ppaction://hlinkfile"/>
              </a:rPr>
              <a:t>为爱情》</a:t>
            </a:r>
            <a:endParaRPr lang="zh-CN" altLang="en-US" sz="2800">
              <a:solidFill>
                <a:srgbClr val="F4B183"/>
              </a:solidFill>
            </a:endParaRPr>
          </a:p>
          <a:p>
            <a:endParaRPr lang="zh-CN" altLang="en-US" sz="2800">
              <a:solidFill>
                <a:srgbClr val="F4B183"/>
              </a:solidFill>
            </a:endParaRPr>
          </a:p>
        </p:txBody>
      </p:sp>
      <p:pic>
        <p:nvPicPr>
          <p:cNvPr id="4" name="图片 3" descr="3cf0f55ff8bb5abb87847cf40f0c35be17df0c93">
            <a:hlinkClick r:id="rId1" action="ppaction://hlinkfile"/>
          </p:cNvPr>
          <p:cNvPicPr>
            <a:picLocks noChangeAspect="1"/>
          </p:cNvPicPr>
          <p:nvPr>
            <p:custDataLst>
              <p:tags r:id="rId2"/>
            </p:custDataLst>
          </p:nvPr>
        </p:nvPicPr>
        <p:blipFill>
          <a:blip r:embed="rId3"/>
          <a:stretch>
            <a:fillRect/>
          </a:stretch>
        </p:blipFill>
        <p:spPr>
          <a:xfrm>
            <a:off x="5516245" y="2557145"/>
            <a:ext cx="6519545" cy="407479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组合 6"/>
          <p:cNvGrpSpPr/>
          <p:nvPr/>
        </p:nvGrpSpPr>
        <p:grpSpPr>
          <a:xfrm>
            <a:off x="149728" y="233265"/>
            <a:ext cx="11797724" cy="525808"/>
            <a:chOff x="134488" y="670145"/>
            <a:chExt cx="11797724" cy="525808"/>
          </a:xfrm>
        </p:grpSpPr>
        <p:sp>
          <p:nvSpPr>
            <p:cNvPr id="8" name="TextBox 39"/>
            <p:cNvSpPr txBox="1"/>
            <p:nvPr/>
          </p:nvSpPr>
          <p:spPr>
            <a:xfrm>
              <a:off x="827759" y="673983"/>
              <a:ext cx="2672080" cy="521970"/>
            </a:xfrm>
            <a:prstGeom prst="rect">
              <a:avLst/>
            </a:prstGeom>
            <a:noFill/>
          </p:spPr>
          <p:txBody>
            <a:bodyPr wrap="none" rtlCol="0">
              <a:spAutoFit/>
            </a:bodyPr>
            <a:lstStyle/>
            <a:p>
              <a:pPr algn="ctr"/>
              <a:r>
                <a:rPr lang="zh-CN" altLang="en-US" sz="2800" dirty="0">
                  <a:solidFill>
                    <a:schemeClr val="bg1">
                      <a:lumMod val="95000"/>
                    </a:schemeClr>
                  </a:solidFill>
                  <a:latin typeface="Dense" panose="02000000000000000000" pitchFamily="50" charset="0"/>
                  <a:ea typeface="微软雅黑 Light" panose="020B0502040204020203" pitchFamily="34" charset="-122"/>
                  <a:sym typeface="+mn-ea"/>
                </a:rPr>
                <a:t>美声唱法的分类</a:t>
              </a:r>
              <a:endParaRPr lang="zh-CN" altLang="en-US" sz="2800" dirty="0">
                <a:solidFill>
                  <a:schemeClr val="bg1">
                    <a:lumMod val="95000"/>
                  </a:schemeClr>
                </a:solidFill>
                <a:latin typeface="Dense" panose="02000000000000000000" pitchFamily="50" charset="0"/>
                <a:ea typeface="微软雅黑 Light" panose="020B0502040204020203" pitchFamily="34" charset="-122"/>
              </a:endParaRPr>
            </a:p>
          </p:txBody>
        </p:sp>
        <p:sp>
          <p:nvSpPr>
            <p:cNvPr id="9" name="Rectangle 41"/>
            <p:cNvSpPr/>
            <p:nvPr/>
          </p:nvSpPr>
          <p:spPr>
            <a:xfrm rot="16200000">
              <a:off x="95249" y="885029"/>
              <a:ext cx="457200" cy="27432"/>
            </a:xfrm>
            <a:prstGeom prst="rect">
              <a:avLst/>
            </a:prstGeom>
            <a:solidFill>
              <a:srgbClr val="F4B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41"/>
            <p:cNvSpPr/>
            <p:nvPr/>
          </p:nvSpPr>
          <p:spPr>
            <a:xfrm rot="16200000">
              <a:off x="-25340" y="829973"/>
              <a:ext cx="457200" cy="137545"/>
            </a:xfrm>
            <a:prstGeom prst="rect">
              <a:avLst/>
            </a:prstGeom>
            <a:solidFill>
              <a:srgbClr val="F4B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直接连接符 10"/>
            <p:cNvCxnSpPr/>
            <p:nvPr/>
          </p:nvCxnSpPr>
          <p:spPr>
            <a:xfrm>
              <a:off x="4053486" y="898745"/>
              <a:ext cx="7878726"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3" name="文本框 2"/>
          <p:cNvSpPr txBox="1"/>
          <p:nvPr/>
        </p:nvSpPr>
        <p:spPr>
          <a:xfrm>
            <a:off x="353060" y="977265"/>
            <a:ext cx="11167745" cy="4831080"/>
          </a:xfrm>
          <a:prstGeom prst="rect">
            <a:avLst/>
          </a:prstGeom>
          <a:noFill/>
        </p:spPr>
        <p:txBody>
          <a:bodyPr wrap="square" rtlCol="0" anchor="t">
            <a:spAutoFit/>
          </a:bodyPr>
          <a:lstStyle/>
          <a:p>
            <a:r>
              <a:rPr lang="zh-CN" altLang="en-US" sz="2800">
                <a:solidFill>
                  <a:srgbClr val="FFFF00"/>
                </a:solidFill>
              </a:rPr>
              <a:t>女中音</a:t>
            </a:r>
            <a:r>
              <a:rPr lang="zh-CN" altLang="en-US" sz="2800">
                <a:solidFill>
                  <a:srgbClr val="F4B183"/>
                </a:solidFill>
              </a:rPr>
              <a:t>的音域和音色都在女高音和女低音之间。音域通常从中央C下面小字组的A到小字二组的A。</a:t>
            </a:r>
            <a:endParaRPr lang="zh-CN" altLang="en-US" sz="2800">
              <a:solidFill>
                <a:srgbClr val="F4B183"/>
              </a:solidFill>
            </a:endParaRPr>
          </a:p>
          <a:p>
            <a:endParaRPr lang="zh-CN" altLang="en-US" sz="2800">
              <a:solidFill>
                <a:srgbClr val="F4B183"/>
              </a:solidFill>
            </a:endParaRPr>
          </a:p>
          <a:p>
            <a:endParaRPr lang="zh-CN" altLang="en-US" sz="2800">
              <a:solidFill>
                <a:srgbClr val="F4B183"/>
              </a:solidFill>
            </a:endParaRPr>
          </a:p>
          <a:p>
            <a:endParaRPr lang="zh-CN" altLang="en-US" sz="2800">
              <a:solidFill>
                <a:srgbClr val="F4B183"/>
              </a:solidFill>
            </a:endParaRPr>
          </a:p>
          <a:p>
            <a:r>
              <a:rPr lang="zh-CN" altLang="en-US" sz="2800">
                <a:solidFill>
                  <a:srgbClr val="F4B183"/>
                </a:solidFill>
              </a:rPr>
              <a:t>代表：法国作曲家比才的</a:t>
            </a:r>
            <a:r>
              <a:rPr lang="zh-CN" altLang="en-US" sz="2800">
                <a:solidFill>
                  <a:schemeClr val="accent1"/>
                </a:solidFill>
              </a:rPr>
              <a:t>歌剧《卡门》</a:t>
            </a:r>
            <a:endParaRPr lang="zh-CN" altLang="en-US" sz="2800">
              <a:solidFill>
                <a:schemeClr val="accent1"/>
              </a:solidFill>
            </a:endParaRPr>
          </a:p>
          <a:p>
            <a:r>
              <a:rPr lang="zh-CN" altLang="en-US" sz="2800">
                <a:solidFill>
                  <a:srgbClr val="F4B183"/>
                </a:solidFill>
              </a:rPr>
              <a:t>中的女主角卡门是一个放荡、泼辣的</a:t>
            </a:r>
            <a:endParaRPr lang="zh-CN" altLang="en-US" sz="2800">
              <a:solidFill>
                <a:srgbClr val="F4B183"/>
              </a:solidFill>
            </a:endParaRPr>
          </a:p>
          <a:p>
            <a:r>
              <a:rPr lang="zh-CN" altLang="en-US" sz="2800">
                <a:solidFill>
                  <a:srgbClr val="F4B183"/>
                </a:solidFill>
              </a:rPr>
              <a:t>吉普赛女郎，运用女中音演唱恰好表</a:t>
            </a:r>
            <a:endParaRPr lang="zh-CN" altLang="en-US" sz="2800">
              <a:solidFill>
                <a:srgbClr val="F4B183"/>
              </a:solidFill>
            </a:endParaRPr>
          </a:p>
          <a:p>
            <a:r>
              <a:rPr lang="zh-CN" altLang="en-US" sz="2800">
                <a:solidFill>
                  <a:srgbClr val="F4B183"/>
                </a:solidFill>
              </a:rPr>
              <a:t>现了卡门的野性。</a:t>
            </a:r>
            <a:endParaRPr lang="zh-CN" altLang="en-US" sz="2800">
              <a:solidFill>
                <a:srgbClr val="F4B183"/>
              </a:solidFill>
            </a:endParaRPr>
          </a:p>
          <a:p>
            <a:endParaRPr lang="zh-CN" altLang="en-US" sz="2800">
              <a:solidFill>
                <a:srgbClr val="F4B183"/>
              </a:solidFill>
            </a:endParaRPr>
          </a:p>
          <a:p>
            <a:endParaRPr lang="zh-CN" altLang="en-US" sz="2800">
              <a:solidFill>
                <a:srgbClr val="F4B183"/>
              </a:solidFill>
            </a:endParaRPr>
          </a:p>
        </p:txBody>
      </p:sp>
      <p:pic>
        <p:nvPicPr>
          <p:cNvPr id="6" name="图片 5" descr=")XEKZ@%E9OE]F)`~H))N[QD"/>
          <p:cNvPicPr>
            <a:picLocks noChangeAspect="1"/>
          </p:cNvPicPr>
          <p:nvPr/>
        </p:nvPicPr>
        <p:blipFill>
          <a:blip r:embed="rId1"/>
          <a:stretch>
            <a:fillRect/>
          </a:stretch>
        </p:blipFill>
        <p:spPr>
          <a:xfrm>
            <a:off x="7495540" y="1541780"/>
            <a:ext cx="4276090" cy="493077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组合 6"/>
          <p:cNvGrpSpPr/>
          <p:nvPr/>
        </p:nvGrpSpPr>
        <p:grpSpPr>
          <a:xfrm>
            <a:off x="149728" y="670145"/>
            <a:ext cx="11797724" cy="525808"/>
            <a:chOff x="134488" y="670145"/>
            <a:chExt cx="11797724" cy="525808"/>
          </a:xfrm>
        </p:grpSpPr>
        <p:sp>
          <p:nvSpPr>
            <p:cNvPr id="8" name="TextBox 39"/>
            <p:cNvSpPr txBox="1"/>
            <p:nvPr/>
          </p:nvSpPr>
          <p:spPr>
            <a:xfrm>
              <a:off x="827759" y="673983"/>
              <a:ext cx="2672080" cy="521970"/>
            </a:xfrm>
            <a:prstGeom prst="rect">
              <a:avLst/>
            </a:prstGeom>
            <a:noFill/>
          </p:spPr>
          <p:txBody>
            <a:bodyPr wrap="none" rtlCol="0">
              <a:spAutoFit/>
            </a:bodyPr>
            <a:lstStyle/>
            <a:p>
              <a:pPr algn="ctr"/>
              <a:r>
                <a:rPr lang="zh-CN" altLang="en-US" sz="2800" dirty="0">
                  <a:solidFill>
                    <a:schemeClr val="bg1">
                      <a:lumMod val="95000"/>
                    </a:schemeClr>
                  </a:solidFill>
                  <a:latin typeface="Dense" panose="02000000000000000000" pitchFamily="50" charset="0"/>
                  <a:ea typeface="微软雅黑 Light" panose="020B0502040204020203" pitchFamily="34" charset="-122"/>
                  <a:sym typeface="+mn-ea"/>
                </a:rPr>
                <a:t>美声唱法的分类</a:t>
              </a:r>
              <a:endParaRPr lang="zh-CN" altLang="en-US" sz="2800" dirty="0">
                <a:solidFill>
                  <a:schemeClr val="bg1">
                    <a:lumMod val="95000"/>
                  </a:schemeClr>
                </a:solidFill>
                <a:latin typeface="Dense" panose="02000000000000000000" pitchFamily="50" charset="0"/>
                <a:ea typeface="微软雅黑 Light" panose="020B0502040204020203" pitchFamily="34" charset="-122"/>
              </a:endParaRPr>
            </a:p>
          </p:txBody>
        </p:sp>
        <p:sp>
          <p:nvSpPr>
            <p:cNvPr id="9" name="Rectangle 41"/>
            <p:cNvSpPr/>
            <p:nvPr/>
          </p:nvSpPr>
          <p:spPr>
            <a:xfrm rot="16200000">
              <a:off x="95249" y="885029"/>
              <a:ext cx="457200" cy="27432"/>
            </a:xfrm>
            <a:prstGeom prst="rect">
              <a:avLst/>
            </a:prstGeom>
            <a:solidFill>
              <a:srgbClr val="F4B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41"/>
            <p:cNvSpPr/>
            <p:nvPr/>
          </p:nvSpPr>
          <p:spPr>
            <a:xfrm rot="16200000">
              <a:off x="-25340" y="829973"/>
              <a:ext cx="457200" cy="137545"/>
            </a:xfrm>
            <a:prstGeom prst="rect">
              <a:avLst/>
            </a:prstGeom>
            <a:solidFill>
              <a:srgbClr val="F4B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直接连接符 10"/>
            <p:cNvCxnSpPr/>
            <p:nvPr/>
          </p:nvCxnSpPr>
          <p:spPr>
            <a:xfrm>
              <a:off x="4053486" y="898745"/>
              <a:ext cx="7878726"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3" name="文本框 2"/>
          <p:cNvSpPr txBox="1"/>
          <p:nvPr/>
        </p:nvSpPr>
        <p:spPr>
          <a:xfrm>
            <a:off x="843915" y="1195705"/>
            <a:ext cx="10676890" cy="3538220"/>
          </a:xfrm>
          <a:prstGeom prst="rect">
            <a:avLst/>
          </a:prstGeom>
          <a:noFill/>
        </p:spPr>
        <p:txBody>
          <a:bodyPr wrap="square" rtlCol="0" anchor="t">
            <a:spAutoFit/>
          </a:bodyPr>
          <a:lstStyle/>
          <a:p>
            <a:r>
              <a:rPr lang="zh-CN" altLang="en-US" sz="2800">
                <a:solidFill>
                  <a:srgbClr val="F4B183"/>
                </a:solidFill>
              </a:rPr>
              <a:t>由于角色有限，而且这一音区较接近语音，难以形成鲜明的特色。换言之，如果没有剧情的需要，这种真正的女中音是难以得到发挥的，所以真正优秀的女中音相当稀少。</a:t>
            </a:r>
            <a:endParaRPr lang="zh-CN" altLang="en-US" sz="2800">
              <a:solidFill>
                <a:srgbClr val="F4B183"/>
              </a:solidFill>
            </a:endParaRPr>
          </a:p>
          <a:p>
            <a:endParaRPr lang="zh-CN" altLang="en-US" sz="2800">
              <a:solidFill>
                <a:srgbClr val="F4B183"/>
              </a:solidFill>
            </a:endParaRPr>
          </a:p>
          <a:p>
            <a:endParaRPr lang="zh-CN" altLang="en-US" sz="2800">
              <a:solidFill>
                <a:srgbClr val="F4B183"/>
              </a:solidFill>
            </a:endParaRPr>
          </a:p>
          <a:p>
            <a:r>
              <a:rPr lang="zh-CN" altLang="en-US" sz="2800">
                <a:solidFill>
                  <a:srgbClr val="F4B183"/>
                </a:solidFill>
              </a:rPr>
              <a:t>卡门咏叹调</a:t>
            </a:r>
            <a:r>
              <a:rPr lang="zh-CN" altLang="en-US" sz="2800">
                <a:solidFill>
                  <a:schemeClr val="accent1"/>
                </a:solidFill>
                <a:hlinkClick r:id="rId1" action="ppaction://hlinkfile"/>
              </a:rPr>
              <a:t>《爱情是一只桀骜不驯的鸟》</a:t>
            </a:r>
            <a:endParaRPr lang="zh-CN" altLang="en-US" sz="2800">
              <a:solidFill>
                <a:srgbClr val="F4B183"/>
              </a:solidFill>
            </a:endParaRPr>
          </a:p>
          <a:p>
            <a:endParaRPr lang="zh-CN" altLang="en-US" sz="2800">
              <a:solidFill>
                <a:srgbClr val="F4B183"/>
              </a:solidFill>
            </a:endParaRPr>
          </a:p>
          <a:p>
            <a:endParaRPr lang="zh-CN" altLang="en-US" sz="2800">
              <a:solidFill>
                <a:srgbClr val="F4B183"/>
              </a:solidFill>
            </a:endParaRPr>
          </a:p>
        </p:txBody>
      </p:sp>
      <p:pic>
        <p:nvPicPr>
          <p:cNvPr id="2" name="图片 1" descr="8(35JUHEK3)14D`)GE3N@OG">
            <a:hlinkClick r:id="rId1" action="ppaction://hlinkfile"/>
          </p:cNvPr>
          <p:cNvPicPr>
            <a:picLocks noChangeAspect="1"/>
          </p:cNvPicPr>
          <p:nvPr/>
        </p:nvPicPr>
        <p:blipFill>
          <a:blip r:embed="rId2"/>
          <a:stretch>
            <a:fillRect/>
          </a:stretch>
        </p:blipFill>
        <p:spPr>
          <a:xfrm>
            <a:off x="8182610" y="2233930"/>
            <a:ext cx="3133725" cy="441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组合 6"/>
          <p:cNvGrpSpPr/>
          <p:nvPr/>
        </p:nvGrpSpPr>
        <p:grpSpPr>
          <a:xfrm>
            <a:off x="149728" y="670145"/>
            <a:ext cx="11797724" cy="525808"/>
            <a:chOff x="134488" y="670145"/>
            <a:chExt cx="11797724" cy="525808"/>
          </a:xfrm>
        </p:grpSpPr>
        <p:sp>
          <p:nvSpPr>
            <p:cNvPr id="8" name="TextBox 39"/>
            <p:cNvSpPr txBox="1"/>
            <p:nvPr/>
          </p:nvSpPr>
          <p:spPr>
            <a:xfrm>
              <a:off x="827759" y="673983"/>
              <a:ext cx="2672080" cy="521970"/>
            </a:xfrm>
            <a:prstGeom prst="rect">
              <a:avLst/>
            </a:prstGeom>
            <a:noFill/>
          </p:spPr>
          <p:txBody>
            <a:bodyPr wrap="none" rtlCol="0">
              <a:spAutoFit/>
            </a:bodyPr>
            <a:lstStyle/>
            <a:p>
              <a:pPr algn="ctr"/>
              <a:r>
                <a:rPr lang="zh-CN" altLang="en-US" sz="2800" dirty="0">
                  <a:solidFill>
                    <a:schemeClr val="bg1">
                      <a:lumMod val="95000"/>
                    </a:schemeClr>
                  </a:solidFill>
                  <a:latin typeface="Dense" panose="02000000000000000000" pitchFamily="50" charset="0"/>
                  <a:ea typeface="微软雅黑 Light" panose="020B0502040204020203" pitchFamily="34" charset="-122"/>
                </a:rPr>
                <a:t>音乐中的声音？</a:t>
              </a:r>
              <a:endParaRPr lang="zh-CN" altLang="en-US" sz="2800" dirty="0">
                <a:solidFill>
                  <a:schemeClr val="bg1">
                    <a:lumMod val="95000"/>
                  </a:schemeClr>
                </a:solidFill>
                <a:latin typeface="Dense" panose="02000000000000000000" pitchFamily="50" charset="0"/>
                <a:ea typeface="微软雅黑 Light" panose="020B0502040204020203" pitchFamily="34" charset="-122"/>
              </a:endParaRPr>
            </a:p>
          </p:txBody>
        </p:sp>
        <p:sp>
          <p:nvSpPr>
            <p:cNvPr id="9" name="Rectangle 41"/>
            <p:cNvSpPr/>
            <p:nvPr/>
          </p:nvSpPr>
          <p:spPr>
            <a:xfrm rot="16200000">
              <a:off x="95249" y="885029"/>
              <a:ext cx="457200" cy="27432"/>
            </a:xfrm>
            <a:prstGeom prst="rect">
              <a:avLst/>
            </a:prstGeom>
            <a:solidFill>
              <a:srgbClr val="F4B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41"/>
            <p:cNvSpPr/>
            <p:nvPr/>
          </p:nvSpPr>
          <p:spPr>
            <a:xfrm rot="16200000">
              <a:off x="-25340" y="829973"/>
              <a:ext cx="457200" cy="137545"/>
            </a:xfrm>
            <a:prstGeom prst="rect">
              <a:avLst/>
            </a:prstGeom>
            <a:solidFill>
              <a:srgbClr val="F4B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直接连接符 10"/>
            <p:cNvCxnSpPr/>
            <p:nvPr/>
          </p:nvCxnSpPr>
          <p:spPr>
            <a:xfrm>
              <a:off x="4053486" y="898745"/>
              <a:ext cx="7878726"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2" name="文本框 1"/>
          <p:cNvSpPr txBox="1"/>
          <p:nvPr/>
        </p:nvSpPr>
        <p:spPr>
          <a:xfrm>
            <a:off x="1470660" y="2186305"/>
            <a:ext cx="9425940" cy="2553335"/>
          </a:xfrm>
          <a:prstGeom prst="rect">
            <a:avLst/>
          </a:prstGeom>
          <a:noFill/>
        </p:spPr>
        <p:txBody>
          <a:bodyPr wrap="square" rtlCol="0" anchor="t">
            <a:spAutoFit/>
          </a:bodyPr>
          <a:lstStyle/>
          <a:p>
            <a:r>
              <a:rPr lang="zh-CN" altLang="en-US" sz="3200" dirty="0">
                <a:solidFill>
                  <a:srgbClr val="F4B183"/>
                </a:solidFill>
                <a:latin typeface="迷你简中等线" panose="03000509000000000000" pitchFamily="65" charset="-122"/>
                <a:ea typeface="迷你简中等线" panose="03000509000000000000" pitchFamily="65" charset="-122"/>
              </a:rPr>
              <a:t>声音在音乐中分为：</a:t>
            </a:r>
            <a:r>
              <a:rPr lang="zh-CN" altLang="en-US" sz="3200" dirty="0">
                <a:solidFill>
                  <a:srgbClr val="FFFF00"/>
                </a:solidFill>
                <a:latin typeface="迷你简中等线" panose="03000509000000000000" pitchFamily="65" charset="-122"/>
                <a:ea typeface="迷你简中等线" panose="03000509000000000000" pitchFamily="65" charset="-122"/>
              </a:rPr>
              <a:t>乐音和噪音</a:t>
            </a:r>
            <a:endParaRPr lang="zh-CN" altLang="en-US" sz="3200" dirty="0">
              <a:solidFill>
                <a:srgbClr val="FFFF00"/>
              </a:solidFill>
              <a:latin typeface="迷你简中等线" panose="03000509000000000000" pitchFamily="65" charset="-122"/>
              <a:ea typeface="迷你简中等线" panose="03000509000000000000" pitchFamily="65" charset="-122"/>
            </a:endParaRPr>
          </a:p>
          <a:p>
            <a:endParaRPr lang="zh-CN" altLang="en-US" sz="3200" dirty="0">
              <a:solidFill>
                <a:srgbClr val="F4B183"/>
              </a:solidFill>
              <a:latin typeface="迷你简中等线" panose="03000509000000000000" pitchFamily="65" charset="-122"/>
              <a:ea typeface="迷你简中等线" panose="03000509000000000000" pitchFamily="65" charset="-122"/>
            </a:endParaRPr>
          </a:p>
          <a:p>
            <a:r>
              <a:rPr lang="zh-CN" altLang="en-US" sz="3200" dirty="0">
                <a:solidFill>
                  <a:srgbClr val="FFFF00"/>
                </a:solidFill>
                <a:latin typeface="迷你简中等线" panose="03000509000000000000" pitchFamily="65" charset="-122"/>
                <a:ea typeface="迷你简中等线" panose="03000509000000000000" pitchFamily="65" charset="-122"/>
              </a:rPr>
              <a:t>乐音</a:t>
            </a:r>
            <a:r>
              <a:rPr lang="zh-CN" altLang="en-US" sz="3200" dirty="0">
                <a:solidFill>
                  <a:srgbClr val="F4B183"/>
                </a:solidFill>
                <a:latin typeface="迷你简中等线" panose="03000509000000000000" pitchFamily="65" charset="-122"/>
                <a:ea typeface="迷你简中等线" panose="03000509000000000000" pitchFamily="65" charset="-122"/>
              </a:rPr>
              <a:t>是指听起来悦耳，且振动规律的音。</a:t>
            </a:r>
            <a:endParaRPr lang="zh-CN" altLang="en-US" sz="3200" dirty="0">
              <a:solidFill>
                <a:srgbClr val="F4B183"/>
              </a:solidFill>
              <a:latin typeface="迷你简中等线" panose="03000509000000000000" pitchFamily="65" charset="-122"/>
              <a:ea typeface="迷你简中等线" panose="03000509000000000000" pitchFamily="65" charset="-122"/>
            </a:endParaRPr>
          </a:p>
          <a:p>
            <a:endParaRPr lang="zh-CN" altLang="en-US" sz="3200" dirty="0">
              <a:solidFill>
                <a:srgbClr val="F4B183"/>
              </a:solidFill>
              <a:latin typeface="迷你简中等线" panose="03000509000000000000" pitchFamily="65" charset="-122"/>
              <a:ea typeface="迷你简中等线" panose="03000509000000000000" pitchFamily="65" charset="-122"/>
            </a:endParaRPr>
          </a:p>
          <a:p>
            <a:r>
              <a:rPr lang="zh-CN" altLang="en-US" sz="3200" dirty="0">
                <a:solidFill>
                  <a:srgbClr val="FFFF00"/>
                </a:solidFill>
                <a:latin typeface="迷你简中等线" panose="03000509000000000000" pitchFamily="65" charset="-122"/>
                <a:ea typeface="迷你简中等线" panose="03000509000000000000" pitchFamily="65" charset="-122"/>
              </a:rPr>
              <a:t>噪音</a:t>
            </a:r>
            <a:r>
              <a:rPr lang="zh-CN" altLang="en-US" sz="3200" dirty="0">
                <a:solidFill>
                  <a:srgbClr val="F4B183"/>
                </a:solidFill>
                <a:latin typeface="迷你简中等线" panose="03000509000000000000" pitchFamily="65" charset="-122"/>
                <a:ea typeface="迷你简中等线" panose="03000509000000000000" pitchFamily="65" charset="-122"/>
              </a:rPr>
              <a:t>是振动不规则，听起来刺耳的音。</a:t>
            </a:r>
            <a:endParaRPr lang="zh-CN" altLang="en-US" sz="3200" dirty="0">
              <a:solidFill>
                <a:srgbClr val="F4B183"/>
              </a:solidFill>
              <a:latin typeface="迷你简中等线" panose="03000509000000000000" pitchFamily="65" charset="-122"/>
              <a:ea typeface="迷你简中等线" panose="03000509000000000000" pitchFamily="65" charset="-122"/>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diamond(in)">
                                      <p:cBhvr>
                                        <p:cTn id="7" dur="20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diamond(in)">
                                      <p:cBhvr>
                                        <p:cTn id="12" dur="20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animEffect transition="in" filter="diamond(in)">
                                      <p:cBhvr>
                                        <p:cTn id="17" dur="20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组合 6"/>
          <p:cNvGrpSpPr/>
          <p:nvPr/>
        </p:nvGrpSpPr>
        <p:grpSpPr>
          <a:xfrm>
            <a:off x="149728" y="670145"/>
            <a:ext cx="11797724" cy="525808"/>
            <a:chOff x="134488" y="670145"/>
            <a:chExt cx="11797724" cy="525808"/>
          </a:xfrm>
        </p:grpSpPr>
        <p:sp>
          <p:nvSpPr>
            <p:cNvPr id="8" name="TextBox 39"/>
            <p:cNvSpPr txBox="1"/>
            <p:nvPr/>
          </p:nvSpPr>
          <p:spPr>
            <a:xfrm>
              <a:off x="827759" y="673983"/>
              <a:ext cx="2672080" cy="521970"/>
            </a:xfrm>
            <a:prstGeom prst="rect">
              <a:avLst/>
            </a:prstGeom>
            <a:noFill/>
          </p:spPr>
          <p:txBody>
            <a:bodyPr wrap="none" rtlCol="0">
              <a:spAutoFit/>
            </a:bodyPr>
            <a:lstStyle/>
            <a:p>
              <a:pPr algn="ctr"/>
              <a:r>
                <a:rPr lang="zh-CN" altLang="en-US" sz="2800" dirty="0">
                  <a:solidFill>
                    <a:schemeClr val="bg1">
                      <a:lumMod val="95000"/>
                    </a:schemeClr>
                  </a:solidFill>
                  <a:latin typeface="Dense" panose="02000000000000000000" pitchFamily="50" charset="0"/>
                  <a:ea typeface="微软雅黑 Light" panose="020B0502040204020203" pitchFamily="34" charset="-122"/>
                  <a:sym typeface="+mn-ea"/>
                </a:rPr>
                <a:t>美声唱法的分类</a:t>
              </a:r>
              <a:endParaRPr lang="zh-CN" altLang="en-US" sz="2800" dirty="0">
                <a:solidFill>
                  <a:schemeClr val="bg1">
                    <a:lumMod val="95000"/>
                  </a:schemeClr>
                </a:solidFill>
                <a:latin typeface="Dense" panose="02000000000000000000" pitchFamily="50" charset="0"/>
                <a:ea typeface="微软雅黑 Light" panose="020B0502040204020203" pitchFamily="34" charset="-122"/>
              </a:endParaRPr>
            </a:p>
          </p:txBody>
        </p:sp>
        <p:sp>
          <p:nvSpPr>
            <p:cNvPr id="9" name="Rectangle 41"/>
            <p:cNvSpPr/>
            <p:nvPr/>
          </p:nvSpPr>
          <p:spPr>
            <a:xfrm rot="16200000">
              <a:off x="95249" y="885029"/>
              <a:ext cx="457200" cy="27432"/>
            </a:xfrm>
            <a:prstGeom prst="rect">
              <a:avLst/>
            </a:prstGeom>
            <a:solidFill>
              <a:srgbClr val="F4B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41"/>
            <p:cNvSpPr/>
            <p:nvPr/>
          </p:nvSpPr>
          <p:spPr>
            <a:xfrm rot="16200000">
              <a:off x="-25340" y="829973"/>
              <a:ext cx="457200" cy="137545"/>
            </a:xfrm>
            <a:prstGeom prst="rect">
              <a:avLst/>
            </a:prstGeom>
            <a:solidFill>
              <a:srgbClr val="F4B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直接连接符 10"/>
            <p:cNvCxnSpPr/>
            <p:nvPr/>
          </p:nvCxnSpPr>
          <p:spPr>
            <a:xfrm>
              <a:off x="4053486" y="898745"/>
              <a:ext cx="7878726"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2" name="文本框 1"/>
          <p:cNvSpPr txBox="1"/>
          <p:nvPr/>
        </p:nvSpPr>
        <p:spPr>
          <a:xfrm>
            <a:off x="1687830" y="1896110"/>
            <a:ext cx="8255635" cy="2676525"/>
          </a:xfrm>
          <a:prstGeom prst="rect">
            <a:avLst/>
          </a:prstGeom>
          <a:noFill/>
        </p:spPr>
        <p:txBody>
          <a:bodyPr wrap="square" rtlCol="0" anchor="t">
            <a:spAutoFit/>
          </a:bodyPr>
          <a:lstStyle/>
          <a:p>
            <a:r>
              <a:rPr lang="zh-CN" altLang="en-US" sz="2800">
                <a:solidFill>
                  <a:srgbClr val="FFFF00"/>
                </a:solidFill>
              </a:rPr>
              <a:t>女低音</a:t>
            </a:r>
            <a:r>
              <a:rPr lang="zh-CN" altLang="en-US" sz="2800">
                <a:solidFill>
                  <a:srgbClr val="F4B183"/>
                </a:solidFill>
              </a:rPr>
              <a:t>是女声中最低的声部，音域通常从中央C下面小字组的F到小字二组的F。音色阳刚热血，热情火热。</a:t>
            </a:r>
            <a:endParaRPr lang="zh-CN" altLang="en-US" sz="2800">
              <a:solidFill>
                <a:srgbClr val="F4B183"/>
              </a:solidFill>
            </a:endParaRPr>
          </a:p>
          <a:p>
            <a:endParaRPr lang="zh-CN" altLang="en-US" sz="2800">
              <a:solidFill>
                <a:srgbClr val="F4B183"/>
              </a:solidFill>
            </a:endParaRPr>
          </a:p>
          <a:p>
            <a:r>
              <a:rPr lang="zh-CN" altLang="en-US" sz="2800">
                <a:solidFill>
                  <a:srgbClr val="F4B183"/>
                </a:solidFill>
              </a:rPr>
              <a:t>代表：</a:t>
            </a:r>
            <a:r>
              <a:rPr lang="zh-CN" altLang="en-US" sz="2800">
                <a:solidFill>
                  <a:srgbClr val="F4B183"/>
                </a:solidFill>
                <a:hlinkClick r:id="rId1" action="ppaction://hlinkfile"/>
              </a:rPr>
              <a:t>绿树成荫</a:t>
            </a:r>
            <a:r>
              <a:rPr lang="en-US" altLang="zh-CN" sz="2800">
                <a:solidFill>
                  <a:srgbClr val="F4B183"/>
                </a:solidFill>
              </a:rPr>
              <a:t> ——</a:t>
            </a:r>
            <a:r>
              <a:rPr lang="zh-CN" altLang="en-US" sz="2800">
                <a:solidFill>
                  <a:srgbClr val="F4B183"/>
                </a:solidFill>
              </a:rPr>
              <a:t>亨</a:t>
            </a:r>
            <a:r>
              <a:rPr lang="en-US" altLang="zh-CN" sz="2800">
                <a:solidFill>
                  <a:srgbClr val="F4B183"/>
                </a:solidFill>
              </a:rPr>
              <a:t>德尔</a:t>
            </a:r>
            <a:r>
              <a:rPr lang="zh-CN" altLang="en-US" sz="2800">
                <a:solidFill>
                  <a:srgbClr val="F4B183"/>
                </a:solidFill>
              </a:rPr>
              <a:t>歌剧</a:t>
            </a:r>
            <a:r>
              <a:rPr lang="zh-CN" altLang="en-US" sz="2800">
                <a:solidFill>
                  <a:srgbClr val="F4B183"/>
                </a:solidFill>
              </a:rPr>
              <a:t>《赛尔斯》</a:t>
            </a:r>
            <a:endParaRPr lang="zh-CN" altLang="en-US" sz="2800">
              <a:solidFill>
                <a:srgbClr val="F4B183"/>
              </a:solidFill>
            </a:endParaRPr>
          </a:p>
          <a:p>
            <a:endParaRPr lang="zh-CN" altLang="en-US" sz="2800">
              <a:solidFill>
                <a:srgbClr val="F4B183"/>
              </a:solidFill>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组合 6"/>
          <p:cNvGrpSpPr/>
          <p:nvPr/>
        </p:nvGrpSpPr>
        <p:grpSpPr>
          <a:xfrm>
            <a:off x="149728" y="670145"/>
            <a:ext cx="11797724" cy="525808"/>
            <a:chOff x="134488" y="670145"/>
            <a:chExt cx="11797724" cy="525808"/>
          </a:xfrm>
        </p:grpSpPr>
        <p:sp>
          <p:nvSpPr>
            <p:cNvPr id="8" name="TextBox 39"/>
            <p:cNvSpPr txBox="1"/>
            <p:nvPr/>
          </p:nvSpPr>
          <p:spPr>
            <a:xfrm>
              <a:off x="827759" y="673983"/>
              <a:ext cx="2672080" cy="521970"/>
            </a:xfrm>
            <a:prstGeom prst="rect">
              <a:avLst/>
            </a:prstGeom>
            <a:noFill/>
          </p:spPr>
          <p:txBody>
            <a:bodyPr wrap="none" rtlCol="0">
              <a:spAutoFit/>
            </a:bodyPr>
            <a:lstStyle/>
            <a:p>
              <a:pPr algn="ctr"/>
              <a:r>
                <a:rPr lang="zh-CN" altLang="en-US" sz="2800" dirty="0">
                  <a:solidFill>
                    <a:schemeClr val="bg1">
                      <a:lumMod val="95000"/>
                    </a:schemeClr>
                  </a:solidFill>
                  <a:latin typeface="Dense" panose="02000000000000000000" pitchFamily="50" charset="0"/>
                  <a:ea typeface="微软雅黑 Light" panose="020B0502040204020203" pitchFamily="34" charset="-122"/>
                </a:rPr>
                <a:t>声乐的演唱形式</a:t>
              </a:r>
              <a:endParaRPr lang="zh-CN" altLang="en-US" sz="2800" dirty="0">
                <a:solidFill>
                  <a:schemeClr val="bg1">
                    <a:lumMod val="95000"/>
                  </a:schemeClr>
                </a:solidFill>
                <a:latin typeface="Dense" panose="02000000000000000000" pitchFamily="50" charset="0"/>
                <a:ea typeface="微软雅黑 Light" panose="020B0502040204020203" pitchFamily="34" charset="-122"/>
              </a:endParaRPr>
            </a:p>
          </p:txBody>
        </p:sp>
        <p:sp>
          <p:nvSpPr>
            <p:cNvPr id="9" name="Rectangle 41"/>
            <p:cNvSpPr/>
            <p:nvPr/>
          </p:nvSpPr>
          <p:spPr>
            <a:xfrm rot="16200000">
              <a:off x="95249" y="885029"/>
              <a:ext cx="457200" cy="27432"/>
            </a:xfrm>
            <a:prstGeom prst="rect">
              <a:avLst/>
            </a:prstGeom>
            <a:solidFill>
              <a:srgbClr val="F4B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41"/>
            <p:cNvSpPr/>
            <p:nvPr/>
          </p:nvSpPr>
          <p:spPr>
            <a:xfrm rot="16200000">
              <a:off x="-25340" y="829973"/>
              <a:ext cx="457200" cy="137545"/>
            </a:xfrm>
            <a:prstGeom prst="rect">
              <a:avLst/>
            </a:prstGeom>
            <a:solidFill>
              <a:srgbClr val="F4B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直接连接符 10"/>
            <p:cNvCxnSpPr/>
            <p:nvPr/>
          </p:nvCxnSpPr>
          <p:spPr>
            <a:xfrm>
              <a:off x="4053486" y="898745"/>
              <a:ext cx="7878726"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2" name="文本框 1"/>
          <p:cNvSpPr txBox="1"/>
          <p:nvPr/>
        </p:nvSpPr>
        <p:spPr>
          <a:xfrm>
            <a:off x="1687830" y="2762885"/>
            <a:ext cx="9269730" cy="1014730"/>
          </a:xfrm>
          <a:prstGeom prst="rect">
            <a:avLst/>
          </a:prstGeom>
          <a:noFill/>
        </p:spPr>
        <p:txBody>
          <a:bodyPr wrap="square" rtlCol="0" anchor="t">
            <a:spAutoFit/>
          </a:bodyPr>
          <a:lstStyle/>
          <a:p>
            <a:r>
              <a:rPr lang="zh-CN" altLang="en-US" sz="3200">
                <a:solidFill>
                  <a:srgbClr val="F4B183"/>
                </a:solidFill>
              </a:rPr>
              <a:t>独唱、齐唱、合唱、领唱、对唱、重唱、轮唱</a:t>
            </a:r>
            <a:endParaRPr lang="zh-CN" altLang="en-US" sz="2800">
              <a:solidFill>
                <a:srgbClr val="F4B183"/>
              </a:solidFill>
            </a:endParaRPr>
          </a:p>
          <a:p>
            <a:endParaRPr lang="zh-CN" altLang="en-US" sz="2800">
              <a:solidFill>
                <a:srgbClr val="F4B183"/>
              </a:solidFill>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组合 6"/>
          <p:cNvGrpSpPr/>
          <p:nvPr/>
        </p:nvGrpSpPr>
        <p:grpSpPr>
          <a:xfrm>
            <a:off x="149728" y="670145"/>
            <a:ext cx="11797724" cy="525808"/>
            <a:chOff x="134488" y="670145"/>
            <a:chExt cx="11797724" cy="525808"/>
          </a:xfrm>
        </p:grpSpPr>
        <p:sp>
          <p:nvSpPr>
            <p:cNvPr id="8" name="TextBox 39"/>
            <p:cNvSpPr txBox="1"/>
            <p:nvPr/>
          </p:nvSpPr>
          <p:spPr>
            <a:xfrm>
              <a:off x="827759" y="673983"/>
              <a:ext cx="2672080" cy="521970"/>
            </a:xfrm>
            <a:prstGeom prst="rect">
              <a:avLst/>
            </a:prstGeom>
            <a:noFill/>
          </p:spPr>
          <p:txBody>
            <a:bodyPr wrap="none" rtlCol="0">
              <a:spAutoFit/>
            </a:bodyPr>
            <a:lstStyle/>
            <a:p>
              <a:pPr algn="ctr"/>
              <a:r>
                <a:rPr lang="zh-CN" altLang="en-US" sz="2800" dirty="0">
                  <a:solidFill>
                    <a:schemeClr val="bg1">
                      <a:lumMod val="95000"/>
                    </a:schemeClr>
                  </a:solidFill>
                  <a:latin typeface="Dense" panose="02000000000000000000" pitchFamily="50" charset="0"/>
                  <a:ea typeface="微软雅黑 Light" panose="020B0502040204020203" pitchFamily="34" charset="-122"/>
                </a:rPr>
                <a:t>声乐的演唱形式</a:t>
              </a:r>
              <a:endParaRPr lang="zh-CN" altLang="en-US" sz="2800" dirty="0">
                <a:solidFill>
                  <a:schemeClr val="bg1">
                    <a:lumMod val="95000"/>
                  </a:schemeClr>
                </a:solidFill>
                <a:latin typeface="Dense" panose="02000000000000000000" pitchFamily="50" charset="0"/>
                <a:ea typeface="微软雅黑 Light" panose="020B0502040204020203" pitchFamily="34" charset="-122"/>
              </a:endParaRPr>
            </a:p>
          </p:txBody>
        </p:sp>
        <p:sp>
          <p:nvSpPr>
            <p:cNvPr id="9" name="Rectangle 41"/>
            <p:cNvSpPr/>
            <p:nvPr/>
          </p:nvSpPr>
          <p:spPr>
            <a:xfrm rot="16200000">
              <a:off x="95249" y="885029"/>
              <a:ext cx="457200" cy="27432"/>
            </a:xfrm>
            <a:prstGeom prst="rect">
              <a:avLst/>
            </a:prstGeom>
            <a:solidFill>
              <a:srgbClr val="F4B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41"/>
            <p:cNvSpPr/>
            <p:nvPr/>
          </p:nvSpPr>
          <p:spPr>
            <a:xfrm rot="16200000">
              <a:off x="-25340" y="829973"/>
              <a:ext cx="457200" cy="137545"/>
            </a:xfrm>
            <a:prstGeom prst="rect">
              <a:avLst/>
            </a:prstGeom>
            <a:solidFill>
              <a:srgbClr val="F4B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直接连接符 10"/>
            <p:cNvCxnSpPr/>
            <p:nvPr/>
          </p:nvCxnSpPr>
          <p:spPr>
            <a:xfrm>
              <a:off x="4053486" y="898745"/>
              <a:ext cx="7878726"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2" name="文本框 1"/>
          <p:cNvSpPr txBox="1"/>
          <p:nvPr/>
        </p:nvSpPr>
        <p:spPr>
          <a:xfrm>
            <a:off x="1687830" y="2762885"/>
            <a:ext cx="9269730" cy="2306955"/>
          </a:xfrm>
          <a:prstGeom prst="rect">
            <a:avLst/>
          </a:prstGeom>
          <a:noFill/>
        </p:spPr>
        <p:txBody>
          <a:bodyPr wrap="square" rtlCol="0" anchor="t">
            <a:spAutoFit/>
          </a:bodyPr>
          <a:lstStyle/>
          <a:p>
            <a:pPr fontAlgn="auto">
              <a:lnSpc>
                <a:spcPct val="150000"/>
              </a:lnSpc>
            </a:pPr>
            <a:r>
              <a:rPr lang="zh-CN" altLang="en-US" sz="3200">
                <a:solidFill>
                  <a:srgbClr val="FFFF00"/>
                </a:solidFill>
              </a:rPr>
              <a:t>独唱</a:t>
            </a:r>
            <a:r>
              <a:rPr lang="zh-CN" altLang="en-US" sz="3200">
                <a:solidFill>
                  <a:srgbClr val="F4B183"/>
                </a:solidFill>
              </a:rPr>
              <a:t>：一个人单独演唱歌曲，称为"独唱"。人声分类中的任何声部都可以担任独唱。演唱时一般用钢琴或小乐队伴奏，有时还可加入人声伴唱。</a:t>
            </a:r>
            <a:endParaRPr lang="zh-CN" altLang="en-US" sz="3200">
              <a:solidFill>
                <a:srgbClr val="F4B183"/>
              </a:solidFill>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组合 6"/>
          <p:cNvGrpSpPr/>
          <p:nvPr/>
        </p:nvGrpSpPr>
        <p:grpSpPr>
          <a:xfrm>
            <a:off x="149728" y="670145"/>
            <a:ext cx="11797724" cy="525808"/>
            <a:chOff x="134488" y="670145"/>
            <a:chExt cx="11797724" cy="525808"/>
          </a:xfrm>
        </p:grpSpPr>
        <p:sp>
          <p:nvSpPr>
            <p:cNvPr id="8" name="TextBox 39"/>
            <p:cNvSpPr txBox="1"/>
            <p:nvPr/>
          </p:nvSpPr>
          <p:spPr>
            <a:xfrm>
              <a:off x="827759" y="673983"/>
              <a:ext cx="2672080" cy="521970"/>
            </a:xfrm>
            <a:prstGeom prst="rect">
              <a:avLst/>
            </a:prstGeom>
            <a:noFill/>
          </p:spPr>
          <p:txBody>
            <a:bodyPr wrap="none" rtlCol="0">
              <a:spAutoFit/>
            </a:bodyPr>
            <a:lstStyle/>
            <a:p>
              <a:pPr algn="ctr"/>
              <a:r>
                <a:rPr lang="zh-CN" altLang="en-US" sz="2800" dirty="0">
                  <a:solidFill>
                    <a:schemeClr val="bg1">
                      <a:lumMod val="95000"/>
                    </a:schemeClr>
                  </a:solidFill>
                  <a:latin typeface="Dense" panose="02000000000000000000" pitchFamily="50" charset="0"/>
                  <a:ea typeface="微软雅黑 Light" panose="020B0502040204020203" pitchFamily="34" charset="-122"/>
                </a:rPr>
                <a:t>声乐的演唱形式</a:t>
              </a:r>
              <a:endParaRPr lang="zh-CN" altLang="en-US" sz="2800" dirty="0">
                <a:solidFill>
                  <a:schemeClr val="bg1">
                    <a:lumMod val="95000"/>
                  </a:schemeClr>
                </a:solidFill>
                <a:latin typeface="Dense" panose="02000000000000000000" pitchFamily="50" charset="0"/>
                <a:ea typeface="微软雅黑 Light" panose="020B0502040204020203" pitchFamily="34" charset="-122"/>
              </a:endParaRPr>
            </a:p>
          </p:txBody>
        </p:sp>
        <p:sp>
          <p:nvSpPr>
            <p:cNvPr id="9" name="Rectangle 41"/>
            <p:cNvSpPr/>
            <p:nvPr/>
          </p:nvSpPr>
          <p:spPr>
            <a:xfrm rot="16200000">
              <a:off x="95249" y="885029"/>
              <a:ext cx="457200" cy="27432"/>
            </a:xfrm>
            <a:prstGeom prst="rect">
              <a:avLst/>
            </a:prstGeom>
            <a:solidFill>
              <a:srgbClr val="F4B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41"/>
            <p:cNvSpPr/>
            <p:nvPr/>
          </p:nvSpPr>
          <p:spPr>
            <a:xfrm rot="16200000">
              <a:off x="-25340" y="829973"/>
              <a:ext cx="457200" cy="137545"/>
            </a:xfrm>
            <a:prstGeom prst="rect">
              <a:avLst/>
            </a:prstGeom>
            <a:solidFill>
              <a:srgbClr val="F4B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直接连接符 10"/>
            <p:cNvCxnSpPr/>
            <p:nvPr/>
          </p:nvCxnSpPr>
          <p:spPr>
            <a:xfrm>
              <a:off x="4053486" y="898745"/>
              <a:ext cx="7878726"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2" name="文本框 1"/>
          <p:cNvSpPr txBox="1"/>
          <p:nvPr/>
        </p:nvSpPr>
        <p:spPr>
          <a:xfrm>
            <a:off x="1687830" y="2258060"/>
            <a:ext cx="9269730" cy="3046095"/>
          </a:xfrm>
          <a:prstGeom prst="rect">
            <a:avLst/>
          </a:prstGeom>
          <a:noFill/>
        </p:spPr>
        <p:txBody>
          <a:bodyPr wrap="square" rtlCol="0" anchor="t">
            <a:spAutoFit/>
          </a:bodyPr>
          <a:lstStyle/>
          <a:p>
            <a:pPr fontAlgn="auto">
              <a:lnSpc>
                <a:spcPct val="150000"/>
              </a:lnSpc>
            </a:pPr>
            <a:r>
              <a:rPr lang="zh-CN" altLang="en-US" sz="3200">
                <a:solidFill>
                  <a:srgbClr val="FFFF00"/>
                </a:solidFill>
              </a:rPr>
              <a:t>齐唱</a:t>
            </a:r>
            <a:r>
              <a:rPr lang="zh-CN" altLang="en-US" sz="3200">
                <a:solidFill>
                  <a:srgbClr val="F4B183"/>
                </a:solidFill>
              </a:rPr>
              <a:t>：很多人一起演唱单声部的歌曲，称为"齐唱"。齐唱的人数多少不限，可以是男女混声齐唱，也可以是男声齐唱或女声齐唱。齐唱时，可以用乐器伴奏，也可以不用乐器伴奏。</a:t>
            </a:r>
            <a:endParaRPr lang="zh-CN" altLang="en-US" sz="3200">
              <a:solidFill>
                <a:srgbClr val="F4B183"/>
              </a:solidFill>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组合 6"/>
          <p:cNvGrpSpPr/>
          <p:nvPr/>
        </p:nvGrpSpPr>
        <p:grpSpPr>
          <a:xfrm>
            <a:off x="149728" y="670145"/>
            <a:ext cx="11797724" cy="525808"/>
            <a:chOff x="134488" y="670145"/>
            <a:chExt cx="11797724" cy="525808"/>
          </a:xfrm>
        </p:grpSpPr>
        <p:sp>
          <p:nvSpPr>
            <p:cNvPr id="8" name="TextBox 39"/>
            <p:cNvSpPr txBox="1"/>
            <p:nvPr/>
          </p:nvSpPr>
          <p:spPr>
            <a:xfrm>
              <a:off x="827759" y="673983"/>
              <a:ext cx="2672080" cy="521970"/>
            </a:xfrm>
            <a:prstGeom prst="rect">
              <a:avLst/>
            </a:prstGeom>
            <a:noFill/>
          </p:spPr>
          <p:txBody>
            <a:bodyPr wrap="none" rtlCol="0">
              <a:spAutoFit/>
            </a:bodyPr>
            <a:lstStyle/>
            <a:p>
              <a:pPr algn="ctr"/>
              <a:r>
                <a:rPr lang="zh-CN" altLang="en-US" sz="2800" dirty="0">
                  <a:solidFill>
                    <a:schemeClr val="bg1">
                      <a:lumMod val="95000"/>
                    </a:schemeClr>
                  </a:solidFill>
                  <a:latin typeface="Dense" panose="02000000000000000000" pitchFamily="50" charset="0"/>
                  <a:ea typeface="微软雅黑 Light" panose="020B0502040204020203" pitchFamily="34" charset="-122"/>
                </a:rPr>
                <a:t>声乐的演唱形式</a:t>
              </a:r>
              <a:endParaRPr lang="zh-CN" altLang="en-US" sz="2800" dirty="0">
                <a:solidFill>
                  <a:schemeClr val="bg1">
                    <a:lumMod val="95000"/>
                  </a:schemeClr>
                </a:solidFill>
                <a:latin typeface="Dense" panose="02000000000000000000" pitchFamily="50" charset="0"/>
                <a:ea typeface="微软雅黑 Light" panose="020B0502040204020203" pitchFamily="34" charset="-122"/>
              </a:endParaRPr>
            </a:p>
          </p:txBody>
        </p:sp>
        <p:sp>
          <p:nvSpPr>
            <p:cNvPr id="9" name="Rectangle 41"/>
            <p:cNvSpPr/>
            <p:nvPr/>
          </p:nvSpPr>
          <p:spPr>
            <a:xfrm rot="16200000">
              <a:off x="95249" y="885029"/>
              <a:ext cx="457200" cy="27432"/>
            </a:xfrm>
            <a:prstGeom prst="rect">
              <a:avLst/>
            </a:prstGeom>
            <a:solidFill>
              <a:srgbClr val="F4B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41"/>
            <p:cNvSpPr/>
            <p:nvPr/>
          </p:nvSpPr>
          <p:spPr>
            <a:xfrm rot="16200000">
              <a:off x="-25340" y="829973"/>
              <a:ext cx="457200" cy="137545"/>
            </a:xfrm>
            <a:prstGeom prst="rect">
              <a:avLst/>
            </a:prstGeom>
            <a:solidFill>
              <a:srgbClr val="F4B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直接连接符 10"/>
            <p:cNvCxnSpPr/>
            <p:nvPr/>
          </p:nvCxnSpPr>
          <p:spPr>
            <a:xfrm>
              <a:off x="4053486" y="898745"/>
              <a:ext cx="7878726"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2" name="文本框 1"/>
          <p:cNvSpPr txBox="1"/>
          <p:nvPr/>
        </p:nvSpPr>
        <p:spPr>
          <a:xfrm>
            <a:off x="1687830" y="2258060"/>
            <a:ext cx="9269730" cy="1568450"/>
          </a:xfrm>
          <a:prstGeom prst="rect">
            <a:avLst/>
          </a:prstGeom>
          <a:noFill/>
        </p:spPr>
        <p:txBody>
          <a:bodyPr wrap="square" rtlCol="0" anchor="t">
            <a:spAutoFit/>
          </a:bodyPr>
          <a:lstStyle/>
          <a:p>
            <a:pPr fontAlgn="auto">
              <a:lnSpc>
                <a:spcPct val="150000"/>
              </a:lnSpc>
            </a:pPr>
            <a:r>
              <a:rPr lang="zh-CN" altLang="en-US" sz="3200">
                <a:solidFill>
                  <a:srgbClr val="FFFF00"/>
                </a:solidFill>
              </a:rPr>
              <a:t>合唱：</a:t>
            </a:r>
            <a:r>
              <a:rPr lang="zh-CN" altLang="en-US" sz="3200">
                <a:solidFill>
                  <a:srgbClr val="F4B183"/>
                </a:solidFill>
              </a:rPr>
              <a:t>将许多人分成几个声部，同时演唱有两个或两个以上不同曲调的歌曲，称为"合唱"。</a:t>
            </a:r>
            <a:endParaRPr lang="zh-CN" altLang="en-US" sz="3200">
              <a:solidFill>
                <a:srgbClr val="F4B183"/>
              </a:solidFill>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组合 6"/>
          <p:cNvGrpSpPr/>
          <p:nvPr/>
        </p:nvGrpSpPr>
        <p:grpSpPr>
          <a:xfrm>
            <a:off x="149728" y="670145"/>
            <a:ext cx="11797724" cy="525808"/>
            <a:chOff x="134488" y="670145"/>
            <a:chExt cx="11797724" cy="525808"/>
          </a:xfrm>
        </p:grpSpPr>
        <p:sp>
          <p:nvSpPr>
            <p:cNvPr id="8" name="TextBox 39"/>
            <p:cNvSpPr txBox="1"/>
            <p:nvPr/>
          </p:nvSpPr>
          <p:spPr>
            <a:xfrm>
              <a:off x="827759" y="673983"/>
              <a:ext cx="2672080" cy="521970"/>
            </a:xfrm>
            <a:prstGeom prst="rect">
              <a:avLst/>
            </a:prstGeom>
            <a:noFill/>
          </p:spPr>
          <p:txBody>
            <a:bodyPr wrap="none" rtlCol="0">
              <a:spAutoFit/>
            </a:bodyPr>
            <a:lstStyle/>
            <a:p>
              <a:pPr algn="ctr"/>
              <a:r>
                <a:rPr lang="zh-CN" altLang="en-US" sz="2800" dirty="0">
                  <a:solidFill>
                    <a:schemeClr val="bg1">
                      <a:lumMod val="95000"/>
                    </a:schemeClr>
                  </a:solidFill>
                  <a:latin typeface="Dense" panose="02000000000000000000" pitchFamily="50" charset="0"/>
                  <a:ea typeface="微软雅黑 Light" panose="020B0502040204020203" pitchFamily="34" charset="-122"/>
                </a:rPr>
                <a:t>声乐的演唱形式</a:t>
              </a:r>
              <a:endParaRPr lang="zh-CN" altLang="en-US" sz="2800" dirty="0">
                <a:solidFill>
                  <a:schemeClr val="bg1">
                    <a:lumMod val="95000"/>
                  </a:schemeClr>
                </a:solidFill>
                <a:latin typeface="Dense" panose="02000000000000000000" pitchFamily="50" charset="0"/>
                <a:ea typeface="微软雅黑 Light" panose="020B0502040204020203" pitchFamily="34" charset="-122"/>
              </a:endParaRPr>
            </a:p>
          </p:txBody>
        </p:sp>
        <p:sp>
          <p:nvSpPr>
            <p:cNvPr id="9" name="Rectangle 41"/>
            <p:cNvSpPr/>
            <p:nvPr/>
          </p:nvSpPr>
          <p:spPr>
            <a:xfrm rot="16200000">
              <a:off x="95249" y="885029"/>
              <a:ext cx="457200" cy="27432"/>
            </a:xfrm>
            <a:prstGeom prst="rect">
              <a:avLst/>
            </a:prstGeom>
            <a:solidFill>
              <a:srgbClr val="F4B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41"/>
            <p:cNvSpPr/>
            <p:nvPr/>
          </p:nvSpPr>
          <p:spPr>
            <a:xfrm rot="16200000">
              <a:off x="-25340" y="829973"/>
              <a:ext cx="457200" cy="137545"/>
            </a:xfrm>
            <a:prstGeom prst="rect">
              <a:avLst/>
            </a:prstGeom>
            <a:solidFill>
              <a:srgbClr val="F4B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直接连接符 10"/>
            <p:cNvCxnSpPr/>
            <p:nvPr/>
          </p:nvCxnSpPr>
          <p:spPr>
            <a:xfrm>
              <a:off x="4053486" y="898745"/>
              <a:ext cx="7878726"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2" name="文本框 1"/>
          <p:cNvSpPr txBox="1"/>
          <p:nvPr/>
        </p:nvSpPr>
        <p:spPr>
          <a:xfrm>
            <a:off x="1687830" y="2258060"/>
            <a:ext cx="9269730" cy="2306955"/>
          </a:xfrm>
          <a:prstGeom prst="rect">
            <a:avLst/>
          </a:prstGeom>
          <a:noFill/>
        </p:spPr>
        <p:txBody>
          <a:bodyPr wrap="square" rtlCol="0" anchor="t">
            <a:spAutoFit/>
          </a:bodyPr>
          <a:lstStyle/>
          <a:p>
            <a:pPr fontAlgn="auto">
              <a:lnSpc>
                <a:spcPct val="150000"/>
              </a:lnSpc>
            </a:pPr>
            <a:r>
              <a:rPr lang="zh-CN" altLang="en-US" sz="3200">
                <a:solidFill>
                  <a:srgbClr val="FFFF00"/>
                </a:solidFill>
              </a:rPr>
              <a:t>领唱</a:t>
            </a:r>
            <a:r>
              <a:rPr lang="zh-CN" altLang="en-US" sz="3200">
                <a:solidFill>
                  <a:srgbClr val="F4B183"/>
                </a:solidFill>
              </a:rPr>
              <a:t>：在齐唱或合唱中，由一个人单独演唱一个乐段或一些乐句的，称为"领唱"。领唱部分一般与齐唱或合唱部分构成呼应，形成对比。</a:t>
            </a:r>
            <a:endParaRPr lang="zh-CN" altLang="en-US" sz="3200">
              <a:solidFill>
                <a:srgbClr val="F4B183"/>
              </a:solidFill>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组合 6"/>
          <p:cNvGrpSpPr/>
          <p:nvPr/>
        </p:nvGrpSpPr>
        <p:grpSpPr>
          <a:xfrm>
            <a:off x="149728" y="670145"/>
            <a:ext cx="11797724" cy="525808"/>
            <a:chOff x="134488" y="670145"/>
            <a:chExt cx="11797724" cy="525808"/>
          </a:xfrm>
        </p:grpSpPr>
        <p:sp>
          <p:nvSpPr>
            <p:cNvPr id="8" name="TextBox 39"/>
            <p:cNvSpPr txBox="1"/>
            <p:nvPr/>
          </p:nvSpPr>
          <p:spPr>
            <a:xfrm>
              <a:off x="827759" y="673983"/>
              <a:ext cx="2672080" cy="521970"/>
            </a:xfrm>
            <a:prstGeom prst="rect">
              <a:avLst/>
            </a:prstGeom>
            <a:noFill/>
          </p:spPr>
          <p:txBody>
            <a:bodyPr wrap="none" rtlCol="0">
              <a:spAutoFit/>
            </a:bodyPr>
            <a:lstStyle/>
            <a:p>
              <a:pPr algn="ctr"/>
              <a:r>
                <a:rPr lang="zh-CN" altLang="en-US" sz="2800" dirty="0">
                  <a:solidFill>
                    <a:schemeClr val="bg1">
                      <a:lumMod val="95000"/>
                    </a:schemeClr>
                  </a:solidFill>
                  <a:latin typeface="Dense" panose="02000000000000000000" pitchFamily="50" charset="0"/>
                  <a:ea typeface="微软雅黑 Light" panose="020B0502040204020203" pitchFamily="34" charset="-122"/>
                </a:rPr>
                <a:t>声乐的演唱形式</a:t>
              </a:r>
              <a:endParaRPr lang="zh-CN" altLang="en-US" sz="2800" dirty="0">
                <a:solidFill>
                  <a:schemeClr val="bg1">
                    <a:lumMod val="95000"/>
                  </a:schemeClr>
                </a:solidFill>
                <a:latin typeface="Dense" panose="02000000000000000000" pitchFamily="50" charset="0"/>
                <a:ea typeface="微软雅黑 Light" panose="020B0502040204020203" pitchFamily="34" charset="-122"/>
              </a:endParaRPr>
            </a:p>
          </p:txBody>
        </p:sp>
        <p:sp>
          <p:nvSpPr>
            <p:cNvPr id="9" name="Rectangle 41"/>
            <p:cNvSpPr/>
            <p:nvPr/>
          </p:nvSpPr>
          <p:spPr>
            <a:xfrm rot="16200000">
              <a:off x="95249" y="885029"/>
              <a:ext cx="457200" cy="27432"/>
            </a:xfrm>
            <a:prstGeom prst="rect">
              <a:avLst/>
            </a:prstGeom>
            <a:solidFill>
              <a:srgbClr val="F4B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41"/>
            <p:cNvSpPr/>
            <p:nvPr/>
          </p:nvSpPr>
          <p:spPr>
            <a:xfrm rot="16200000">
              <a:off x="-25340" y="829973"/>
              <a:ext cx="457200" cy="137545"/>
            </a:xfrm>
            <a:prstGeom prst="rect">
              <a:avLst/>
            </a:prstGeom>
            <a:solidFill>
              <a:srgbClr val="F4B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直接连接符 10"/>
            <p:cNvCxnSpPr/>
            <p:nvPr/>
          </p:nvCxnSpPr>
          <p:spPr>
            <a:xfrm>
              <a:off x="4053486" y="898745"/>
              <a:ext cx="7878726"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2" name="文本框 1"/>
          <p:cNvSpPr txBox="1"/>
          <p:nvPr/>
        </p:nvSpPr>
        <p:spPr>
          <a:xfrm>
            <a:off x="1550035" y="1727200"/>
            <a:ext cx="9388475" cy="4523105"/>
          </a:xfrm>
          <a:prstGeom prst="rect">
            <a:avLst/>
          </a:prstGeom>
          <a:noFill/>
        </p:spPr>
        <p:txBody>
          <a:bodyPr wrap="square" rtlCol="0" anchor="t">
            <a:spAutoFit/>
          </a:bodyPr>
          <a:lstStyle/>
          <a:p>
            <a:pPr fontAlgn="auto">
              <a:lnSpc>
                <a:spcPct val="150000"/>
              </a:lnSpc>
            </a:pPr>
            <a:r>
              <a:rPr lang="zh-CN" altLang="en-US" sz="3200">
                <a:solidFill>
                  <a:srgbClr val="FFFF00"/>
                </a:solidFill>
              </a:rPr>
              <a:t>对唱</a:t>
            </a:r>
            <a:r>
              <a:rPr lang="zh-CN" altLang="en-US" sz="3200">
                <a:solidFill>
                  <a:srgbClr val="F4B183"/>
                </a:solidFill>
              </a:rPr>
              <a:t>：两个人或两组人作对答式的演唱，称为"对唱"。对唱有男女声对唱，男声对唱，女声对唱等形式。对唱大多是单声部歌曲，气氛热烈而欢快。</a:t>
            </a:r>
            <a:endParaRPr lang="zh-CN" altLang="en-US" sz="3200">
              <a:solidFill>
                <a:srgbClr val="F4B183"/>
              </a:solidFill>
            </a:endParaRPr>
          </a:p>
          <a:p>
            <a:pPr fontAlgn="auto">
              <a:lnSpc>
                <a:spcPct val="150000"/>
              </a:lnSpc>
            </a:pPr>
            <a:r>
              <a:rPr lang="en-US" altLang="zh-CN" sz="3200">
                <a:solidFill>
                  <a:srgbClr val="F4B183"/>
                </a:solidFill>
              </a:rPr>
              <a:t>            </a:t>
            </a:r>
            <a:endParaRPr lang="en-US" altLang="zh-CN" sz="3200">
              <a:solidFill>
                <a:srgbClr val="F4B183"/>
              </a:solidFill>
            </a:endParaRPr>
          </a:p>
          <a:p>
            <a:pPr fontAlgn="auto">
              <a:lnSpc>
                <a:spcPct val="150000"/>
              </a:lnSpc>
            </a:pPr>
            <a:r>
              <a:rPr lang="en-US" altLang="zh-CN" sz="3200">
                <a:solidFill>
                  <a:srgbClr val="F4B183"/>
                </a:solidFill>
              </a:rPr>
              <a:t>        </a:t>
            </a:r>
            <a:r>
              <a:rPr lang="zh-CN" altLang="en-US" sz="3200">
                <a:solidFill>
                  <a:schemeClr val="accent1"/>
                </a:solidFill>
              </a:rPr>
              <a:t>《黄河大合唱》第五乐章</a:t>
            </a:r>
            <a:r>
              <a:rPr lang="zh-CN" altLang="en-US" sz="3200">
                <a:solidFill>
                  <a:schemeClr val="accent1"/>
                </a:solidFill>
                <a:hlinkClick r:id="rId1" action="ppaction://hlinkfile"/>
              </a:rPr>
              <a:t>《河边对口曲》</a:t>
            </a:r>
            <a:endParaRPr lang="zh-CN" altLang="en-US" sz="3200">
              <a:solidFill>
                <a:srgbClr val="F4B183"/>
              </a:solidFill>
            </a:endParaRPr>
          </a:p>
          <a:p>
            <a:pPr fontAlgn="auto">
              <a:lnSpc>
                <a:spcPct val="150000"/>
              </a:lnSpc>
            </a:pPr>
            <a:endParaRPr lang="zh-CN" altLang="en-US" sz="3200">
              <a:solidFill>
                <a:srgbClr val="F4B183"/>
              </a:solidFill>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组合 6"/>
          <p:cNvGrpSpPr/>
          <p:nvPr/>
        </p:nvGrpSpPr>
        <p:grpSpPr>
          <a:xfrm>
            <a:off x="149728" y="670145"/>
            <a:ext cx="11797724" cy="525808"/>
            <a:chOff x="134488" y="670145"/>
            <a:chExt cx="11797724" cy="525808"/>
          </a:xfrm>
        </p:grpSpPr>
        <p:sp>
          <p:nvSpPr>
            <p:cNvPr id="8" name="TextBox 39"/>
            <p:cNvSpPr txBox="1"/>
            <p:nvPr/>
          </p:nvSpPr>
          <p:spPr>
            <a:xfrm>
              <a:off x="827759" y="673983"/>
              <a:ext cx="2672080" cy="521970"/>
            </a:xfrm>
            <a:prstGeom prst="rect">
              <a:avLst/>
            </a:prstGeom>
            <a:noFill/>
          </p:spPr>
          <p:txBody>
            <a:bodyPr wrap="none" rtlCol="0">
              <a:spAutoFit/>
            </a:bodyPr>
            <a:lstStyle/>
            <a:p>
              <a:pPr algn="ctr"/>
              <a:r>
                <a:rPr lang="zh-CN" altLang="en-US" sz="2800" dirty="0">
                  <a:solidFill>
                    <a:schemeClr val="bg1">
                      <a:lumMod val="95000"/>
                    </a:schemeClr>
                  </a:solidFill>
                  <a:latin typeface="Dense" panose="02000000000000000000" pitchFamily="50" charset="0"/>
                  <a:ea typeface="微软雅黑 Light" panose="020B0502040204020203" pitchFamily="34" charset="-122"/>
                </a:rPr>
                <a:t>声乐的演唱形式</a:t>
              </a:r>
              <a:endParaRPr lang="zh-CN" altLang="en-US" sz="2800" dirty="0">
                <a:solidFill>
                  <a:schemeClr val="bg1">
                    <a:lumMod val="95000"/>
                  </a:schemeClr>
                </a:solidFill>
                <a:latin typeface="Dense" panose="02000000000000000000" pitchFamily="50" charset="0"/>
                <a:ea typeface="微软雅黑 Light" panose="020B0502040204020203" pitchFamily="34" charset="-122"/>
              </a:endParaRPr>
            </a:p>
          </p:txBody>
        </p:sp>
        <p:sp>
          <p:nvSpPr>
            <p:cNvPr id="9" name="Rectangle 41"/>
            <p:cNvSpPr/>
            <p:nvPr/>
          </p:nvSpPr>
          <p:spPr>
            <a:xfrm rot="16200000">
              <a:off x="95249" y="885029"/>
              <a:ext cx="457200" cy="27432"/>
            </a:xfrm>
            <a:prstGeom prst="rect">
              <a:avLst/>
            </a:prstGeom>
            <a:solidFill>
              <a:srgbClr val="F4B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41"/>
            <p:cNvSpPr/>
            <p:nvPr/>
          </p:nvSpPr>
          <p:spPr>
            <a:xfrm rot="16200000">
              <a:off x="-25340" y="829973"/>
              <a:ext cx="457200" cy="137545"/>
            </a:xfrm>
            <a:prstGeom prst="rect">
              <a:avLst/>
            </a:prstGeom>
            <a:solidFill>
              <a:srgbClr val="F4B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直接连接符 10"/>
            <p:cNvCxnSpPr/>
            <p:nvPr/>
          </p:nvCxnSpPr>
          <p:spPr>
            <a:xfrm>
              <a:off x="4053486" y="898745"/>
              <a:ext cx="7878726"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2" name="文本框 1"/>
          <p:cNvSpPr txBox="1"/>
          <p:nvPr/>
        </p:nvSpPr>
        <p:spPr>
          <a:xfrm>
            <a:off x="623570" y="1380490"/>
            <a:ext cx="7588250" cy="4523105"/>
          </a:xfrm>
          <a:prstGeom prst="rect">
            <a:avLst/>
          </a:prstGeom>
          <a:noFill/>
        </p:spPr>
        <p:txBody>
          <a:bodyPr wrap="square" rtlCol="0" anchor="t">
            <a:spAutoFit/>
          </a:bodyPr>
          <a:lstStyle/>
          <a:p>
            <a:pPr fontAlgn="auto">
              <a:lnSpc>
                <a:spcPct val="150000"/>
              </a:lnSpc>
            </a:pPr>
            <a:r>
              <a:rPr lang="zh-CN" altLang="en-US" sz="3200">
                <a:solidFill>
                  <a:srgbClr val="FFFF00"/>
                </a:solidFill>
              </a:rPr>
              <a:t>重唱：</a:t>
            </a:r>
            <a:r>
              <a:rPr lang="zh-CN" altLang="en-US" sz="3200">
                <a:solidFill>
                  <a:srgbClr val="F4B183"/>
                </a:solidFill>
              </a:rPr>
              <a:t>多声部的歌曲每声部只有一人（或二人）演唱的，称为"重唱"。重唱有男女声二重唱，男声或女声重唱（包括二重唱、三重唱、四重唱）等形式。</a:t>
            </a:r>
            <a:endParaRPr lang="zh-CN" altLang="en-US" sz="3200">
              <a:solidFill>
                <a:srgbClr val="F4B183"/>
              </a:solidFill>
            </a:endParaRPr>
          </a:p>
          <a:p>
            <a:pPr fontAlgn="auto">
              <a:lnSpc>
                <a:spcPct val="150000"/>
              </a:lnSpc>
            </a:pPr>
            <a:endParaRPr lang="zh-CN" altLang="en-US" sz="3200">
              <a:solidFill>
                <a:srgbClr val="F4B183"/>
              </a:solidFill>
            </a:endParaRPr>
          </a:p>
          <a:p>
            <a:pPr fontAlgn="auto">
              <a:lnSpc>
                <a:spcPct val="150000"/>
              </a:lnSpc>
            </a:pPr>
            <a:endParaRPr lang="zh-CN" altLang="en-US" sz="3200">
              <a:solidFill>
                <a:srgbClr val="F4B183"/>
              </a:solidFill>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组合 6"/>
          <p:cNvGrpSpPr/>
          <p:nvPr/>
        </p:nvGrpSpPr>
        <p:grpSpPr>
          <a:xfrm>
            <a:off x="149728" y="670145"/>
            <a:ext cx="11797724" cy="525808"/>
            <a:chOff x="134488" y="670145"/>
            <a:chExt cx="11797724" cy="525808"/>
          </a:xfrm>
        </p:grpSpPr>
        <p:sp>
          <p:nvSpPr>
            <p:cNvPr id="8" name="TextBox 39"/>
            <p:cNvSpPr txBox="1"/>
            <p:nvPr/>
          </p:nvSpPr>
          <p:spPr>
            <a:xfrm>
              <a:off x="827759" y="673983"/>
              <a:ext cx="2672080" cy="521970"/>
            </a:xfrm>
            <a:prstGeom prst="rect">
              <a:avLst/>
            </a:prstGeom>
            <a:noFill/>
          </p:spPr>
          <p:txBody>
            <a:bodyPr wrap="none" rtlCol="0">
              <a:spAutoFit/>
            </a:bodyPr>
            <a:lstStyle/>
            <a:p>
              <a:pPr algn="ctr"/>
              <a:r>
                <a:rPr lang="zh-CN" altLang="en-US" sz="2800" dirty="0">
                  <a:solidFill>
                    <a:schemeClr val="bg1">
                      <a:lumMod val="95000"/>
                    </a:schemeClr>
                  </a:solidFill>
                  <a:latin typeface="Dense" panose="02000000000000000000" pitchFamily="50" charset="0"/>
                  <a:ea typeface="微软雅黑 Light" panose="020B0502040204020203" pitchFamily="34" charset="-122"/>
                </a:rPr>
                <a:t>声乐的演唱形式</a:t>
              </a:r>
              <a:endParaRPr lang="zh-CN" altLang="en-US" sz="2800" dirty="0">
                <a:solidFill>
                  <a:schemeClr val="bg1">
                    <a:lumMod val="95000"/>
                  </a:schemeClr>
                </a:solidFill>
                <a:latin typeface="Dense" panose="02000000000000000000" pitchFamily="50" charset="0"/>
                <a:ea typeface="微软雅黑 Light" panose="020B0502040204020203" pitchFamily="34" charset="-122"/>
              </a:endParaRPr>
            </a:p>
          </p:txBody>
        </p:sp>
        <p:sp>
          <p:nvSpPr>
            <p:cNvPr id="9" name="Rectangle 41"/>
            <p:cNvSpPr/>
            <p:nvPr/>
          </p:nvSpPr>
          <p:spPr>
            <a:xfrm rot="16200000">
              <a:off x="95249" y="885029"/>
              <a:ext cx="457200" cy="27432"/>
            </a:xfrm>
            <a:prstGeom prst="rect">
              <a:avLst/>
            </a:prstGeom>
            <a:solidFill>
              <a:srgbClr val="F4B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41"/>
            <p:cNvSpPr/>
            <p:nvPr/>
          </p:nvSpPr>
          <p:spPr>
            <a:xfrm rot="16200000">
              <a:off x="-25340" y="829973"/>
              <a:ext cx="457200" cy="137545"/>
            </a:xfrm>
            <a:prstGeom prst="rect">
              <a:avLst/>
            </a:prstGeom>
            <a:solidFill>
              <a:srgbClr val="F4B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直接连接符 10"/>
            <p:cNvCxnSpPr/>
            <p:nvPr/>
          </p:nvCxnSpPr>
          <p:spPr>
            <a:xfrm>
              <a:off x="4053486" y="898745"/>
              <a:ext cx="7878726"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2" name="文本框 1"/>
          <p:cNvSpPr txBox="1"/>
          <p:nvPr/>
        </p:nvSpPr>
        <p:spPr>
          <a:xfrm>
            <a:off x="687705" y="1682750"/>
            <a:ext cx="6386830" cy="4523105"/>
          </a:xfrm>
          <a:prstGeom prst="rect">
            <a:avLst/>
          </a:prstGeom>
          <a:noFill/>
        </p:spPr>
        <p:txBody>
          <a:bodyPr wrap="square" rtlCol="0" anchor="t">
            <a:spAutoFit/>
          </a:bodyPr>
          <a:lstStyle/>
          <a:p>
            <a:pPr fontAlgn="auto">
              <a:lnSpc>
                <a:spcPct val="150000"/>
              </a:lnSpc>
            </a:pPr>
            <a:r>
              <a:rPr lang="zh-CN" altLang="en-US" sz="3200">
                <a:solidFill>
                  <a:srgbClr val="F4B183"/>
                </a:solidFill>
              </a:rPr>
              <a:t>男女生二重唱：</a:t>
            </a:r>
            <a:r>
              <a:rPr lang="zh-CN" altLang="en-US" sz="3200">
                <a:solidFill>
                  <a:schemeClr val="accent1"/>
                </a:solidFill>
                <a:hlinkClick r:id="rId1" action="ppaction://hlinkfile"/>
              </a:rPr>
              <a:t>《饮酒歌》</a:t>
            </a:r>
            <a:endParaRPr lang="zh-CN" altLang="en-US" sz="3200">
              <a:solidFill>
                <a:srgbClr val="F4B183"/>
              </a:solidFill>
            </a:endParaRPr>
          </a:p>
          <a:p>
            <a:pPr fontAlgn="auto">
              <a:lnSpc>
                <a:spcPct val="150000"/>
              </a:lnSpc>
            </a:pPr>
            <a:r>
              <a:rPr lang="en-US" altLang="zh-CN" sz="3200">
                <a:solidFill>
                  <a:srgbClr val="F4B183"/>
                </a:solidFill>
              </a:rPr>
              <a:t>     </a:t>
            </a:r>
            <a:r>
              <a:rPr lang="zh-CN" altLang="en-US" sz="3200">
                <a:solidFill>
                  <a:srgbClr val="F4B183"/>
                </a:solidFill>
              </a:rPr>
              <a:t>意大利作曲家威尔第作曲，皮阿维作词。作于1853年。为所作的歌剧《茶花女》中第一幕唱段。</a:t>
            </a:r>
            <a:endParaRPr lang="zh-CN" altLang="en-US" sz="3200">
              <a:solidFill>
                <a:srgbClr val="F4B183"/>
              </a:solidFill>
            </a:endParaRPr>
          </a:p>
          <a:p>
            <a:pPr fontAlgn="auto">
              <a:lnSpc>
                <a:spcPct val="150000"/>
              </a:lnSpc>
            </a:pPr>
            <a:endParaRPr lang="zh-CN" altLang="en-US" sz="3200">
              <a:solidFill>
                <a:srgbClr val="F4B183"/>
              </a:solidFill>
            </a:endParaRPr>
          </a:p>
          <a:p>
            <a:pPr fontAlgn="auto">
              <a:lnSpc>
                <a:spcPct val="150000"/>
              </a:lnSpc>
            </a:pPr>
            <a:endParaRPr lang="zh-CN" altLang="en-US" sz="3200">
              <a:solidFill>
                <a:srgbClr val="F4B183"/>
              </a:solidFill>
            </a:endParaRPr>
          </a:p>
        </p:txBody>
      </p:sp>
      <p:pic>
        <p:nvPicPr>
          <p:cNvPr id="3" name="图片 2" descr="}WFC7_ME~7}_X%2%P)1D7~8"/>
          <p:cNvPicPr>
            <a:picLocks noChangeAspect="1"/>
          </p:cNvPicPr>
          <p:nvPr/>
        </p:nvPicPr>
        <p:blipFill>
          <a:blip r:embed="rId2"/>
          <a:stretch>
            <a:fillRect/>
          </a:stretch>
        </p:blipFill>
        <p:spPr>
          <a:xfrm>
            <a:off x="7255510" y="1019175"/>
            <a:ext cx="3964305" cy="538543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组合 6"/>
          <p:cNvGrpSpPr/>
          <p:nvPr/>
        </p:nvGrpSpPr>
        <p:grpSpPr>
          <a:xfrm>
            <a:off x="149728" y="670145"/>
            <a:ext cx="11797724" cy="525808"/>
            <a:chOff x="134488" y="670145"/>
            <a:chExt cx="11797724" cy="525808"/>
          </a:xfrm>
        </p:grpSpPr>
        <p:sp>
          <p:nvSpPr>
            <p:cNvPr id="8" name="TextBox 39"/>
            <p:cNvSpPr txBox="1"/>
            <p:nvPr/>
          </p:nvSpPr>
          <p:spPr>
            <a:xfrm>
              <a:off x="827759" y="673983"/>
              <a:ext cx="2672080" cy="521970"/>
            </a:xfrm>
            <a:prstGeom prst="rect">
              <a:avLst/>
            </a:prstGeom>
            <a:noFill/>
          </p:spPr>
          <p:txBody>
            <a:bodyPr wrap="none" rtlCol="0">
              <a:spAutoFit/>
            </a:bodyPr>
            <a:lstStyle/>
            <a:p>
              <a:pPr algn="ctr"/>
              <a:r>
                <a:rPr lang="zh-CN" altLang="en-US" sz="2800" dirty="0">
                  <a:solidFill>
                    <a:schemeClr val="bg1">
                      <a:lumMod val="95000"/>
                    </a:schemeClr>
                  </a:solidFill>
                  <a:latin typeface="Dense" panose="02000000000000000000" pitchFamily="50" charset="0"/>
                  <a:ea typeface="微软雅黑 Light" panose="020B0502040204020203" pitchFamily="34" charset="-122"/>
                </a:rPr>
                <a:t>声乐的演唱形式</a:t>
              </a:r>
              <a:endParaRPr lang="zh-CN" altLang="en-US" sz="2800" dirty="0">
                <a:solidFill>
                  <a:schemeClr val="bg1">
                    <a:lumMod val="95000"/>
                  </a:schemeClr>
                </a:solidFill>
                <a:latin typeface="Dense" panose="02000000000000000000" pitchFamily="50" charset="0"/>
                <a:ea typeface="微软雅黑 Light" panose="020B0502040204020203" pitchFamily="34" charset="-122"/>
              </a:endParaRPr>
            </a:p>
          </p:txBody>
        </p:sp>
        <p:sp>
          <p:nvSpPr>
            <p:cNvPr id="9" name="Rectangle 41"/>
            <p:cNvSpPr/>
            <p:nvPr/>
          </p:nvSpPr>
          <p:spPr>
            <a:xfrm rot="16200000">
              <a:off x="95249" y="885029"/>
              <a:ext cx="457200" cy="27432"/>
            </a:xfrm>
            <a:prstGeom prst="rect">
              <a:avLst/>
            </a:prstGeom>
            <a:solidFill>
              <a:srgbClr val="F4B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41"/>
            <p:cNvSpPr/>
            <p:nvPr/>
          </p:nvSpPr>
          <p:spPr>
            <a:xfrm rot="16200000">
              <a:off x="-25340" y="829973"/>
              <a:ext cx="457200" cy="137545"/>
            </a:xfrm>
            <a:prstGeom prst="rect">
              <a:avLst/>
            </a:prstGeom>
            <a:solidFill>
              <a:srgbClr val="F4B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直接连接符 10"/>
            <p:cNvCxnSpPr/>
            <p:nvPr/>
          </p:nvCxnSpPr>
          <p:spPr>
            <a:xfrm>
              <a:off x="4053486" y="898745"/>
              <a:ext cx="7878726"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2" name="文本框 1"/>
          <p:cNvSpPr txBox="1"/>
          <p:nvPr/>
        </p:nvSpPr>
        <p:spPr>
          <a:xfrm>
            <a:off x="1248410" y="1327150"/>
            <a:ext cx="9700895" cy="4523105"/>
          </a:xfrm>
          <a:prstGeom prst="rect">
            <a:avLst/>
          </a:prstGeom>
          <a:noFill/>
        </p:spPr>
        <p:txBody>
          <a:bodyPr wrap="square" rtlCol="0" anchor="t">
            <a:spAutoFit/>
          </a:bodyPr>
          <a:lstStyle/>
          <a:p>
            <a:pPr fontAlgn="auto">
              <a:lnSpc>
                <a:spcPct val="150000"/>
              </a:lnSpc>
            </a:pPr>
            <a:r>
              <a:rPr lang="zh-CN" altLang="en-US" sz="3200">
                <a:solidFill>
                  <a:srgbClr val="FFFF00"/>
                </a:solidFill>
              </a:rPr>
              <a:t>轮唱</a:t>
            </a:r>
            <a:r>
              <a:rPr lang="zh-CN" altLang="en-US" sz="3200">
                <a:solidFill>
                  <a:srgbClr val="F4B183"/>
                </a:solidFill>
              </a:rPr>
              <a:t>：将许多人分成两个或三个、四个声部，各声部相隔一定的拍数，先后演唱同一曲调，称为"轮唱"。轮唱时，各声部形成此起彼落、相互呼应的热烈气氛。</a:t>
            </a:r>
            <a:endParaRPr lang="zh-CN" altLang="en-US" sz="3200">
              <a:solidFill>
                <a:srgbClr val="F4B183"/>
              </a:solidFill>
            </a:endParaRPr>
          </a:p>
          <a:p>
            <a:pPr fontAlgn="auto">
              <a:lnSpc>
                <a:spcPct val="150000"/>
              </a:lnSpc>
            </a:pPr>
            <a:endParaRPr lang="zh-CN" altLang="en-US" sz="3200">
              <a:solidFill>
                <a:srgbClr val="F4B183"/>
              </a:solidFill>
            </a:endParaRPr>
          </a:p>
          <a:p>
            <a:pPr fontAlgn="auto">
              <a:lnSpc>
                <a:spcPct val="150000"/>
              </a:lnSpc>
            </a:pPr>
            <a:r>
              <a:rPr lang="zh-CN" altLang="en-US" sz="3200">
                <a:solidFill>
                  <a:srgbClr val="F4B183"/>
                </a:solidFill>
              </a:rPr>
              <a:t> </a:t>
            </a:r>
            <a:r>
              <a:rPr lang="en-US" altLang="zh-CN" sz="3200">
                <a:solidFill>
                  <a:srgbClr val="F4B183"/>
                </a:solidFill>
              </a:rPr>
              <a:t>   </a:t>
            </a:r>
            <a:r>
              <a:rPr lang="zh-CN" altLang="en-US" sz="3200">
                <a:solidFill>
                  <a:schemeClr val="accent1"/>
                </a:solidFill>
              </a:rPr>
              <a:t>《黄河大合唱》</a:t>
            </a:r>
            <a:r>
              <a:rPr lang="en-US" altLang="zh-CN" sz="3200">
                <a:solidFill>
                  <a:schemeClr val="accent1"/>
                </a:solidFill>
              </a:rPr>
              <a:t>——</a:t>
            </a:r>
            <a:r>
              <a:rPr lang="zh-CN" altLang="en-US" sz="3200">
                <a:solidFill>
                  <a:schemeClr val="accent1"/>
                </a:solidFill>
              </a:rPr>
              <a:t>第八乐章</a:t>
            </a:r>
            <a:r>
              <a:rPr lang="zh-CN" altLang="en-US" sz="3200">
                <a:solidFill>
                  <a:schemeClr val="accent1"/>
                </a:solidFill>
                <a:hlinkClick r:id="rId1" action="ppaction://hlinkfile"/>
              </a:rPr>
              <a:t>《保卫黄河》</a:t>
            </a:r>
            <a:endParaRPr lang="zh-CN" altLang="en-US" sz="3200">
              <a:solidFill>
                <a:srgbClr val="F4B183"/>
              </a:solidFill>
            </a:endParaRPr>
          </a:p>
          <a:p>
            <a:pPr fontAlgn="auto">
              <a:lnSpc>
                <a:spcPct val="150000"/>
              </a:lnSpc>
            </a:pPr>
            <a:endParaRPr lang="zh-CN" altLang="en-US" sz="3200">
              <a:solidFill>
                <a:srgbClr val="F4B183"/>
              </a:solidFill>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组合 6"/>
          <p:cNvGrpSpPr/>
          <p:nvPr/>
        </p:nvGrpSpPr>
        <p:grpSpPr>
          <a:xfrm>
            <a:off x="149728" y="670145"/>
            <a:ext cx="11797724" cy="525808"/>
            <a:chOff x="134488" y="670145"/>
            <a:chExt cx="11797724" cy="525808"/>
          </a:xfrm>
        </p:grpSpPr>
        <p:sp>
          <p:nvSpPr>
            <p:cNvPr id="8" name="TextBox 39"/>
            <p:cNvSpPr txBox="1"/>
            <p:nvPr/>
          </p:nvSpPr>
          <p:spPr>
            <a:xfrm>
              <a:off x="472159" y="673983"/>
              <a:ext cx="3383280" cy="521970"/>
            </a:xfrm>
            <a:prstGeom prst="rect">
              <a:avLst/>
            </a:prstGeom>
            <a:noFill/>
          </p:spPr>
          <p:txBody>
            <a:bodyPr wrap="none" rtlCol="0">
              <a:spAutoFit/>
            </a:bodyPr>
            <a:lstStyle/>
            <a:p>
              <a:pPr algn="ctr"/>
              <a:r>
                <a:rPr lang="zh-CN" altLang="en-US" sz="2800" dirty="0">
                  <a:solidFill>
                    <a:schemeClr val="bg1">
                      <a:lumMod val="95000"/>
                    </a:schemeClr>
                  </a:solidFill>
                  <a:latin typeface="Dense" panose="02000000000000000000" pitchFamily="50" charset="0"/>
                  <a:ea typeface="微软雅黑 Light" panose="020B0502040204020203" pitchFamily="34" charset="-122"/>
                </a:rPr>
                <a:t>音乐中声音的分类？</a:t>
              </a:r>
              <a:endParaRPr lang="zh-CN" altLang="en-US" sz="2800" dirty="0">
                <a:solidFill>
                  <a:schemeClr val="bg1">
                    <a:lumMod val="95000"/>
                  </a:schemeClr>
                </a:solidFill>
                <a:latin typeface="Dense" panose="02000000000000000000" pitchFamily="50" charset="0"/>
                <a:ea typeface="微软雅黑 Light" panose="020B0502040204020203" pitchFamily="34" charset="-122"/>
              </a:endParaRPr>
            </a:p>
          </p:txBody>
        </p:sp>
        <p:sp>
          <p:nvSpPr>
            <p:cNvPr id="9" name="Rectangle 41"/>
            <p:cNvSpPr/>
            <p:nvPr/>
          </p:nvSpPr>
          <p:spPr>
            <a:xfrm rot="16200000">
              <a:off x="95249" y="885029"/>
              <a:ext cx="457200" cy="27432"/>
            </a:xfrm>
            <a:prstGeom prst="rect">
              <a:avLst/>
            </a:prstGeom>
            <a:solidFill>
              <a:srgbClr val="F4B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41"/>
            <p:cNvSpPr/>
            <p:nvPr/>
          </p:nvSpPr>
          <p:spPr>
            <a:xfrm rot="16200000">
              <a:off x="-25340" y="829973"/>
              <a:ext cx="457200" cy="137545"/>
            </a:xfrm>
            <a:prstGeom prst="rect">
              <a:avLst/>
            </a:prstGeom>
            <a:solidFill>
              <a:srgbClr val="F4B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直接连接符 10"/>
            <p:cNvCxnSpPr/>
            <p:nvPr/>
          </p:nvCxnSpPr>
          <p:spPr>
            <a:xfrm>
              <a:off x="4053486" y="898745"/>
              <a:ext cx="7878726"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2" name="文本框 1"/>
          <p:cNvSpPr txBox="1"/>
          <p:nvPr/>
        </p:nvSpPr>
        <p:spPr>
          <a:xfrm>
            <a:off x="1470660" y="1424305"/>
            <a:ext cx="9728200" cy="3046095"/>
          </a:xfrm>
          <a:prstGeom prst="rect">
            <a:avLst/>
          </a:prstGeom>
          <a:noFill/>
        </p:spPr>
        <p:txBody>
          <a:bodyPr wrap="square" rtlCol="0" anchor="t">
            <a:spAutoFit/>
          </a:bodyPr>
          <a:lstStyle/>
          <a:p>
            <a:r>
              <a:rPr lang="zh-CN" altLang="en-US" sz="3200" dirty="0">
                <a:solidFill>
                  <a:srgbClr val="FFFF00"/>
                </a:solidFill>
                <a:latin typeface="迷你简中等线" panose="03000509000000000000" pitchFamily="65" charset="-122"/>
                <a:ea typeface="迷你简中等线" panose="03000509000000000000" pitchFamily="65" charset="-122"/>
              </a:rPr>
              <a:t>按表达方式分可分为：声乐和器乐两大类</a:t>
            </a:r>
            <a:endParaRPr lang="zh-CN" altLang="en-US" sz="3200" dirty="0">
              <a:solidFill>
                <a:srgbClr val="FFFF00"/>
              </a:solidFill>
              <a:latin typeface="迷你简中等线" panose="03000509000000000000" pitchFamily="65" charset="-122"/>
              <a:ea typeface="迷你简中等线" panose="03000509000000000000" pitchFamily="65" charset="-122"/>
            </a:endParaRPr>
          </a:p>
          <a:p>
            <a:endParaRPr lang="zh-CN" altLang="en-US" sz="3200" dirty="0">
              <a:solidFill>
                <a:srgbClr val="FFFF00"/>
              </a:solidFill>
              <a:latin typeface="迷你简中等线" panose="03000509000000000000" pitchFamily="65" charset="-122"/>
              <a:ea typeface="迷你简中等线" panose="03000509000000000000" pitchFamily="65" charset="-122"/>
            </a:endParaRPr>
          </a:p>
          <a:p>
            <a:r>
              <a:rPr lang="zh-CN" altLang="en-US" sz="3200" dirty="0">
                <a:solidFill>
                  <a:srgbClr val="FFFF00"/>
                </a:solidFill>
                <a:latin typeface="迷你简中等线" panose="03000509000000000000" pitchFamily="65" charset="-122"/>
                <a:ea typeface="迷你简中等线" panose="03000509000000000000" pitchFamily="65" charset="-122"/>
              </a:rPr>
              <a:t>声乐</a:t>
            </a:r>
            <a:r>
              <a:rPr lang="zh-CN" altLang="en-US" sz="3200" dirty="0">
                <a:solidFill>
                  <a:schemeClr val="accent2">
                    <a:lumMod val="60000"/>
                    <a:lumOff val="40000"/>
                  </a:schemeClr>
                </a:solidFill>
                <a:latin typeface="迷你简中等线" panose="03000509000000000000" pitchFamily="65" charset="-122"/>
                <a:ea typeface="迷你简中等线" panose="03000509000000000000" pitchFamily="65" charset="-122"/>
              </a:rPr>
              <a:t>是用人声演唱的音乐，可清唱，也可用器乐伴奏。</a:t>
            </a:r>
            <a:endParaRPr lang="zh-CN" altLang="en-US" sz="3200" dirty="0">
              <a:solidFill>
                <a:schemeClr val="accent2">
                  <a:lumMod val="60000"/>
                  <a:lumOff val="40000"/>
                </a:schemeClr>
              </a:solidFill>
              <a:latin typeface="迷你简中等线" panose="03000509000000000000" pitchFamily="65" charset="-122"/>
              <a:ea typeface="迷你简中等线" panose="03000509000000000000" pitchFamily="65" charset="-122"/>
            </a:endParaRPr>
          </a:p>
          <a:p>
            <a:endParaRPr lang="zh-CN" altLang="en-US" sz="3200" dirty="0">
              <a:solidFill>
                <a:schemeClr val="accent2">
                  <a:lumMod val="60000"/>
                  <a:lumOff val="40000"/>
                </a:schemeClr>
              </a:solidFill>
              <a:latin typeface="迷你简中等线" panose="03000509000000000000" pitchFamily="65" charset="-122"/>
              <a:ea typeface="迷你简中等线" panose="03000509000000000000" pitchFamily="65" charset="-122"/>
            </a:endParaRPr>
          </a:p>
          <a:p>
            <a:r>
              <a:rPr lang="zh-CN" altLang="en-US" sz="3200" dirty="0">
                <a:solidFill>
                  <a:schemeClr val="accent2">
                    <a:lumMod val="60000"/>
                    <a:lumOff val="40000"/>
                  </a:schemeClr>
                </a:solidFill>
                <a:latin typeface="迷你简中等线" panose="03000509000000000000" pitchFamily="65" charset="-122"/>
                <a:ea typeface="迷你简中等线" panose="03000509000000000000" pitchFamily="65" charset="-122"/>
              </a:rPr>
              <a:t>人声可分为</a:t>
            </a:r>
            <a:r>
              <a:rPr lang="zh-CN" altLang="en-US" sz="3200" dirty="0">
                <a:solidFill>
                  <a:srgbClr val="FFFF00"/>
                </a:solidFill>
                <a:latin typeface="迷你简中等线" panose="03000509000000000000" pitchFamily="65" charset="-122"/>
                <a:ea typeface="迷你简中等线" panose="03000509000000000000" pitchFamily="65" charset="-122"/>
              </a:rPr>
              <a:t>童声、男声、女声</a:t>
            </a:r>
            <a:endParaRPr lang="zh-CN" altLang="en-US" sz="3200" dirty="0">
              <a:solidFill>
                <a:schemeClr val="accent2">
                  <a:lumMod val="60000"/>
                  <a:lumOff val="40000"/>
                </a:schemeClr>
              </a:solidFill>
              <a:latin typeface="迷你简中等线" panose="03000509000000000000" pitchFamily="65" charset="-122"/>
              <a:ea typeface="迷你简中等线" panose="03000509000000000000" pitchFamily="65" charset="-122"/>
            </a:endParaRPr>
          </a:p>
          <a:p>
            <a:endParaRPr lang="zh-CN" altLang="en-US" sz="3200" dirty="0">
              <a:solidFill>
                <a:schemeClr val="accent2">
                  <a:lumMod val="60000"/>
                  <a:lumOff val="40000"/>
                </a:schemeClr>
              </a:solidFill>
              <a:latin typeface="迷你简中等线" panose="03000509000000000000" pitchFamily="65" charset="-122"/>
              <a:ea typeface="迷你简中等线" panose="03000509000000000000" pitchFamily="65" charset="-122"/>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randombar(horizontal)">
                                      <p:cBhvr>
                                        <p:cTn id="12" dur="500"/>
                                        <p:tgtEl>
                                          <p:spTgt spid="2">
                                            <p:txEl>
                                              <p:pRg st="2" end="2"/>
                                            </p:txEl>
                                          </p:spTgt>
                                        </p:tgtEl>
                                      </p:cBhvr>
                                    </p:animEffect>
                                  </p:childTnLst>
                                </p:cTn>
                              </p:par>
                            </p:childTnLst>
                          </p:cTn>
                        </p:par>
                        <p:par>
                          <p:cTn id="13" fill="hold">
                            <p:stCondLst>
                              <p:cond delay="500"/>
                            </p:stCondLst>
                            <p:childTnLst>
                              <p:par>
                                <p:cTn id="14" presetID="14" presetClass="entr" presetSubtype="10" fill="hold" nodeType="afterEffect">
                                  <p:stCondLst>
                                    <p:cond delay="0"/>
                                  </p:stCondLst>
                                  <p:childTnLst>
                                    <p:set>
                                      <p:cBhvr>
                                        <p:cTn id="15" dur="1" fill="hold">
                                          <p:stCondLst>
                                            <p:cond delay="0"/>
                                          </p:stCondLst>
                                        </p:cTn>
                                        <p:tgtEl>
                                          <p:spTgt spid="2">
                                            <p:txEl>
                                              <p:pRg st="4" end="4"/>
                                            </p:txEl>
                                          </p:spTgt>
                                        </p:tgtEl>
                                        <p:attrNameLst>
                                          <p:attrName>style.visibility</p:attrName>
                                        </p:attrNameLst>
                                      </p:cBhvr>
                                      <p:to>
                                        <p:strVal val="visible"/>
                                      </p:to>
                                    </p:set>
                                    <p:animEffect transition="in" filter="randombar(horizontal)">
                                      <p:cBhvr>
                                        <p:cTn id="16"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组合 6"/>
          <p:cNvGrpSpPr/>
          <p:nvPr/>
        </p:nvGrpSpPr>
        <p:grpSpPr>
          <a:xfrm>
            <a:off x="149728" y="670145"/>
            <a:ext cx="11797724" cy="525808"/>
            <a:chOff x="134488" y="670145"/>
            <a:chExt cx="11797724" cy="525808"/>
          </a:xfrm>
        </p:grpSpPr>
        <p:sp>
          <p:nvSpPr>
            <p:cNvPr id="8" name="TextBox 39"/>
            <p:cNvSpPr txBox="1"/>
            <p:nvPr/>
          </p:nvSpPr>
          <p:spPr>
            <a:xfrm>
              <a:off x="649959" y="673983"/>
              <a:ext cx="3027680" cy="521970"/>
            </a:xfrm>
            <a:prstGeom prst="rect">
              <a:avLst/>
            </a:prstGeom>
            <a:noFill/>
          </p:spPr>
          <p:txBody>
            <a:bodyPr wrap="none" rtlCol="0">
              <a:spAutoFit/>
            </a:bodyPr>
            <a:lstStyle/>
            <a:p>
              <a:pPr algn="ctr"/>
              <a:r>
                <a:rPr lang="zh-CN" altLang="en-US" sz="2800" dirty="0">
                  <a:solidFill>
                    <a:schemeClr val="bg1">
                      <a:lumMod val="95000"/>
                    </a:schemeClr>
                  </a:solidFill>
                  <a:latin typeface="Dense" panose="02000000000000000000" pitchFamily="50" charset="0"/>
                  <a:ea typeface="微软雅黑 Light" panose="020B0502040204020203" pitchFamily="34" charset="-122"/>
                </a:rPr>
                <a:t>音乐中声音的分类</a:t>
              </a:r>
              <a:endParaRPr lang="zh-CN" altLang="en-US" sz="2800" dirty="0">
                <a:solidFill>
                  <a:schemeClr val="bg1">
                    <a:lumMod val="95000"/>
                  </a:schemeClr>
                </a:solidFill>
                <a:latin typeface="Dense" panose="02000000000000000000" pitchFamily="50" charset="0"/>
                <a:ea typeface="微软雅黑 Light" panose="020B0502040204020203" pitchFamily="34" charset="-122"/>
              </a:endParaRPr>
            </a:p>
          </p:txBody>
        </p:sp>
        <p:sp>
          <p:nvSpPr>
            <p:cNvPr id="9" name="Rectangle 41"/>
            <p:cNvSpPr/>
            <p:nvPr/>
          </p:nvSpPr>
          <p:spPr>
            <a:xfrm rot="16200000">
              <a:off x="95249" y="885029"/>
              <a:ext cx="457200" cy="27432"/>
            </a:xfrm>
            <a:prstGeom prst="rect">
              <a:avLst/>
            </a:prstGeom>
            <a:solidFill>
              <a:srgbClr val="F4B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41"/>
            <p:cNvSpPr/>
            <p:nvPr/>
          </p:nvSpPr>
          <p:spPr>
            <a:xfrm rot="16200000">
              <a:off x="-25340" y="829973"/>
              <a:ext cx="457200" cy="137545"/>
            </a:xfrm>
            <a:prstGeom prst="rect">
              <a:avLst/>
            </a:prstGeom>
            <a:solidFill>
              <a:srgbClr val="F4B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直接连接符 10"/>
            <p:cNvCxnSpPr/>
            <p:nvPr/>
          </p:nvCxnSpPr>
          <p:spPr>
            <a:xfrm>
              <a:off x="4053486" y="898745"/>
              <a:ext cx="7878726"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2" name="文本框 1"/>
          <p:cNvSpPr txBox="1"/>
          <p:nvPr/>
        </p:nvSpPr>
        <p:spPr>
          <a:xfrm>
            <a:off x="1470660" y="1424305"/>
            <a:ext cx="9425940" cy="5015865"/>
          </a:xfrm>
          <a:prstGeom prst="rect">
            <a:avLst/>
          </a:prstGeom>
          <a:noFill/>
        </p:spPr>
        <p:txBody>
          <a:bodyPr wrap="square" rtlCol="0" anchor="t">
            <a:spAutoFit/>
          </a:bodyPr>
          <a:lstStyle/>
          <a:p>
            <a:endParaRPr lang="zh-CN" altLang="en-US" sz="3200" dirty="0">
              <a:solidFill>
                <a:srgbClr val="FFFF00"/>
              </a:solidFill>
              <a:latin typeface="迷你简中等线" panose="03000509000000000000" pitchFamily="65" charset="-122"/>
              <a:ea typeface="迷你简中等线" panose="03000509000000000000" pitchFamily="65" charset="-122"/>
            </a:endParaRPr>
          </a:p>
          <a:p>
            <a:r>
              <a:rPr lang="zh-CN" altLang="en-US" sz="3200" dirty="0">
                <a:solidFill>
                  <a:schemeClr val="accent2">
                    <a:lumMod val="60000"/>
                    <a:lumOff val="40000"/>
                  </a:schemeClr>
                </a:solidFill>
                <a:latin typeface="迷你简中等线" panose="03000509000000000000" pitchFamily="65" charset="-122"/>
                <a:ea typeface="迷你简中等线" panose="03000509000000000000" pitchFamily="65" charset="-122"/>
              </a:rPr>
              <a:t>男声</a:t>
            </a:r>
            <a:r>
              <a:rPr lang="zh-CN" altLang="en-US" sz="3200" dirty="0">
                <a:solidFill>
                  <a:schemeClr val="accent2">
                    <a:lumMod val="60000"/>
                    <a:lumOff val="40000"/>
                  </a:schemeClr>
                </a:solidFill>
                <a:latin typeface="迷你简中等线" panose="03000509000000000000" pitchFamily="65" charset="-122"/>
                <a:ea typeface="迷你简中等线" panose="03000509000000000000" pitchFamily="65" charset="-122"/>
              </a:rPr>
              <a:t>可分为：</a:t>
            </a:r>
            <a:r>
              <a:rPr lang="zh-CN" altLang="en-US" sz="3200" dirty="0">
                <a:solidFill>
                  <a:srgbClr val="FFFF00"/>
                </a:solidFill>
                <a:latin typeface="迷你简中等线" panose="03000509000000000000" pitchFamily="65" charset="-122"/>
                <a:ea typeface="迷你简中等线" panose="03000509000000000000" pitchFamily="65" charset="-122"/>
              </a:rPr>
              <a:t>男高音、男中音、男低音</a:t>
            </a:r>
            <a:r>
              <a:rPr lang="zh-CN" altLang="en-US" sz="3200" dirty="0">
                <a:solidFill>
                  <a:schemeClr val="accent2">
                    <a:lumMod val="60000"/>
                    <a:lumOff val="40000"/>
                  </a:schemeClr>
                </a:solidFill>
                <a:latin typeface="迷你简中等线" panose="03000509000000000000" pitchFamily="65" charset="-122"/>
                <a:ea typeface="迷你简中等线" panose="03000509000000000000" pitchFamily="65" charset="-122"/>
              </a:rPr>
              <a:t>。</a:t>
            </a:r>
            <a:endParaRPr lang="zh-CN" altLang="en-US" sz="3200" dirty="0">
              <a:solidFill>
                <a:schemeClr val="accent2">
                  <a:lumMod val="60000"/>
                  <a:lumOff val="40000"/>
                </a:schemeClr>
              </a:solidFill>
              <a:latin typeface="迷你简中等线" panose="03000509000000000000" pitchFamily="65" charset="-122"/>
              <a:ea typeface="迷你简中等线" panose="03000509000000000000" pitchFamily="65" charset="-122"/>
            </a:endParaRPr>
          </a:p>
          <a:p>
            <a:endParaRPr lang="zh-CN" altLang="en-US" sz="3200" dirty="0">
              <a:solidFill>
                <a:schemeClr val="accent2">
                  <a:lumMod val="60000"/>
                  <a:lumOff val="40000"/>
                </a:schemeClr>
              </a:solidFill>
              <a:latin typeface="迷你简中等线" panose="03000509000000000000" pitchFamily="65" charset="-122"/>
              <a:ea typeface="迷你简中等线" panose="03000509000000000000" pitchFamily="65" charset="-122"/>
            </a:endParaRPr>
          </a:p>
          <a:p>
            <a:r>
              <a:rPr lang="zh-CN" altLang="en-US" sz="3200" u="sng" dirty="0">
                <a:solidFill>
                  <a:schemeClr val="accent2">
                    <a:lumMod val="60000"/>
                    <a:lumOff val="40000"/>
                  </a:schemeClr>
                </a:solidFill>
                <a:latin typeface="迷你简中等线" panose="03000509000000000000" pitchFamily="65" charset="-122"/>
                <a:ea typeface="迷你简中等线" panose="03000509000000000000" pitchFamily="65" charset="-122"/>
              </a:rPr>
              <a:t>男高音</a:t>
            </a:r>
            <a:r>
              <a:rPr lang="zh-CN" altLang="en-US" sz="3200" dirty="0">
                <a:solidFill>
                  <a:schemeClr val="accent2">
                    <a:lumMod val="60000"/>
                    <a:lumOff val="40000"/>
                  </a:schemeClr>
                </a:solidFill>
                <a:latin typeface="迷你简中等线" panose="03000509000000000000" pitchFamily="65" charset="-122"/>
                <a:ea typeface="迷你简中等线" panose="03000509000000000000" pitchFamily="65" charset="-122"/>
              </a:rPr>
              <a:t>又可分为抒情男高音、</a:t>
            </a:r>
            <a:r>
              <a:rPr lang="zh-CN" altLang="en-US" sz="3200" dirty="0">
                <a:solidFill>
                  <a:schemeClr val="accent2">
                    <a:lumMod val="60000"/>
                    <a:lumOff val="40000"/>
                  </a:schemeClr>
                </a:solidFill>
                <a:latin typeface="迷你简中等线" panose="03000509000000000000" pitchFamily="65" charset="-122"/>
                <a:ea typeface="迷你简中等线" panose="03000509000000000000" pitchFamily="65" charset="-122"/>
                <a:sym typeface="+mn-ea"/>
              </a:rPr>
              <a:t>戏剧男高音、强力男高音、假声男高音</a:t>
            </a:r>
            <a:r>
              <a:rPr lang="zh-CN" altLang="en-US" sz="3200" dirty="0">
                <a:solidFill>
                  <a:schemeClr val="accent2">
                    <a:lumMod val="60000"/>
                    <a:lumOff val="40000"/>
                  </a:schemeClr>
                </a:solidFill>
                <a:latin typeface="迷你简中等线" panose="03000509000000000000" pitchFamily="65" charset="-122"/>
                <a:ea typeface="迷你简中等线" panose="03000509000000000000" pitchFamily="65" charset="-122"/>
              </a:rPr>
              <a:t>。</a:t>
            </a:r>
            <a:endParaRPr lang="zh-CN" altLang="en-US" sz="3200" dirty="0">
              <a:solidFill>
                <a:schemeClr val="accent2">
                  <a:lumMod val="60000"/>
                  <a:lumOff val="40000"/>
                </a:schemeClr>
              </a:solidFill>
              <a:latin typeface="迷你简中等线" panose="03000509000000000000" pitchFamily="65" charset="-122"/>
              <a:ea typeface="迷你简中等线" panose="03000509000000000000" pitchFamily="65" charset="-122"/>
            </a:endParaRPr>
          </a:p>
          <a:p>
            <a:endParaRPr lang="zh-CN" altLang="en-US" sz="3200" dirty="0">
              <a:solidFill>
                <a:schemeClr val="accent2">
                  <a:lumMod val="60000"/>
                  <a:lumOff val="40000"/>
                </a:schemeClr>
              </a:solidFill>
              <a:latin typeface="迷你简中等线" panose="03000509000000000000" pitchFamily="65" charset="-122"/>
              <a:ea typeface="迷你简中等线" panose="03000509000000000000" pitchFamily="65" charset="-122"/>
            </a:endParaRPr>
          </a:p>
          <a:p>
            <a:r>
              <a:rPr lang="zh-CN" altLang="en-US" sz="3200" dirty="0">
                <a:solidFill>
                  <a:schemeClr val="accent2">
                    <a:lumMod val="60000"/>
                    <a:lumOff val="40000"/>
                  </a:schemeClr>
                </a:solidFill>
                <a:latin typeface="迷你简中等线" panose="03000509000000000000" pitchFamily="65" charset="-122"/>
                <a:ea typeface="迷你简中等线" panose="03000509000000000000" pitchFamily="65" charset="-122"/>
              </a:rPr>
              <a:t>女声可分为：</a:t>
            </a:r>
            <a:r>
              <a:rPr lang="zh-CN" altLang="en-US" sz="3200" dirty="0">
                <a:solidFill>
                  <a:srgbClr val="FFFF00"/>
                </a:solidFill>
                <a:latin typeface="迷你简中等线" panose="03000509000000000000" pitchFamily="65" charset="-122"/>
                <a:ea typeface="迷你简中等线" panose="03000509000000000000" pitchFamily="65" charset="-122"/>
              </a:rPr>
              <a:t>女高音、女中音、女低音</a:t>
            </a:r>
            <a:r>
              <a:rPr lang="zh-CN" altLang="en-US" sz="3200" dirty="0">
                <a:solidFill>
                  <a:schemeClr val="accent2">
                    <a:lumMod val="60000"/>
                    <a:lumOff val="40000"/>
                  </a:schemeClr>
                </a:solidFill>
                <a:latin typeface="迷你简中等线" panose="03000509000000000000" pitchFamily="65" charset="-122"/>
                <a:ea typeface="迷你简中等线" panose="03000509000000000000" pitchFamily="65" charset="-122"/>
              </a:rPr>
              <a:t>。</a:t>
            </a:r>
            <a:endParaRPr lang="zh-CN" altLang="en-US" sz="3200" dirty="0">
              <a:solidFill>
                <a:schemeClr val="accent2">
                  <a:lumMod val="60000"/>
                  <a:lumOff val="40000"/>
                </a:schemeClr>
              </a:solidFill>
              <a:latin typeface="迷你简中等线" panose="03000509000000000000" pitchFamily="65" charset="-122"/>
              <a:ea typeface="迷你简中等线" panose="03000509000000000000" pitchFamily="65" charset="-122"/>
            </a:endParaRPr>
          </a:p>
          <a:p>
            <a:endParaRPr lang="zh-CN" altLang="en-US" sz="3200" dirty="0">
              <a:solidFill>
                <a:schemeClr val="accent2">
                  <a:lumMod val="60000"/>
                  <a:lumOff val="40000"/>
                </a:schemeClr>
              </a:solidFill>
              <a:latin typeface="迷你简中等线" panose="03000509000000000000" pitchFamily="65" charset="-122"/>
              <a:ea typeface="迷你简中等线" panose="03000509000000000000" pitchFamily="65" charset="-122"/>
            </a:endParaRPr>
          </a:p>
          <a:p>
            <a:r>
              <a:rPr lang="zh-CN" altLang="en-US" sz="3200" u="sng" dirty="0">
                <a:solidFill>
                  <a:schemeClr val="accent2">
                    <a:lumMod val="60000"/>
                    <a:lumOff val="40000"/>
                  </a:schemeClr>
                </a:solidFill>
                <a:latin typeface="迷你简中等线" panose="03000509000000000000" pitchFamily="65" charset="-122"/>
                <a:ea typeface="迷你简中等线" panose="03000509000000000000" pitchFamily="65" charset="-122"/>
              </a:rPr>
              <a:t>女高音</a:t>
            </a:r>
            <a:r>
              <a:rPr lang="zh-CN" altLang="en-US" sz="3200" dirty="0">
                <a:solidFill>
                  <a:schemeClr val="accent2">
                    <a:lumMod val="60000"/>
                    <a:lumOff val="40000"/>
                  </a:schemeClr>
                </a:solidFill>
                <a:latin typeface="迷你简中等线" panose="03000509000000000000" pitchFamily="65" charset="-122"/>
                <a:ea typeface="迷你简中等线" panose="03000509000000000000" pitchFamily="65" charset="-122"/>
              </a:rPr>
              <a:t>又分为花腔女高音，戏剧女高音，抒情女高音。</a:t>
            </a:r>
            <a:endParaRPr lang="zh-CN" altLang="en-US" sz="3200" dirty="0">
              <a:solidFill>
                <a:schemeClr val="accent2">
                  <a:lumMod val="60000"/>
                  <a:lumOff val="40000"/>
                </a:schemeClr>
              </a:solidFill>
              <a:latin typeface="迷你简中等线" panose="03000509000000000000" pitchFamily="65" charset="-122"/>
              <a:ea typeface="迷你简中等线" panose="03000509000000000000" pitchFamily="65" charset="-122"/>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组合 6"/>
          <p:cNvGrpSpPr/>
          <p:nvPr/>
        </p:nvGrpSpPr>
        <p:grpSpPr>
          <a:xfrm>
            <a:off x="149728" y="670145"/>
            <a:ext cx="11797724" cy="525808"/>
            <a:chOff x="134488" y="670145"/>
            <a:chExt cx="11797724" cy="525808"/>
          </a:xfrm>
        </p:grpSpPr>
        <p:sp>
          <p:nvSpPr>
            <p:cNvPr id="8" name="TextBox 39"/>
            <p:cNvSpPr txBox="1"/>
            <p:nvPr/>
          </p:nvSpPr>
          <p:spPr>
            <a:xfrm>
              <a:off x="827759" y="673983"/>
              <a:ext cx="2672080" cy="521970"/>
            </a:xfrm>
            <a:prstGeom prst="rect">
              <a:avLst/>
            </a:prstGeom>
            <a:noFill/>
          </p:spPr>
          <p:txBody>
            <a:bodyPr wrap="none" rtlCol="0">
              <a:spAutoFit/>
            </a:bodyPr>
            <a:lstStyle/>
            <a:p>
              <a:pPr algn="ctr"/>
              <a:r>
                <a:rPr lang="zh-CN" altLang="en-US" sz="2800" dirty="0">
                  <a:solidFill>
                    <a:schemeClr val="bg1">
                      <a:lumMod val="95000"/>
                    </a:schemeClr>
                  </a:solidFill>
                  <a:latin typeface="Dense" panose="02000000000000000000" pitchFamily="50" charset="0"/>
                  <a:ea typeface="微软雅黑 Light" panose="020B0502040204020203" pitchFamily="34" charset="-122"/>
                </a:rPr>
                <a:t>声乐唱法的分类</a:t>
              </a:r>
              <a:endParaRPr lang="zh-CN" altLang="en-US" sz="2800" dirty="0">
                <a:solidFill>
                  <a:schemeClr val="bg1">
                    <a:lumMod val="95000"/>
                  </a:schemeClr>
                </a:solidFill>
                <a:latin typeface="Dense" panose="02000000000000000000" pitchFamily="50" charset="0"/>
                <a:ea typeface="微软雅黑 Light" panose="020B0502040204020203" pitchFamily="34" charset="-122"/>
              </a:endParaRPr>
            </a:p>
          </p:txBody>
        </p:sp>
        <p:sp>
          <p:nvSpPr>
            <p:cNvPr id="9" name="Rectangle 41"/>
            <p:cNvSpPr/>
            <p:nvPr/>
          </p:nvSpPr>
          <p:spPr>
            <a:xfrm rot="16200000">
              <a:off x="95249" y="885029"/>
              <a:ext cx="457200" cy="27432"/>
            </a:xfrm>
            <a:prstGeom prst="rect">
              <a:avLst/>
            </a:prstGeom>
            <a:solidFill>
              <a:srgbClr val="F4B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41"/>
            <p:cNvSpPr/>
            <p:nvPr/>
          </p:nvSpPr>
          <p:spPr>
            <a:xfrm rot="16200000">
              <a:off x="-25340" y="829973"/>
              <a:ext cx="457200" cy="137545"/>
            </a:xfrm>
            <a:prstGeom prst="rect">
              <a:avLst/>
            </a:prstGeom>
            <a:solidFill>
              <a:srgbClr val="F4B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直接连接符 10"/>
            <p:cNvCxnSpPr/>
            <p:nvPr/>
          </p:nvCxnSpPr>
          <p:spPr>
            <a:xfrm>
              <a:off x="4053486" y="898745"/>
              <a:ext cx="7878726"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2" name="文本框 1"/>
          <p:cNvSpPr txBox="1"/>
          <p:nvPr/>
        </p:nvSpPr>
        <p:spPr>
          <a:xfrm>
            <a:off x="1286510" y="1307465"/>
            <a:ext cx="9522460" cy="5507990"/>
          </a:xfrm>
          <a:prstGeom prst="rect">
            <a:avLst/>
          </a:prstGeom>
          <a:noFill/>
        </p:spPr>
        <p:txBody>
          <a:bodyPr wrap="square" rtlCol="0" anchor="t">
            <a:spAutoFit/>
          </a:bodyPr>
          <a:lstStyle/>
          <a:p>
            <a:r>
              <a:rPr lang="zh-CN" altLang="en-US" sz="3200" dirty="0">
                <a:solidFill>
                  <a:srgbClr val="F4B183"/>
                </a:solidFill>
                <a:latin typeface="迷你简中等线" panose="03000509000000000000" pitchFamily="65" charset="-122"/>
                <a:ea typeface="迷你简中等线" panose="03000509000000000000" pitchFamily="65" charset="-122"/>
              </a:rPr>
              <a:t>所谓</a:t>
            </a:r>
            <a:r>
              <a:rPr lang="zh-CN" altLang="en-US" sz="3200" dirty="0">
                <a:solidFill>
                  <a:srgbClr val="FFFF00"/>
                </a:solidFill>
                <a:latin typeface="迷你简中等线" panose="03000509000000000000" pitchFamily="65" charset="-122"/>
                <a:ea typeface="迷你简中等线" panose="03000509000000000000" pitchFamily="65" charset="-122"/>
              </a:rPr>
              <a:t>"唱法"</a:t>
            </a:r>
            <a:r>
              <a:rPr lang="zh-CN" altLang="en-US" sz="3200" dirty="0">
                <a:solidFill>
                  <a:srgbClr val="F4B183"/>
                </a:solidFill>
                <a:latin typeface="迷你简中等线" panose="03000509000000000000" pitchFamily="65" charset="-122"/>
                <a:ea typeface="迷你简中等线" panose="03000509000000000000" pitchFamily="65" charset="-122"/>
              </a:rPr>
              <a:t>，实际上就是一种特有的演唱模式，这种模式直接影响着演唱的外在表现风格。</a:t>
            </a:r>
            <a:endParaRPr lang="zh-CN" altLang="en-US" sz="3200" dirty="0">
              <a:solidFill>
                <a:srgbClr val="F4B183"/>
              </a:solidFill>
              <a:latin typeface="迷你简中等线" panose="03000509000000000000" pitchFamily="65" charset="-122"/>
              <a:ea typeface="迷你简中等线" panose="03000509000000000000" pitchFamily="65" charset="-122"/>
            </a:endParaRPr>
          </a:p>
          <a:p>
            <a:endParaRPr lang="zh-CN" altLang="en-US" sz="3200" dirty="0">
              <a:solidFill>
                <a:srgbClr val="F4B183"/>
              </a:solidFill>
              <a:latin typeface="迷你简中等线" panose="03000509000000000000" pitchFamily="65" charset="-122"/>
              <a:ea typeface="迷你简中等线" panose="03000509000000000000" pitchFamily="65" charset="-122"/>
            </a:endParaRPr>
          </a:p>
          <a:p>
            <a:r>
              <a:rPr lang="zh-CN" altLang="en-US" sz="3200" dirty="0">
                <a:solidFill>
                  <a:srgbClr val="F4B183"/>
                </a:solidFill>
                <a:latin typeface="迷你简中等线" panose="03000509000000000000" pitchFamily="65" charset="-122"/>
                <a:ea typeface="迷你简中等线" panose="03000509000000000000" pitchFamily="65" charset="-122"/>
              </a:rPr>
              <a:t>一般分为：</a:t>
            </a:r>
            <a:endParaRPr lang="zh-CN" altLang="en-US" sz="3200" dirty="0">
              <a:solidFill>
                <a:srgbClr val="F4B183"/>
              </a:solidFill>
              <a:latin typeface="迷你简中等线" panose="03000509000000000000" pitchFamily="65" charset="-122"/>
              <a:ea typeface="迷你简中等线" panose="03000509000000000000" pitchFamily="65" charset="-122"/>
            </a:endParaRPr>
          </a:p>
          <a:p>
            <a:endParaRPr lang="zh-CN" altLang="en-US" sz="3200" dirty="0">
              <a:solidFill>
                <a:srgbClr val="FFFF00"/>
              </a:solidFill>
              <a:latin typeface="迷你简中等线" panose="03000509000000000000" pitchFamily="65" charset="-122"/>
              <a:ea typeface="迷你简中等线" panose="03000509000000000000" pitchFamily="65" charset="-122"/>
            </a:endParaRPr>
          </a:p>
          <a:p>
            <a:r>
              <a:rPr lang="zh-CN" altLang="en-US" sz="3200" dirty="0">
                <a:solidFill>
                  <a:srgbClr val="FFFF00"/>
                </a:solidFill>
                <a:latin typeface="迷你简中等线" panose="03000509000000000000" pitchFamily="65" charset="-122"/>
                <a:ea typeface="迷你简中等线" panose="03000509000000000000" pitchFamily="65" charset="-122"/>
              </a:rPr>
              <a:t> </a:t>
            </a:r>
            <a:r>
              <a:rPr lang="en-US" altLang="zh-CN" sz="3200" dirty="0">
                <a:solidFill>
                  <a:srgbClr val="FFFF00"/>
                </a:solidFill>
                <a:latin typeface="迷你简中等线" panose="03000509000000000000" pitchFamily="65" charset="-122"/>
                <a:ea typeface="迷你简中等线" panose="03000509000000000000" pitchFamily="65" charset="-122"/>
              </a:rPr>
              <a:t>         </a:t>
            </a:r>
            <a:r>
              <a:rPr lang="zh-CN" altLang="en-US" sz="3200" dirty="0">
                <a:solidFill>
                  <a:srgbClr val="FFFF00"/>
                </a:solidFill>
                <a:latin typeface="迷你简中等线" panose="03000509000000000000" pitchFamily="65" charset="-122"/>
                <a:ea typeface="迷你简中等线" panose="03000509000000000000" pitchFamily="65" charset="-122"/>
              </a:rPr>
              <a:t>美声唱法、民族唱法、流行唱法</a:t>
            </a:r>
            <a:r>
              <a:rPr lang="zh-CN" altLang="en-US" sz="3200" dirty="0">
                <a:solidFill>
                  <a:srgbClr val="F4B183"/>
                </a:solidFill>
                <a:latin typeface="迷你简中等线" panose="03000509000000000000" pitchFamily="65" charset="-122"/>
                <a:ea typeface="迷你简中等线" panose="03000509000000000000" pitchFamily="65" charset="-122"/>
              </a:rPr>
              <a:t>。</a:t>
            </a:r>
            <a:endParaRPr lang="zh-CN" altLang="en-US" sz="3200" dirty="0">
              <a:solidFill>
                <a:srgbClr val="F4B183"/>
              </a:solidFill>
              <a:latin typeface="迷你简中等线" panose="03000509000000000000" pitchFamily="65" charset="-122"/>
              <a:ea typeface="迷你简中等线" panose="03000509000000000000" pitchFamily="65" charset="-122"/>
            </a:endParaRPr>
          </a:p>
          <a:p>
            <a:endParaRPr lang="zh-CN" altLang="en-US" sz="3200" dirty="0">
              <a:solidFill>
                <a:srgbClr val="F4B183"/>
              </a:solidFill>
              <a:latin typeface="迷你简中等线" panose="03000509000000000000" pitchFamily="65" charset="-122"/>
              <a:ea typeface="迷你简中等线" panose="03000509000000000000" pitchFamily="65" charset="-122"/>
            </a:endParaRPr>
          </a:p>
          <a:p>
            <a:r>
              <a:rPr lang="zh-CN" altLang="en-US" sz="3200" dirty="0">
                <a:solidFill>
                  <a:srgbClr val="F4B183"/>
                </a:solidFill>
                <a:latin typeface="迷你简中等线" panose="03000509000000000000" pitchFamily="65" charset="-122"/>
                <a:ea typeface="迷你简中等线" panose="03000509000000000000" pitchFamily="65" charset="-122"/>
              </a:rPr>
              <a:t>三种唱法之所以在风格表现上有较大的差异，其主要原因是因为三种唱法在歌唱发声的原理运用上的不同所致。</a:t>
            </a:r>
            <a:endParaRPr lang="zh-CN" altLang="en-US" sz="3200" dirty="0">
              <a:solidFill>
                <a:srgbClr val="F4B183"/>
              </a:solidFill>
              <a:latin typeface="迷你简中等线" panose="03000509000000000000" pitchFamily="65" charset="-122"/>
              <a:ea typeface="迷你简中等线" panose="03000509000000000000" pitchFamily="65" charset="-122"/>
            </a:endParaRPr>
          </a:p>
          <a:p>
            <a:endParaRPr lang="zh-CN" altLang="en-US" sz="3200" dirty="0">
              <a:solidFill>
                <a:srgbClr val="F4B183"/>
              </a:solidFill>
              <a:latin typeface="迷你简中等线" panose="03000509000000000000" pitchFamily="65" charset="-122"/>
              <a:ea typeface="迷你简中等线" panose="03000509000000000000" pitchFamily="65" charset="-122"/>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edge">
                                      <p:cBhvr>
                                        <p:cTn id="7" dur="20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wedge">
                                      <p:cBhvr>
                                        <p:cTn id="12" dur="20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0" presetClass="entr" presetSubtype="0" fill="hold"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animEffect transition="in" filter="wedge">
                                      <p:cBhvr>
                                        <p:cTn id="17" dur="2000"/>
                                        <p:tgtEl>
                                          <p:spTgt spid="2">
                                            <p:txEl>
                                              <p:pRg st="4" end="4"/>
                                            </p:txEl>
                                          </p:spTgt>
                                        </p:tgtEl>
                                      </p:cBhvr>
                                    </p:animEffect>
                                  </p:childTnLst>
                                </p:cTn>
                              </p:par>
                            </p:childTnLst>
                          </p:cTn>
                        </p:par>
                        <p:par>
                          <p:cTn id="18" fill="hold">
                            <p:stCondLst>
                              <p:cond delay="2000"/>
                            </p:stCondLst>
                            <p:childTnLst>
                              <p:par>
                                <p:cTn id="19" presetID="9" presetClass="entr" presetSubtype="0" fill="hold" nodeType="afterEffect">
                                  <p:stCondLst>
                                    <p:cond delay="0"/>
                                  </p:stCondLst>
                                  <p:childTnLst>
                                    <p:set>
                                      <p:cBhvr>
                                        <p:cTn id="20" dur="1" fill="hold">
                                          <p:stCondLst>
                                            <p:cond delay="0"/>
                                          </p:stCondLst>
                                        </p:cTn>
                                        <p:tgtEl>
                                          <p:spTgt spid="2">
                                            <p:txEl>
                                              <p:pRg st="6" end="6"/>
                                            </p:txEl>
                                          </p:spTgt>
                                        </p:tgtEl>
                                        <p:attrNameLst>
                                          <p:attrName>style.visibility</p:attrName>
                                        </p:attrNameLst>
                                      </p:cBhvr>
                                      <p:to>
                                        <p:strVal val="visible"/>
                                      </p:to>
                                    </p:set>
                                    <p:animEffect transition="in" filter="dissolve">
                                      <p:cBhvr>
                                        <p:cTn id="21"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组合 6"/>
          <p:cNvGrpSpPr/>
          <p:nvPr/>
        </p:nvGrpSpPr>
        <p:grpSpPr>
          <a:xfrm>
            <a:off x="149728" y="670145"/>
            <a:ext cx="11797724" cy="525808"/>
            <a:chOff x="134488" y="670145"/>
            <a:chExt cx="11797724" cy="525808"/>
          </a:xfrm>
        </p:grpSpPr>
        <p:sp>
          <p:nvSpPr>
            <p:cNvPr id="8" name="TextBox 39"/>
            <p:cNvSpPr txBox="1"/>
            <p:nvPr/>
          </p:nvSpPr>
          <p:spPr>
            <a:xfrm>
              <a:off x="827759" y="673983"/>
              <a:ext cx="2672080" cy="521970"/>
            </a:xfrm>
            <a:prstGeom prst="rect">
              <a:avLst/>
            </a:prstGeom>
            <a:noFill/>
          </p:spPr>
          <p:txBody>
            <a:bodyPr wrap="none" rtlCol="0">
              <a:spAutoFit/>
            </a:bodyPr>
            <a:lstStyle/>
            <a:p>
              <a:pPr algn="ctr"/>
              <a:r>
                <a:rPr lang="zh-CN" altLang="en-US" sz="2800" dirty="0">
                  <a:solidFill>
                    <a:schemeClr val="bg1">
                      <a:lumMod val="95000"/>
                    </a:schemeClr>
                  </a:solidFill>
                  <a:latin typeface="Dense" panose="02000000000000000000" pitchFamily="50" charset="0"/>
                  <a:ea typeface="微软雅黑 Light" panose="020B0502040204020203" pitchFamily="34" charset="-122"/>
                </a:rPr>
                <a:t>声乐唱法的分类</a:t>
              </a:r>
              <a:endParaRPr lang="zh-CN" altLang="en-US" sz="2800" dirty="0">
                <a:solidFill>
                  <a:schemeClr val="bg1">
                    <a:lumMod val="95000"/>
                  </a:schemeClr>
                </a:solidFill>
                <a:latin typeface="Dense" panose="02000000000000000000" pitchFamily="50" charset="0"/>
                <a:ea typeface="微软雅黑 Light" panose="020B0502040204020203" pitchFamily="34" charset="-122"/>
              </a:endParaRPr>
            </a:p>
          </p:txBody>
        </p:sp>
        <p:sp>
          <p:nvSpPr>
            <p:cNvPr id="9" name="Rectangle 41"/>
            <p:cNvSpPr/>
            <p:nvPr/>
          </p:nvSpPr>
          <p:spPr>
            <a:xfrm rot="16200000">
              <a:off x="95249" y="885029"/>
              <a:ext cx="457200" cy="27432"/>
            </a:xfrm>
            <a:prstGeom prst="rect">
              <a:avLst/>
            </a:prstGeom>
            <a:solidFill>
              <a:srgbClr val="F4B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41"/>
            <p:cNvSpPr/>
            <p:nvPr/>
          </p:nvSpPr>
          <p:spPr>
            <a:xfrm rot="16200000">
              <a:off x="-25340" y="829973"/>
              <a:ext cx="457200" cy="137545"/>
            </a:xfrm>
            <a:prstGeom prst="rect">
              <a:avLst/>
            </a:prstGeom>
            <a:solidFill>
              <a:srgbClr val="F4B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直接连接符 10"/>
            <p:cNvCxnSpPr/>
            <p:nvPr/>
          </p:nvCxnSpPr>
          <p:spPr>
            <a:xfrm>
              <a:off x="4053486" y="898745"/>
              <a:ext cx="7878726"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2" name="文本框 1"/>
          <p:cNvSpPr txBox="1"/>
          <p:nvPr/>
        </p:nvSpPr>
        <p:spPr>
          <a:xfrm>
            <a:off x="826770" y="1273810"/>
            <a:ext cx="10537825" cy="5262245"/>
          </a:xfrm>
          <a:prstGeom prst="rect">
            <a:avLst/>
          </a:prstGeom>
          <a:noFill/>
        </p:spPr>
        <p:txBody>
          <a:bodyPr wrap="square" rtlCol="0" anchor="t">
            <a:spAutoFit/>
          </a:bodyPr>
          <a:lstStyle/>
          <a:p>
            <a:r>
              <a:rPr lang="zh-CN" altLang="en-US" sz="2800" dirty="0">
                <a:solidFill>
                  <a:srgbClr val="FFFF00"/>
                </a:solidFill>
                <a:latin typeface="迷你简中等线" panose="03000509000000000000" pitchFamily="65" charset="-122"/>
                <a:ea typeface="迷你简中等线" panose="03000509000000000000" pitchFamily="65" charset="-122"/>
              </a:rPr>
              <a:t>美声唱法</a:t>
            </a:r>
            <a:r>
              <a:rPr lang="zh-CN" altLang="en-US" sz="2800" dirty="0">
                <a:solidFill>
                  <a:srgbClr val="F4B183"/>
                </a:solidFill>
                <a:latin typeface="迷你简中等线" panose="03000509000000000000" pitchFamily="65" charset="-122"/>
                <a:ea typeface="迷你简中等线" panose="03000509000000000000" pitchFamily="65" charset="-122"/>
              </a:rPr>
              <a:t>注重发声的技巧性和规范性，强调声音的共鸣和掩盖，在生理上要求喉头向下使喉咙充分打开，追求具有强烈力度的"面罩集中点"以获得高质量的声音效果。</a:t>
            </a:r>
            <a:r>
              <a:rPr lang="zh-CN" altLang="en-US" sz="2800" dirty="0">
                <a:solidFill>
                  <a:srgbClr val="F4B183"/>
                </a:solidFill>
                <a:latin typeface="迷你简中等线" panose="03000509000000000000" pitchFamily="65" charset="-122"/>
                <a:ea typeface="迷你简中等线" panose="03000509000000000000" pitchFamily="65" charset="-122"/>
                <a:hlinkClick r:id="rId1" action="ppaction://hlinkfile"/>
              </a:rPr>
              <a:t>《我的太阳》</a:t>
            </a:r>
            <a:endParaRPr lang="zh-CN" altLang="en-US" sz="2800" dirty="0">
              <a:solidFill>
                <a:srgbClr val="F4B183"/>
              </a:solidFill>
              <a:latin typeface="迷你简中等线" panose="03000509000000000000" pitchFamily="65" charset="-122"/>
              <a:ea typeface="迷你简中等线" panose="03000509000000000000" pitchFamily="65" charset="-122"/>
            </a:endParaRPr>
          </a:p>
          <a:p>
            <a:endParaRPr lang="zh-CN" altLang="en-US" sz="2800" dirty="0">
              <a:solidFill>
                <a:srgbClr val="F4B183"/>
              </a:solidFill>
              <a:latin typeface="迷你简中等线" panose="03000509000000000000" pitchFamily="65" charset="-122"/>
              <a:ea typeface="迷你简中等线" panose="03000509000000000000" pitchFamily="65" charset="-122"/>
            </a:endParaRPr>
          </a:p>
          <a:p>
            <a:r>
              <a:rPr lang="zh-CN" altLang="en-US" sz="2800" dirty="0">
                <a:solidFill>
                  <a:srgbClr val="FFFF00"/>
                </a:solidFill>
                <a:latin typeface="迷你简中等线" panose="03000509000000000000" pitchFamily="65" charset="-122"/>
                <a:ea typeface="迷你简中等线" panose="03000509000000000000" pitchFamily="65" charset="-122"/>
              </a:rPr>
              <a:t>民族唱法</a:t>
            </a:r>
            <a:r>
              <a:rPr lang="zh-CN" altLang="en-US" sz="2800" dirty="0">
                <a:solidFill>
                  <a:srgbClr val="F4B183"/>
                </a:solidFill>
                <a:latin typeface="迷你简中等线" panose="03000509000000000000" pitchFamily="65" charset="-122"/>
                <a:ea typeface="迷你简中等线" panose="03000509000000000000" pitchFamily="65" charset="-122"/>
              </a:rPr>
              <a:t>则注重歌唱发声的自然性，强调行腔与咬字的有机结合，主张"字"正才能"腔"圆的基本观点，追求"字清"而"韵正"的传统格式。</a:t>
            </a:r>
            <a:r>
              <a:rPr lang="zh-CN" altLang="en-US" sz="2800" dirty="0">
                <a:solidFill>
                  <a:srgbClr val="F4B183"/>
                </a:solidFill>
                <a:latin typeface="迷你简中等线" panose="03000509000000000000" pitchFamily="65" charset="-122"/>
                <a:ea typeface="迷你简中等线" panose="03000509000000000000" pitchFamily="65" charset="-122"/>
                <a:hlinkClick r:id="rId2" action="ppaction://hlinkfile"/>
              </a:rPr>
              <a:t>《小河淌水》</a:t>
            </a:r>
            <a:endParaRPr lang="zh-CN" altLang="en-US" sz="2800" dirty="0">
              <a:solidFill>
                <a:srgbClr val="F4B183"/>
              </a:solidFill>
              <a:latin typeface="迷你简中等线" panose="03000509000000000000" pitchFamily="65" charset="-122"/>
              <a:ea typeface="迷你简中等线" panose="03000509000000000000" pitchFamily="65" charset="-122"/>
            </a:endParaRPr>
          </a:p>
          <a:p>
            <a:endParaRPr lang="zh-CN" altLang="en-US" sz="2800" dirty="0">
              <a:solidFill>
                <a:srgbClr val="F4B183"/>
              </a:solidFill>
              <a:latin typeface="迷你简中等线" panose="03000509000000000000" pitchFamily="65" charset="-122"/>
              <a:ea typeface="迷你简中等线" panose="03000509000000000000" pitchFamily="65" charset="-122"/>
            </a:endParaRPr>
          </a:p>
          <a:p>
            <a:r>
              <a:rPr lang="zh-CN" altLang="en-US" sz="2800" dirty="0">
                <a:solidFill>
                  <a:srgbClr val="FFFF00"/>
                </a:solidFill>
                <a:latin typeface="迷你简中等线" panose="03000509000000000000" pitchFamily="65" charset="-122"/>
                <a:ea typeface="迷你简中等线" panose="03000509000000000000" pitchFamily="65" charset="-122"/>
              </a:rPr>
              <a:t>流行唱法</a:t>
            </a:r>
            <a:r>
              <a:rPr lang="zh-CN" altLang="en-US" sz="2800" dirty="0">
                <a:solidFill>
                  <a:srgbClr val="F4B183"/>
                </a:solidFill>
                <a:latin typeface="迷你简中等线" panose="03000509000000000000" pitchFamily="65" charset="-122"/>
                <a:ea typeface="迷你简中等线" panose="03000509000000000000" pitchFamily="65" charset="-122"/>
              </a:rPr>
              <a:t>则更多的是注重"感觉"，强调乐感和摹仿在歌唱中的重要性，追求声音的个性与特色，以及"口语化"式的演唱风格。由此可见，三种唱法从演唱模式到风格表现上的差异是显而易见的。</a:t>
            </a:r>
            <a:endParaRPr lang="zh-CN" altLang="en-US" sz="2800" dirty="0">
              <a:solidFill>
                <a:srgbClr val="F4B183"/>
              </a:solidFill>
              <a:latin typeface="迷你简中等线" panose="03000509000000000000" pitchFamily="65" charset="-122"/>
              <a:ea typeface="迷你简中等线" panose="03000509000000000000" pitchFamily="65" charset="-122"/>
            </a:endParaRPr>
          </a:p>
          <a:p>
            <a:r>
              <a:rPr lang="zh-CN" altLang="en-US" sz="2800" dirty="0">
                <a:solidFill>
                  <a:srgbClr val="F4B183"/>
                </a:solidFill>
                <a:latin typeface="迷你简中等线" panose="03000509000000000000" pitchFamily="65" charset="-122"/>
                <a:ea typeface="迷你简中等线" panose="03000509000000000000" pitchFamily="65" charset="-122"/>
              </a:rPr>
              <a:t> </a:t>
            </a:r>
            <a:r>
              <a:rPr lang="en-US" altLang="zh-CN" sz="2800" dirty="0">
                <a:solidFill>
                  <a:srgbClr val="F4B183"/>
                </a:solidFill>
                <a:latin typeface="迷你简中等线" panose="03000509000000000000" pitchFamily="65" charset="-122"/>
                <a:ea typeface="迷你简中等线" panose="03000509000000000000" pitchFamily="65" charset="-122"/>
              </a:rPr>
              <a:t>   </a:t>
            </a:r>
            <a:r>
              <a:rPr lang="zh-CN" altLang="en-US" sz="2800" dirty="0">
                <a:solidFill>
                  <a:srgbClr val="F4B183"/>
                </a:solidFill>
                <a:latin typeface="迷你简中等线" panose="03000509000000000000" pitchFamily="65" charset="-122"/>
                <a:ea typeface="迷你简中等线" panose="03000509000000000000" pitchFamily="65" charset="-122"/>
                <a:hlinkClick r:id="rId3" action="ppaction://hlinkfile"/>
              </a:rPr>
              <a:t>《永不失联的爱》</a:t>
            </a:r>
            <a:endParaRPr lang="zh-CN" altLang="en-US" sz="2800" dirty="0">
              <a:solidFill>
                <a:srgbClr val="F4B183"/>
              </a:solidFill>
              <a:latin typeface="迷你简中等线" panose="03000509000000000000" pitchFamily="65" charset="-122"/>
              <a:ea typeface="迷你简中等线" panose="03000509000000000000" pitchFamily="65" charset="-122"/>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edge">
                                      <p:cBhvr>
                                        <p:cTn id="7" dur="20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wedge">
                                      <p:cBhvr>
                                        <p:cTn id="12" dur="20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0" presetClass="entr" presetSubtype="0" fill="hold"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animEffect transition="in" filter="wedge">
                                      <p:cBhvr>
                                        <p:cTn id="17" dur="2000"/>
                                        <p:tgtEl>
                                          <p:spTgt spid="2">
                                            <p:txEl>
                                              <p:pRg st="4" end="4"/>
                                            </p:txEl>
                                          </p:spTgt>
                                        </p:tgtEl>
                                      </p:cBhvr>
                                    </p:animEffect>
                                  </p:childTnLst>
                                </p:cTn>
                              </p:par>
                              <p:par>
                                <p:cTn id="18" presetID="20" presetClass="entr" presetSubtype="0" fill="hold" nodeType="withEffect">
                                  <p:stCondLst>
                                    <p:cond delay="0"/>
                                  </p:stCondLst>
                                  <p:childTnLst>
                                    <p:set>
                                      <p:cBhvr>
                                        <p:cTn id="19" dur="1" fill="hold">
                                          <p:stCondLst>
                                            <p:cond delay="0"/>
                                          </p:stCondLst>
                                        </p:cTn>
                                        <p:tgtEl>
                                          <p:spTgt spid="2">
                                            <p:txEl>
                                              <p:pRg st="5" end="5"/>
                                            </p:txEl>
                                          </p:spTgt>
                                        </p:tgtEl>
                                        <p:attrNameLst>
                                          <p:attrName>style.visibility</p:attrName>
                                        </p:attrNameLst>
                                      </p:cBhvr>
                                      <p:to>
                                        <p:strVal val="visible"/>
                                      </p:to>
                                    </p:set>
                                    <p:animEffect transition="in" filter="wedge">
                                      <p:cBhvr>
                                        <p:cTn id="20" dur="20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组合 6"/>
          <p:cNvGrpSpPr/>
          <p:nvPr/>
        </p:nvGrpSpPr>
        <p:grpSpPr>
          <a:xfrm>
            <a:off x="149728" y="670145"/>
            <a:ext cx="11797724" cy="525808"/>
            <a:chOff x="134488" y="670145"/>
            <a:chExt cx="11797724" cy="525808"/>
          </a:xfrm>
        </p:grpSpPr>
        <p:sp>
          <p:nvSpPr>
            <p:cNvPr id="8" name="TextBox 39"/>
            <p:cNvSpPr txBox="1"/>
            <p:nvPr/>
          </p:nvSpPr>
          <p:spPr>
            <a:xfrm>
              <a:off x="827759" y="673983"/>
              <a:ext cx="2672080" cy="521970"/>
            </a:xfrm>
            <a:prstGeom prst="rect">
              <a:avLst/>
            </a:prstGeom>
            <a:noFill/>
          </p:spPr>
          <p:txBody>
            <a:bodyPr wrap="none" rtlCol="0">
              <a:spAutoFit/>
            </a:bodyPr>
            <a:lstStyle/>
            <a:p>
              <a:pPr algn="ctr"/>
              <a:r>
                <a:rPr lang="zh-CN" altLang="en-US" sz="2800" dirty="0">
                  <a:solidFill>
                    <a:schemeClr val="bg1">
                      <a:lumMod val="95000"/>
                    </a:schemeClr>
                  </a:solidFill>
                  <a:latin typeface="Dense" panose="02000000000000000000" pitchFamily="50" charset="0"/>
                  <a:ea typeface="微软雅黑 Light" panose="020B0502040204020203" pitchFamily="34" charset="-122"/>
                  <a:sym typeface="+mn-ea"/>
                </a:rPr>
                <a:t>美声唱法的分类</a:t>
              </a:r>
              <a:endParaRPr lang="zh-CN" altLang="en-US" sz="2800" dirty="0">
                <a:solidFill>
                  <a:schemeClr val="bg1">
                    <a:lumMod val="95000"/>
                  </a:schemeClr>
                </a:solidFill>
                <a:latin typeface="Dense" panose="02000000000000000000" pitchFamily="50" charset="0"/>
                <a:ea typeface="微软雅黑 Light" panose="020B0502040204020203" pitchFamily="34" charset="-122"/>
              </a:endParaRPr>
            </a:p>
          </p:txBody>
        </p:sp>
        <p:sp>
          <p:nvSpPr>
            <p:cNvPr id="9" name="Rectangle 41"/>
            <p:cNvSpPr/>
            <p:nvPr/>
          </p:nvSpPr>
          <p:spPr>
            <a:xfrm rot="16200000">
              <a:off x="95249" y="885029"/>
              <a:ext cx="457200" cy="27432"/>
            </a:xfrm>
            <a:prstGeom prst="rect">
              <a:avLst/>
            </a:prstGeom>
            <a:solidFill>
              <a:srgbClr val="F4B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41"/>
            <p:cNvSpPr/>
            <p:nvPr/>
          </p:nvSpPr>
          <p:spPr>
            <a:xfrm rot="16200000">
              <a:off x="-25340" y="829973"/>
              <a:ext cx="457200" cy="137545"/>
            </a:xfrm>
            <a:prstGeom prst="rect">
              <a:avLst/>
            </a:prstGeom>
            <a:solidFill>
              <a:srgbClr val="F4B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直接连接符 10"/>
            <p:cNvCxnSpPr/>
            <p:nvPr/>
          </p:nvCxnSpPr>
          <p:spPr>
            <a:xfrm>
              <a:off x="4053486" y="898745"/>
              <a:ext cx="7878726"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3" name="文本框 2"/>
          <p:cNvSpPr txBox="1"/>
          <p:nvPr/>
        </p:nvSpPr>
        <p:spPr>
          <a:xfrm>
            <a:off x="1529080" y="1642110"/>
            <a:ext cx="9416415" cy="4399915"/>
          </a:xfrm>
          <a:prstGeom prst="rect">
            <a:avLst/>
          </a:prstGeom>
          <a:noFill/>
        </p:spPr>
        <p:txBody>
          <a:bodyPr wrap="square" rtlCol="0" anchor="t">
            <a:spAutoFit/>
          </a:bodyPr>
          <a:lstStyle/>
          <a:p>
            <a:r>
              <a:rPr lang="zh-CN" altLang="en-US" sz="2800">
                <a:solidFill>
                  <a:schemeClr val="bg1"/>
                </a:solidFill>
              </a:rPr>
              <a:t>男高音</a:t>
            </a:r>
            <a:r>
              <a:rPr lang="zh-CN" altLang="en-US" sz="2800">
                <a:solidFill>
                  <a:srgbClr val="F4B183"/>
                </a:solidFill>
              </a:rPr>
              <a:t>是男声的最高声部，音域通常从中央C即小一字组的C到小字三组的C。</a:t>
            </a:r>
            <a:endParaRPr lang="zh-CN" altLang="en-US" sz="2800">
              <a:solidFill>
                <a:srgbClr val="F4B183"/>
              </a:solidFill>
            </a:endParaRPr>
          </a:p>
          <a:p>
            <a:endParaRPr lang="zh-CN" altLang="en-US" sz="2800">
              <a:solidFill>
                <a:srgbClr val="F4B183"/>
              </a:solidFill>
            </a:endParaRPr>
          </a:p>
          <a:p>
            <a:r>
              <a:rPr lang="zh-CN" altLang="en-US" sz="2800">
                <a:solidFill>
                  <a:srgbClr val="F4B183"/>
                </a:solidFill>
              </a:rPr>
              <a:t>按音色的特点主要可分为</a:t>
            </a:r>
            <a:r>
              <a:rPr lang="zh-CN" altLang="en-US" sz="2800">
                <a:solidFill>
                  <a:schemeClr val="bg1"/>
                </a:solidFill>
              </a:rPr>
              <a:t>抒情和戏剧</a:t>
            </a:r>
            <a:r>
              <a:rPr lang="zh-CN" altLang="en-US" sz="2800">
                <a:solidFill>
                  <a:srgbClr val="F4B183"/>
                </a:solidFill>
              </a:rPr>
              <a:t>两类。</a:t>
            </a:r>
            <a:endParaRPr lang="zh-CN" altLang="en-US" sz="2800">
              <a:solidFill>
                <a:srgbClr val="F4B183"/>
              </a:solidFill>
            </a:endParaRPr>
          </a:p>
          <a:p>
            <a:endParaRPr lang="zh-CN" altLang="en-US" sz="2800">
              <a:solidFill>
                <a:srgbClr val="F4B183"/>
              </a:solidFill>
            </a:endParaRPr>
          </a:p>
          <a:p>
            <a:r>
              <a:rPr lang="zh-CN" altLang="en-US" sz="2800">
                <a:solidFill>
                  <a:srgbClr val="FFFF00"/>
                </a:solidFill>
              </a:rPr>
              <a:t>抒情男高音</a:t>
            </a:r>
            <a:r>
              <a:rPr lang="zh-CN" altLang="en-US" sz="2800">
                <a:solidFill>
                  <a:srgbClr val="F4B183"/>
                </a:solidFill>
              </a:rPr>
              <a:t>也象抒情女高音一样冰凉空灵而富于诗意，擅于演唱歌唱性的曲调。</a:t>
            </a:r>
            <a:endParaRPr lang="zh-CN" altLang="en-US" sz="2800">
              <a:solidFill>
                <a:srgbClr val="F4B183"/>
              </a:solidFill>
            </a:endParaRPr>
          </a:p>
          <a:p>
            <a:endParaRPr lang="zh-CN" altLang="en-US" sz="2800">
              <a:solidFill>
                <a:srgbClr val="F4B183"/>
              </a:solidFill>
            </a:endParaRPr>
          </a:p>
          <a:p>
            <a:r>
              <a:rPr lang="zh-CN" altLang="en-US" sz="2800">
                <a:solidFill>
                  <a:srgbClr val="FFFF00"/>
                </a:solidFill>
              </a:rPr>
              <a:t>戏剧男高音</a:t>
            </a:r>
            <a:r>
              <a:rPr lang="zh-CN" altLang="en-US" sz="2800">
                <a:solidFill>
                  <a:srgbClr val="F4B183"/>
                </a:solidFill>
              </a:rPr>
              <a:t>的音色强劲有力，富于英雄气概。擅于表现强烈的感情。</a:t>
            </a:r>
            <a:endParaRPr lang="zh-CN" altLang="en-US" sz="2800">
              <a:solidFill>
                <a:srgbClr val="F4B183"/>
              </a:solidFill>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325120" y="922020"/>
            <a:ext cx="9416415" cy="4831080"/>
          </a:xfrm>
          <a:prstGeom prst="rect">
            <a:avLst/>
          </a:prstGeom>
          <a:noFill/>
        </p:spPr>
        <p:txBody>
          <a:bodyPr wrap="square" rtlCol="0" anchor="t">
            <a:spAutoFit/>
          </a:bodyPr>
          <a:lstStyle/>
          <a:p>
            <a:r>
              <a:rPr lang="zh-CN" altLang="en-US" sz="2800">
                <a:solidFill>
                  <a:srgbClr val="FFFF00"/>
                </a:solidFill>
              </a:rPr>
              <a:t>抒情男高音</a:t>
            </a:r>
            <a:r>
              <a:rPr lang="zh-CN" altLang="en-US" sz="2800">
                <a:solidFill>
                  <a:srgbClr val="F4B183"/>
                </a:solidFill>
              </a:rPr>
              <a:t>的音域一般是c3-c5。与抒情女高音的特征相仿，抒情男高音强调音色的明亮，声音优美柔和，气息的流畅，富于歌唱性。适合扮演纯情王子、</a:t>
            </a:r>
            <a:endParaRPr lang="zh-CN" altLang="en-US" sz="2800">
              <a:solidFill>
                <a:srgbClr val="F4B183"/>
              </a:solidFill>
            </a:endParaRPr>
          </a:p>
          <a:p>
            <a:r>
              <a:rPr lang="zh-CN" altLang="en-US" sz="2800">
                <a:solidFill>
                  <a:srgbClr val="F4B183"/>
                </a:solidFill>
              </a:rPr>
              <a:t>天真诗人、浪漫少年等角色</a:t>
            </a:r>
            <a:endParaRPr lang="zh-CN" altLang="en-US" sz="2800">
              <a:solidFill>
                <a:srgbClr val="F4B183"/>
              </a:solidFill>
            </a:endParaRPr>
          </a:p>
          <a:p>
            <a:endParaRPr lang="zh-CN" altLang="en-US" sz="2800">
              <a:solidFill>
                <a:srgbClr val="F4B183"/>
              </a:solidFill>
            </a:endParaRPr>
          </a:p>
          <a:p>
            <a:r>
              <a:rPr lang="zh-CN" altLang="en-US" sz="2800">
                <a:solidFill>
                  <a:srgbClr val="F4B183"/>
                </a:solidFill>
              </a:rPr>
              <a:t>代表：普契尼</a:t>
            </a:r>
            <a:r>
              <a:rPr lang="zh-CN" altLang="en-US" sz="2800">
                <a:solidFill>
                  <a:srgbClr val="00B0F0"/>
                </a:solidFill>
              </a:rPr>
              <a:t>《图兰多》</a:t>
            </a:r>
            <a:r>
              <a:rPr lang="zh-CN" altLang="en-US" sz="2800">
                <a:solidFill>
                  <a:srgbClr val="F4B183"/>
                </a:solidFill>
              </a:rPr>
              <a:t>中的</a:t>
            </a:r>
            <a:endParaRPr lang="zh-CN" altLang="en-US" sz="2800">
              <a:solidFill>
                <a:srgbClr val="F4B183"/>
              </a:solidFill>
            </a:endParaRPr>
          </a:p>
          <a:p>
            <a:r>
              <a:rPr lang="zh-CN" altLang="en-US" sz="2800">
                <a:solidFill>
                  <a:srgbClr val="F4B183"/>
                </a:solidFill>
              </a:rPr>
              <a:t>第三幕，当公主下令今夜京城</a:t>
            </a:r>
            <a:endParaRPr lang="zh-CN" altLang="en-US" sz="2800">
              <a:solidFill>
                <a:srgbClr val="F4B183"/>
              </a:solidFill>
            </a:endParaRPr>
          </a:p>
          <a:p>
            <a:r>
              <a:rPr lang="zh-CN" altLang="en-US" sz="2800">
                <a:solidFill>
                  <a:srgbClr val="F4B183"/>
                </a:solidFill>
              </a:rPr>
              <a:t>所有的人不得睡觉，必须查出</a:t>
            </a:r>
            <a:endParaRPr lang="zh-CN" altLang="en-US" sz="2800">
              <a:solidFill>
                <a:srgbClr val="F4B183"/>
              </a:solidFill>
            </a:endParaRPr>
          </a:p>
          <a:p>
            <a:r>
              <a:rPr lang="zh-CN" altLang="en-US" sz="2800">
                <a:solidFill>
                  <a:srgbClr val="F4B183"/>
                </a:solidFill>
              </a:rPr>
              <a:t>无名异邦青年的名字时，王子</a:t>
            </a:r>
            <a:endParaRPr lang="zh-CN" altLang="en-US" sz="2800">
              <a:solidFill>
                <a:srgbClr val="F4B183"/>
              </a:solidFill>
            </a:endParaRPr>
          </a:p>
          <a:p>
            <a:r>
              <a:rPr lang="zh-CN" altLang="en-US" sz="2800">
                <a:solidFill>
                  <a:srgbClr val="F4B183"/>
                </a:solidFill>
              </a:rPr>
              <a:t>卡拉夫唱了一段著名的咏叹调</a:t>
            </a:r>
            <a:endParaRPr lang="zh-CN" altLang="en-US" sz="2800">
              <a:solidFill>
                <a:srgbClr val="F4B183"/>
              </a:solidFill>
            </a:endParaRPr>
          </a:p>
          <a:p>
            <a:r>
              <a:rPr lang="zh-CN" altLang="en-US" sz="2800">
                <a:solidFill>
                  <a:srgbClr val="FFFF00"/>
                </a:solidFill>
              </a:rPr>
              <a:t>《今夜无眠》</a:t>
            </a:r>
            <a:r>
              <a:rPr lang="zh-CN" altLang="en-US" sz="2800">
                <a:solidFill>
                  <a:srgbClr val="F4B183"/>
                </a:solidFill>
              </a:rPr>
              <a:t>。</a:t>
            </a:r>
            <a:endParaRPr lang="zh-CN" altLang="en-US" sz="2800">
              <a:solidFill>
                <a:srgbClr val="F4B183"/>
              </a:solidFill>
            </a:endParaRPr>
          </a:p>
        </p:txBody>
      </p:sp>
      <p:grpSp>
        <p:nvGrpSpPr>
          <p:cNvPr id="7" name="组合 6"/>
          <p:cNvGrpSpPr/>
          <p:nvPr/>
        </p:nvGrpSpPr>
        <p:grpSpPr>
          <a:xfrm>
            <a:off x="149728" y="243425"/>
            <a:ext cx="11797724" cy="525808"/>
            <a:chOff x="134488" y="670145"/>
            <a:chExt cx="11797724" cy="525808"/>
          </a:xfrm>
        </p:grpSpPr>
        <p:sp>
          <p:nvSpPr>
            <p:cNvPr id="8" name="TextBox 39"/>
            <p:cNvSpPr txBox="1"/>
            <p:nvPr/>
          </p:nvSpPr>
          <p:spPr>
            <a:xfrm>
              <a:off x="827759" y="673983"/>
              <a:ext cx="2672080" cy="521970"/>
            </a:xfrm>
            <a:prstGeom prst="rect">
              <a:avLst/>
            </a:prstGeom>
            <a:noFill/>
          </p:spPr>
          <p:txBody>
            <a:bodyPr wrap="none" rtlCol="0">
              <a:spAutoFit/>
            </a:bodyPr>
            <a:lstStyle/>
            <a:p>
              <a:pPr algn="ctr"/>
              <a:r>
                <a:rPr lang="zh-CN" altLang="en-US" sz="2800" dirty="0">
                  <a:solidFill>
                    <a:schemeClr val="bg1">
                      <a:lumMod val="95000"/>
                    </a:schemeClr>
                  </a:solidFill>
                  <a:latin typeface="Dense" panose="02000000000000000000" pitchFamily="50" charset="0"/>
                  <a:ea typeface="微软雅黑 Light" panose="020B0502040204020203" pitchFamily="34" charset="-122"/>
                  <a:sym typeface="+mn-ea"/>
                </a:rPr>
                <a:t>美声唱法的分类</a:t>
              </a:r>
              <a:endParaRPr lang="zh-CN" altLang="en-US" sz="2800" dirty="0">
                <a:solidFill>
                  <a:schemeClr val="bg1">
                    <a:lumMod val="95000"/>
                  </a:schemeClr>
                </a:solidFill>
                <a:latin typeface="Dense" panose="02000000000000000000" pitchFamily="50" charset="0"/>
                <a:ea typeface="微软雅黑 Light" panose="020B0502040204020203" pitchFamily="34" charset="-122"/>
              </a:endParaRPr>
            </a:p>
          </p:txBody>
        </p:sp>
        <p:sp>
          <p:nvSpPr>
            <p:cNvPr id="9" name="Rectangle 41"/>
            <p:cNvSpPr/>
            <p:nvPr/>
          </p:nvSpPr>
          <p:spPr>
            <a:xfrm rot="16200000">
              <a:off x="95249" y="885029"/>
              <a:ext cx="457200" cy="27432"/>
            </a:xfrm>
            <a:prstGeom prst="rect">
              <a:avLst/>
            </a:prstGeom>
            <a:solidFill>
              <a:srgbClr val="F4B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41"/>
            <p:cNvSpPr/>
            <p:nvPr/>
          </p:nvSpPr>
          <p:spPr>
            <a:xfrm rot="16200000">
              <a:off x="-25340" y="829973"/>
              <a:ext cx="457200" cy="137545"/>
            </a:xfrm>
            <a:prstGeom prst="rect">
              <a:avLst/>
            </a:prstGeom>
            <a:solidFill>
              <a:srgbClr val="F4B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直接连接符 10"/>
            <p:cNvCxnSpPr/>
            <p:nvPr/>
          </p:nvCxnSpPr>
          <p:spPr>
            <a:xfrm>
              <a:off x="4053486" y="898745"/>
              <a:ext cx="7878726"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pic>
        <p:nvPicPr>
          <p:cNvPr id="2" name="图片 1" descr="图兰朵">
            <a:hlinkClick r:id="rId1" action="ppaction://hlinkfile"/>
          </p:cNvPr>
          <p:cNvPicPr>
            <a:picLocks noChangeAspect="1"/>
          </p:cNvPicPr>
          <p:nvPr>
            <p:custDataLst>
              <p:tags r:id="rId2"/>
            </p:custDataLst>
          </p:nvPr>
        </p:nvPicPr>
        <p:blipFill>
          <a:blip r:embed="rId3"/>
          <a:stretch>
            <a:fillRect/>
          </a:stretch>
        </p:blipFill>
        <p:spPr>
          <a:xfrm>
            <a:off x="5726430" y="1856740"/>
            <a:ext cx="6350000" cy="42545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组合 6"/>
          <p:cNvGrpSpPr/>
          <p:nvPr/>
        </p:nvGrpSpPr>
        <p:grpSpPr>
          <a:xfrm>
            <a:off x="149728" y="670145"/>
            <a:ext cx="11797724" cy="525808"/>
            <a:chOff x="134488" y="670145"/>
            <a:chExt cx="11797724" cy="525808"/>
          </a:xfrm>
        </p:grpSpPr>
        <p:sp>
          <p:nvSpPr>
            <p:cNvPr id="8" name="TextBox 39"/>
            <p:cNvSpPr txBox="1"/>
            <p:nvPr/>
          </p:nvSpPr>
          <p:spPr>
            <a:xfrm>
              <a:off x="827759" y="673983"/>
              <a:ext cx="2672080" cy="521970"/>
            </a:xfrm>
            <a:prstGeom prst="rect">
              <a:avLst/>
            </a:prstGeom>
            <a:noFill/>
          </p:spPr>
          <p:txBody>
            <a:bodyPr wrap="none" rtlCol="0">
              <a:spAutoFit/>
            </a:bodyPr>
            <a:lstStyle/>
            <a:p>
              <a:pPr algn="ctr"/>
              <a:r>
                <a:rPr lang="zh-CN" altLang="en-US" sz="2800" dirty="0">
                  <a:solidFill>
                    <a:schemeClr val="bg1">
                      <a:lumMod val="95000"/>
                    </a:schemeClr>
                  </a:solidFill>
                  <a:latin typeface="Dense" panose="02000000000000000000" pitchFamily="50" charset="0"/>
                  <a:ea typeface="微软雅黑 Light" panose="020B0502040204020203" pitchFamily="34" charset="-122"/>
                  <a:sym typeface="+mn-ea"/>
                </a:rPr>
                <a:t>美声唱法的分类</a:t>
              </a:r>
              <a:endParaRPr lang="zh-CN" altLang="en-US" sz="2800" dirty="0">
                <a:solidFill>
                  <a:schemeClr val="bg1">
                    <a:lumMod val="95000"/>
                  </a:schemeClr>
                </a:solidFill>
                <a:latin typeface="Dense" panose="02000000000000000000" pitchFamily="50" charset="0"/>
                <a:ea typeface="微软雅黑 Light" panose="020B0502040204020203" pitchFamily="34" charset="-122"/>
              </a:endParaRPr>
            </a:p>
          </p:txBody>
        </p:sp>
        <p:sp>
          <p:nvSpPr>
            <p:cNvPr id="9" name="Rectangle 41"/>
            <p:cNvSpPr/>
            <p:nvPr/>
          </p:nvSpPr>
          <p:spPr>
            <a:xfrm rot="16200000">
              <a:off x="95249" y="885029"/>
              <a:ext cx="457200" cy="27432"/>
            </a:xfrm>
            <a:prstGeom prst="rect">
              <a:avLst/>
            </a:prstGeom>
            <a:solidFill>
              <a:srgbClr val="F4B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41"/>
            <p:cNvSpPr/>
            <p:nvPr/>
          </p:nvSpPr>
          <p:spPr>
            <a:xfrm rot="16200000">
              <a:off x="-25340" y="829973"/>
              <a:ext cx="457200" cy="137545"/>
            </a:xfrm>
            <a:prstGeom prst="rect">
              <a:avLst/>
            </a:prstGeom>
            <a:solidFill>
              <a:srgbClr val="F4B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直接连接符 10"/>
            <p:cNvCxnSpPr/>
            <p:nvPr/>
          </p:nvCxnSpPr>
          <p:spPr>
            <a:xfrm>
              <a:off x="4053486" y="898745"/>
              <a:ext cx="7878726"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3" name="文本框 2"/>
          <p:cNvSpPr txBox="1"/>
          <p:nvPr/>
        </p:nvSpPr>
        <p:spPr>
          <a:xfrm>
            <a:off x="1169035" y="1330960"/>
            <a:ext cx="9776460" cy="3107690"/>
          </a:xfrm>
          <a:prstGeom prst="rect">
            <a:avLst/>
          </a:prstGeom>
          <a:noFill/>
        </p:spPr>
        <p:txBody>
          <a:bodyPr wrap="square" rtlCol="0" anchor="t">
            <a:spAutoFit/>
          </a:bodyPr>
          <a:lstStyle/>
          <a:p>
            <a:r>
              <a:rPr lang="zh-CN" altLang="en-US" sz="2800" dirty="0">
                <a:solidFill>
                  <a:srgbClr val="FFFF00"/>
                </a:solidFill>
              </a:rPr>
              <a:t>戏剧男高音</a:t>
            </a:r>
            <a:r>
              <a:rPr lang="zh-CN" altLang="en-US" sz="2800" dirty="0">
                <a:solidFill>
                  <a:srgbClr val="F4B183"/>
                </a:solidFill>
              </a:rPr>
              <a:t>的音色要厚实些饱满些，而且精力充沛，它的音域一般为B2～C5。他在戏剧性或悲剧性的特定情境中是通过声音和表情来显示出慷慨激昂的炽烈情感。在感情宣泄上往往带有宣叙性的特点。</a:t>
            </a:r>
            <a:endParaRPr lang="zh-CN" altLang="en-US" sz="2800" dirty="0">
              <a:solidFill>
                <a:srgbClr val="F4B183"/>
              </a:solidFill>
            </a:endParaRPr>
          </a:p>
          <a:p>
            <a:endParaRPr lang="zh-CN" altLang="en-US" sz="2800" dirty="0">
              <a:solidFill>
                <a:srgbClr val="F4B183"/>
              </a:solidFill>
            </a:endParaRPr>
          </a:p>
          <a:p>
            <a:endParaRPr lang="zh-CN" altLang="en-US" sz="2800" dirty="0">
              <a:solidFill>
                <a:srgbClr val="F4B183"/>
              </a:solidFill>
            </a:endParaRPr>
          </a:p>
          <a:p>
            <a:r>
              <a:rPr lang="en-US" altLang="zh-CN" sz="2800" dirty="0">
                <a:solidFill>
                  <a:schemeClr val="accent1"/>
                </a:solidFill>
              </a:rPr>
              <a:t>   </a:t>
            </a:r>
            <a:r>
              <a:rPr lang="en-US" altLang="zh-CN" sz="2800" dirty="0">
                <a:solidFill>
                  <a:schemeClr val="accent1"/>
                </a:solidFill>
                <a:hlinkClick r:id="rId1" action="ppaction://hlinkfile"/>
              </a:rPr>
              <a:t>《</a:t>
            </a:r>
            <a:r>
              <a:rPr lang="zh-CN" altLang="en-US" sz="2800" dirty="0">
                <a:solidFill>
                  <a:schemeClr val="accent1"/>
                </a:solidFill>
                <a:hlinkClick r:id="rId1" action="ppaction://hlinkfile"/>
              </a:rPr>
              <a:t>女人善变</a:t>
            </a:r>
            <a:r>
              <a:rPr lang="en-US" altLang="zh-CN" sz="2800" dirty="0">
                <a:solidFill>
                  <a:schemeClr val="accent1"/>
                </a:solidFill>
                <a:hlinkClick r:id="rId1" action="ppaction://hlinkfile"/>
              </a:rPr>
              <a:t>》——</a:t>
            </a:r>
            <a:r>
              <a:rPr lang="zh-CN" altLang="en-US" sz="2800" dirty="0">
                <a:solidFill>
                  <a:srgbClr val="F4B183"/>
                </a:solidFill>
              </a:rPr>
              <a:t>威尔第歌剧</a:t>
            </a:r>
            <a:r>
              <a:rPr lang="en-US" altLang="zh-CN" sz="2800" dirty="0">
                <a:solidFill>
                  <a:srgbClr val="F4B183"/>
                </a:solidFill>
              </a:rPr>
              <a:t>《</a:t>
            </a:r>
            <a:r>
              <a:rPr lang="zh-CN" altLang="en-US" sz="2800" dirty="0">
                <a:solidFill>
                  <a:srgbClr val="F4B183"/>
                </a:solidFill>
              </a:rPr>
              <a:t>弄臣</a:t>
            </a:r>
            <a:r>
              <a:rPr lang="en-US" altLang="zh-CN" sz="2800" dirty="0">
                <a:solidFill>
                  <a:srgbClr val="F4B183"/>
                </a:solidFill>
              </a:rPr>
              <a:t>》</a:t>
            </a:r>
            <a:r>
              <a:rPr lang="zh-CN" altLang="en-US" sz="2800" dirty="0">
                <a:solidFill>
                  <a:srgbClr val="F4B183"/>
                </a:solidFill>
              </a:rPr>
              <a:t>中的一段歌曲</a:t>
            </a:r>
            <a:endParaRPr lang="zh-CN" altLang="en-US" sz="2800" dirty="0">
              <a:solidFill>
                <a:srgbClr val="FFFF00"/>
              </a:solidFill>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tags/tag1.xml><?xml version="1.0" encoding="utf-8"?>
<p:tagLst xmlns:p="http://schemas.openxmlformats.org/presentationml/2006/main">
  <p:tag name="KSO_WM_UNIT_PLACING_PICTURE_USER_VIEWPORT" val="{&quot;height&quot;:6700,&quot;width&quot;:10000}"/>
</p:tagLst>
</file>

<file path=ppt/tags/tag2.xml><?xml version="1.0" encoding="utf-8"?>
<p:tagLst xmlns:p="http://schemas.openxmlformats.org/presentationml/2006/main">
  <p:tag name="KSO_WM_UNIT_PLACING_PICTURE_USER_VIEWPORT" val="{&quot;height&quot;:10275,&quot;width&quot;:15675}"/>
</p:tagLst>
</file>

<file path=ppt/tags/tag3.xml><?xml version="1.0" encoding="utf-8"?>
<p:tagLst xmlns:p="http://schemas.openxmlformats.org/presentationml/2006/main">
  <p:tag name="KSO_WM_UNIT_PLACING_PICTURE_USER_VIEWPORT" val="{&quot;height&quot;:7200,&quot;width&quot;:11520}"/>
</p:tagLst>
</file>

<file path=ppt/tags/tag4.xml><?xml version="1.0" encoding="utf-8"?>
<p:tagLst xmlns:p="http://schemas.openxmlformats.org/presentationml/2006/main">
  <p:tag name="KSO_WPP_MARK_KEY" val="345ad81b-0519-412b-a11a-cfa7f012fd02"/>
  <p:tag name="COMMONDATA" val="eyJoZGlkIjoiNzhiMzlmNWViOTI5ZjY2MjFmNTZkMDA2MTMzYjg0MmQifQ=="/>
  <p:tag name="commondata" val="eyJoZGlkIjoiMzViMzJmMTcwYTA4OTFjNjJkMjhlNzE3NTEwOTllMzQifQ=="/>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2858</Words>
  <Application>WPS 演示</Application>
  <PresentationFormat>宽屏</PresentationFormat>
  <Paragraphs>246</Paragraphs>
  <Slides>29</Slides>
  <Notes>26</Notes>
  <HiddenSlides>0</HiddenSlides>
  <MMClips>0</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29</vt:i4>
      </vt:variant>
    </vt:vector>
  </HeadingPairs>
  <TitlesOfParts>
    <vt:vector size="43" baseType="lpstr">
      <vt:lpstr>Arial</vt:lpstr>
      <vt:lpstr>宋体</vt:lpstr>
      <vt:lpstr>Wingdings</vt:lpstr>
      <vt:lpstr>迷你简中等线</vt:lpstr>
      <vt:lpstr>Calibri</vt:lpstr>
      <vt:lpstr>Dense</vt:lpstr>
      <vt:lpstr>Wide Latin</vt:lpstr>
      <vt:lpstr>微软雅黑 Light</vt:lpstr>
      <vt:lpstr>等线</vt:lpstr>
      <vt:lpstr>微软雅黑</vt:lpstr>
      <vt:lpstr>Arial Unicode MS</vt:lpstr>
      <vt:lpstr>等线 Light</vt:lpstr>
      <vt:lpstr>黑体</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冼星海的《黄河大合唱》</vt:lpstr>
      <vt:lpstr>冼星海的《黄河大合唱》</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Administrator</dc:creator>
  <cp:lastModifiedBy>lenovo</cp:lastModifiedBy>
  <cp:revision>207</cp:revision>
  <dcterms:created xsi:type="dcterms:W3CDTF">2017-06-21T08:21:00Z</dcterms:created>
  <dcterms:modified xsi:type="dcterms:W3CDTF">2026-04-27T12:02:44Z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2052-11.1.0.11411</vt:lpwstr>
  </property>
  <property fmtid="{D5CDD505-2E9C-101B-9397-08002B2CF9AE}" pid="3" name="ICV">
    <vt:lpwstr>FFEA035245AB4BFB83A8B0836A36C4FD</vt:lpwstr>
  </property>
</Properties>
</file>